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95" r:id="rId2"/>
    <p:sldMasterId id="2147483698" r:id="rId3"/>
    <p:sldMasterId id="2147483712" r:id="rId4"/>
  </p:sldMasterIdLst>
  <p:notesMasterIdLst>
    <p:notesMasterId r:id="rId179"/>
  </p:notesMasterIdLst>
  <p:handoutMasterIdLst>
    <p:handoutMasterId r:id="rId180"/>
  </p:handoutMasterIdLst>
  <p:sldIdLst>
    <p:sldId id="256" r:id="rId5"/>
    <p:sldId id="257" r:id="rId6"/>
    <p:sldId id="2026" r:id="rId7"/>
    <p:sldId id="258" r:id="rId8"/>
    <p:sldId id="259" r:id="rId9"/>
    <p:sldId id="260" r:id="rId10"/>
    <p:sldId id="264" r:id="rId11"/>
    <p:sldId id="265" r:id="rId12"/>
    <p:sldId id="266" r:id="rId13"/>
    <p:sldId id="268" r:id="rId14"/>
    <p:sldId id="269" r:id="rId15"/>
    <p:sldId id="414"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1929" r:id="rId30"/>
    <p:sldId id="1930" r:id="rId31"/>
    <p:sldId id="1931" r:id="rId32"/>
    <p:sldId id="283" r:id="rId33"/>
    <p:sldId id="284" r:id="rId34"/>
    <p:sldId id="285" r:id="rId35"/>
    <p:sldId id="286" r:id="rId36"/>
    <p:sldId id="287" r:id="rId37"/>
    <p:sldId id="288" r:id="rId38"/>
    <p:sldId id="415" r:id="rId39"/>
    <p:sldId id="289" r:id="rId40"/>
    <p:sldId id="290" r:id="rId41"/>
    <p:sldId id="291" r:id="rId42"/>
    <p:sldId id="190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416" r:id="rId82"/>
    <p:sldId id="330" r:id="rId83"/>
    <p:sldId id="331" r:id="rId84"/>
    <p:sldId id="332" r:id="rId85"/>
    <p:sldId id="417" r:id="rId86"/>
    <p:sldId id="333" r:id="rId87"/>
    <p:sldId id="334" r:id="rId88"/>
    <p:sldId id="335" r:id="rId89"/>
    <p:sldId id="336" r:id="rId90"/>
    <p:sldId id="337" r:id="rId91"/>
    <p:sldId id="338" r:id="rId92"/>
    <p:sldId id="339" r:id="rId93"/>
    <p:sldId id="340" r:id="rId94"/>
    <p:sldId id="418" r:id="rId95"/>
    <p:sldId id="395" r:id="rId96"/>
    <p:sldId id="396" r:id="rId97"/>
    <p:sldId id="397" r:id="rId98"/>
    <p:sldId id="398" r:id="rId99"/>
    <p:sldId id="399" r:id="rId100"/>
    <p:sldId id="400" r:id="rId101"/>
    <p:sldId id="401" r:id="rId102"/>
    <p:sldId id="1933" r:id="rId103"/>
    <p:sldId id="1934" r:id="rId104"/>
    <p:sldId id="1935" r:id="rId105"/>
    <p:sldId id="402" r:id="rId106"/>
    <p:sldId id="403" r:id="rId107"/>
    <p:sldId id="404" r:id="rId108"/>
    <p:sldId id="405" r:id="rId109"/>
    <p:sldId id="406" r:id="rId110"/>
    <p:sldId id="407" r:id="rId111"/>
    <p:sldId id="408" r:id="rId112"/>
    <p:sldId id="409" r:id="rId113"/>
    <p:sldId id="410" r:id="rId114"/>
    <p:sldId id="411" r:id="rId115"/>
    <p:sldId id="412" r:id="rId116"/>
    <p:sldId id="2007" r:id="rId117"/>
    <p:sldId id="413" r:id="rId118"/>
    <p:sldId id="419" r:id="rId119"/>
    <p:sldId id="341" r:id="rId120"/>
    <p:sldId id="342" r:id="rId121"/>
    <p:sldId id="343" r:id="rId122"/>
    <p:sldId id="344" r:id="rId123"/>
    <p:sldId id="345" r:id="rId124"/>
    <p:sldId id="346" r:id="rId125"/>
    <p:sldId id="347" r:id="rId126"/>
    <p:sldId id="348" r:id="rId127"/>
    <p:sldId id="349" r:id="rId128"/>
    <p:sldId id="350" r:id="rId129"/>
    <p:sldId id="351" r:id="rId130"/>
    <p:sldId id="352" r:id="rId131"/>
    <p:sldId id="353" r:id="rId132"/>
    <p:sldId id="354" r:id="rId133"/>
    <p:sldId id="355" r:id="rId134"/>
    <p:sldId id="356" r:id="rId135"/>
    <p:sldId id="357" r:id="rId136"/>
    <p:sldId id="358" r:id="rId137"/>
    <p:sldId id="359" r:id="rId138"/>
    <p:sldId id="360" r:id="rId139"/>
    <p:sldId id="361" r:id="rId140"/>
    <p:sldId id="362" r:id="rId141"/>
    <p:sldId id="363" r:id="rId142"/>
    <p:sldId id="364" r:id="rId143"/>
    <p:sldId id="365" r:id="rId144"/>
    <p:sldId id="366" r:id="rId145"/>
    <p:sldId id="367" r:id="rId146"/>
    <p:sldId id="368" r:id="rId147"/>
    <p:sldId id="369" r:id="rId148"/>
    <p:sldId id="370" r:id="rId149"/>
    <p:sldId id="371" r:id="rId150"/>
    <p:sldId id="372" r:id="rId151"/>
    <p:sldId id="373" r:id="rId152"/>
    <p:sldId id="374" r:id="rId153"/>
    <p:sldId id="375" r:id="rId154"/>
    <p:sldId id="376" r:id="rId155"/>
    <p:sldId id="377" r:id="rId156"/>
    <p:sldId id="378" r:id="rId157"/>
    <p:sldId id="379" r:id="rId158"/>
    <p:sldId id="380" r:id="rId159"/>
    <p:sldId id="381" r:id="rId160"/>
    <p:sldId id="382" r:id="rId161"/>
    <p:sldId id="383" r:id="rId162"/>
    <p:sldId id="384" r:id="rId163"/>
    <p:sldId id="385" r:id="rId164"/>
    <p:sldId id="386" r:id="rId165"/>
    <p:sldId id="387" r:id="rId166"/>
    <p:sldId id="388" r:id="rId167"/>
    <p:sldId id="389" r:id="rId168"/>
    <p:sldId id="390" r:id="rId169"/>
    <p:sldId id="391" r:id="rId170"/>
    <p:sldId id="392" r:id="rId171"/>
    <p:sldId id="393" r:id="rId172"/>
    <p:sldId id="394" r:id="rId173"/>
    <p:sldId id="2027" r:id="rId174"/>
    <p:sldId id="261" r:id="rId175"/>
    <p:sldId id="262" r:id="rId176"/>
    <p:sldId id="263" r:id="rId177"/>
    <p:sldId id="267" r:id="rId178"/>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0000CC"/>
    <a:srgbClr val="FF99FF"/>
    <a:srgbClr val="00FF00"/>
    <a:srgbClr val="66FF66"/>
    <a:srgbClr val="FFFF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3" autoAdjust="0"/>
    <p:restoredTop sz="88929" autoAdjust="0"/>
  </p:normalViewPr>
  <p:slideViewPr>
    <p:cSldViewPr>
      <p:cViewPr varScale="1">
        <p:scale>
          <a:sx n="149" d="100"/>
          <a:sy n="149" d="100"/>
        </p:scale>
        <p:origin x="190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presProps" Target="pres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viewProps" Target="viewProps.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notesMaster" Target="notesMasters/notes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handoutMaster" Target="handoutMasters/handoutMaster1.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slideMaster" Target="slideMasters/slideMaster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npaf.net/Class/p/200510/8396.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23</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134</a:t>
            </a:fld>
            <a:endParaRPr lang="en-US" altLang="zh-CN"/>
          </a:p>
        </p:txBody>
      </p:sp>
      <p:sp>
        <p:nvSpPr>
          <p:cNvPr id="253954" name="Rectangle 2"/>
          <p:cNvSpPr>
            <a:spLocks noGrp="1" noRot="1" noChangeAspect="1" noChangeArrowheads="1" noTextEdit="1"/>
          </p:cNvSpPr>
          <p:nvPr>
            <p:ph type="sldImg"/>
          </p:nvPr>
        </p:nvSpPr>
        <p:spPr>
          <a:xfrm>
            <a:off x="406400" y="696913"/>
            <a:ext cx="6197600" cy="3486150"/>
          </a:xfrm>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135</a:t>
            </a:fld>
            <a:endParaRPr lang="en-US" altLang="zh-CN"/>
          </a:p>
        </p:txBody>
      </p:sp>
      <p:sp>
        <p:nvSpPr>
          <p:cNvPr id="253954" name="Rectangle 2"/>
          <p:cNvSpPr>
            <a:spLocks noGrp="1" noRot="1" noChangeAspect="1" noChangeArrowheads="1" noTextEdit="1"/>
          </p:cNvSpPr>
          <p:nvPr>
            <p:ph type="sldImg"/>
          </p:nvPr>
        </p:nvSpPr>
        <p:spPr>
          <a:xfrm>
            <a:off x="406400" y="696913"/>
            <a:ext cx="6197600" cy="3486150"/>
          </a:xfrm>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136</a:t>
            </a:fld>
            <a:endParaRPr lang="en-US" altLang="zh-CN"/>
          </a:p>
        </p:txBody>
      </p:sp>
      <p:sp>
        <p:nvSpPr>
          <p:cNvPr id="254978" name="Rectangle 2"/>
          <p:cNvSpPr>
            <a:spLocks noGrp="1" noRot="1" noChangeAspect="1" noChangeArrowheads="1" noTextEdit="1"/>
          </p:cNvSpPr>
          <p:nvPr>
            <p:ph type="sldImg"/>
          </p:nvPr>
        </p:nvSpPr>
        <p:spPr>
          <a:xfrm>
            <a:off x="406400" y="696913"/>
            <a:ext cx="6197600" cy="3486150"/>
          </a:xfrm>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137</a:t>
            </a:fld>
            <a:endParaRPr lang="en-US" altLang="zh-CN"/>
          </a:p>
        </p:txBody>
      </p:sp>
      <p:sp>
        <p:nvSpPr>
          <p:cNvPr id="256002" name="Rectangle 2"/>
          <p:cNvSpPr>
            <a:spLocks noGrp="1" noRot="1" noChangeAspect="1" noChangeArrowheads="1" noTextEdit="1"/>
          </p:cNvSpPr>
          <p:nvPr>
            <p:ph type="sldImg"/>
          </p:nvPr>
        </p:nvSpPr>
        <p:spPr>
          <a:xfrm>
            <a:off x="406400" y="696913"/>
            <a:ext cx="6197600" cy="3486150"/>
          </a:xfrm>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138</a:t>
            </a:fld>
            <a:endParaRPr lang="en-US" altLang="zh-CN"/>
          </a:p>
        </p:txBody>
      </p:sp>
      <p:sp>
        <p:nvSpPr>
          <p:cNvPr id="257026" name="Rectangle 2"/>
          <p:cNvSpPr>
            <a:spLocks noGrp="1" noRot="1" noChangeAspect="1" noChangeArrowheads="1" noTextEdit="1"/>
          </p:cNvSpPr>
          <p:nvPr>
            <p:ph type="sldImg"/>
          </p:nvPr>
        </p:nvSpPr>
        <p:spPr>
          <a:xfrm>
            <a:off x="406400" y="696913"/>
            <a:ext cx="6197600" cy="3486150"/>
          </a:xfrm>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139</a:t>
            </a:fld>
            <a:endParaRPr lang="en-US" altLang="zh-CN"/>
          </a:p>
        </p:txBody>
      </p:sp>
      <p:sp>
        <p:nvSpPr>
          <p:cNvPr id="258050" name="Rectangle 2"/>
          <p:cNvSpPr>
            <a:spLocks noGrp="1" noRot="1" noChangeAspect="1" noChangeArrowheads="1" noTextEdit="1"/>
          </p:cNvSpPr>
          <p:nvPr>
            <p:ph type="sldImg"/>
          </p:nvPr>
        </p:nvSpPr>
        <p:spPr>
          <a:xfrm>
            <a:off x="406400" y="696913"/>
            <a:ext cx="6197600" cy="3486150"/>
          </a:xfrm>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140</a:t>
            </a:fld>
            <a:endParaRPr lang="en-US" altLang="zh-CN"/>
          </a:p>
        </p:txBody>
      </p:sp>
      <p:sp>
        <p:nvSpPr>
          <p:cNvPr id="259074" name="Rectangle 2"/>
          <p:cNvSpPr>
            <a:spLocks noGrp="1" noRot="1" noChangeAspect="1" noChangeArrowheads="1" noTextEdit="1"/>
          </p:cNvSpPr>
          <p:nvPr>
            <p:ph type="sldImg"/>
          </p:nvPr>
        </p:nvSpPr>
        <p:spPr>
          <a:xfrm>
            <a:off x="406400" y="696913"/>
            <a:ext cx="6197600" cy="3486150"/>
          </a:xfrm>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141</a:t>
            </a:fld>
            <a:endParaRPr lang="en-US" altLang="zh-CN"/>
          </a:p>
        </p:txBody>
      </p:sp>
      <p:sp>
        <p:nvSpPr>
          <p:cNvPr id="260098" name="Rectangle 2"/>
          <p:cNvSpPr>
            <a:spLocks noGrp="1" noRot="1" noChangeAspect="1" noChangeArrowheads="1" noTextEdit="1"/>
          </p:cNvSpPr>
          <p:nvPr>
            <p:ph type="sldImg"/>
          </p:nvPr>
        </p:nvSpPr>
        <p:spPr>
          <a:xfrm>
            <a:off x="406400" y="696913"/>
            <a:ext cx="6197600" cy="3486150"/>
          </a:xfrm>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142</a:t>
            </a:fld>
            <a:endParaRPr lang="en-US" altLang="zh-CN"/>
          </a:p>
        </p:txBody>
      </p:sp>
      <p:sp>
        <p:nvSpPr>
          <p:cNvPr id="261122" name="Rectangle 2"/>
          <p:cNvSpPr>
            <a:spLocks noGrp="1" noRot="1" noChangeAspect="1" noChangeArrowheads="1" noTextEdit="1"/>
          </p:cNvSpPr>
          <p:nvPr>
            <p:ph type="sldImg"/>
          </p:nvPr>
        </p:nvSpPr>
        <p:spPr>
          <a:xfrm>
            <a:off x="406400" y="696913"/>
            <a:ext cx="6197600" cy="3486150"/>
          </a:xfrm>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143</a:t>
            </a:fld>
            <a:endParaRPr lang="en-US" altLang="zh-CN"/>
          </a:p>
        </p:txBody>
      </p:sp>
      <p:sp>
        <p:nvSpPr>
          <p:cNvPr id="262146" name="Rectangle 2"/>
          <p:cNvSpPr>
            <a:spLocks noGrp="1" noRot="1" noChangeAspect="1" noChangeArrowheads="1" noTextEdit="1"/>
          </p:cNvSpPr>
          <p:nvPr>
            <p:ph type="sldImg"/>
          </p:nvPr>
        </p:nvSpPr>
        <p:spPr>
          <a:xfrm>
            <a:off x="406400" y="696913"/>
            <a:ext cx="6197600" cy="3486150"/>
          </a:xfrm>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24</a:t>
            </a:fld>
            <a:endParaRPr lang="en-US" altLang="zh-CN"/>
          </a:p>
        </p:txBody>
      </p:sp>
      <p:sp>
        <p:nvSpPr>
          <p:cNvPr id="397314" name="Rectangle 2"/>
          <p:cNvSpPr>
            <a:spLocks noGrp="1" noRot="1" noChangeAspect="1" noChangeArrowheads="1" noTextEdit="1"/>
          </p:cNvSpPr>
          <p:nvPr>
            <p:ph type="sldImg"/>
          </p:nvPr>
        </p:nvSpPr>
        <p:spPr>
          <a:xfrm>
            <a:off x="406400" y="696913"/>
            <a:ext cx="6197600" cy="3486150"/>
          </a:xfrm>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144</a:t>
            </a:fld>
            <a:endParaRPr lang="en-US" altLang="zh-CN"/>
          </a:p>
        </p:txBody>
      </p:sp>
      <p:sp>
        <p:nvSpPr>
          <p:cNvPr id="263170" name="Rectangle 2"/>
          <p:cNvSpPr>
            <a:spLocks noGrp="1" noRot="1" noChangeAspect="1" noChangeArrowheads="1" noTextEdit="1"/>
          </p:cNvSpPr>
          <p:nvPr>
            <p:ph type="sldImg"/>
          </p:nvPr>
        </p:nvSpPr>
        <p:spPr>
          <a:xfrm>
            <a:off x="406400" y="696913"/>
            <a:ext cx="6197600" cy="3486150"/>
          </a:xfrm>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145</a:t>
            </a:fld>
            <a:endParaRPr lang="en-US" altLang="zh-CN"/>
          </a:p>
        </p:txBody>
      </p:sp>
      <p:sp>
        <p:nvSpPr>
          <p:cNvPr id="264194" name="Rectangle 2"/>
          <p:cNvSpPr>
            <a:spLocks noGrp="1" noRot="1" noChangeAspect="1" noChangeArrowheads="1" noTextEdit="1"/>
          </p:cNvSpPr>
          <p:nvPr>
            <p:ph type="sldImg"/>
          </p:nvPr>
        </p:nvSpPr>
        <p:spPr>
          <a:xfrm>
            <a:off x="406400" y="696913"/>
            <a:ext cx="6197600" cy="348615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146</a:t>
            </a:fld>
            <a:endParaRPr lang="en-US" altLang="zh-CN"/>
          </a:p>
        </p:txBody>
      </p:sp>
      <p:sp>
        <p:nvSpPr>
          <p:cNvPr id="265218" name="Rectangle 2"/>
          <p:cNvSpPr>
            <a:spLocks noGrp="1" noRot="1" noChangeAspect="1" noChangeArrowheads="1" noTextEdit="1"/>
          </p:cNvSpPr>
          <p:nvPr>
            <p:ph type="sldImg"/>
          </p:nvPr>
        </p:nvSpPr>
        <p:spPr>
          <a:xfrm>
            <a:off x="406400" y="696913"/>
            <a:ext cx="6197600" cy="3486150"/>
          </a:xfrm>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147</a:t>
            </a:fld>
            <a:endParaRPr lang="en-US" altLang="zh-CN"/>
          </a:p>
        </p:txBody>
      </p:sp>
      <p:sp>
        <p:nvSpPr>
          <p:cNvPr id="266242" name="Rectangle 2"/>
          <p:cNvSpPr>
            <a:spLocks noGrp="1" noRot="1" noChangeAspect="1" noChangeArrowheads="1" noTextEdit="1"/>
          </p:cNvSpPr>
          <p:nvPr>
            <p:ph type="sldImg"/>
          </p:nvPr>
        </p:nvSpPr>
        <p:spPr>
          <a:xfrm>
            <a:off x="406400" y="696913"/>
            <a:ext cx="6197600" cy="348615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148</a:t>
            </a:fld>
            <a:endParaRPr lang="en-US" altLang="zh-CN"/>
          </a:p>
        </p:txBody>
      </p:sp>
      <p:sp>
        <p:nvSpPr>
          <p:cNvPr id="267266" name="Rectangle 2"/>
          <p:cNvSpPr>
            <a:spLocks noGrp="1" noRot="1" noChangeAspect="1" noChangeArrowheads="1" noTextEdit="1"/>
          </p:cNvSpPr>
          <p:nvPr>
            <p:ph type="sldImg"/>
          </p:nvPr>
        </p:nvSpPr>
        <p:spPr>
          <a:xfrm>
            <a:off x="406400" y="696913"/>
            <a:ext cx="6197600" cy="3486150"/>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149</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150</a:t>
            </a:fld>
            <a:endParaRPr lang="en-US" altLang="zh-CN"/>
          </a:p>
        </p:txBody>
      </p:sp>
      <p:sp>
        <p:nvSpPr>
          <p:cNvPr id="269314" name="Rectangle 2"/>
          <p:cNvSpPr>
            <a:spLocks noGrp="1" noRot="1" noChangeAspect="1" noChangeArrowheads="1" noTextEdit="1"/>
          </p:cNvSpPr>
          <p:nvPr>
            <p:ph type="sldImg"/>
          </p:nvPr>
        </p:nvSpPr>
        <p:spPr>
          <a:xfrm>
            <a:off x="406400" y="696913"/>
            <a:ext cx="6197600" cy="3486150"/>
          </a:xfrm>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151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152</a:t>
            </a:fld>
            <a:endParaRPr lang="en-US" altLang="zh-CN"/>
          </a:p>
        </p:txBody>
      </p:sp>
      <p:sp>
        <p:nvSpPr>
          <p:cNvPr id="271362" name="Rectangle 2"/>
          <p:cNvSpPr>
            <a:spLocks noGrp="1" noRot="1" noChangeAspect="1" noChangeArrowheads="1" noTextEdit="1"/>
          </p:cNvSpPr>
          <p:nvPr>
            <p:ph type="sldImg"/>
          </p:nvPr>
        </p:nvSpPr>
        <p:spPr>
          <a:xfrm>
            <a:off x="406400" y="696913"/>
            <a:ext cx="6197600" cy="3486150"/>
          </a:xfrm>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153</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86E88-F5B2-46FA-9366-0B0B61ACAD4C}" type="slidenum">
              <a:rPr lang="en-US" altLang="zh-CN" sz="1300">
                <a:latin typeface="Times New Roman" panose="02020603050405020304" pitchFamily="18" charset="0"/>
              </a:rPr>
              <a:pPr/>
              <a:t>26</a:t>
            </a:fld>
            <a:endParaRPr lang="en-US" altLang="zh-CN" sz="1300">
              <a:latin typeface="Times New Roman" panose="02020603050405020304" pitchFamily="18"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7577309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154</a:t>
            </a:fld>
            <a:endParaRPr lang="en-US" altLang="zh-CN"/>
          </a:p>
        </p:txBody>
      </p:sp>
      <p:sp>
        <p:nvSpPr>
          <p:cNvPr id="273410" name="Rectangle 2"/>
          <p:cNvSpPr>
            <a:spLocks noGrp="1" noRot="1" noChangeAspect="1" noChangeArrowheads="1" noTextEdit="1"/>
          </p:cNvSpPr>
          <p:nvPr>
            <p:ph type="sldImg"/>
          </p:nvPr>
        </p:nvSpPr>
        <p:spPr>
          <a:xfrm>
            <a:off x="406400" y="696913"/>
            <a:ext cx="6197600" cy="3486150"/>
          </a:xfrm>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155</a:t>
            </a:fld>
            <a:endParaRPr lang="en-US" altLang="zh-CN"/>
          </a:p>
        </p:txBody>
      </p:sp>
      <p:sp>
        <p:nvSpPr>
          <p:cNvPr id="274434" name="Rectangle 2"/>
          <p:cNvSpPr>
            <a:spLocks noGrp="1" noRot="1" noChangeAspect="1" noChangeArrowheads="1" noTextEdit="1"/>
          </p:cNvSpPr>
          <p:nvPr>
            <p:ph type="sldImg"/>
          </p:nvPr>
        </p:nvSpPr>
        <p:spPr>
          <a:xfrm>
            <a:off x="406400" y="696913"/>
            <a:ext cx="6197600" cy="3486150"/>
          </a:xfrm>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157</a:t>
            </a:fld>
            <a:endParaRPr lang="en-US" altLang="zh-CN"/>
          </a:p>
        </p:txBody>
      </p:sp>
      <p:sp>
        <p:nvSpPr>
          <p:cNvPr id="275458" name="Rectangle 2"/>
          <p:cNvSpPr>
            <a:spLocks noGrp="1" noRot="1" noChangeAspect="1" noChangeArrowheads="1" noTextEdit="1"/>
          </p:cNvSpPr>
          <p:nvPr>
            <p:ph type="sldImg"/>
          </p:nvPr>
        </p:nvSpPr>
        <p:spPr>
          <a:xfrm>
            <a:off x="406400" y="696913"/>
            <a:ext cx="6197600" cy="3486150"/>
          </a:xfrm>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158</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159</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160</a:t>
            </a:fld>
            <a:endParaRPr lang="en-US" altLang="zh-CN"/>
          </a:p>
        </p:txBody>
      </p:sp>
      <p:sp>
        <p:nvSpPr>
          <p:cNvPr id="277506" name="Rectangle 2"/>
          <p:cNvSpPr>
            <a:spLocks noGrp="1" noRot="1" noChangeAspect="1" noChangeArrowheads="1" noTextEdit="1"/>
          </p:cNvSpPr>
          <p:nvPr>
            <p:ph type="sldImg"/>
          </p:nvPr>
        </p:nvSpPr>
        <p:spPr>
          <a:xfrm>
            <a:off x="406400" y="696913"/>
            <a:ext cx="6197600" cy="3486150"/>
          </a:xfrm>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161</a:t>
            </a:fld>
            <a:endParaRPr lang="en-US" altLang="zh-CN"/>
          </a:p>
        </p:txBody>
      </p:sp>
      <p:sp>
        <p:nvSpPr>
          <p:cNvPr id="278530" name="Rectangle 2"/>
          <p:cNvSpPr>
            <a:spLocks noGrp="1" noRot="1" noChangeAspect="1" noChangeArrowheads="1" noTextEdit="1"/>
          </p:cNvSpPr>
          <p:nvPr>
            <p:ph type="sldImg"/>
          </p:nvPr>
        </p:nvSpPr>
        <p:spPr>
          <a:xfrm>
            <a:off x="406400" y="696913"/>
            <a:ext cx="6197600" cy="3486150"/>
          </a:xfrm>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162</a:t>
            </a:fld>
            <a:endParaRPr lang="en-US" altLang="zh-CN"/>
          </a:p>
        </p:txBody>
      </p:sp>
      <p:sp>
        <p:nvSpPr>
          <p:cNvPr id="279554" name="Rectangle 2"/>
          <p:cNvSpPr>
            <a:spLocks noGrp="1" noRot="1" noChangeAspect="1" noChangeArrowheads="1" noTextEdit="1"/>
          </p:cNvSpPr>
          <p:nvPr>
            <p:ph type="sldImg"/>
          </p:nvPr>
        </p:nvSpPr>
        <p:spPr>
          <a:xfrm>
            <a:off x="406400" y="696913"/>
            <a:ext cx="6197600" cy="3486150"/>
          </a:xfrm>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163</a:t>
            </a:fld>
            <a:endParaRPr lang="en-US" altLang="zh-CN"/>
          </a:p>
        </p:txBody>
      </p:sp>
      <p:sp>
        <p:nvSpPr>
          <p:cNvPr id="280578" name="Rectangle 2"/>
          <p:cNvSpPr>
            <a:spLocks noGrp="1" noRot="1" noChangeAspect="1" noChangeArrowheads="1" noTextEdit="1"/>
          </p:cNvSpPr>
          <p:nvPr>
            <p:ph type="sldImg"/>
          </p:nvPr>
        </p:nvSpPr>
        <p:spPr>
          <a:xfrm>
            <a:off x="406400" y="696913"/>
            <a:ext cx="6197600" cy="3486150"/>
          </a:xfrm>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164</a:t>
            </a:fld>
            <a:endParaRPr lang="en-US" altLang="zh-CN"/>
          </a:p>
        </p:txBody>
      </p:sp>
      <p:sp>
        <p:nvSpPr>
          <p:cNvPr id="281602" name="Rectangle 2"/>
          <p:cNvSpPr>
            <a:spLocks noGrp="1" noRot="1" noChangeAspect="1" noChangeArrowheads="1" noTextEdit="1"/>
          </p:cNvSpPr>
          <p:nvPr>
            <p:ph type="sldImg"/>
          </p:nvPr>
        </p:nvSpPr>
        <p:spPr>
          <a:xfrm>
            <a:off x="406400" y="696913"/>
            <a:ext cx="6197600" cy="3486150"/>
          </a:xfrm>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5C71B14-2038-4B4A-92FD-3135E3BE97D6}" type="slidenum">
              <a:rPr lang="en-US" altLang="zh-CN" sz="1300">
                <a:latin typeface="Times New Roman" panose="02020603050405020304" pitchFamily="18" charset="0"/>
              </a:rPr>
              <a:pPr/>
              <a:t>27</a:t>
            </a:fld>
            <a:endParaRPr lang="en-US" altLang="zh-CN" sz="1300">
              <a:latin typeface="Times New Roman" panose="02020603050405020304" pitchFamily="18"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72005043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165</a:t>
            </a:fld>
            <a:endParaRPr lang="en-US" altLang="zh-CN"/>
          </a:p>
        </p:txBody>
      </p:sp>
      <p:sp>
        <p:nvSpPr>
          <p:cNvPr id="284674" name="Rectangle 2"/>
          <p:cNvSpPr>
            <a:spLocks noGrp="1" noRot="1" noChangeAspect="1" noChangeArrowheads="1" noTextEdit="1"/>
          </p:cNvSpPr>
          <p:nvPr>
            <p:ph type="sldImg"/>
          </p:nvPr>
        </p:nvSpPr>
        <p:spPr>
          <a:xfrm>
            <a:off x="406400" y="696913"/>
            <a:ext cx="6197600" cy="3486150"/>
          </a:xfrm>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167</a:t>
            </a:fld>
            <a:endParaRPr lang="en-US" altLang="zh-CN"/>
          </a:p>
        </p:txBody>
      </p:sp>
      <p:sp>
        <p:nvSpPr>
          <p:cNvPr id="285698" name="Rectangle 2"/>
          <p:cNvSpPr>
            <a:spLocks noGrp="1" noRot="1" noChangeAspect="1" noChangeArrowheads="1" noTextEdit="1"/>
          </p:cNvSpPr>
          <p:nvPr>
            <p:ph type="sldImg"/>
          </p:nvPr>
        </p:nvSpPr>
        <p:spPr>
          <a:xfrm>
            <a:off x="406400" y="696913"/>
            <a:ext cx="6197600" cy="3486150"/>
          </a:xfrm>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168</a:t>
            </a:fld>
            <a:endParaRPr lang="en-US" altLang="zh-CN"/>
          </a:p>
        </p:txBody>
      </p:sp>
      <p:sp>
        <p:nvSpPr>
          <p:cNvPr id="290818" name="Rectangle 2"/>
          <p:cNvSpPr>
            <a:spLocks noGrp="1" noRot="1" noChangeAspect="1" noChangeArrowheads="1" noTextEdit="1"/>
          </p:cNvSpPr>
          <p:nvPr>
            <p:ph type="sldImg"/>
          </p:nvPr>
        </p:nvSpPr>
        <p:spPr>
          <a:xfrm>
            <a:off x="406400" y="696913"/>
            <a:ext cx="6197600" cy="3486150"/>
          </a:xfrm>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169</a:t>
            </a:fld>
            <a:endParaRPr lang="en-US" altLang="zh-CN"/>
          </a:p>
        </p:txBody>
      </p:sp>
      <p:sp>
        <p:nvSpPr>
          <p:cNvPr id="291842" name="Rectangle 2"/>
          <p:cNvSpPr>
            <a:spLocks noGrp="1" noRot="1" noChangeAspect="1" noChangeArrowheads="1" noTextEdit="1"/>
          </p:cNvSpPr>
          <p:nvPr>
            <p:ph type="sldImg"/>
          </p:nvPr>
        </p:nvSpPr>
        <p:spPr>
          <a:xfrm>
            <a:off x="406400" y="696913"/>
            <a:ext cx="6197600" cy="3486150"/>
          </a:xfrm>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F7B0C9-01B9-474B-9835-695FEFC446B2}" type="slidenum">
              <a:rPr lang="en-US" altLang="zh-CN" sz="1300">
                <a:latin typeface="Times New Roman" panose="02020603050405020304" pitchFamily="18" charset="0"/>
              </a:rPr>
              <a:pPr/>
              <a:t>28</a:t>
            </a:fld>
            <a:endParaRPr lang="en-US" altLang="zh-CN" sz="1300">
              <a:latin typeface="Times New Roman" panose="02020603050405020304" pitchFamily="18"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Peering: </a:t>
            </a:r>
            <a:r>
              <a:rPr lang="zh-CN" altLang="en-US" dirty="0"/>
              <a:t>对等操作</a:t>
            </a:r>
            <a:endParaRPr lang="en-US" altLang="zh-CN" dirty="0"/>
          </a:p>
          <a:p>
            <a:r>
              <a:rPr lang="en-US" altLang="zh-CN" sz="1200" b="0" i="0" kern="1200" dirty="0">
                <a:solidFill>
                  <a:schemeClr val="tx1">
                    <a:lumMod val="75000"/>
                    <a:lumOff val="25000"/>
                  </a:schemeClr>
                </a:solidFill>
                <a:effectLst/>
                <a:latin typeface="+mn-lt"/>
                <a:ea typeface="+mn-ea"/>
                <a:cs typeface="+mn-cs"/>
              </a:rPr>
              <a:t>Transit:</a:t>
            </a:r>
            <a:r>
              <a:rPr lang="zh-CN" altLang="en-US" sz="1200" b="0" i="0" kern="1200" dirty="0">
                <a:solidFill>
                  <a:schemeClr val="tx1">
                    <a:lumMod val="75000"/>
                    <a:lumOff val="25000"/>
                  </a:schemeClr>
                </a:solidFill>
                <a:effectLst/>
                <a:latin typeface="+mn-lt"/>
                <a:ea typeface="+mn-ea"/>
                <a:cs typeface="+mn-cs"/>
              </a:rPr>
              <a:t> 不对等</a:t>
            </a:r>
            <a:endParaRPr lang="en-US" altLang="zh-CN" sz="1200" b="0" i="0" kern="1200" dirty="0">
              <a:solidFill>
                <a:schemeClr val="tx1">
                  <a:lumMod val="75000"/>
                  <a:lumOff val="25000"/>
                </a:schemeClr>
              </a:solidFill>
              <a:effectLst/>
              <a:latin typeface="+mn-lt"/>
              <a:ea typeface="+mn-ea"/>
              <a:cs typeface="+mn-cs"/>
            </a:endParaRPr>
          </a:p>
          <a:p>
            <a:r>
              <a:rPr lang="zh-CN" altLang="en-US" dirty="0"/>
              <a:t>上网搜索两者的差异</a:t>
            </a:r>
            <a:endParaRPr lang="en-US" altLang="zh-CN" dirty="0"/>
          </a:p>
          <a:p>
            <a:r>
              <a:rPr lang="zh-CN" altLang="en-US" dirty="0"/>
              <a:t>节点</a:t>
            </a:r>
            <a:r>
              <a:rPr lang="en-US" altLang="zh-CN" dirty="0"/>
              <a:t>(POP):</a:t>
            </a:r>
            <a:r>
              <a:rPr lang="zh-CN" altLang="en-US" dirty="0"/>
              <a:t> </a:t>
            </a:r>
            <a:r>
              <a:rPr lang="en-US" altLang="zh-CN" dirty="0"/>
              <a:t>A point-of-presence is a physical location where two or more types of communication devices can establish a connection</a:t>
            </a:r>
          </a:p>
          <a:p>
            <a:endParaRPr lang="en-US" altLang="zh-CN" dirty="0"/>
          </a:p>
          <a:p>
            <a:r>
              <a:rPr lang="en-US" altLang="zh-CN" dirty="0">
                <a:hlinkClick r:id="rId3"/>
              </a:rPr>
              <a:t>http://www.cnpaf.net/Class/p/200510/8396.html</a:t>
            </a:r>
            <a:r>
              <a:rPr lang="en-US" altLang="zh-CN" dirty="0"/>
              <a:t>: </a:t>
            </a:r>
            <a:r>
              <a:rPr lang="zh-CN" altLang="en-US" sz="1200" b="0" i="0" kern="1200" dirty="0">
                <a:solidFill>
                  <a:schemeClr val="tx1">
                    <a:lumMod val="75000"/>
                    <a:lumOff val="25000"/>
                  </a:schemeClr>
                </a:solidFill>
                <a:effectLst/>
                <a:latin typeface="+mn-lt"/>
                <a:ea typeface="+mn-ea"/>
                <a:cs typeface="+mn-cs"/>
              </a:rPr>
              <a:t>在因特网上，一个节点（</a:t>
            </a:r>
            <a:r>
              <a:rPr lang="en-US" altLang="zh-CN" sz="1200" b="0" i="0" kern="1200" dirty="0">
                <a:solidFill>
                  <a:schemeClr val="tx1">
                    <a:lumMod val="75000"/>
                    <a:lumOff val="25000"/>
                  </a:schemeClr>
                </a:solidFill>
                <a:effectLst/>
                <a:latin typeface="+mn-lt"/>
                <a:ea typeface="+mn-ea"/>
                <a:cs typeface="+mn-cs"/>
              </a:rPr>
              <a:t>POP</a:t>
            </a:r>
            <a:r>
              <a:rPr lang="zh-CN" altLang="en-US" sz="1200" b="0" i="0" kern="1200" dirty="0">
                <a:solidFill>
                  <a:schemeClr val="tx1">
                    <a:lumMod val="75000"/>
                    <a:lumOff val="25000"/>
                  </a:schemeClr>
                </a:solidFill>
                <a:effectLst/>
                <a:latin typeface="+mn-lt"/>
                <a:ea typeface="+mn-ea"/>
                <a:cs typeface="+mn-cs"/>
              </a:rPr>
              <a:t>）是一个从一个位置到因特网的其它部分的进入点。一个节点必然地有一个独特的因特网（</a:t>
            </a:r>
            <a:r>
              <a:rPr lang="en-US" altLang="zh-CN" sz="1200" b="0" i="0" kern="1200" dirty="0">
                <a:solidFill>
                  <a:schemeClr val="tx1">
                    <a:lumMod val="75000"/>
                    <a:lumOff val="25000"/>
                  </a:schemeClr>
                </a:solidFill>
                <a:effectLst/>
                <a:latin typeface="+mn-lt"/>
                <a:ea typeface="+mn-ea"/>
                <a:cs typeface="+mn-cs"/>
              </a:rPr>
              <a:t>IP</a:t>
            </a:r>
            <a:r>
              <a:rPr lang="zh-CN" altLang="en-US" sz="1200" b="0" i="0" kern="1200" dirty="0">
                <a:solidFill>
                  <a:schemeClr val="tx1">
                    <a:lumMod val="75000"/>
                    <a:lumOff val="25000"/>
                  </a:schemeClr>
                </a:solidFill>
                <a:effectLst/>
                <a:latin typeface="+mn-lt"/>
                <a:ea typeface="+mn-ea"/>
                <a:cs typeface="+mn-cs"/>
              </a:rPr>
              <a:t>）位址。因特网服务提供者或在线服务供应者（比如美国在线公司）有在因特网上一个或多个节点。因特网服务提供者或在线服务供应者拥有的节点的数量有时被用来衡量这些公司的规模和成长速率。　　一个节点可能实际上属于通讯公司所有，因特网服务提供者可以租借其空间来提供服务。一个节点通常包含路由器，数字</a:t>
            </a:r>
            <a:r>
              <a:rPr lang="en-US" altLang="zh-CN" sz="1200" b="0" i="0" kern="1200" dirty="0">
                <a:solidFill>
                  <a:schemeClr val="tx1">
                    <a:lumMod val="75000"/>
                    <a:lumOff val="25000"/>
                  </a:schemeClr>
                </a:solidFill>
                <a:effectLst/>
                <a:latin typeface="+mn-lt"/>
                <a:ea typeface="+mn-ea"/>
                <a:cs typeface="+mn-cs"/>
              </a:rPr>
              <a:t>/</a:t>
            </a:r>
            <a:r>
              <a:rPr lang="zh-CN" altLang="en-US" sz="1200" b="0" i="0" kern="1200" dirty="0">
                <a:solidFill>
                  <a:schemeClr val="tx1">
                    <a:lumMod val="75000"/>
                    <a:lumOff val="25000"/>
                  </a:schemeClr>
                </a:solidFill>
                <a:effectLst/>
                <a:latin typeface="+mn-lt"/>
                <a:ea typeface="+mn-ea"/>
                <a:cs typeface="+mn-cs"/>
              </a:rPr>
              <a:t>模拟信号转换器，服务器，经常还有架框继电器或非同步传输模式开关。</a:t>
            </a:r>
            <a:endParaRPr lang="zh-CN" altLang="zh-CN" dirty="0"/>
          </a:p>
          <a:p>
            <a:r>
              <a:rPr lang="en-US" altLang="zh-CN" dirty="0"/>
              <a:t>Multi-home: </a:t>
            </a:r>
            <a:r>
              <a:rPr lang="zh-CN" altLang="en-US" dirty="0"/>
              <a:t>多宿</a:t>
            </a:r>
            <a:endParaRPr lang="zh-CN" altLang="zh-CN" dirty="0"/>
          </a:p>
        </p:txBody>
      </p:sp>
    </p:spTree>
    <p:extLst>
      <p:ext uri="{BB962C8B-B14F-4D97-AF65-F5344CB8AC3E}">
        <p14:creationId xmlns:p14="http://schemas.microsoft.com/office/powerpoint/2010/main" val="346767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29</a:t>
            </a:fld>
            <a:endParaRPr lang="en-US" altLang="zh-CN"/>
          </a:p>
        </p:txBody>
      </p:sp>
      <p:sp>
        <p:nvSpPr>
          <p:cNvPr id="317442" name="Rectangle 2"/>
          <p:cNvSpPr>
            <a:spLocks noGrp="1" noRot="1" noChangeAspect="1" noChangeArrowheads="1" noTextEdit="1"/>
          </p:cNvSpPr>
          <p:nvPr>
            <p:ph type="sldImg"/>
          </p:nvPr>
        </p:nvSpPr>
        <p:spPr>
          <a:xfrm>
            <a:off x="406400" y="696913"/>
            <a:ext cx="6197600" cy="3486150"/>
          </a:xfrm>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xfrm>
            <a:off x="406400" y="696913"/>
            <a:ext cx="6197600" cy="3486150"/>
          </a:xfrm>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31</a:t>
            </a:fld>
            <a:endParaRPr lang="en-US" altLang="zh-CN"/>
          </a:p>
        </p:txBody>
      </p:sp>
      <p:sp>
        <p:nvSpPr>
          <p:cNvPr id="319490" name="Rectangle 2"/>
          <p:cNvSpPr>
            <a:spLocks noGrp="1" noRot="1" noChangeAspect="1" noChangeArrowheads="1" noTextEdit="1"/>
          </p:cNvSpPr>
          <p:nvPr>
            <p:ph type="sldImg"/>
          </p:nvPr>
        </p:nvSpPr>
        <p:spPr>
          <a:xfrm>
            <a:off x="406400" y="696913"/>
            <a:ext cx="6197600" cy="3486150"/>
          </a:xfrm>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32</a:t>
            </a:fld>
            <a:endParaRPr lang="en-US" altLang="zh-CN"/>
          </a:p>
        </p:txBody>
      </p:sp>
      <p:sp>
        <p:nvSpPr>
          <p:cNvPr id="321538" name="Rectangle 2"/>
          <p:cNvSpPr>
            <a:spLocks noGrp="1" noRot="1" noChangeAspect="1" noChangeArrowheads="1" noTextEdit="1"/>
          </p:cNvSpPr>
          <p:nvPr>
            <p:ph type="sldImg"/>
          </p:nvPr>
        </p:nvSpPr>
        <p:spPr>
          <a:xfrm>
            <a:off x="406400" y="696913"/>
            <a:ext cx="6197600" cy="3486150"/>
          </a:xfrm>
          <a:ln/>
        </p:spPr>
      </p:sp>
      <p:sp>
        <p:nvSpPr>
          <p:cNvPr id="321539" name="Rectangle 3"/>
          <p:cNvSpPr>
            <a:spLocks noGrp="1" noChangeArrowheads="1"/>
          </p:cNvSpPr>
          <p:nvPr>
            <p:ph type="body" idx="1"/>
          </p:nvPr>
        </p:nvSpPr>
        <p:spPr/>
        <p:txBody>
          <a:bodyPr/>
          <a:lstStyle/>
          <a:p>
            <a:r>
              <a:rPr lang="en-US" altLang="zh-CN" sz="1200" b="0" i="0" kern="1200" dirty="0">
                <a:solidFill>
                  <a:schemeClr val="tx1"/>
                </a:solidFill>
                <a:effectLst/>
                <a:latin typeface="宋体" pitchFamily="2" charset="-122"/>
                <a:ea typeface="宋体" pitchFamily="2" charset="-122"/>
                <a:cs typeface="+mn-cs"/>
              </a:rPr>
              <a:t>Internet Research Steering Group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宋体" pitchFamily="2" charset="-122"/>
                <a:ea typeface="宋体" pitchFamily="2" charset="-122"/>
                <a:cs typeface="+mn-cs"/>
              </a:rPr>
              <a:t>Internet Engineering Steering Group </a:t>
            </a:r>
            <a:r>
              <a:rPr lang="zh-CN" altLang="en-US" sz="1200" b="0" i="0" kern="1200" dirty="0">
                <a:solidFill>
                  <a:schemeClr val="tx1"/>
                </a:solidFill>
                <a:effectLst/>
                <a:latin typeface="宋体" pitchFamily="2" charset="-122"/>
                <a:ea typeface="宋体" pitchFamily="2" charset="-122"/>
                <a:cs typeface="+mn-cs"/>
              </a:rPr>
              <a:t>管理 </a:t>
            </a:r>
            <a:r>
              <a:rPr lang="en-US" altLang="zh-CN" sz="1200" b="0" i="0" kern="1200" dirty="0">
                <a:solidFill>
                  <a:schemeClr val="tx1"/>
                </a:solidFill>
                <a:effectLst/>
                <a:latin typeface="宋体" pitchFamily="2" charset="-122"/>
                <a:ea typeface="宋体" pitchFamily="2" charset="-122"/>
                <a:cs typeface="+mn-cs"/>
              </a:rPr>
              <a:t>IETF</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宋体" pitchFamily="2" charset="-122"/>
                <a:ea typeface="宋体" pitchFamily="2" charset="-122"/>
                <a:cs typeface="+mn-cs"/>
              </a:rPr>
              <a:t>RG: Research Group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宋体" pitchFamily="2" charset="-122"/>
                <a:ea typeface="宋体" pitchFamily="2" charset="-122"/>
                <a:cs typeface="+mn-cs"/>
              </a:rPr>
              <a:t>WG: Work Group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ea typeface="宋体" panose="02010600030101010101" pitchFamily="2" charset="-122"/>
              </a:rPr>
              <a:t>IETF: Internet Engineering Task Force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ea typeface="宋体" panose="02010600030101010101" pitchFamily="2" charset="-122"/>
              </a:rPr>
              <a:t>RFC: Request for comments</a:t>
            </a:r>
          </a:p>
          <a:p>
            <a:endParaRPr lang="en-US" altLang="zh-CN" sz="1200" b="0" i="0" kern="1200" dirty="0">
              <a:solidFill>
                <a:schemeClr val="tx1"/>
              </a:solidFill>
              <a:effectLst/>
              <a:latin typeface="宋体" pitchFamily="2" charset="-122"/>
              <a:ea typeface="宋体" pitchFamily="2" charset="-122"/>
              <a:cs typeface="+mn-cs"/>
            </a:endParaRPr>
          </a:p>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33</a:t>
            </a:fld>
            <a:endParaRPr lang="en-US" altLang="zh-CN"/>
          </a:p>
        </p:txBody>
      </p:sp>
      <p:sp>
        <p:nvSpPr>
          <p:cNvPr id="323586" name="Rectangle 2"/>
          <p:cNvSpPr>
            <a:spLocks noGrp="1" noRot="1" noChangeAspect="1" noChangeArrowheads="1" noTextEdit="1"/>
          </p:cNvSpPr>
          <p:nvPr>
            <p:ph type="sldImg"/>
          </p:nvPr>
        </p:nvSpPr>
        <p:spPr>
          <a:xfrm>
            <a:off x="406400" y="696913"/>
            <a:ext cx="6197600" cy="3486150"/>
          </a:xfrm>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DCB70667-F3EC-48DE-812A-87BB27A7A8B3}" type="slidenum">
              <a:rPr lang="en-US" altLang="zh-CN" sz="1300">
                <a:latin typeface="Times New Roman" panose="02020603050405020304" pitchFamily="18" charset="0"/>
              </a:rPr>
              <a:pPr algn="r"/>
              <a:t>3</a:t>
            </a:fld>
            <a:endParaRPr lang="en-US" altLang="zh-CN" sz="13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5429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34</a:t>
            </a:fld>
            <a:endParaRPr lang="en-US" altLang="zh-CN"/>
          </a:p>
        </p:txBody>
      </p:sp>
      <p:sp>
        <p:nvSpPr>
          <p:cNvPr id="325634" name="Rectangle 2"/>
          <p:cNvSpPr>
            <a:spLocks noGrp="1" noRot="1" noChangeAspect="1" noChangeArrowheads="1" noTextEdit="1"/>
          </p:cNvSpPr>
          <p:nvPr>
            <p:ph type="sldImg"/>
          </p:nvPr>
        </p:nvSpPr>
        <p:spPr>
          <a:xfrm>
            <a:off x="406400" y="696913"/>
            <a:ext cx="6197600" cy="3486150"/>
          </a:xfrm>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37</a:t>
            </a:fld>
            <a:endParaRPr lang="en-US" altLang="zh-CN"/>
          </a:p>
        </p:txBody>
      </p:sp>
      <p:sp>
        <p:nvSpPr>
          <p:cNvPr id="327682" name="Rectangle 2"/>
          <p:cNvSpPr>
            <a:spLocks noGrp="1" noRot="1" noChangeAspect="1" noChangeArrowheads="1" noTextEdit="1"/>
          </p:cNvSpPr>
          <p:nvPr>
            <p:ph type="sldImg"/>
          </p:nvPr>
        </p:nvSpPr>
        <p:spPr>
          <a:xfrm>
            <a:off x="406400" y="696913"/>
            <a:ext cx="6197600" cy="3486150"/>
          </a:xfrm>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38</a:t>
            </a:fld>
            <a:endParaRPr lang="en-US" altLang="zh-CN"/>
          </a:p>
        </p:txBody>
      </p:sp>
      <p:sp>
        <p:nvSpPr>
          <p:cNvPr id="329730" name="Rectangle 2"/>
          <p:cNvSpPr>
            <a:spLocks noGrp="1" noRot="1" noChangeAspect="1" noChangeArrowheads="1" noTextEdit="1"/>
          </p:cNvSpPr>
          <p:nvPr>
            <p:ph type="sldImg"/>
          </p:nvPr>
        </p:nvSpPr>
        <p:spPr>
          <a:xfrm>
            <a:off x="406400" y="696913"/>
            <a:ext cx="6197600" cy="3486150"/>
          </a:xfrm>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69F9B9-9990-4E74-A5F6-E5D7D308E1E9}" type="slidenum">
              <a:rPr lang="en-US" altLang="zh-CN" sz="1300">
                <a:latin typeface="Times New Roman" panose="02020603050405020304" pitchFamily="18" charset="0"/>
              </a:rPr>
              <a:pPr/>
              <a:t>39</a:t>
            </a:fld>
            <a:endParaRPr lang="en-US" altLang="zh-CN" sz="130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47230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40</a:t>
            </a:fld>
            <a:endParaRPr lang="en-US" altLang="zh-CN"/>
          </a:p>
        </p:txBody>
      </p:sp>
      <p:sp>
        <p:nvSpPr>
          <p:cNvPr id="331778" name="Rectangle 2"/>
          <p:cNvSpPr>
            <a:spLocks noGrp="1" noRot="1" noChangeAspect="1" noChangeArrowheads="1" noTextEdit="1"/>
          </p:cNvSpPr>
          <p:nvPr>
            <p:ph type="sldImg"/>
          </p:nvPr>
        </p:nvSpPr>
        <p:spPr>
          <a:xfrm>
            <a:off x="406400" y="696913"/>
            <a:ext cx="6197600" cy="3486150"/>
          </a:xfrm>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41</a:t>
            </a:fld>
            <a:endParaRPr lang="en-US" altLang="zh-CN"/>
          </a:p>
        </p:txBody>
      </p:sp>
      <p:sp>
        <p:nvSpPr>
          <p:cNvPr id="331778" name="Rectangle 2"/>
          <p:cNvSpPr>
            <a:spLocks noGrp="1" noRot="1" noChangeAspect="1" noChangeArrowheads="1" noTextEdit="1"/>
          </p:cNvSpPr>
          <p:nvPr>
            <p:ph type="sldImg"/>
          </p:nvPr>
        </p:nvSpPr>
        <p:spPr>
          <a:xfrm>
            <a:off x="406400" y="696913"/>
            <a:ext cx="6197600" cy="3486150"/>
          </a:xfrm>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42</a:t>
            </a:fld>
            <a:endParaRPr lang="en-US" altLang="zh-CN"/>
          </a:p>
        </p:txBody>
      </p:sp>
      <p:sp>
        <p:nvSpPr>
          <p:cNvPr id="333826" name="Rectangle 2"/>
          <p:cNvSpPr>
            <a:spLocks noGrp="1" noRot="1" noChangeAspect="1" noChangeArrowheads="1" noTextEdit="1"/>
          </p:cNvSpPr>
          <p:nvPr>
            <p:ph type="sldImg"/>
          </p:nvPr>
        </p:nvSpPr>
        <p:spPr>
          <a:xfrm>
            <a:off x="406400" y="696913"/>
            <a:ext cx="6197600" cy="3486150"/>
          </a:xfrm>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43</a:t>
            </a:fld>
            <a:endParaRPr lang="en-US" altLang="zh-CN"/>
          </a:p>
        </p:txBody>
      </p:sp>
      <p:sp>
        <p:nvSpPr>
          <p:cNvPr id="345090" name="Rectangle 2"/>
          <p:cNvSpPr>
            <a:spLocks noGrp="1" noRot="1" noChangeAspect="1" noChangeArrowheads="1" noTextEdit="1"/>
          </p:cNvSpPr>
          <p:nvPr>
            <p:ph type="sldImg"/>
          </p:nvPr>
        </p:nvSpPr>
        <p:spPr>
          <a:xfrm>
            <a:off x="406400" y="696913"/>
            <a:ext cx="6197600" cy="3486150"/>
          </a:xfrm>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44</a:t>
            </a:fld>
            <a:endParaRPr lang="en-US" altLang="zh-CN"/>
          </a:p>
        </p:txBody>
      </p:sp>
      <p:sp>
        <p:nvSpPr>
          <p:cNvPr id="346114" name="Rectangle 2"/>
          <p:cNvSpPr>
            <a:spLocks noGrp="1" noRot="1" noChangeAspect="1" noChangeArrowheads="1" noTextEdit="1"/>
          </p:cNvSpPr>
          <p:nvPr>
            <p:ph type="sldImg"/>
          </p:nvPr>
        </p:nvSpPr>
        <p:spPr>
          <a:xfrm>
            <a:off x="406400" y="696913"/>
            <a:ext cx="6197600" cy="3486150"/>
          </a:xfrm>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45</a:t>
            </a:fld>
            <a:endParaRPr lang="en-US" altLang="zh-CN"/>
          </a:p>
        </p:txBody>
      </p:sp>
      <p:sp>
        <p:nvSpPr>
          <p:cNvPr id="339970" name="Rectangle 2"/>
          <p:cNvSpPr>
            <a:spLocks noGrp="1" noRot="1" noChangeAspect="1" noChangeArrowheads="1" noTextEdit="1"/>
          </p:cNvSpPr>
          <p:nvPr>
            <p:ph type="sldImg"/>
          </p:nvPr>
        </p:nvSpPr>
        <p:spPr>
          <a:xfrm>
            <a:off x="406400" y="696913"/>
            <a:ext cx="6197600" cy="3486150"/>
          </a:xfrm>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dirty="0"/>
              <a:t>互联网之所以能够向用户提供许多服务，是因为互联网具有</a:t>
            </a:r>
            <a:r>
              <a:rPr lang="zh-CN" altLang="en-US" dirty="0"/>
              <a:t>这</a:t>
            </a:r>
            <a:r>
              <a:rPr lang="zh-CN" altLang="zh-CN" dirty="0">
                <a:solidFill>
                  <a:srgbClr val="FF0000"/>
                </a:solidFill>
              </a:rPr>
              <a:t>两个重要基本特点</a:t>
            </a:r>
            <a:r>
              <a:rPr lang="zh-CN" altLang="en-US" dirty="0">
                <a:solidFill>
                  <a:srgbClr val="FF0000"/>
                </a:solidFill>
              </a:rPr>
              <a:t>。</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a:t>
            </a:fld>
            <a:endParaRPr lang="en-US" altLang="zh-CN"/>
          </a:p>
        </p:txBody>
      </p:sp>
    </p:spTree>
    <p:extLst>
      <p:ext uri="{BB962C8B-B14F-4D97-AF65-F5344CB8AC3E}">
        <p14:creationId xmlns:p14="http://schemas.microsoft.com/office/powerpoint/2010/main" val="2770411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46</a:t>
            </a:fld>
            <a:endParaRPr lang="en-US" altLang="zh-CN"/>
          </a:p>
        </p:txBody>
      </p:sp>
      <p:sp>
        <p:nvSpPr>
          <p:cNvPr id="342018" name="Rectangle 2"/>
          <p:cNvSpPr>
            <a:spLocks noGrp="1" noRot="1" noChangeAspect="1" noChangeArrowheads="1" noTextEdit="1"/>
          </p:cNvSpPr>
          <p:nvPr>
            <p:ph type="sldImg"/>
          </p:nvPr>
        </p:nvSpPr>
        <p:spPr>
          <a:xfrm>
            <a:off x="406400" y="696913"/>
            <a:ext cx="6197600" cy="3486150"/>
          </a:xfrm>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47</a:t>
            </a:fld>
            <a:endParaRPr lang="en-US" altLang="zh-CN"/>
          </a:p>
        </p:txBody>
      </p:sp>
      <p:sp>
        <p:nvSpPr>
          <p:cNvPr id="350210" name="Rectangle 2"/>
          <p:cNvSpPr>
            <a:spLocks noGrp="1" noRot="1" noChangeAspect="1" noChangeArrowheads="1" noTextEdit="1"/>
          </p:cNvSpPr>
          <p:nvPr>
            <p:ph type="sldImg"/>
          </p:nvPr>
        </p:nvSpPr>
        <p:spPr>
          <a:xfrm>
            <a:off x="406400" y="696913"/>
            <a:ext cx="6197600" cy="3486150"/>
          </a:xfrm>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48</a:t>
            </a:fld>
            <a:endParaRPr lang="en-US" altLang="zh-CN"/>
          </a:p>
        </p:txBody>
      </p:sp>
      <p:sp>
        <p:nvSpPr>
          <p:cNvPr id="351234" name="Rectangle 2"/>
          <p:cNvSpPr>
            <a:spLocks noGrp="1" noRot="1" noChangeAspect="1" noChangeArrowheads="1" noTextEdit="1"/>
          </p:cNvSpPr>
          <p:nvPr>
            <p:ph type="sldImg"/>
          </p:nvPr>
        </p:nvSpPr>
        <p:spPr>
          <a:xfrm>
            <a:off x="406400" y="696913"/>
            <a:ext cx="6197600" cy="3486150"/>
          </a:xfrm>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49</a:t>
            </a:fld>
            <a:endParaRPr lang="en-US" altLang="zh-CN"/>
          </a:p>
        </p:txBody>
      </p:sp>
      <p:sp>
        <p:nvSpPr>
          <p:cNvPr id="352258" name="Rectangle 2"/>
          <p:cNvSpPr>
            <a:spLocks noGrp="1" noRot="1" noChangeAspect="1" noChangeArrowheads="1" noTextEdit="1"/>
          </p:cNvSpPr>
          <p:nvPr>
            <p:ph type="sldImg"/>
          </p:nvPr>
        </p:nvSpPr>
        <p:spPr>
          <a:xfrm>
            <a:off x="406400" y="696913"/>
            <a:ext cx="6197600" cy="3486150"/>
          </a:xfrm>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50</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51</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52</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53</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54</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55</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96913"/>
            <a:ext cx="6197600" cy="3486150"/>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56</a:t>
            </a:fld>
            <a:endParaRPr lang="en-US" altLang="zh-CN"/>
          </a:p>
        </p:txBody>
      </p:sp>
      <p:sp>
        <p:nvSpPr>
          <p:cNvPr id="190466" name="Rectangle 2"/>
          <p:cNvSpPr>
            <a:spLocks noGrp="1" noRot="1" noChangeAspect="1" noChangeArrowheads="1" noTextEdit="1"/>
          </p:cNvSpPr>
          <p:nvPr>
            <p:ph type="sldImg"/>
          </p:nvPr>
        </p:nvSpPr>
        <p:spPr>
          <a:xfrm>
            <a:off x="406400" y="696913"/>
            <a:ext cx="6197600" cy="3486150"/>
          </a:xfrm>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57</a:t>
            </a:fld>
            <a:endParaRPr lang="en-US" altLang="zh-CN"/>
          </a:p>
        </p:txBody>
      </p:sp>
      <p:sp>
        <p:nvSpPr>
          <p:cNvPr id="191490" name="Rectangle 2"/>
          <p:cNvSpPr>
            <a:spLocks noGrp="1" noRot="1" noChangeAspect="1" noChangeArrowheads="1" noTextEdit="1"/>
          </p:cNvSpPr>
          <p:nvPr>
            <p:ph type="sldImg"/>
          </p:nvPr>
        </p:nvSpPr>
        <p:spPr>
          <a:xfrm>
            <a:off x="406400" y="696913"/>
            <a:ext cx="6197600" cy="3486150"/>
          </a:xfrm>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58</a:t>
            </a:fld>
            <a:endParaRPr lang="en-US" altLang="zh-CN"/>
          </a:p>
        </p:txBody>
      </p:sp>
      <p:sp>
        <p:nvSpPr>
          <p:cNvPr id="192514" name="Rectangle 2"/>
          <p:cNvSpPr>
            <a:spLocks noGrp="1" noRot="1" noChangeAspect="1" noChangeArrowheads="1" noTextEdit="1"/>
          </p:cNvSpPr>
          <p:nvPr>
            <p:ph type="sldImg"/>
          </p:nvPr>
        </p:nvSpPr>
        <p:spPr>
          <a:xfrm>
            <a:off x="406400" y="696913"/>
            <a:ext cx="6197600" cy="3486150"/>
          </a:xfrm>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59</a:t>
            </a:fld>
            <a:endParaRPr lang="en-US" altLang="zh-CN"/>
          </a:p>
        </p:txBody>
      </p:sp>
      <p:sp>
        <p:nvSpPr>
          <p:cNvPr id="194562" name="Rectangle 2"/>
          <p:cNvSpPr>
            <a:spLocks noGrp="1" noRot="1" noChangeAspect="1" noChangeArrowheads="1" noTextEdit="1"/>
          </p:cNvSpPr>
          <p:nvPr>
            <p:ph type="sldImg"/>
          </p:nvPr>
        </p:nvSpPr>
        <p:spPr>
          <a:xfrm>
            <a:off x="406400" y="696913"/>
            <a:ext cx="6197600" cy="3486150"/>
          </a:xfrm>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60</a:t>
            </a:fld>
            <a:endParaRPr lang="en-US" altLang="zh-CN"/>
          </a:p>
        </p:txBody>
      </p:sp>
      <p:sp>
        <p:nvSpPr>
          <p:cNvPr id="195586" name="Rectangle 2"/>
          <p:cNvSpPr>
            <a:spLocks noGrp="1" noRot="1" noChangeAspect="1" noChangeArrowheads="1" noTextEdit="1"/>
          </p:cNvSpPr>
          <p:nvPr>
            <p:ph type="sldImg"/>
          </p:nvPr>
        </p:nvSpPr>
        <p:spPr>
          <a:xfrm>
            <a:off x="406400" y="696913"/>
            <a:ext cx="6197600" cy="3486150"/>
          </a:xfrm>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61</a:t>
            </a:fld>
            <a:endParaRPr lang="en-US" altLang="zh-CN"/>
          </a:p>
        </p:txBody>
      </p:sp>
      <p:sp>
        <p:nvSpPr>
          <p:cNvPr id="196610" name="Rectangle 2"/>
          <p:cNvSpPr>
            <a:spLocks noGrp="1" noRot="1" noChangeAspect="1" noChangeArrowheads="1" noTextEdit="1"/>
          </p:cNvSpPr>
          <p:nvPr>
            <p:ph type="sldImg"/>
          </p:nvPr>
        </p:nvSpPr>
        <p:spPr>
          <a:xfrm>
            <a:off x="406400" y="696913"/>
            <a:ext cx="6197600" cy="3486150"/>
          </a:xfrm>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62</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63</a:t>
            </a:fld>
            <a:endParaRPr lang="en-US" altLang="zh-CN"/>
          </a:p>
        </p:txBody>
      </p:sp>
      <p:sp>
        <p:nvSpPr>
          <p:cNvPr id="198658" name="Rectangle 2"/>
          <p:cNvSpPr>
            <a:spLocks noGrp="1" noRot="1" noChangeAspect="1" noChangeArrowheads="1" noTextEdit="1"/>
          </p:cNvSpPr>
          <p:nvPr>
            <p:ph type="sldImg"/>
          </p:nvPr>
        </p:nvSpPr>
        <p:spPr>
          <a:xfrm>
            <a:off x="406400" y="696913"/>
            <a:ext cx="6197600" cy="3486150"/>
          </a:xfrm>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64</a:t>
            </a:fld>
            <a:endParaRPr lang="en-US" altLang="zh-CN"/>
          </a:p>
        </p:txBody>
      </p:sp>
      <p:sp>
        <p:nvSpPr>
          <p:cNvPr id="199682" name="Rectangle 2"/>
          <p:cNvSpPr>
            <a:spLocks noGrp="1" noRot="1" noChangeAspect="1" noChangeArrowheads="1" noTextEdit="1"/>
          </p:cNvSpPr>
          <p:nvPr>
            <p:ph type="sldImg"/>
          </p:nvPr>
        </p:nvSpPr>
        <p:spPr>
          <a:xfrm>
            <a:off x="406400" y="696913"/>
            <a:ext cx="6197600" cy="3486150"/>
          </a:xfrm>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65</a:t>
            </a:fld>
            <a:endParaRPr lang="en-US" altLang="zh-CN"/>
          </a:p>
        </p:txBody>
      </p:sp>
      <p:sp>
        <p:nvSpPr>
          <p:cNvPr id="200706" name="Rectangle 2"/>
          <p:cNvSpPr>
            <a:spLocks noGrp="1" noRot="1" noChangeAspect="1" noChangeArrowheads="1" noTextEdit="1"/>
          </p:cNvSpPr>
          <p:nvPr>
            <p:ph type="sldImg"/>
          </p:nvPr>
        </p:nvSpPr>
        <p:spPr>
          <a:xfrm>
            <a:off x="406400" y="696913"/>
            <a:ext cx="6197600" cy="3486150"/>
          </a:xfrm>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16</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66</a:t>
            </a:fld>
            <a:endParaRPr lang="en-US" altLang="zh-CN"/>
          </a:p>
        </p:txBody>
      </p:sp>
      <p:sp>
        <p:nvSpPr>
          <p:cNvPr id="363522" name="Rectangle 2"/>
          <p:cNvSpPr>
            <a:spLocks noGrp="1" noRot="1" noChangeAspect="1" noChangeArrowheads="1" noTextEdit="1"/>
          </p:cNvSpPr>
          <p:nvPr>
            <p:ph type="sldImg"/>
          </p:nvPr>
        </p:nvSpPr>
        <p:spPr>
          <a:xfrm>
            <a:off x="406400" y="696913"/>
            <a:ext cx="6197600" cy="3486150"/>
          </a:xfrm>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67</a:t>
            </a:fld>
            <a:endParaRPr lang="en-US" altLang="zh-CN"/>
          </a:p>
        </p:txBody>
      </p:sp>
      <p:sp>
        <p:nvSpPr>
          <p:cNvPr id="364546" name="Rectangle 2"/>
          <p:cNvSpPr>
            <a:spLocks noGrp="1" noRot="1" noChangeAspect="1" noChangeArrowheads="1" noTextEdit="1"/>
          </p:cNvSpPr>
          <p:nvPr>
            <p:ph type="sldImg"/>
          </p:nvPr>
        </p:nvSpPr>
        <p:spPr>
          <a:xfrm>
            <a:off x="406400" y="696913"/>
            <a:ext cx="6197600" cy="3486150"/>
          </a:xfrm>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68</a:t>
            </a:fld>
            <a:endParaRPr lang="en-US" altLang="zh-CN"/>
          </a:p>
        </p:txBody>
      </p:sp>
      <p:sp>
        <p:nvSpPr>
          <p:cNvPr id="366594" name="Rectangle 2"/>
          <p:cNvSpPr>
            <a:spLocks noGrp="1" noRot="1" noChangeAspect="1" noChangeArrowheads="1" noTextEdit="1"/>
          </p:cNvSpPr>
          <p:nvPr>
            <p:ph type="sldImg"/>
          </p:nvPr>
        </p:nvSpPr>
        <p:spPr>
          <a:xfrm>
            <a:off x="406400" y="696913"/>
            <a:ext cx="6197600" cy="3486150"/>
          </a:xfrm>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69</a:t>
            </a:fld>
            <a:endParaRPr lang="en-US" altLang="zh-CN"/>
          </a:p>
        </p:txBody>
      </p:sp>
      <p:sp>
        <p:nvSpPr>
          <p:cNvPr id="201730" name="Rectangle 2"/>
          <p:cNvSpPr>
            <a:spLocks noGrp="1" noRot="1" noChangeAspect="1" noChangeArrowheads="1" noTextEdit="1"/>
          </p:cNvSpPr>
          <p:nvPr>
            <p:ph type="sldImg"/>
          </p:nvPr>
        </p:nvSpPr>
        <p:spPr>
          <a:xfrm>
            <a:off x="406400" y="696913"/>
            <a:ext cx="6197600" cy="3486150"/>
          </a:xfrm>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70</a:t>
            </a:fld>
            <a:endParaRPr lang="en-US" altLang="zh-CN"/>
          </a:p>
        </p:txBody>
      </p:sp>
      <p:sp>
        <p:nvSpPr>
          <p:cNvPr id="202754" name="Rectangle 2"/>
          <p:cNvSpPr>
            <a:spLocks noGrp="1" noRot="1" noChangeAspect="1" noChangeArrowheads="1" noTextEdit="1"/>
          </p:cNvSpPr>
          <p:nvPr>
            <p:ph type="sldImg"/>
          </p:nvPr>
        </p:nvSpPr>
        <p:spPr>
          <a:xfrm>
            <a:off x="406400" y="696913"/>
            <a:ext cx="6197600" cy="3486150"/>
          </a:xfrm>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71</a:t>
            </a:fld>
            <a:endParaRPr lang="en-US" altLang="zh-CN"/>
          </a:p>
        </p:txBody>
      </p:sp>
      <p:sp>
        <p:nvSpPr>
          <p:cNvPr id="204802" name="Rectangle 2"/>
          <p:cNvSpPr>
            <a:spLocks noGrp="1" noRot="1" noChangeAspect="1" noChangeArrowheads="1" noTextEdit="1"/>
          </p:cNvSpPr>
          <p:nvPr>
            <p:ph type="sldImg"/>
          </p:nvPr>
        </p:nvSpPr>
        <p:spPr>
          <a:xfrm>
            <a:off x="406400" y="696913"/>
            <a:ext cx="6197600" cy="3486150"/>
          </a:xfrm>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72</a:t>
            </a:fld>
            <a:endParaRPr lang="en-US" altLang="zh-CN"/>
          </a:p>
        </p:txBody>
      </p:sp>
      <p:sp>
        <p:nvSpPr>
          <p:cNvPr id="205826" name="Rectangle 2"/>
          <p:cNvSpPr>
            <a:spLocks noGrp="1" noRot="1" noChangeAspect="1" noChangeArrowheads="1" noTextEdit="1"/>
          </p:cNvSpPr>
          <p:nvPr>
            <p:ph type="sldImg"/>
          </p:nvPr>
        </p:nvSpPr>
        <p:spPr>
          <a:xfrm>
            <a:off x="406400" y="696913"/>
            <a:ext cx="6197600" cy="3486150"/>
          </a:xfrm>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73</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74</a:t>
            </a:fld>
            <a:endParaRPr lang="en-US" altLang="zh-CN"/>
          </a:p>
        </p:txBody>
      </p:sp>
      <p:sp>
        <p:nvSpPr>
          <p:cNvPr id="207874" name="Rectangle 2"/>
          <p:cNvSpPr>
            <a:spLocks noGrp="1" noRot="1" noChangeAspect="1" noChangeArrowheads="1" noTextEdit="1"/>
          </p:cNvSpPr>
          <p:nvPr>
            <p:ph type="sldImg"/>
          </p:nvPr>
        </p:nvSpPr>
        <p:spPr>
          <a:xfrm>
            <a:off x="406400" y="696913"/>
            <a:ext cx="6197600" cy="3486150"/>
          </a:xfrm>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75</a:t>
            </a:fld>
            <a:endParaRPr lang="en-US" altLang="zh-CN"/>
          </a:p>
        </p:txBody>
      </p:sp>
      <p:sp>
        <p:nvSpPr>
          <p:cNvPr id="208898" name="Rectangle 2"/>
          <p:cNvSpPr>
            <a:spLocks noGrp="1" noRot="1" noChangeAspect="1" noChangeArrowheads="1" noTextEdit="1"/>
          </p:cNvSpPr>
          <p:nvPr>
            <p:ph type="sldImg"/>
          </p:nvPr>
        </p:nvSpPr>
        <p:spPr>
          <a:xfrm>
            <a:off x="406400" y="696913"/>
            <a:ext cx="6197600" cy="3486150"/>
          </a:xfrm>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17</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76</a:t>
            </a:fld>
            <a:endParaRPr lang="en-US" altLang="zh-CN"/>
          </a:p>
        </p:txBody>
      </p:sp>
      <p:sp>
        <p:nvSpPr>
          <p:cNvPr id="209922" name="Rectangle 2"/>
          <p:cNvSpPr>
            <a:spLocks noGrp="1" noRot="1" noChangeAspect="1" noChangeArrowheads="1" noTextEdit="1"/>
          </p:cNvSpPr>
          <p:nvPr>
            <p:ph type="sldImg"/>
          </p:nvPr>
        </p:nvSpPr>
        <p:spPr>
          <a:xfrm>
            <a:off x="406400" y="696913"/>
            <a:ext cx="6197600" cy="3486150"/>
          </a:xfrm>
          <a:ln/>
        </p:spPr>
      </p:sp>
      <p:sp>
        <p:nvSpPr>
          <p:cNvPr id="2099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84</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85</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86</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87</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88</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89</a:t>
            </a:fld>
            <a:endParaRPr lang="en-US" altLang="zh-CN"/>
          </a:p>
        </p:txBody>
      </p:sp>
      <p:sp>
        <p:nvSpPr>
          <p:cNvPr id="377858" name="Rectangle 2"/>
          <p:cNvSpPr>
            <a:spLocks noGrp="1" noRot="1" noChangeAspect="1" noChangeArrowheads="1" noTextEdit="1"/>
          </p:cNvSpPr>
          <p:nvPr>
            <p:ph type="sldImg"/>
          </p:nvPr>
        </p:nvSpPr>
        <p:spPr>
          <a:xfrm>
            <a:off x="406400" y="696913"/>
            <a:ext cx="6197600" cy="3486150"/>
          </a:xfrm>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90</a:t>
            </a:fld>
            <a:endParaRPr lang="en-US" altLang="zh-CN"/>
          </a:p>
        </p:txBody>
      </p:sp>
      <p:sp>
        <p:nvSpPr>
          <p:cNvPr id="377858" name="Rectangle 2"/>
          <p:cNvSpPr>
            <a:spLocks noGrp="1" noRot="1" noChangeAspect="1" noChangeArrowheads="1" noTextEdit="1"/>
          </p:cNvSpPr>
          <p:nvPr>
            <p:ph type="sldImg"/>
          </p:nvPr>
        </p:nvSpPr>
        <p:spPr>
          <a:xfrm>
            <a:off x="406400" y="696913"/>
            <a:ext cx="6197600" cy="3486150"/>
          </a:xfrm>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94</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95</a:t>
            </a:fld>
            <a:endParaRPr lang="en-US" altLang="zh-CN"/>
          </a:p>
        </p:txBody>
      </p:sp>
      <p:sp>
        <p:nvSpPr>
          <p:cNvPr id="378882" name="Rectangle 2"/>
          <p:cNvSpPr>
            <a:spLocks noGrp="1" noRot="1" noChangeAspect="1" noChangeArrowheads="1" noTextEdit="1"/>
          </p:cNvSpPr>
          <p:nvPr>
            <p:ph type="sldImg"/>
          </p:nvPr>
        </p:nvSpPr>
        <p:spPr>
          <a:xfrm>
            <a:off x="406400" y="696913"/>
            <a:ext cx="6197600" cy="3486150"/>
          </a:xfrm>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20</a:t>
            </a:fld>
            <a:endParaRPr lang="en-US" altLang="zh-CN"/>
          </a:p>
        </p:txBody>
      </p:sp>
      <p:sp>
        <p:nvSpPr>
          <p:cNvPr id="302082" name="Rectangle 2"/>
          <p:cNvSpPr>
            <a:spLocks noGrp="1" noRot="1" noChangeAspect="1" noChangeArrowheads="1" noTextEdit="1"/>
          </p:cNvSpPr>
          <p:nvPr>
            <p:ph type="sldImg"/>
          </p:nvPr>
        </p:nvSpPr>
        <p:spPr>
          <a:xfrm>
            <a:off x="406400" y="696913"/>
            <a:ext cx="6197600" cy="3486150"/>
          </a:xfrm>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96</a:t>
            </a:fld>
            <a:endParaRPr lang="en-US" altLang="zh-CN"/>
          </a:p>
        </p:txBody>
      </p:sp>
      <p:sp>
        <p:nvSpPr>
          <p:cNvPr id="232450" name="Rectangle 2"/>
          <p:cNvSpPr>
            <a:spLocks noGrp="1" noRot="1" noChangeAspect="1" noChangeArrowheads="1" noTextEdit="1"/>
          </p:cNvSpPr>
          <p:nvPr>
            <p:ph type="sldImg"/>
          </p:nvPr>
        </p:nvSpPr>
        <p:spPr>
          <a:xfrm>
            <a:off x="406400" y="696913"/>
            <a:ext cx="6197600" cy="3486150"/>
          </a:xfrm>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97</a:t>
            </a:fld>
            <a:endParaRPr lang="en-US" altLang="zh-CN"/>
          </a:p>
        </p:txBody>
      </p:sp>
      <p:sp>
        <p:nvSpPr>
          <p:cNvPr id="380930" name="Rectangle 2"/>
          <p:cNvSpPr>
            <a:spLocks noGrp="1" noRot="1" noChangeAspect="1" noChangeArrowheads="1" noTextEdit="1"/>
          </p:cNvSpPr>
          <p:nvPr>
            <p:ph type="sldImg"/>
          </p:nvPr>
        </p:nvSpPr>
        <p:spPr>
          <a:xfrm>
            <a:off x="406400" y="696913"/>
            <a:ext cx="6197600" cy="3486150"/>
          </a:xfrm>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3ACE7F-159D-4071-B6AF-EF3187306990}" type="slidenum">
              <a:rPr lang="en-US" altLang="zh-CN" sz="1300">
                <a:solidFill>
                  <a:srgbClr val="000000"/>
                </a:solidFill>
                <a:latin typeface="Times New Roman" panose="02020603050405020304" pitchFamily="18" charset="0"/>
              </a:rPr>
              <a:pPr/>
              <a:t>99</a:t>
            </a:fld>
            <a:endParaRPr lang="en-US" altLang="zh-CN" sz="1300">
              <a:solidFill>
                <a:srgbClr val="000000"/>
              </a:solidFill>
              <a:latin typeface="Times New Roman" panose="02020603050405020304" pitchFamily="18"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5086074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04EC0E-7BE3-497F-A5BE-039A34F6189D}" type="slidenum">
              <a:rPr lang="en-US" altLang="zh-CN" sz="1300">
                <a:solidFill>
                  <a:srgbClr val="000000"/>
                </a:solidFill>
                <a:latin typeface="Times New Roman" panose="02020603050405020304" pitchFamily="18" charset="0"/>
              </a:rPr>
              <a:pPr/>
              <a:t>100</a:t>
            </a:fld>
            <a:endParaRPr lang="en-US" altLang="zh-CN" sz="1300">
              <a:solidFill>
                <a:srgbClr val="000000"/>
              </a:solidFill>
              <a:latin typeface="Times New Roman" panose="02020603050405020304" pitchFamily="18"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51013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A158578A-8F20-4FF4-A174-590502E2F570}" type="slidenum">
              <a:rPr lang="en-US" altLang="zh-CN" sz="1300">
                <a:solidFill>
                  <a:srgbClr val="000000"/>
                </a:solidFill>
                <a:latin typeface="Times New Roman" panose="02020603050405020304" pitchFamily="18" charset="0"/>
              </a:rPr>
              <a:pPr algn="r"/>
              <a:t>101</a:t>
            </a:fld>
            <a:endParaRPr lang="en-US" altLang="zh-CN" sz="1300">
              <a:solidFill>
                <a:srgbClr val="000000"/>
              </a:solidFill>
              <a:latin typeface="Times New Roman" panose="02020603050405020304" pitchFamily="18"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4276026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102</a:t>
            </a:fld>
            <a:endParaRPr lang="en-US" altLang="zh-CN"/>
          </a:p>
        </p:txBody>
      </p:sp>
      <p:sp>
        <p:nvSpPr>
          <p:cNvPr id="233474" name="Rectangle 2"/>
          <p:cNvSpPr>
            <a:spLocks noGrp="1" noRot="1" noChangeAspect="1" noChangeArrowheads="1" noTextEdit="1"/>
          </p:cNvSpPr>
          <p:nvPr>
            <p:ph type="sldImg"/>
          </p:nvPr>
        </p:nvSpPr>
        <p:spPr>
          <a:xfrm>
            <a:off x="406400" y="696913"/>
            <a:ext cx="6197600" cy="3486150"/>
          </a:xfrm>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103</a:t>
            </a:fld>
            <a:endParaRPr lang="en-US" altLang="zh-CN"/>
          </a:p>
        </p:txBody>
      </p:sp>
      <p:sp>
        <p:nvSpPr>
          <p:cNvPr id="234498" name="Rectangle 2"/>
          <p:cNvSpPr>
            <a:spLocks noGrp="1" noRot="1" noChangeAspect="1" noChangeArrowheads="1" noTextEdit="1"/>
          </p:cNvSpPr>
          <p:nvPr>
            <p:ph type="sldImg"/>
          </p:nvPr>
        </p:nvSpPr>
        <p:spPr>
          <a:xfrm>
            <a:off x="406400" y="696913"/>
            <a:ext cx="6197600" cy="3486150"/>
          </a:xfrm>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106</a:t>
            </a:fld>
            <a:endParaRPr lang="en-US" altLang="zh-CN"/>
          </a:p>
        </p:txBody>
      </p:sp>
      <p:sp>
        <p:nvSpPr>
          <p:cNvPr id="237570" name="Rectangle 2"/>
          <p:cNvSpPr>
            <a:spLocks noGrp="1" noRot="1" noChangeAspect="1" noChangeArrowheads="1" noTextEdit="1"/>
          </p:cNvSpPr>
          <p:nvPr>
            <p:ph type="sldImg"/>
          </p:nvPr>
        </p:nvSpPr>
        <p:spPr>
          <a:xfrm>
            <a:off x="406400" y="696913"/>
            <a:ext cx="6197600" cy="3486150"/>
          </a:xfrm>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107</a:t>
            </a:fld>
            <a:endParaRPr lang="en-US" altLang="zh-CN"/>
          </a:p>
        </p:txBody>
      </p:sp>
      <p:sp>
        <p:nvSpPr>
          <p:cNvPr id="238594" name="Rectangle 2"/>
          <p:cNvSpPr>
            <a:spLocks noGrp="1" noRot="1" noChangeAspect="1" noChangeArrowheads="1" noTextEdit="1"/>
          </p:cNvSpPr>
          <p:nvPr>
            <p:ph type="sldImg"/>
          </p:nvPr>
        </p:nvSpPr>
        <p:spPr>
          <a:xfrm>
            <a:off x="406400" y="696913"/>
            <a:ext cx="6197600" cy="3486150"/>
          </a:xfrm>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108</a:t>
            </a:fld>
            <a:endParaRPr lang="en-US" altLang="zh-CN"/>
          </a:p>
        </p:txBody>
      </p:sp>
      <p:sp>
        <p:nvSpPr>
          <p:cNvPr id="239618" name="Rectangle 2"/>
          <p:cNvSpPr>
            <a:spLocks noGrp="1" noRot="1" noChangeAspect="1" noChangeArrowheads="1" noTextEdit="1"/>
          </p:cNvSpPr>
          <p:nvPr>
            <p:ph type="sldImg"/>
          </p:nvPr>
        </p:nvSpPr>
        <p:spPr>
          <a:xfrm>
            <a:off x="406400" y="696913"/>
            <a:ext cx="6197600" cy="3486150"/>
          </a:xfrm>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21</a:t>
            </a:fld>
            <a:endParaRPr lang="en-US" altLang="zh-CN"/>
          </a:p>
        </p:txBody>
      </p:sp>
      <p:sp>
        <p:nvSpPr>
          <p:cNvPr id="302082" name="Rectangle 2"/>
          <p:cNvSpPr>
            <a:spLocks noGrp="1" noRot="1" noChangeAspect="1" noChangeArrowheads="1" noTextEdit="1"/>
          </p:cNvSpPr>
          <p:nvPr>
            <p:ph type="sldImg"/>
          </p:nvPr>
        </p:nvSpPr>
        <p:spPr>
          <a:xfrm>
            <a:off x="406400" y="696913"/>
            <a:ext cx="6197600" cy="3486150"/>
          </a:xfrm>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110</a:t>
            </a:fld>
            <a:endParaRPr lang="en-US" altLang="zh-CN"/>
          </a:p>
        </p:txBody>
      </p:sp>
      <p:sp>
        <p:nvSpPr>
          <p:cNvPr id="384002" name="Rectangle 2"/>
          <p:cNvSpPr>
            <a:spLocks noGrp="1" noRot="1" noChangeAspect="1" noChangeArrowheads="1" noTextEdit="1"/>
          </p:cNvSpPr>
          <p:nvPr>
            <p:ph type="sldImg"/>
          </p:nvPr>
        </p:nvSpPr>
        <p:spPr>
          <a:xfrm>
            <a:off x="406400" y="696913"/>
            <a:ext cx="6197600" cy="3486150"/>
          </a:xfrm>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111</a:t>
            </a:fld>
            <a:endParaRPr lang="en-US" altLang="zh-CN"/>
          </a:p>
        </p:txBody>
      </p:sp>
      <p:sp>
        <p:nvSpPr>
          <p:cNvPr id="385026" name="Rectangle 2"/>
          <p:cNvSpPr>
            <a:spLocks noGrp="1" noRot="1" noChangeAspect="1" noChangeArrowheads="1" noTextEdit="1"/>
          </p:cNvSpPr>
          <p:nvPr>
            <p:ph type="sldImg"/>
          </p:nvPr>
        </p:nvSpPr>
        <p:spPr>
          <a:xfrm>
            <a:off x="406400" y="696913"/>
            <a:ext cx="6197600" cy="3486150"/>
          </a:xfrm>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112</a:t>
            </a:fld>
            <a:endParaRPr lang="en-US" altLang="zh-CN"/>
          </a:p>
        </p:txBody>
      </p:sp>
      <p:sp>
        <p:nvSpPr>
          <p:cNvPr id="389122" name="Rectangle 2"/>
          <p:cNvSpPr>
            <a:spLocks noGrp="1" noRot="1" noChangeAspect="1" noChangeArrowheads="1" noTextEdit="1"/>
          </p:cNvSpPr>
          <p:nvPr>
            <p:ph type="sldImg"/>
          </p:nvPr>
        </p:nvSpPr>
        <p:spPr>
          <a:xfrm>
            <a:off x="406400" y="696913"/>
            <a:ext cx="6197600" cy="3486150"/>
          </a:xfrm>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E6CD4732-BCA8-49F9-8181-CC26BA0F7BAB}" type="slidenum">
              <a:rPr kumimoji="0" lang="en-US" altLang="zh-CN"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113</a:t>
            </a:fld>
            <a:endParaRPr kumimoji="0" lang="en-US" altLang="zh-CN"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5506919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114</a:t>
            </a:fld>
            <a:endParaRPr lang="en-US" altLang="zh-CN"/>
          </a:p>
        </p:txBody>
      </p:sp>
      <p:sp>
        <p:nvSpPr>
          <p:cNvPr id="387074" name="Rectangle 2"/>
          <p:cNvSpPr>
            <a:spLocks noGrp="1" noRot="1" noChangeAspect="1" noChangeArrowheads="1" noTextEdit="1"/>
          </p:cNvSpPr>
          <p:nvPr>
            <p:ph type="sldImg"/>
          </p:nvPr>
        </p:nvSpPr>
        <p:spPr>
          <a:xfrm>
            <a:off x="406400" y="696913"/>
            <a:ext cx="6197600" cy="3486150"/>
          </a:xfrm>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117</a:t>
            </a:fld>
            <a:endParaRPr lang="en-US" altLang="zh-CN"/>
          </a:p>
        </p:txBody>
      </p:sp>
      <p:sp>
        <p:nvSpPr>
          <p:cNvPr id="241666" name="Rectangle 2"/>
          <p:cNvSpPr>
            <a:spLocks noGrp="1" noRot="1" noChangeAspect="1" noChangeArrowheads="1" noTextEdit="1"/>
          </p:cNvSpPr>
          <p:nvPr>
            <p:ph type="sldImg"/>
          </p:nvPr>
        </p:nvSpPr>
        <p:spPr>
          <a:xfrm>
            <a:off x="406400" y="696913"/>
            <a:ext cx="6197600" cy="3486150"/>
          </a:xfrm>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118</a:t>
            </a:fld>
            <a:endParaRPr lang="en-US" altLang="zh-CN"/>
          </a:p>
        </p:txBody>
      </p:sp>
      <p:sp>
        <p:nvSpPr>
          <p:cNvPr id="241666" name="Rectangle 2"/>
          <p:cNvSpPr>
            <a:spLocks noGrp="1" noRot="1" noChangeAspect="1" noChangeArrowheads="1" noTextEdit="1"/>
          </p:cNvSpPr>
          <p:nvPr>
            <p:ph type="sldImg"/>
          </p:nvPr>
        </p:nvSpPr>
        <p:spPr>
          <a:xfrm>
            <a:off x="406400" y="696913"/>
            <a:ext cx="6197600" cy="3486150"/>
          </a:xfrm>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119</a:t>
            </a:fld>
            <a:endParaRPr lang="en-US" altLang="zh-CN"/>
          </a:p>
        </p:txBody>
      </p:sp>
      <p:sp>
        <p:nvSpPr>
          <p:cNvPr id="242690" name="Rectangle 2"/>
          <p:cNvSpPr>
            <a:spLocks noGrp="1" noRot="1" noChangeAspect="1" noChangeArrowheads="1" noTextEdit="1"/>
          </p:cNvSpPr>
          <p:nvPr>
            <p:ph type="sldImg"/>
          </p:nvPr>
        </p:nvSpPr>
        <p:spPr>
          <a:xfrm>
            <a:off x="406400" y="696913"/>
            <a:ext cx="6197600" cy="3486150"/>
          </a:xfrm>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120</a:t>
            </a:fld>
            <a:endParaRPr lang="en-US" altLang="zh-CN"/>
          </a:p>
        </p:txBody>
      </p:sp>
      <p:sp>
        <p:nvSpPr>
          <p:cNvPr id="242690" name="Rectangle 2"/>
          <p:cNvSpPr>
            <a:spLocks noGrp="1" noRot="1" noChangeAspect="1" noChangeArrowheads="1" noTextEdit="1"/>
          </p:cNvSpPr>
          <p:nvPr>
            <p:ph type="sldImg"/>
          </p:nvPr>
        </p:nvSpPr>
        <p:spPr>
          <a:xfrm>
            <a:off x="406400" y="696913"/>
            <a:ext cx="6197600" cy="3486150"/>
          </a:xfrm>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121</a:t>
            </a:fld>
            <a:endParaRPr lang="en-US" altLang="zh-CN"/>
          </a:p>
        </p:txBody>
      </p:sp>
      <p:sp>
        <p:nvSpPr>
          <p:cNvPr id="243714" name="Rectangle 2"/>
          <p:cNvSpPr>
            <a:spLocks noGrp="1" noRot="1" noChangeAspect="1" noChangeArrowheads="1" noTextEdit="1"/>
          </p:cNvSpPr>
          <p:nvPr>
            <p:ph type="sldImg"/>
          </p:nvPr>
        </p:nvSpPr>
        <p:spPr>
          <a:xfrm>
            <a:off x="406400" y="696913"/>
            <a:ext cx="6197600" cy="3486150"/>
          </a:xfrm>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22</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122</a:t>
            </a:fld>
            <a:endParaRPr lang="en-US" altLang="zh-CN"/>
          </a:p>
        </p:txBody>
      </p:sp>
      <p:sp>
        <p:nvSpPr>
          <p:cNvPr id="244738" name="Rectangle 2"/>
          <p:cNvSpPr>
            <a:spLocks noGrp="1" noRot="1" noChangeAspect="1" noChangeArrowheads="1" noTextEdit="1"/>
          </p:cNvSpPr>
          <p:nvPr>
            <p:ph type="sldImg"/>
          </p:nvPr>
        </p:nvSpPr>
        <p:spPr>
          <a:xfrm>
            <a:off x="406400" y="696913"/>
            <a:ext cx="6197600" cy="3486150"/>
          </a:xfrm>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123</a:t>
            </a:fld>
            <a:endParaRPr lang="en-US" altLang="zh-CN"/>
          </a:p>
        </p:txBody>
      </p:sp>
      <p:sp>
        <p:nvSpPr>
          <p:cNvPr id="245762" name="Rectangle 2"/>
          <p:cNvSpPr>
            <a:spLocks noGrp="1" noRot="1" noChangeAspect="1" noChangeArrowheads="1" noTextEdit="1"/>
          </p:cNvSpPr>
          <p:nvPr>
            <p:ph type="sldImg"/>
          </p:nvPr>
        </p:nvSpPr>
        <p:spPr>
          <a:xfrm>
            <a:off x="406400" y="696913"/>
            <a:ext cx="6197600" cy="3486150"/>
          </a:xfrm>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126</a:t>
            </a:fld>
            <a:endParaRPr lang="en-US" altLang="zh-CN"/>
          </a:p>
        </p:txBody>
      </p:sp>
      <p:sp>
        <p:nvSpPr>
          <p:cNvPr id="246786" name="Rectangle 2"/>
          <p:cNvSpPr>
            <a:spLocks noGrp="1" noRot="1" noChangeAspect="1" noChangeArrowheads="1" noTextEdit="1"/>
          </p:cNvSpPr>
          <p:nvPr>
            <p:ph type="sldImg"/>
          </p:nvPr>
        </p:nvSpPr>
        <p:spPr>
          <a:xfrm>
            <a:off x="406400" y="696913"/>
            <a:ext cx="6197600" cy="3486150"/>
          </a:xfrm>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127</a:t>
            </a:fld>
            <a:endParaRPr lang="en-US" altLang="zh-CN"/>
          </a:p>
        </p:txBody>
      </p:sp>
      <p:sp>
        <p:nvSpPr>
          <p:cNvPr id="247810" name="Rectangle 2"/>
          <p:cNvSpPr>
            <a:spLocks noGrp="1" noRot="1" noChangeAspect="1" noChangeArrowheads="1" noTextEdit="1"/>
          </p:cNvSpPr>
          <p:nvPr>
            <p:ph type="sldImg"/>
          </p:nvPr>
        </p:nvSpPr>
        <p:spPr>
          <a:xfrm>
            <a:off x="406400" y="696913"/>
            <a:ext cx="6197600" cy="3486150"/>
          </a:xfrm>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128</a:t>
            </a:fld>
            <a:endParaRPr lang="en-US" altLang="zh-CN"/>
          </a:p>
        </p:txBody>
      </p:sp>
      <p:sp>
        <p:nvSpPr>
          <p:cNvPr id="248834" name="Rectangle 2"/>
          <p:cNvSpPr>
            <a:spLocks noGrp="1" noRot="1" noChangeAspect="1" noChangeArrowheads="1" noTextEdit="1"/>
          </p:cNvSpPr>
          <p:nvPr>
            <p:ph type="sldImg"/>
          </p:nvPr>
        </p:nvSpPr>
        <p:spPr>
          <a:xfrm>
            <a:off x="406400" y="696913"/>
            <a:ext cx="6197600" cy="3486150"/>
          </a:xfrm>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129</a:t>
            </a:fld>
            <a:endParaRPr lang="en-US" altLang="zh-CN"/>
          </a:p>
        </p:txBody>
      </p:sp>
      <p:sp>
        <p:nvSpPr>
          <p:cNvPr id="249858" name="Rectangle 2"/>
          <p:cNvSpPr>
            <a:spLocks noGrp="1" noRot="1" noChangeAspect="1" noChangeArrowheads="1" noTextEdit="1"/>
          </p:cNvSpPr>
          <p:nvPr>
            <p:ph type="sldImg"/>
          </p:nvPr>
        </p:nvSpPr>
        <p:spPr>
          <a:xfrm>
            <a:off x="406400" y="696913"/>
            <a:ext cx="6197600" cy="3486150"/>
          </a:xfrm>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130</a:t>
            </a:fld>
            <a:endParaRPr lang="en-US" altLang="zh-CN"/>
          </a:p>
        </p:txBody>
      </p:sp>
      <p:sp>
        <p:nvSpPr>
          <p:cNvPr id="250882" name="Rectangle 2"/>
          <p:cNvSpPr>
            <a:spLocks noGrp="1" noRot="1" noChangeAspect="1" noChangeArrowheads="1" noTextEdit="1"/>
          </p:cNvSpPr>
          <p:nvPr>
            <p:ph type="sldImg"/>
          </p:nvPr>
        </p:nvSpPr>
        <p:spPr>
          <a:xfrm>
            <a:off x="406400" y="696913"/>
            <a:ext cx="6197600" cy="3486150"/>
          </a:xfrm>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131</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132</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133</a:t>
            </a:fld>
            <a:endParaRPr lang="en-US" altLang="zh-CN"/>
          </a:p>
        </p:txBody>
      </p:sp>
      <p:sp>
        <p:nvSpPr>
          <p:cNvPr id="252930" name="Rectangle 2"/>
          <p:cNvSpPr>
            <a:spLocks noGrp="1" noRot="1" noChangeAspect="1" noChangeArrowheads="1" noTextEdit="1"/>
          </p:cNvSpPr>
          <p:nvPr>
            <p:ph type="sldImg"/>
          </p:nvPr>
        </p:nvSpPr>
        <p:spPr>
          <a:xfrm>
            <a:off x="406400" y="696913"/>
            <a:ext cx="6197600" cy="3486150"/>
          </a:xfrm>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685800"/>
            <a:ext cx="10363200" cy="2127250"/>
          </a:xfrm>
        </p:spPr>
        <p:txBody>
          <a:bodyPr/>
          <a:lstStyle>
            <a:lvl1pPr algn="ctr">
              <a:defRPr sz="6646" b="1">
                <a:solidFill>
                  <a:srgbClr val="333399"/>
                </a:solidFill>
                <a:latin typeface="黑体" pitchFamily="2" charset="-122"/>
                <a:ea typeface="黑体" pitchFamily="2" charset="-122"/>
              </a:defRPr>
            </a:lvl1pPr>
          </a:lstStyle>
          <a:p>
            <a:pPr lvl="0"/>
            <a:r>
              <a:rPr lang="zh-CN" altLang="en-US" noProof="0" dirty="0"/>
              <a:t>单击此处编辑母版标题样式</a:t>
            </a:r>
            <a:endParaRPr lang="en-US" altLang="zh-CN" noProof="0" dirty="0"/>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itchFamily="2" charset="2"/>
              <a:buNone/>
              <a:defRPr sz="4431" b="1">
                <a:latin typeface="黑体" pitchFamily="2" charset="-122"/>
                <a:ea typeface="黑体" pitchFamily="2" charset="-122"/>
              </a:defRPr>
            </a:lvl1pPr>
          </a:lstStyle>
          <a:p>
            <a:pPr lvl="0"/>
            <a:r>
              <a:rPr lang="zh-CN" altLang="en-US" noProof="0" dirty="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304802" y="2889253"/>
            <a:ext cx="3827585"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4132387" y="2889253"/>
            <a:ext cx="3825631"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7958016" y="2889253"/>
            <a:ext cx="3827584"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4" y="4800600"/>
            <a:ext cx="7315200" cy="566738"/>
          </a:xfrm>
        </p:spPr>
        <p:txBody>
          <a:bodyPr/>
          <a:lstStyle>
            <a:lvl1pPr algn="l">
              <a:defRPr sz="2462" b="1"/>
            </a:lvl1pPr>
          </a:lstStyle>
          <a:p>
            <a:r>
              <a:rPr lang="zh-CN" altLang="en-US"/>
              <a:t>单击此处编辑母版标题样式</a:t>
            </a:r>
          </a:p>
        </p:txBody>
      </p:sp>
      <p:sp>
        <p:nvSpPr>
          <p:cNvPr id="3" name="图片占位符 2"/>
          <p:cNvSpPr>
            <a:spLocks noGrp="1"/>
          </p:cNvSpPr>
          <p:nvPr>
            <p:ph type="pic" idx="1"/>
          </p:nvPr>
        </p:nvSpPr>
        <p:spPr>
          <a:xfrm>
            <a:off x="2389554" y="612775"/>
            <a:ext cx="7315200" cy="4114800"/>
          </a:xfrm>
        </p:spPr>
        <p:txBody>
          <a:bodyPr/>
          <a:lstStyle>
            <a:lvl1pPr marL="0" indent="0">
              <a:buNone/>
              <a:defRPr sz="3939"/>
            </a:lvl1pPr>
            <a:lvl2pPr marL="562737" indent="0">
              <a:buNone/>
              <a:defRPr sz="3446"/>
            </a:lvl2pPr>
            <a:lvl3pPr marL="1125472" indent="0">
              <a:buNone/>
              <a:defRPr sz="2954"/>
            </a:lvl3pPr>
            <a:lvl4pPr marL="1688207" indent="0">
              <a:buNone/>
              <a:defRPr sz="2462"/>
            </a:lvl4pPr>
            <a:lvl5pPr marL="2250944" indent="0">
              <a:buNone/>
              <a:defRPr sz="2462"/>
            </a:lvl5pPr>
            <a:lvl6pPr marL="2813679" indent="0">
              <a:buNone/>
              <a:defRPr sz="2462"/>
            </a:lvl6pPr>
            <a:lvl7pPr marL="3376415" indent="0">
              <a:buNone/>
              <a:defRPr sz="2462"/>
            </a:lvl7pPr>
            <a:lvl8pPr marL="3939151" indent="0">
              <a:buNone/>
              <a:defRPr sz="2462"/>
            </a:lvl8pPr>
            <a:lvl9pPr marL="4501886" indent="0">
              <a:buNone/>
              <a:defRPr sz="2462"/>
            </a:lvl9pPr>
          </a:lstStyle>
          <a:p>
            <a:r>
              <a:rPr lang="zh-CN" altLang="en-US"/>
              <a:t>单击图标添加图片</a:t>
            </a:r>
          </a:p>
        </p:txBody>
      </p:sp>
      <p:sp>
        <p:nvSpPr>
          <p:cNvPr id="4" name="文本占位符 3"/>
          <p:cNvSpPr>
            <a:spLocks noGrp="1"/>
          </p:cNvSpPr>
          <p:nvPr>
            <p:ph type="body" sz="half" idx="2"/>
          </p:nvPr>
        </p:nvSpPr>
        <p:spPr>
          <a:xfrm>
            <a:off x="2389554" y="5367338"/>
            <a:ext cx="7315200" cy="804862"/>
          </a:xfrm>
        </p:spPr>
        <p:txBody>
          <a:bodyPr/>
          <a:lstStyle>
            <a:lvl1pPr marL="0" indent="0">
              <a:buNone/>
              <a:defRPr sz="1723"/>
            </a:lvl1pPr>
            <a:lvl2pPr marL="562737" indent="0">
              <a:buNone/>
              <a:defRPr sz="1477"/>
            </a:lvl2pPr>
            <a:lvl3pPr marL="1125472" indent="0">
              <a:buNone/>
              <a:defRPr sz="1231"/>
            </a:lvl3pPr>
            <a:lvl4pPr marL="1688207" indent="0">
              <a:buNone/>
              <a:defRPr sz="1108"/>
            </a:lvl4pPr>
            <a:lvl5pPr marL="2250944" indent="0">
              <a:buNone/>
              <a:defRPr sz="1108"/>
            </a:lvl5pPr>
            <a:lvl6pPr marL="2813679" indent="0">
              <a:buNone/>
              <a:defRPr sz="1108"/>
            </a:lvl6pPr>
            <a:lvl7pPr marL="3376415" indent="0">
              <a:buNone/>
              <a:defRPr sz="1108"/>
            </a:lvl7pPr>
            <a:lvl8pPr marL="3939151" indent="0">
              <a:buNone/>
              <a:defRPr sz="1108"/>
            </a:lvl8pPr>
            <a:lvl9pPr marL="4501886" indent="0">
              <a:buNone/>
              <a:defRPr sz="1108"/>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928815"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236" y="188640"/>
            <a:ext cx="109728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754"/>
            <a:ext cx="5392615"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6189786" y="1196755"/>
            <a:ext cx="5392615" cy="237658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6189786" y="3754339"/>
            <a:ext cx="5392615"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8400"/>
            <a:ext cx="28448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4"/>
            <a:ext cx="109728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754"/>
            <a:ext cx="5392615"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6189786" y="1196754"/>
            <a:ext cx="5392615" cy="4934173"/>
          </a:xfrm>
        </p:spPr>
        <p:txBody>
          <a:bodyPr/>
          <a:lstStyle/>
          <a:p>
            <a:r>
              <a:rPr lang="zh-CN" altLang="en-US"/>
              <a:t>单击图标添加剪 贴画</a:t>
            </a:r>
          </a:p>
        </p:txBody>
      </p:sp>
      <p:sp>
        <p:nvSpPr>
          <p:cNvPr id="5" name="日期占位符 4"/>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39616" y="836712"/>
            <a:ext cx="9468544" cy="2387600"/>
          </a:xfrm>
        </p:spPr>
        <p:txBody>
          <a:bodyPr anchor="b">
            <a:normAutofit/>
          </a:bodyPr>
          <a:lstStyle>
            <a:lvl1pPr algn="ctr">
              <a:defRPr sz="4800"/>
            </a:lvl1pPr>
          </a:lstStyle>
          <a:p>
            <a:r>
              <a:rPr lang="zh-CN" altLang="en-US"/>
              <a:t>单击此处编辑母版标题样式</a:t>
            </a:r>
          </a:p>
        </p:txBody>
      </p:sp>
      <p:sp>
        <p:nvSpPr>
          <p:cNvPr id="3" name="副标题 2"/>
          <p:cNvSpPr>
            <a:spLocks noGrp="1"/>
          </p:cNvSpPr>
          <p:nvPr>
            <p:ph type="subTitle" idx="1"/>
          </p:nvPr>
        </p:nvSpPr>
        <p:spPr>
          <a:xfrm>
            <a:off x="2972975" y="3573016"/>
            <a:ext cx="9144000" cy="1655762"/>
          </a:xfrm>
          <a:prstGeom prst="rect">
            <a:avLst/>
          </a:prstGeom>
        </p:spPr>
        <p:txBody>
          <a:bodyPr/>
          <a:lstStyle>
            <a:lvl1pPr marL="0" indent="0" algn="ctr">
              <a:buNone/>
              <a:defRPr sz="3600">
                <a:solidFill>
                  <a:srgbClr val="0000F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376763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6336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298417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4633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62851915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609601" y="1196754"/>
            <a:ext cx="11158415" cy="4934173"/>
          </a:xfrm>
        </p:spPr>
        <p:txBody>
          <a:bodyPr/>
          <a:lstStyle>
            <a:lvl1pPr>
              <a:lnSpc>
                <a:spcPct val="110000"/>
              </a:lnSpc>
              <a:spcBef>
                <a:spcPts val="738"/>
              </a:spcBef>
              <a:defRPr sz="3939" b="1">
                <a:solidFill>
                  <a:schemeClr val="tx1"/>
                </a:solidFill>
                <a:latin typeface="+mn-lt"/>
                <a:ea typeface="黑体" pitchFamily="2" charset="-122"/>
              </a:defRPr>
            </a:lvl1pPr>
            <a:lvl2pPr>
              <a:lnSpc>
                <a:spcPct val="110000"/>
              </a:lnSpc>
              <a:spcBef>
                <a:spcPts val="738"/>
              </a:spcBef>
              <a:defRPr sz="3446" b="1">
                <a:solidFill>
                  <a:schemeClr val="tx1"/>
                </a:solidFill>
                <a:latin typeface="+mn-lt"/>
                <a:ea typeface="黑体" pitchFamily="2" charset="-122"/>
              </a:defRPr>
            </a:lvl2pPr>
            <a:lvl3pPr>
              <a:lnSpc>
                <a:spcPct val="110000"/>
              </a:lnSpc>
              <a:spcBef>
                <a:spcPts val="738"/>
              </a:spcBef>
              <a:defRPr sz="2954" b="1">
                <a:solidFill>
                  <a:schemeClr val="tx1"/>
                </a:solidFill>
                <a:latin typeface="+mn-lt"/>
                <a:ea typeface="黑体" pitchFamily="2" charset="-122"/>
              </a:defRPr>
            </a:lvl3pPr>
            <a:lvl4pPr>
              <a:lnSpc>
                <a:spcPct val="110000"/>
              </a:lnSpc>
              <a:spcBef>
                <a:spcPts val="738"/>
              </a:spcBef>
              <a:defRPr sz="2462" b="1">
                <a:solidFill>
                  <a:schemeClr val="tx1"/>
                </a:solidFill>
                <a:latin typeface="+mn-lt"/>
                <a:ea typeface="黑体" pitchFamily="2" charset="-122"/>
              </a:defRPr>
            </a:lvl4pPr>
            <a:lvl5pPr>
              <a:lnSpc>
                <a:spcPct val="110000"/>
              </a:lnSpc>
              <a:spcBef>
                <a:spcPts val="738"/>
              </a:spcBef>
              <a:defRPr sz="2462" b="1">
                <a:solidFill>
                  <a:schemeClr val="tx1"/>
                </a:solidFill>
                <a:latin typeface="+mn-lt"/>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793504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2580158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947503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mj-ea"/>
                <a:ea typeface="+mj-ea"/>
              </a:rPr>
              <a:t>Add title here</a:t>
            </a:r>
            <a:endParaRPr lang="zh-CN" altLang="en-US" sz="3200" dirty="0">
              <a:latin typeface="+mj-ea"/>
              <a:ea typeface="+mj-ea"/>
            </a:endParaRPr>
          </a:p>
        </p:txBody>
      </p:sp>
      <p:sp>
        <p:nvSpPr>
          <p:cNvPr id="4" name="标题 1">
            <a:extLst>
              <a:ext uri="{FF2B5EF4-FFF2-40B4-BE49-F238E27FC236}">
                <a16:creationId xmlns:a16="http://schemas.microsoft.com/office/drawing/2014/main" id="{54F14666-5E7B-46CE-8D6D-A8ACBEC78CEB}"/>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3473056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4" name="标题 1">
            <a:extLst>
              <a:ext uri="{FF2B5EF4-FFF2-40B4-BE49-F238E27FC236}">
                <a16:creationId xmlns:a16="http://schemas.microsoft.com/office/drawing/2014/main" id="{10730432-7EF6-4C4D-B7A6-3CC50DF6A9DE}"/>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5" name="标题 1">
            <a:extLst>
              <a:ext uri="{FF2B5EF4-FFF2-40B4-BE49-F238E27FC236}">
                <a16:creationId xmlns:a16="http://schemas.microsoft.com/office/drawing/2014/main" id="{0F1263D7-9F1C-4E07-8DB5-8F856A1B8761}"/>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1876018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35973"/>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740549295"/>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2548500667"/>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624660074"/>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0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3"/>
            <a:ext cx="10627518" cy="1362075"/>
          </a:xfrm>
        </p:spPr>
        <p:txBody>
          <a:bodyPr anchor="t"/>
          <a:lstStyle>
            <a:lvl1pPr algn="l">
              <a:defRPr sz="5417" b="1" cap="all">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247" y="2906713"/>
            <a:ext cx="10627518" cy="1500187"/>
          </a:xfrm>
        </p:spPr>
        <p:txBody>
          <a:bodyPr anchor="b"/>
          <a:lstStyle>
            <a:lvl1pPr marL="0" indent="0">
              <a:buNone/>
              <a:defRPr sz="2462"/>
            </a:lvl1pPr>
            <a:lvl2pPr marL="562737" indent="0">
              <a:buNone/>
              <a:defRPr sz="2215"/>
            </a:lvl2pPr>
            <a:lvl3pPr marL="1125472" indent="0">
              <a:buNone/>
              <a:defRPr sz="1969"/>
            </a:lvl3pPr>
            <a:lvl4pPr marL="1688207" indent="0">
              <a:buNone/>
              <a:defRPr sz="1723"/>
            </a:lvl4pPr>
            <a:lvl5pPr marL="2250944" indent="0">
              <a:buNone/>
              <a:defRPr sz="1723"/>
            </a:lvl5pPr>
            <a:lvl6pPr marL="2813679" indent="0">
              <a:buNone/>
              <a:defRPr sz="1723"/>
            </a:lvl6pPr>
            <a:lvl7pPr marL="3376415" indent="0">
              <a:buNone/>
              <a:defRPr sz="1723"/>
            </a:lvl7pPr>
            <a:lvl8pPr marL="3939151" indent="0">
              <a:buNone/>
              <a:defRPr sz="1723"/>
            </a:lvl8pPr>
            <a:lvl9pPr marL="4501886" indent="0">
              <a:buNone/>
              <a:defRPr sz="1723"/>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dirty="0"/>
              <a:t>编辑母版文本样式</a:t>
            </a:r>
          </a:p>
        </p:txBody>
      </p:sp>
    </p:spTree>
    <p:extLst>
      <p:ext uri="{BB962C8B-B14F-4D97-AF65-F5344CB8AC3E}">
        <p14:creationId xmlns:p14="http://schemas.microsoft.com/office/powerpoint/2010/main" val="1246682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defRPr sz="6000">
                <a:solidFill>
                  <a:srgbClr val="000099"/>
                </a:solidFill>
              </a:defRPr>
            </a:lvl1pPr>
          </a:lstStyle>
          <a:p>
            <a:r>
              <a:rPr lang="zh-CN" altLang="en-US" dirty="0"/>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3688132493"/>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009880222"/>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2418109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1894554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038161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456127043"/>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73878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369324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13758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609600" y="1196754"/>
            <a:ext cx="5489605" cy="4934173"/>
          </a:xfrm>
        </p:spPr>
        <p:txBody>
          <a:bodyPr/>
          <a:lstStyle>
            <a:lvl1pPr>
              <a:defRPr sz="3446" b="1">
                <a:solidFill>
                  <a:schemeClr val="tx1"/>
                </a:solidFill>
                <a:latin typeface="+mn-lt"/>
                <a:ea typeface="黑体" pitchFamily="2" charset="-122"/>
              </a:defRPr>
            </a:lvl1pPr>
            <a:lvl2pPr>
              <a:buClr>
                <a:schemeClr val="accent2"/>
              </a:buCl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buClr>
                <a:srgbClr val="333399"/>
              </a:buClr>
              <a:defRPr sz="2215" b="1">
                <a:solidFill>
                  <a:schemeClr val="tx1"/>
                </a:solidFill>
                <a:latin typeface="+mn-lt"/>
                <a:ea typeface="黑体" pitchFamily="2" charset="-122"/>
              </a:defRPr>
            </a:lvl5pPr>
            <a:lvl6pPr>
              <a:defRPr sz="2215"/>
            </a:lvl6pPr>
            <a:lvl7pPr>
              <a:defRPr sz="2215"/>
            </a:lvl7pPr>
            <a:lvl8pPr>
              <a:defRPr sz="2215"/>
            </a:lvl8pPr>
            <a:lvl9pPr>
              <a:defRPr sz="22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78411" y="1196754"/>
            <a:ext cx="5489605" cy="4934173"/>
          </a:xfrm>
        </p:spPr>
        <p:txBody>
          <a:bodyPr/>
          <a:lstStyle>
            <a:lvl1pPr>
              <a:defRPr sz="3446" b="1">
                <a:solidFill>
                  <a:schemeClr val="tx1"/>
                </a:solidFill>
                <a:latin typeface="+mn-lt"/>
                <a:ea typeface="黑体" pitchFamily="2" charset="-122"/>
              </a:defRPr>
            </a:lvl1pPr>
            <a:lvl2pPr>
              <a:buClr>
                <a:schemeClr val="accent2"/>
              </a:buCl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buClr>
                <a:srgbClr val="333399"/>
              </a:buClr>
              <a:defRPr sz="2215" b="1">
                <a:solidFill>
                  <a:schemeClr val="tx1"/>
                </a:solidFill>
                <a:latin typeface="+mn-lt"/>
                <a:ea typeface="黑体" pitchFamily="2" charset="-122"/>
              </a:defRPr>
            </a:lvl5pPr>
            <a:lvl6pPr>
              <a:defRPr sz="2215"/>
            </a:lvl6pPr>
            <a:lvl7pPr>
              <a:defRPr sz="2215"/>
            </a:lvl7pPr>
            <a:lvl8pPr>
              <a:defRPr sz="2215"/>
            </a:lvl8pPr>
            <a:lvl9pPr>
              <a:defRPr sz="22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mj-ea"/>
                <a:ea typeface="+mj-ea"/>
              </a:rPr>
              <a:t>Add title here</a:t>
            </a:r>
            <a:endParaRPr lang="zh-CN" altLang="en-US" sz="3200" dirty="0">
              <a:latin typeface="+mj-ea"/>
              <a:ea typeface="+mj-ea"/>
            </a:endParaRPr>
          </a:p>
        </p:txBody>
      </p:sp>
      <p:sp>
        <p:nvSpPr>
          <p:cNvPr id="4" name="标题 1">
            <a:extLst>
              <a:ext uri="{FF2B5EF4-FFF2-40B4-BE49-F238E27FC236}">
                <a16:creationId xmlns:a16="http://schemas.microsoft.com/office/drawing/2014/main" id="{54F14666-5E7B-46CE-8D6D-A8ACBEC78CEB}"/>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19807469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4" name="标题 1">
            <a:extLst>
              <a:ext uri="{FF2B5EF4-FFF2-40B4-BE49-F238E27FC236}">
                <a16:creationId xmlns:a16="http://schemas.microsoft.com/office/drawing/2014/main" id="{10730432-7EF6-4C4D-B7A6-3CC50DF6A9DE}"/>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5" name="标题 1">
            <a:extLst>
              <a:ext uri="{FF2B5EF4-FFF2-40B4-BE49-F238E27FC236}">
                <a16:creationId xmlns:a16="http://schemas.microsoft.com/office/drawing/2014/main" id="{0F1263D7-9F1C-4E07-8DB5-8F856A1B8761}"/>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1211216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518352653"/>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64263062"/>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zh-CN" altLang="en-US"/>
              <a:t>单击此处编辑母版标题样式</a:t>
            </a:r>
            <a:endParaRPr lang="en-US"/>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693617639"/>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67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609601" y="1207874"/>
            <a:ext cx="5483708" cy="639762"/>
          </a:xfrm>
        </p:spPr>
        <p:txBody>
          <a:bodyPr anchor="b"/>
          <a:lstStyle>
            <a:lvl1pPr marL="0" indent="0">
              <a:buNone/>
              <a:defRPr sz="3446" b="1">
                <a:latin typeface="+mn-lt"/>
                <a:ea typeface="黑体" pitchFamily="2" charset="-122"/>
              </a:defRPr>
            </a:lvl1pPr>
            <a:lvl2pPr marL="562737" indent="0">
              <a:buNone/>
              <a:defRPr sz="2462" b="1"/>
            </a:lvl2pPr>
            <a:lvl3pPr marL="1125472" indent="0">
              <a:buNone/>
              <a:defRPr sz="2215" b="1"/>
            </a:lvl3pPr>
            <a:lvl4pPr marL="1688207" indent="0">
              <a:buNone/>
              <a:defRPr sz="1969" b="1"/>
            </a:lvl4pPr>
            <a:lvl5pPr marL="2250944" indent="0">
              <a:buNone/>
              <a:defRPr sz="1969" b="1"/>
            </a:lvl5pPr>
            <a:lvl6pPr marL="2813679" indent="0">
              <a:buNone/>
              <a:defRPr sz="1969" b="1"/>
            </a:lvl6pPr>
            <a:lvl7pPr marL="3376415" indent="0">
              <a:buNone/>
              <a:defRPr sz="1969" b="1"/>
            </a:lvl7pPr>
            <a:lvl8pPr marL="3939151" indent="0">
              <a:buNone/>
              <a:defRPr sz="1969" b="1"/>
            </a:lvl8pPr>
            <a:lvl9pPr marL="4501886" indent="0">
              <a:buNone/>
              <a:defRPr sz="1969" b="1"/>
            </a:lvl9pPr>
          </a:lstStyle>
          <a:p>
            <a:pPr lvl="0"/>
            <a:r>
              <a:rPr lang="zh-CN" altLang="en-US" dirty="0"/>
              <a:t>单击此处编辑母版文本样式</a:t>
            </a:r>
          </a:p>
        </p:txBody>
      </p:sp>
      <p:sp>
        <p:nvSpPr>
          <p:cNvPr id="4" name="内容占位符 3"/>
          <p:cNvSpPr>
            <a:spLocks noGrp="1"/>
          </p:cNvSpPr>
          <p:nvPr>
            <p:ph sz="half" idx="2"/>
          </p:nvPr>
        </p:nvSpPr>
        <p:spPr>
          <a:xfrm>
            <a:off x="609601" y="1872534"/>
            <a:ext cx="5483708"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282320" y="1207874"/>
            <a:ext cx="5485697" cy="639762"/>
          </a:xfrm>
        </p:spPr>
        <p:txBody>
          <a:bodyPr anchor="b"/>
          <a:lstStyle>
            <a:lvl1pPr marL="0" indent="0">
              <a:buNone/>
              <a:defRPr sz="3446" b="1">
                <a:latin typeface="+mn-lt"/>
                <a:ea typeface="黑体" pitchFamily="2" charset="-122"/>
              </a:defRPr>
            </a:lvl1pPr>
            <a:lvl2pPr marL="562737" indent="0">
              <a:buNone/>
              <a:defRPr sz="2462" b="1"/>
            </a:lvl2pPr>
            <a:lvl3pPr marL="1125472" indent="0">
              <a:buNone/>
              <a:defRPr sz="2215" b="1"/>
            </a:lvl3pPr>
            <a:lvl4pPr marL="1688207" indent="0">
              <a:buNone/>
              <a:defRPr sz="1969" b="1"/>
            </a:lvl4pPr>
            <a:lvl5pPr marL="2250944" indent="0">
              <a:buNone/>
              <a:defRPr sz="1969" b="1"/>
            </a:lvl5pPr>
            <a:lvl6pPr marL="2813679" indent="0">
              <a:buNone/>
              <a:defRPr sz="1969" b="1"/>
            </a:lvl6pPr>
            <a:lvl7pPr marL="3376415" indent="0">
              <a:buNone/>
              <a:defRPr sz="1969" b="1"/>
            </a:lvl7pPr>
            <a:lvl8pPr marL="3939151" indent="0">
              <a:buNone/>
              <a:defRPr sz="1969" b="1"/>
            </a:lvl8pPr>
            <a:lvl9pPr marL="4501886" indent="0">
              <a:buNone/>
              <a:defRPr sz="1969" b="1"/>
            </a:lvl9pPr>
          </a:lstStyle>
          <a:p>
            <a:pPr lvl="0"/>
            <a:r>
              <a:rPr lang="zh-CN" altLang="en-US" dirty="0"/>
              <a:t>单击此处编辑母版文本样式</a:t>
            </a:r>
          </a:p>
        </p:txBody>
      </p:sp>
      <p:sp>
        <p:nvSpPr>
          <p:cNvPr id="6" name="内容占位符 5"/>
          <p:cNvSpPr>
            <a:spLocks noGrp="1"/>
          </p:cNvSpPr>
          <p:nvPr>
            <p:ph sz="quarter" idx="4"/>
          </p:nvPr>
        </p:nvSpPr>
        <p:spPr>
          <a:xfrm>
            <a:off x="6282320" y="1872534"/>
            <a:ext cx="5485697"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609599" y="1207874"/>
            <a:ext cx="11158416" cy="639762"/>
          </a:xfrm>
        </p:spPr>
        <p:txBody>
          <a:bodyPr anchor="b"/>
          <a:lstStyle>
            <a:lvl1pPr marL="0" indent="0">
              <a:buNone/>
              <a:defRPr sz="3939" b="1">
                <a:latin typeface="+mn-lt"/>
                <a:ea typeface="黑体" pitchFamily="2" charset="-122"/>
              </a:defRPr>
            </a:lvl1pPr>
            <a:lvl2pPr marL="562737" indent="0">
              <a:buNone/>
              <a:defRPr sz="2462" b="1"/>
            </a:lvl2pPr>
            <a:lvl3pPr marL="1125472" indent="0">
              <a:buNone/>
              <a:defRPr sz="2215" b="1"/>
            </a:lvl3pPr>
            <a:lvl4pPr marL="1688207" indent="0">
              <a:buNone/>
              <a:defRPr sz="1969" b="1"/>
            </a:lvl4pPr>
            <a:lvl5pPr marL="2250944" indent="0">
              <a:buNone/>
              <a:defRPr sz="1969" b="1"/>
            </a:lvl5pPr>
            <a:lvl6pPr marL="2813679" indent="0">
              <a:buNone/>
              <a:defRPr sz="1969" b="1"/>
            </a:lvl6pPr>
            <a:lvl7pPr marL="3376415" indent="0">
              <a:buNone/>
              <a:defRPr sz="1969" b="1"/>
            </a:lvl7pPr>
            <a:lvl8pPr marL="3939151" indent="0">
              <a:buNone/>
              <a:defRPr sz="1969" b="1"/>
            </a:lvl8pPr>
            <a:lvl9pPr marL="4501886" indent="0">
              <a:buNone/>
              <a:defRPr sz="1969" b="1"/>
            </a:lvl9pPr>
          </a:lstStyle>
          <a:p>
            <a:pPr lvl="0"/>
            <a:r>
              <a:rPr lang="zh-CN" altLang="en-US" dirty="0"/>
              <a:t>单击此处编辑母版文本样式</a:t>
            </a:r>
          </a:p>
        </p:txBody>
      </p:sp>
      <p:sp>
        <p:nvSpPr>
          <p:cNvPr id="4" name="内容占位符 3"/>
          <p:cNvSpPr>
            <a:spLocks noGrp="1"/>
          </p:cNvSpPr>
          <p:nvPr>
            <p:ph sz="half" idx="2"/>
          </p:nvPr>
        </p:nvSpPr>
        <p:spPr>
          <a:xfrm>
            <a:off x="609601" y="1872534"/>
            <a:ext cx="5483708"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内容占位符 5"/>
          <p:cNvSpPr>
            <a:spLocks noGrp="1"/>
          </p:cNvSpPr>
          <p:nvPr>
            <p:ph sz="quarter" idx="4"/>
          </p:nvPr>
        </p:nvSpPr>
        <p:spPr>
          <a:xfrm>
            <a:off x="6282320" y="1872534"/>
            <a:ext cx="5485697"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247" cy="1162050"/>
          </a:xfrm>
        </p:spPr>
        <p:txBody>
          <a:bodyPr/>
          <a:lstStyle>
            <a:lvl1pPr algn="l">
              <a:defRPr sz="2462" b="1"/>
            </a:lvl1pPr>
          </a:lstStyle>
          <a:p>
            <a:r>
              <a:rPr lang="zh-CN" altLang="en-US"/>
              <a:t>单击此处编辑母版标题样式</a:t>
            </a:r>
          </a:p>
        </p:txBody>
      </p:sp>
      <p:sp>
        <p:nvSpPr>
          <p:cNvPr id="3" name="内容占位符 2"/>
          <p:cNvSpPr>
            <a:spLocks noGrp="1"/>
          </p:cNvSpPr>
          <p:nvPr>
            <p:ph idx="1"/>
          </p:nvPr>
        </p:nvSpPr>
        <p:spPr>
          <a:xfrm>
            <a:off x="4767385" y="273053"/>
            <a:ext cx="7000630" cy="5853113"/>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1" y="1435103"/>
            <a:ext cx="4011247" cy="4691063"/>
          </a:xfrm>
        </p:spPr>
        <p:txBody>
          <a:bodyPr/>
          <a:lstStyle>
            <a:lvl1pPr marL="0" indent="0">
              <a:buNone/>
              <a:defRPr sz="1723"/>
            </a:lvl1pPr>
            <a:lvl2pPr marL="562737" indent="0">
              <a:buNone/>
              <a:defRPr sz="1477"/>
            </a:lvl2pPr>
            <a:lvl3pPr marL="1125472" indent="0">
              <a:buNone/>
              <a:defRPr sz="1231"/>
            </a:lvl3pPr>
            <a:lvl4pPr marL="1688207" indent="0">
              <a:buNone/>
              <a:defRPr sz="1108"/>
            </a:lvl4pPr>
            <a:lvl5pPr marL="2250944" indent="0">
              <a:buNone/>
              <a:defRPr sz="1108"/>
            </a:lvl5pPr>
            <a:lvl6pPr marL="2813679" indent="0">
              <a:buNone/>
              <a:defRPr sz="1108"/>
            </a:lvl6pPr>
            <a:lvl7pPr marL="3376415" indent="0">
              <a:buNone/>
              <a:defRPr sz="1108"/>
            </a:lvl7pPr>
            <a:lvl8pPr marL="3939151" indent="0">
              <a:buNone/>
              <a:defRPr sz="1108"/>
            </a:lvl8pPr>
            <a:lvl9pPr marL="4501886" indent="0">
              <a:buNone/>
              <a:defRPr sz="1108"/>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09601" y="188640"/>
            <a:ext cx="1115841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609601" y="1196754"/>
            <a:ext cx="11158415"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356176"/>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31">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4165600" y="6356176"/>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31">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8737600" y="6356176"/>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31">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3048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954">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3048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954">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737982" y="188643"/>
            <a:ext cx="13845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78154" y="-136525"/>
            <a:ext cx="37513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2542" tIns="56271" rIns="112542" bIns="56271"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xStyles>
    <p:titleStyle>
      <a:lvl1pPr algn="l" rtl="0" eaLnBrk="1" fontAlgn="base" hangingPunct="1">
        <a:spcBef>
          <a:spcPct val="0"/>
        </a:spcBef>
        <a:spcAft>
          <a:spcPct val="0"/>
        </a:spcAft>
        <a:defRPr sz="5417" b="1">
          <a:solidFill>
            <a:srgbClr val="333399"/>
          </a:solidFill>
          <a:latin typeface="+mn-lt"/>
          <a:ea typeface="黑体" pitchFamily="2" charset="-122"/>
          <a:cs typeface="+mj-cs"/>
        </a:defRPr>
      </a:lvl1pPr>
      <a:lvl2pPr algn="l" rtl="0" eaLnBrk="1" fontAlgn="base" hangingPunct="1">
        <a:spcBef>
          <a:spcPct val="0"/>
        </a:spcBef>
        <a:spcAft>
          <a:spcPct val="0"/>
        </a:spcAft>
        <a:defRPr sz="5417">
          <a:solidFill>
            <a:schemeClr val="tx2"/>
          </a:solidFill>
          <a:latin typeface="Times New Roman" pitchFamily="18" charset="0"/>
        </a:defRPr>
      </a:lvl2pPr>
      <a:lvl3pPr algn="l" rtl="0" eaLnBrk="1" fontAlgn="base" hangingPunct="1">
        <a:spcBef>
          <a:spcPct val="0"/>
        </a:spcBef>
        <a:spcAft>
          <a:spcPct val="0"/>
        </a:spcAft>
        <a:defRPr sz="5417">
          <a:solidFill>
            <a:schemeClr val="tx2"/>
          </a:solidFill>
          <a:latin typeface="Times New Roman" pitchFamily="18" charset="0"/>
        </a:defRPr>
      </a:lvl3pPr>
      <a:lvl4pPr algn="l" rtl="0" eaLnBrk="1" fontAlgn="base" hangingPunct="1">
        <a:spcBef>
          <a:spcPct val="0"/>
        </a:spcBef>
        <a:spcAft>
          <a:spcPct val="0"/>
        </a:spcAft>
        <a:defRPr sz="5417">
          <a:solidFill>
            <a:schemeClr val="tx2"/>
          </a:solidFill>
          <a:latin typeface="Times New Roman" pitchFamily="18" charset="0"/>
        </a:defRPr>
      </a:lvl4pPr>
      <a:lvl5pPr algn="l" rtl="0" eaLnBrk="1" fontAlgn="base" hangingPunct="1">
        <a:spcBef>
          <a:spcPct val="0"/>
        </a:spcBef>
        <a:spcAft>
          <a:spcPct val="0"/>
        </a:spcAft>
        <a:defRPr sz="5417">
          <a:solidFill>
            <a:schemeClr val="tx2"/>
          </a:solidFill>
          <a:latin typeface="Times New Roman" pitchFamily="18" charset="0"/>
        </a:defRPr>
      </a:lvl5pPr>
      <a:lvl6pPr marL="562737" algn="l" rtl="0" eaLnBrk="1" fontAlgn="base" hangingPunct="1">
        <a:spcBef>
          <a:spcPct val="0"/>
        </a:spcBef>
        <a:spcAft>
          <a:spcPct val="0"/>
        </a:spcAft>
        <a:defRPr sz="5417">
          <a:solidFill>
            <a:schemeClr val="tx2"/>
          </a:solidFill>
          <a:latin typeface="Times New Roman" pitchFamily="18" charset="0"/>
        </a:defRPr>
      </a:lvl6pPr>
      <a:lvl7pPr marL="1125472" algn="l" rtl="0" eaLnBrk="1" fontAlgn="base" hangingPunct="1">
        <a:spcBef>
          <a:spcPct val="0"/>
        </a:spcBef>
        <a:spcAft>
          <a:spcPct val="0"/>
        </a:spcAft>
        <a:defRPr sz="5417">
          <a:solidFill>
            <a:schemeClr val="tx2"/>
          </a:solidFill>
          <a:latin typeface="Times New Roman" pitchFamily="18" charset="0"/>
        </a:defRPr>
      </a:lvl7pPr>
      <a:lvl8pPr marL="1688207" algn="l" rtl="0" eaLnBrk="1" fontAlgn="base" hangingPunct="1">
        <a:spcBef>
          <a:spcPct val="0"/>
        </a:spcBef>
        <a:spcAft>
          <a:spcPct val="0"/>
        </a:spcAft>
        <a:defRPr sz="5417">
          <a:solidFill>
            <a:schemeClr val="tx2"/>
          </a:solidFill>
          <a:latin typeface="Times New Roman" pitchFamily="18" charset="0"/>
        </a:defRPr>
      </a:lvl8pPr>
      <a:lvl9pPr marL="2250944" algn="l" rtl="0" eaLnBrk="1" fontAlgn="base" hangingPunct="1">
        <a:spcBef>
          <a:spcPct val="0"/>
        </a:spcBef>
        <a:spcAft>
          <a:spcPct val="0"/>
        </a:spcAft>
        <a:defRPr sz="5417">
          <a:solidFill>
            <a:schemeClr val="tx2"/>
          </a:solidFill>
          <a:latin typeface="Times New Roman" pitchFamily="18" charset="0"/>
        </a:defRPr>
      </a:lvl9pPr>
    </p:titleStyle>
    <p:bodyStyle>
      <a:lvl1pPr marL="422051" indent="-422051" algn="l" rtl="0" eaLnBrk="1" fontAlgn="base" hangingPunct="1">
        <a:spcBef>
          <a:spcPct val="20000"/>
        </a:spcBef>
        <a:spcAft>
          <a:spcPct val="0"/>
        </a:spcAft>
        <a:buClr>
          <a:srgbClr val="333399"/>
        </a:buClr>
        <a:buSzPct val="75000"/>
        <a:buFont typeface="Wingdings" pitchFamily="2" charset="2"/>
        <a:buChar char="n"/>
        <a:defRPr sz="3939" b="1">
          <a:solidFill>
            <a:schemeClr val="tx1"/>
          </a:solidFill>
          <a:latin typeface="+mn-lt"/>
          <a:ea typeface="黑体" pitchFamily="2" charset="-122"/>
          <a:cs typeface="+mn-cs"/>
        </a:defRPr>
      </a:lvl1pPr>
      <a:lvl2pPr marL="914446" indent="-351710" algn="l" rtl="0" eaLnBrk="1" fontAlgn="base" hangingPunct="1">
        <a:spcBef>
          <a:spcPct val="20000"/>
        </a:spcBef>
        <a:spcAft>
          <a:spcPct val="0"/>
        </a:spcAft>
        <a:buClr>
          <a:schemeClr val="accent2"/>
        </a:buClr>
        <a:buSzPct val="70000"/>
        <a:buFont typeface="Wingdings" pitchFamily="2" charset="2"/>
        <a:buChar char="n"/>
        <a:defRPr sz="3446" b="1">
          <a:solidFill>
            <a:schemeClr val="tx1"/>
          </a:solidFill>
          <a:latin typeface="+mn-lt"/>
          <a:ea typeface="黑体" pitchFamily="2" charset="-122"/>
        </a:defRPr>
      </a:lvl2pPr>
      <a:lvl3pPr marL="1406839" indent="-281368" algn="l" rtl="0" eaLnBrk="1" fontAlgn="base" hangingPunct="1">
        <a:spcBef>
          <a:spcPct val="20000"/>
        </a:spcBef>
        <a:spcAft>
          <a:spcPct val="0"/>
        </a:spcAft>
        <a:buClr>
          <a:srgbClr val="333399"/>
        </a:buClr>
        <a:buSzPct val="65000"/>
        <a:buFont typeface="Wingdings" pitchFamily="2" charset="2"/>
        <a:buChar char="p"/>
        <a:defRPr sz="2954" b="1">
          <a:solidFill>
            <a:schemeClr val="tx1"/>
          </a:solidFill>
          <a:latin typeface="+mn-lt"/>
          <a:ea typeface="黑体" pitchFamily="2" charset="-122"/>
        </a:defRPr>
      </a:lvl3pPr>
      <a:lvl4pPr marL="1969575" indent="-281368" algn="l" rtl="0" eaLnBrk="1" fontAlgn="base" hangingPunct="1">
        <a:spcBef>
          <a:spcPct val="20000"/>
        </a:spcBef>
        <a:spcAft>
          <a:spcPct val="0"/>
        </a:spcAft>
        <a:buClr>
          <a:schemeClr val="bg2"/>
        </a:buClr>
        <a:buSzPct val="65000"/>
        <a:buFont typeface="Wingdings" pitchFamily="2" charset="2"/>
        <a:buChar char="n"/>
        <a:defRPr sz="2462" b="1">
          <a:solidFill>
            <a:schemeClr val="tx1"/>
          </a:solidFill>
          <a:latin typeface="+mn-lt"/>
          <a:ea typeface="黑体" pitchFamily="2" charset="-122"/>
        </a:defRPr>
      </a:lvl4pPr>
      <a:lvl5pPr marL="2532312" indent="-281368" algn="l" rtl="0" eaLnBrk="1" fontAlgn="base" hangingPunct="1">
        <a:spcBef>
          <a:spcPct val="20000"/>
        </a:spcBef>
        <a:spcAft>
          <a:spcPct val="0"/>
        </a:spcAft>
        <a:buClr>
          <a:srgbClr val="333399"/>
        </a:buClr>
        <a:buSzPct val="60000"/>
        <a:buFont typeface="Wingdings" pitchFamily="2" charset="2"/>
        <a:buChar char="n"/>
        <a:defRPr sz="2462" b="1">
          <a:solidFill>
            <a:schemeClr val="tx1"/>
          </a:solidFill>
          <a:latin typeface="+mn-lt"/>
          <a:ea typeface="黑体" pitchFamily="2" charset="-122"/>
        </a:defRPr>
      </a:lvl5pPr>
      <a:lvl6pPr marL="3095047"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3657783"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4220519"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4783254"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1125472" rtl="0" eaLnBrk="1" latinLnBrk="0" hangingPunct="1">
        <a:defRPr sz="2215" kern="1200">
          <a:solidFill>
            <a:schemeClr val="tx1"/>
          </a:solidFill>
          <a:latin typeface="+mn-lt"/>
          <a:ea typeface="+mn-ea"/>
          <a:cs typeface="+mn-cs"/>
        </a:defRPr>
      </a:lvl1pPr>
      <a:lvl2pPr marL="562737" algn="l" defTabSz="1125472" rtl="0" eaLnBrk="1" latinLnBrk="0" hangingPunct="1">
        <a:defRPr sz="2215" kern="1200">
          <a:solidFill>
            <a:schemeClr val="tx1"/>
          </a:solidFill>
          <a:latin typeface="+mn-lt"/>
          <a:ea typeface="+mn-ea"/>
          <a:cs typeface="+mn-cs"/>
        </a:defRPr>
      </a:lvl2pPr>
      <a:lvl3pPr marL="1125472" algn="l" defTabSz="1125472" rtl="0" eaLnBrk="1" latinLnBrk="0" hangingPunct="1">
        <a:defRPr sz="2215" kern="1200">
          <a:solidFill>
            <a:schemeClr val="tx1"/>
          </a:solidFill>
          <a:latin typeface="+mn-lt"/>
          <a:ea typeface="+mn-ea"/>
          <a:cs typeface="+mn-cs"/>
        </a:defRPr>
      </a:lvl3pPr>
      <a:lvl4pPr marL="1688207" algn="l" defTabSz="1125472" rtl="0" eaLnBrk="1" latinLnBrk="0" hangingPunct="1">
        <a:defRPr sz="2215" kern="1200">
          <a:solidFill>
            <a:schemeClr val="tx1"/>
          </a:solidFill>
          <a:latin typeface="+mn-lt"/>
          <a:ea typeface="+mn-ea"/>
          <a:cs typeface="+mn-cs"/>
        </a:defRPr>
      </a:lvl4pPr>
      <a:lvl5pPr marL="2250944" algn="l" defTabSz="1125472" rtl="0" eaLnBrk="1" latinLnBrk="0" hangingPunct="1">
        <a:defRPr sz="2215" kern="1200">
          <a:solidFill>
            <a:schemeClr val="tx1"/>
          </a:solidFill>
          <a:latin typeface="+mn-lt"/>
          <a:ea typeface="+mn-ea"/>
          <a:cs typeface="+mn-cs"/>
        </a:defRPr>
      </a:lvl5pPr>
      <a:lvl6pPr marL="2813679" algn="l" defTabSz="1125472" rtl="0" eaLnBrk="1" latinLnBrk="0" hangingPunct="1">
        <a:defRPr sz="2215" kern="1200">
          <a:solidFill>
            <a:schemeClr val="tx1"/>
          </a:solidFill>
          <a:latin typeface="+mn-lt"/>
          <a:ea typeface="+mn-ea"/>
          <a:cs typeface="+mn-cs"/>
        </a:defRPr>
      </a:lvl6pPr>
      <a:lvl7pPr marL="3376415" algn="l" defTabSz="1125472" rtl="0" eaLnBrk="1" latinLnBrk="0" hangingPunct="1">
        <a:defRPr sz="2215" kern="1200">
          <a:solidFill>
            <a:schemeClr val="tx1"/>
          </a:solidFill>
          <a:latin typeface="+mn-lt"/>
          <a:ea typeface="+mn-ea"/>
          <a:cs typeface="+mn-cs"/>
        </a:defRPr>
      </a:lvl7pPr>
      <a:lvl8pPr marL="3939151" algn="l" defTabSz="1125472" rtl="0" eaLnBrk="1" latinLnBrk="0" hangingPunct="1">
        <a:defRPr sz="2215" kern="1200">
          <a:solidFill>
            <a:schemeClr val="tx1"/>
          </a:solidFill>
          <a:latin typeface="+mn-lt"/>
          <a:ea typeface="+mn-ea"/>
          <a:cs typeface="+mn-cs"/>
        </a:defRPr>
      </a:lvl8pPr>
      <a:lvl9pPr marL="4501886" algn="l" defTabSz="1125472"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71864" y="3140968"/>
            <a:ext cx="7130008"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8" name="图片 7"/>
          <p:cNvPicPr>
            <a:picLocks noChangeAspect="1"/>
          </p:cNvPicPr>
          <p:nvPr/>
        </p:nvPicPr>
        <p:blipFill>
          <a:blip r:embed="rId4"/>
          <a:stretch>
            <a:fillRect/>
          </a:stretch>
        </p:blipFill>
        <p:spPr>
          <a:xfrm>
            <a:off x="1616687" y="1073458"/>
            <a:ext cx="4661334" cy="4661334"/>
          </a:xfrm>
          <a:prstGeom prst="rect">
            <a:avLst/>
          </a:prstGeom>
        </p:spPr>
      </p:pic>
      <p:sp>
        <p:nvSpPr>
          <p:cNvPr id="9" name="弧形 8"/>
          <p:cNvSpPr/>
          <p:nvPr/>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69671334"/>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l" defTabSz="914400" rtl="0" eaLnBrk="1" latinLnBrk="0" hangingPunct="1">
        <a:lnSpc>
          <a:spcPct val="90000"/>
        </a:lnSpc>
        <a:spcBef>
          <a:spcPct val="0"/>
        </a:spcBef>
        <a:buNone/>
        <a:defRPr sz="44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567781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28" r:id="rId14"/>
    <p:sldLayoutId id="2147483721" r:id="rId15"/>
    <p:sldLayoutId id="2147483727" r:id="rId16"/>
    <p:sldLayoutId id="2147483729" r:id="rId17"/>
  </p:sldLayoutIdLst>
  <p:hf hdr="0" dt="0"/>
  <p:txStyles>
    <p:titleStyle>
      <a:lvl1pPr algn="ctr" defTabSz="914400" rtl="0" eaLnBrk="1" latinLnBrk="0" hangingPunct="1">
        <a:spcBef>
          <a:spcPct val="0"/>
        </a:spcBef>
        <a:buNone/>
        <a:defRPr sz="4000" b="1" kern="1200" baseline="0">
          <a:solidFill>
            <a:schemeClr val="accent1"/>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42779797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2" r:id="rId9"/>
    <p:sldLayoutId id="2147483723" r:id="rId10"/>
    <p:sldLayoutId id="2147483724" r:id="rId11"/>
    <p:sldLayoutId id="2147483725" r:id="rId12"/>
  </p:sldLayoutIdLst>
  <p:hf hdr="0" dt="0"/>
  <p:txStyles>
    <p:titleStyle>
      <a:lvl1pPr algn="ctr" defTabSz="914400" rtl="0" eaLnBrk="1" latinLnBrk="0" hangingPunct="1">
        <a:spcBef>
          <a:spcPct val="0"/>
        </a:spcBef>
        <a:buNone/>
        <a:defRPr sz="4000" b="1" kern="1200" baseline="0">
          <a:solidFill>
            <a:schemeClr val="accent1"/>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33.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3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8.xml"/><Relationship Id="rId1" Type="http://schemas.openxmlformats.org/officeDocument/2006/relationships/vmlDrawing" Target="../drawings/vmlDrawing4.vml"/><Relationship Id="rId5" Type="http://schemas.openxmlformats.org/officeDocument/2006/relationships/image" Target="../media/image39.wmf"/><Relationship Id="rId4" Type="http://schemas.openxmlformats.org/officeDocument/2006/relationships/oleObject" Target="../embeddings/oleObject4.bin"/></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0.xml"/></Relationships>
</file>

<file path=ppt/slides/_rels/slide11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3.xml"/><Relationship Id="rId1" Type="http://schemas.openxmlformats.org/officeDocument/2006/relationships/slideLayout" Target="../slideLayouts/slideLayout33.xml"/><Relationship Id="rId5" Type="http://schemas.openxmlformats.org/officeDocument/2006/relationships/image" Target="../media/image42.png"/><Relationship Id="rId4" Type="http://schemas.openxmlformats.org/officeDocument/2006/relationships/image" Target="../media/image41.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6.xml"/><Relationship Id="rId1" Type="http://schemas.openxmlformats.org/officeDocument/2006/relationships/vmlDrawing" Target="../drawings/vmlDrawing5.vml"/><Relationship Id="rId5" Type="http://schemas.openxmlformats.org/officeDocument/2006/relationships/image" Target="../media/image43.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30.xml"/><Relationship Id="rId4" Type="http://schemas.openxmlformats.org/officeDocument/2006/relationships/image" Target="../media/image8.wmf"/></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8.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30.xml"/><Relationship Id="rId7" Type="http://schemas.openxmlformats.org/officeDocument/2006/relationships/image" Target="../media/image44.wmf"/><Relationship Id="rId2" Type="http://schemas.openxmlformats.org/officeDocument/2006/relationships/slideLayout" Target="../slideLayouts/slideLayout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43.wmf"/><Relationship Id="rId4" Type="http://schemas.openxmlformats.org/officeDocument/2006/relationships/oleObject" Target="../embeddings/oleObject6.bin"/></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5.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6.xml"/><Relationship Id="rId1" Type="http://schemas.openxmlformats.org/officeDocument/2006/relationships/vmlDrawing" Target="../drawings/vmlDrawing7.vml"/><Relationship Id="rId5" Type="http://schemas.openxmlformats.org/officeDocument/2006/relationships/image" Target="../media/image44.wmf"/><Relationship Id="rId4" Type="http://schemas.openxmlformats.org/officeDocument/2006/relationships/oleObject" Target="../embeddings/oleObject8.bin"/></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6.xml"/><Relationship Id="rId1" Type="http://schemas.openxmlformats.org/officeDocument/2006/relationships/vmlDrawing" Target="../drawings/vmlDrawing8.vml"/><Relationship Id="rId5" Type="http://schemas.openxmlformats.org/officeDocument/2006/relationships/image" Target="../media/image44.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8.wmf"/><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1.wmf"/><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23.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3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35.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1.xml"/><Relationship Id="rId1" Type="http://schemas.openxmlformats.org/officeDocument/2006/relationships/slideLayout" Target="../slideLayouts/slideLayout25.xml"/><Relationship Id="rId4" Type="http://schemas.openxmlformats.org/officeDocument/2006/relationships/image" Target="../media/image15.wmf"/></Relationships>
</file>

<file path=ppt/slides/_rels/slide6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2.xml"/><Relationship Id="rId1" Type="http://schemas.openxmlformats.org/officeDocument/2006/relationships/slideLayout" Target="../slideLayouts/slideLayout25.xml"/><Relationship Id="rId4" Type="http://schemas.openxmlformats.org/officeDocument/2006/relationships/image" Target="../media/image15.wmf"/></Relationships>
</file>

<file path=ppt/slides/_rels/slide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2.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zh-CN" altLang="en-US" dirty="0"/>
              <a:t>第</a:t>
            </a:r>
            <a:r>
              <a:rPr lang="zh-CN" altLang="en-US" sz="4923" dirty="0"/>
              <a:t> </a:t>
            </a:r>
            <a:r>
              <a:rPr lang="en-US" altLang="zh-CN" dirty="0"/>
              <a:t>1</a:t>
            </a:r>
            <a:r>
              <a:rPr lang="en-US" altLang="zh-CN" sz="4923" dirty="0"/>
              <a:t> </a:t>
            </a:r>
            <a:r>
              <a:rPr lang="zh-CN" altLang="en-US" dirty="0"/>
              <a:t>章   概述</a:t>
            </a:r>
            <a:endParaRPr lang="zh-CN" altLang="en-US" dirty="0">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指</a:t>
            </a:r>
            <a:r>
              <a:rPr lang="zh-CN" altLang="zh-CN" dirty="0"/>
              <a:t>“互联网</a:t>
            </a:r>
            <a:r>
              <a:rPr lang="en-US" altLang="zh-CN" dirty="0"/>
              <a:t> + </a:t>
            </a:r>
            <a:r>
              <a:rPr lang="zh-CN" altLang="zh-CN" dirty="0"/>
              <a:t>各个传统行业”</a:t>
            </a:r>
            <a:endParaRPr lang="en-US" altLang="zh-CN" dirty="0"/>
          </a:p>
          <a:p>
            <a:r>
              <a:rPr lang="zh-CN" altLang="en-US" dirty="0"/>
              <a:t>利用信息通信技术以及互联网平台，让互联网与传统行业进行深度融合，创造新的发展生态</a:t>
            </a:r>
            <a:endParaRPr lang="en-US" altLang="zh-CN" dirty="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endParaRPr lang="en-US" altLang="zh-CN" dirty="0"/>
          </a:p>
          <a:p>
            <a:endParaRPr lang="en-US" altLang="zh-CN" dirty="0"/>
          </a:p>
        </p:txBody>
      </p:sp>
      <p:sp>
        <p:nvSpPr>
          <p:cNvPr id="2" name="标题 1"/>
          <p:cNvSpPr>
            <a:spLocks noGrp="1"/>
          </p:cNvSpPr>
          <p:nvPr>
            <p:ph type="title"/>
          </p:nvPr>
        </p:nvSpPr>
        <p:spPr/>
        <p:txBody>
          <a:bodyPr/>
          <a:lstStyle/>
          <a:p>
            <a:pPr algn="ctr"/>
            <a:r>
              <a:rPr lang="zh-CN" altLang="en-US" dirty="0"/>
              <a:t>互联网</a:t>
            </a:r>
            <a:r>
              <a:rPr lang="en-US" altLang="zh-CN" dirty="0"/>
              <a:t>+</a:t>
            </a:r>
            <a:endParaRPr lang="zh-CN" altLang="en-US" dirty="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0016" y="3633946"/>
            <a:ext cx="5173189" cy="274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a:extLst>
              <a:ext uri="{FF2B5EF4-FFF2-40B4-BE49-F238E27FC236}">
                <a16:creationId xmlns:a16="http://schemas.microsoft.com/office/drawing/2014/main" id="{2F0BD052-FBC3-4DCC-809F-B5795AD3F8F5}"/>
              </a:ext>
            </a:extLst>
          </p:cNvPr>
          <p:cNvSpPr txBox="1">
            <a:spLocks/>
          </p:cNvSpPr>
          <p:nvPr/>
        </p:nvSpPr>
        <p:spPr>
          <a:xfrm>
            <a:off x="440592" y="5589240"/>
            <a:ext cx="5547679" cy="639762"/>
          </a:xfrm>
          <a:prstGeom prst="rect">
            <a:avLst/>
          </a:prstGeom>
          <a:solidFill>
            <a:schemeClr val="accent6">
              <a:lumMod val="20000"/>
              <a:lumOff val="80000"/>
            </a:schemeClr>
          </a:solidFill>
        </p:spPr>
        <p:txBody>
          <a:bodyPr vert="horz" lIns="91440" tIns="45720" rIns="91440" bIns="45720" rtlCol="0" anchor="ctr">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dirty="0"/>
              <a:t>互联网</a:t>
            </a:r>
            <a:r>
              <a:rPr lang="en-US" altLang="zh-CN" dirty="0"/>
              <a:t>+</a:t>
            </a:r>
            <a:r>
              <a:rPr lang="zh-CN" altLang="en-US" dirty="0"/>
              <a:t>大赛值得大家组队参与</a:t>
            </a:r>
            <a:endParaRPr lang="en-US" altLang="zh-CN" dirty="0"/>
          </a:p>
        </p:txBody>
      </p:sp>
    </p:spTree>
    <p:extLst>
      <p:ext uri="{BB962C8B-B14F-4D97-AF65-F5344CB8AC3E}">
        <p14:creationId xmlns:p14="http://schemas.microsoft.com/office/powerpoint/2010/main" val="22312720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5EBC3C-8752-42D4-ADA9-24D505694694}" type="slidenum">
              <a:rPr lang="en-US" altLang="zh-CN" sz="1200" smtClean="0">
                <a:solidFill>
                  <a:schemeClr val="accent4"/>
                </a:solidFill>
                <a:latin typeface="Tahoma" panose="020B0604030504040204" pitchFamily="34" charset="0"/>
              </a:rPr>
              <a:pPr/>
              <a:t>100</a:t>
            </a:fld>
            <a:endParaRPr lang="en-US" altLang="zh-CN" sz="1200" dirty="0">
              <a:solidFill>
                <a:schemeClr val="accent4"/>
              </a:solidFill>
              <a:latin typeface="Tahoma" panose="020B0604030504040204" pitchFamily="34" charset="0"/>
            </a:endParaRPr>
          </a:p>
        </p:txBody>
      </p:sp>
      <p:sp>
        <p:nvSpPr>
          <p:cNvPr id="97283" name="Rectangle 2"/>
          <p:cNvSpPr>
            <a:spLocks noGrp="1" noChangeArrowheads="1"/>
          </p:cNvSpPr>
          <p:nvPr>
            <p:ph type="title" idx="4294967295"/>
          </p:nvPr>
        </p:nvSpPr>
        <p:spPr>
          <a:xfrm>
            <a:off x="2133624" y="159377"/>
            <a:ext cx="7772400" cy="811213"/>
          </a:xfrm>
        </p:spPr>
        <p:txBody>
          <a:bodyPr/>
          <a:lstStyle/>
          <a:p>
            <a:pPr eaLnBrk="1" hangingPunct="1"/>
            <a:r>
              <a:rPr lang="en-US" altLang="zh-CN" dirty="0"/>
              <a:t>Four sources of packet delay</a:t>
            </a:r>
            <a:endParaRPr lang="en-US" altLang="zh-CN" sz="4800" dirty="0"/>
          </a:p>
        </p:txBody>
      </p:sp>
      <p:sp>
        <p:nvSpPr>
          <p:cNvPr id="110596" name="Rectangle 4"/>
          <p:cNvSpPr>
            <a:spLocks noGrp="1" noChangeArrowheads="1"/>
          </p:cNvSpPr>
          <p:nvPr>
            <p:ph type="body" sz="half" idx="4294967295"/>
          </p:nvPr>
        </p:nvSpPr>
        <p:spPr>
          <a:xfrm>
            <a:off x="1059492" y="4486080"/>
            <a:ext cx="3810000" cy="1636712"/>
          </a:xfrm>
        </p:spPr>
        <p:txBody>
          <a:bodyPr>
            <a:normAutofit fontScale="92500"/>
          </a:bodyPr>
          <a:lstStyle/>
          <a:p>
            <a:pPr eaLnBrk="1" hangingPunct="1">
              <a:buFont typeface="Wingdings" charset="0"/>
              <a:buNone/>
              <a:defRPr/>
            </a:pPr>
            <a:r>
              <a:rPr lang="en-US" i="1" dirty="0">
                <a:solidFill>
                  <a:srgbClr val="CC0000"/>
                </a:solidFill>
                <a:ea typeface="ＭＳ Ｐゴシック" charset="0"/>
              </a:rPr>
              <a:t>d</a:t>
            </a:r>
            <a:r>
              <a:rPr lang="en-US" baseline="-25000" dirty="0">
                <a:solidFill>
                  <a:srgbClr val="CC0000"/>
                </a:solidFill>
                <a:ea typeface="ＭＳ Ｐゴシック" charset="0"/>
              </a:rPr>
              <a:t>proc</a:t>
            </a:r>
            <a:r>
              <a:rPr lang="en-US" dirty="0">
                <a:solidFill>
                  <a:srgbClr val="CC0000"/>
                </a:solidFill>
                <a:ea typeface="ＭＳ Ｐゴシック" charset="0"/>
              </a:rPr>
              <a:t>: nodal processing</a:t>
            </a:r>
            <a:r>
              <a:rPr lang="en-US" dirty="0">
                <a:ea typeface="ＭＳ Ｐゴシック" charset="0"/>
              </a:rPr>
              <a:t> </a:t>
            </a:r>
          </a:p>
          <a:p>
            <a:pPr marL="231775" indent="-231775">
              <a:buFont typeface="Wingdings" charset="0"/>
              <a:buChar char="§"/>
              <a:defRPr/>
            </a:pPr>
            <a:r>
              <a:rPr lang="en-US" sz="2200" dirty="0">
                <a:ea typeface="ＭＳ Ｐゴシック" charset="0"/>
              </a:rPr>
              <a:t>check bit errors</a:t>
            </a:r>
          </a:p>
          <a:p>
            <a:pPr marL="231775" indent="-231775">
              <a:buFont typeface="Wingdings" charset="0"/>
              <a:buChar char="§"/>
              <a:defRPr/>
            </a:pPr>
            <a:r>
              <a:rPr lang="en-US" sz="2200" dirty="0">
                <a:ea typeface="ＭＳ Ｐゴシック" charset="0"/>
              </a:rPr>
              <a:t>determine output link</a:t>
            </a:r>
          </a:p>
          <a:p>
            <a:pPr marL="231775" indent="-231775">
              <a:buFont typeface="Wingdings" charset="0"/>
              <a:buChar char="§"/>
              <a:defRPr/>
            </a:pPr>
            <a:r>
              <a:rPr lang="en-US" sz="2200" dirty="0">
                <a:ea typeface="ＭＳ Ｐゴシック" charset="0"/>
              </a:rPr>
              <a:t>typically &lt; msec</a:t>
            </a:r>
          </a:p>
        </p:txBody>
      </p:sp>
      <p:sp>
        <p:nvSpPr>
          <p:cNvPr id="110627" name="Rectangle 58"/>
          <p:cNvSpPr>
            <a:spLocks noChangeArrowheads="1"/>
          </p:cNvSpPr>
          <p:nvPr/>
        </p:nvSpPr>
        <p:spPr bwMode="auto">
          <a:xfrm>
            <a:off x="6136366" y="4434683"/>
            <a:ext cx="4136098" cy="18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4488" indent="-344488">
              <a:lnSpc>
                <a:spcPct val="85000"/>
              </a:lnSpc>
              <a:spcBef>
                <a:spcPct val="20000"/>
              </a:spcBef>
              <a:buClr>
                <a:srgbClr val="3333CC"/>
              </a:buClr>
              <a:buSzPct val="85000"/>
              <a:defRPr/>
            </a:pPr>
            <a:r>
              <a:rPr lang="en-US" dirty="0">
                <a:solidFill>
                  <a:srgbClr val="FF0000"/>
                </a:solidFill>
                <a:latin typeface="Comic Sans MS" panose="030F0702030302020204" pitchFamily="66" charset="0"/>
                <a:ea typeface="ＭＳ Ｐゴシック" charset="0"/>
                <a:cs typeface="ＭＳ Ｐゴシック" charset="0"/>
              </a:rPr>
              <a:t> </a:t>
            </a:r>
            <a:r>
              <a:rPr lang="en-US" sz="2800" i="1" dirty="0">
                <a:solidFill>
                  <a:srgbClr val="CC0000"/>
                </a:solidFill>
                <a:latin typeface="Comic Sans MS" panose="030F0702030302020204" pitchFamily="66" charset="0"/>
                <a:ea typeface="ＭＳ Ｐゴシック" charset="0"/>
                <a:cs typeface="ＭＳ Ｐゴシック" charset="0"/>
              </a:rPr>
              <a:t>d</a:t>
            </a:r>
            <a:r>
              <a:rPr lang="en-US" sz="2800" baseline="-25000" dirty="0">
                <a:solidFill>
                  <a:srgbClr val="CC0000"/>
                </a:solidFill>
                <a:latin typeface="Comic Sans MS" panose="030F0702030302020204" pitchFamily="66" charset="0"/>
                <a:ea typeface="ＭＳ Ｐゴシック" charset="0"/>
                <a:cs typeface="ＭＳ Ｐゴシック" charset="0"/>
              </a:rPr>
              <a:t>queue</a:t>
            </a:r>
            <a:r>
              <a:rPr lang="en-US" sz="2800" dirty="0">
                <a:solidFill>
                  <a:srgbClr val="CC0000"/>
                </a:solidFill>
                <a:latin typeface="Comic Sans MS" panose="030F0702030302020204" pitchFamily="66" charset="0"/>
                <a:ea typeface="ＭＳ Ｐゴシック" charset="0"/>
                <a:cs typeface="ＭＳ Ｐゴシック" charset="0"/>
              </a:rPr>
              <a:t>: queueing delay</a:t>
            </a:r>
          </a:p>
          <a:p>
            <a:pPr marL="231775" indent="-231775">
              <a:lnSpc>
                <a:spcPct val="85000"/>
              </a:lnSpc>
              <a:spcBef>
                <a:spcPct val="20000"/>
              </a:spcBef>
              <a:buClr>
                <a:srgbClr val="000099"/>
              </a:buClr>
              <a:buFont typeface="Wingdings" charset="0"/>
              <a:buChar char="§"/>
              <a:defRPr/>
            </a:pPr>
            <a:r>
              <a:rPr lang="en-US" sz="2000" dirty="0">
                <a:solidFill>
                  <a:srgbClr val="000099"/>
                </a:solidFill>
                <a:latin typeface="Comic Sans MS" panose="030F0702030302020204" pitchFamily="66" charset="0"/>
                <a:ea typeface="ＭＳ Ｐゴシック" charset="0"/>
                <a:cs typeface="ＭＳ Ｐゴシック" charset="0"/>
              </a:rPr>
              <a:t>time waiting at output link for transmission </a:t>
            </a:r>
          </a:p>
          <a:p>
            <a:pPr marL="231775" indent="-231775">
              <a:lnSpc>
                <a:spcPct val="85000"/>
              </a:lnSpc>
              <a:spcBef>
                <a:spcPct val="20000"/>
              </a:spcBef>
              <a:buClr>
                <a:srgbClr val="000099"/>
              </a:buClr>
              <a:buFont typeface="Wingdings" charset="0"/>
              <a:buChar char="§"/>
              <a:defRPr/>
            </a:pPr>
            <a:r>
              <a:rPr lang="en-US" sz="2000" dirty="0">
                <a:solidFill>
                  <a:srgbClr val="000099"/>
                </a:solidFill>
                <a:latin typeface="Comic Sans MS" panose="030F0702030302020204" pitchFamily="66" charset="0"/>
                <a:ea typeface="ＭＳ Ｐゴシック" charset="0"/>
                <a:cs typeface="ＭＳ Ｐゴシック" charset="0"/>
              </a:rPr>
              <a:t>depends on congestion level of router</a:t>
            </a:r>
          </a:p>
        </p:txBody>
      </p:sp>
      <p:grpSp>
        <p:nvGrpSpPr>
          <p:cNvPr id="97287" name="Group 70"/>
          <p:cNvGrpSpPr>
            <a:grpSpLocks/>
          </p:cNvGrpSpPr>
          <p:nvPr/>
        </p:nvGrpSpPr>
        <p:grpSpPr bwMode="auto">
          <a:xfrm>
            <a:off x="3267075" y="1249364"/>
            <a:ext cx="5894388" cy="2935287"/>
            <a:chOff x="1743075" y="1249363"/>
            <a:chExt cx="5894066" cy="2935287"/>
          </a:xfrm>
        </p:grpSpPr>
        <p:sp>
          <p:nvSpPr>
            <p:cNvPr id="97288" name="Line 24"/>
            <p:cNvSpPr>
              <a:spLocks noChangeShapeType="1"/>
            </p:cNvSpPr>
            <p:nvPr/>
          </p:nvSpPr>
          <p:spPr bwMode="auto">
            <a:xfrm>
              <a:off x="2620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7289" name="Group 347"/>
            <p:cNvGrpSpPr>
              <a:grpSpLocks/>
            </p:cNvGrpSpPr>
            <p:nvPr/>
          </p:nvGrpSpPr>
          <p:grpSpPr bwMode="auto">
            <a:xfrm>
              <a:off x="3336378" y="1905474"/>
              <a:ext cx="1162562" cy="715538"/>
              <a:chOff x="1871277" y="1576300"/>
              <a:chExt cx="1128371" cy="437861"/>
            </a:xfrm>
          </p:grpSpPr>
          <p:sp>
            <p:nvSpPr>
              <p:cNvPr id="113" name="Oval 11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4" name="Rectangle 113"/>
              <p:cNvSpPr/>
              <p:nvPr/>
            </p:nvSpPr>
            <p:spPr bwMode="auto">
              <a:xfrm>
                <a:off x="1871723" y="1739212"/>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5" name="Oval 1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6" name="Freeform 115"/>
              <p:cNvSpPr/>
              <p:nvPr/>
            </p:nvSpPr>
            <p:spPr bwMode="auto">
              <a:xfrm>
                <a:off x="2159840" y="1673154"/>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7" name="Freeform 1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8" name="Freeform 1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9" name="Freeform 1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20" name="Straight Connector 119"/>
              <p:cNvCxnSpPr>
                <a:cxnSpLocks noChangeShapeType="1"/>
                <a:endCxn id="1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21" name="Straight Connector 1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7290" name="Line 26"/>
            <p:cNvSpPr>
              <a:spLocks noChangeShapeType="1"/>
            </p:cNvSpPr>
            <p:nvPr/>
          </p:nvSpPr>
          <p:spPr bwMode="auto">
            <a:xfrm>
              <a:off x="4545013" y="2276475"/>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291" name="Rectangle 29"/>
            <p:cNvSpPr>
              <a:spLocks noChangeArrowheads="1"/>
            </p:cNvSpPr>
            <p:nvPr/>
          </p:nvSpPr>
          <p:spPr bwMode="auto">
            <a:xfrm>
              <a:off x="5464175" y="2076450"/>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2" name="Rectangle 30"/>
            <p:cNvSpPr>
              <a:spLocks noChangeArrowheads="1"/>
            </p:cNvSpPr>
            <p:nvPr/>
          </p:nvSpPr>
          <p:spPr bwMode="auto">
            <a:xfrm>
              <a:off x="4211638" y="2147888"/>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3" name="Rectangle 31"/>
            <p:cNvSpPr>
              <a:spLocks noChangeArrowheads="1"/>
            </p:cNvSpPr>
            <p:nvPr/>
          </p:nvSpPr>
          <p:spPr bwMode="auto">
            <a:xfrm>
              <a:off x="4373563" y="2147888"/>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4" name="Line 35"/>
            <p:cNvSpPr>
              <a:spLocks noChangeShapeType="1"/>
            </p:cNvSpPr>
            <p:nvPr/>
          </p:nvSpPr>
          <p:spPr bwMode="auto">
            <a:xfrm flipV="1">
              <a:off x="6235700"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295" name="Rectangle 38"/>
            <p:cNvSpPr>
              <a:spLocks noChangeArrowheads="1"/>
            </p:cNvSpPr>
            <p:nvPr/>
          </p:nvSpPr>
          <p:spPr bwMode="auto">
            <a:xfrm>
              <a:off x="4502150" y="20859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6" name="Text Box 39"/>
            <p:cNvSpPr txBox="1">
              <a:spLocks noChangeArrowheads="1"/>
            </p:cNvSpPr>
            <p:nvPr/>
          </p:nvSpPr>
          <p:spPr bwMode="auto">
            <a:xfrm>
              <a:off x="4891088" y="1689100"/>
              <a:ext cx="1438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propagation</a:t>
              </a:r>
            </a:p>
          </p:txBody>
        </p:sp>
        <p:sp>
          <p:nvSpPr>
            <p:cNvPr id="97297" name="Line 40"/>
            <p:cNvSpPr>
              <a:spLocks noChangeShapeType="1"/>
            </p:cNvSpPr>
            <p:nvPr/>
          </p:nvSpPr>
          <p:spPr bwMode="auto">
            <a:xfrm rot="10800000">
              <a:off x="4645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298" name="Text Box 43"/>
            <p:cNvSpPr txBox="1">
              <a:spLocks noChangeArrowheads="1"/>
            </p:cNvSpPr>
            <p:nvPr/>
          </p:nvSpPr>
          <p:spPr bwMode="auto">
            <a:xfrm>
              <a:off x="3113743" y="2803525"/>
              <a:ext cx="13163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solidFill>
                    <a:srgbClr val="CC0000"/>
                  </a:solidFill>
                  <a:latin typeface="Comic Sans MS" panose="030F0702030302020204" pitchFamily="66" charset="0"/>
                </a:rPr>
                <a:t>nodal</a:t>
              </a:r>
            </a:p>
            <a:p>
              <a:pPr algn="ctr"/>
              <a:r>
                <a:rPr lang="en-US" altLang="zh-CN" sz="1800">
                  <a:solidFill>
                    <a:srgbClr val="CC0000"/>
                  </a:solidFill>
                  <a:latin typeface="Comic Sans MS" panose="030F0702030302020204" pitchFamily="66" charset="0"/>
                </a:rPr>
                <a:t>processing</a:t>
              </a:r>
            </a:p>
          </p:txBody>
        </p:sp>
        <p:sp>
          <p:nvSpPr>
            <p:cNvPr id="97299" name="Line 44"/>
            <p:cNvSpPr>
              <a:spLocks noChangeShapeType="1"/>
            </p:cNvSpPr>
            <p:nvPr/>
          </p:nvSpPr>
          <p:spPr bwMode="auto">
            <a:xfrm rot="10800000">
              <a:off x="3378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0" name="Line 45"/>
            <p:cNvSpPr>
              <a:spLocks noChangeShapeType="1"/>
            </p:cNvSpPr>
            <p:nvPr/>
          </p:nvSpPr>
          <p:spPr bwMode="auto">
            <a:xfrm rot="10800000" flipV="1">
              <a:off x="4187825"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1" name="Text Box 46"/>
            <p:cNvSpPr txBox="1">
              <a:spLocks noChangeArrowheads="1"/>
            </p:cNvSpPr>
            <p:nvPr/>
          </p:nvSpPr>
          <p:spPr bwMode="auto">
            <a:xfrm>
              <a:off x="4595813" y="30607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queueing</a:t>
              </a:r>
            </a:p>
          </p:txBody>
        </p:sp>
        <p:sp>
          <p:nvSpPr>
            <p:cNvPr id="97302" name="Line 47"/>
            <p:cNvSpPr>
              <a:spLocks noChangeShapeType="1"/>
            </p:cNvSpPr>
            <p:nvPr/>
          </p:nvSpPr>
          <p:spPr bwMode="auto">
            <a:xfrm rot="10800000">
              <a:off x="4349750"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3" name="Rectangle 3"/>
            <p:cNvSpPr>
              <a:spLocks noChangeArrowheads="1"/>
            </p:cNvSpPr>
            <p:nvPr/>
          </p:nvSpPr>
          <p:spPr bwMode="auto">
            <a:xfrm>
              <a:off x="2116138" y="3630613"/>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nodal</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proc</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queue</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trans</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prop</a:t>
              </a:r>
              <a:endParaRPr lang="en-US" altLang="zh-CN">
                <a:solidFill>
                  <a:srgbClr val="000099"/>
                </a:solidFill>
                <a:latin typeface="Comic Sans MS" panose="030F0702030302020204" pitchFamily="66" charset="0"/>
              </a:endParaRPr>
            </a:p>
          </p:txBody>
        </p:sp>
        <p:sp>
          <p:nvSpPr>
            <p:cNvPr id="97304" name="Line 25"/>
            <p:cNvSpPr>
              <a:spLocks noChangeShapeType="1"/>
            </p:cNvSpPr>
            <p:nvPr/>
          </p:nvSpPr>
          <p:spPr bwMode="auto">
            <a:xfrm flipV="1">
              <a:off x="2619083" y="2397124"/>
              <a:ext cx="73530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5" name="Rectangle 32"/>
            <p:cNvSpPr>
              <a:spLocks noChangeArrowheads="1"/>
            </p:cNvSpPr>
            <p:nvPr/>
          </p:nvSpPr>
          <p:spPr bwMode="auto">
            <a:xfrm>
              <a:off x="3159125" y="20478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306" name="Line 33"/>
            <p:cNvSpPr>
              <a:spLocks noChangeShapeType="1"/>
            </p:cNvSpPr>
            <p:nvPr/>
          </p:nvSpPr>
          <p:spPr bwMode="auto">
            <a:xfrm>
              <a:off x="3109913"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7" name="Text Box 36"/>
            <p:cNvSpPr txBox="1">
              <a:spLocks noChangeArrowheads="1"/>
            </p:cNvSpPr>
            <p:nvPr/>
          </p:nvSpPr>
          <p:spPr bwMode="auto">
            <a:xfrm>
              <a:off x="1743075" y="1541463"/>
              <a:ext cx="4090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A</a:t>
              </a:r>
            </a:p>
          </p:txBody>
        </p:sp>
        <p:sp>
          <p:nvSpPr>
            <p:cNvPr id="97308" name="Text Box 37"/>
            <p:cNvSpPr txBox="1">
              <a:spLocks noChangeArrowheads="1"/>
            </p:cNvSpPr>
            <p:nvPr/>
          </p:nvSpPr>
          <p:spPr bwMode="auto">
            <a:xfrm>
              <a:off x="1919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B</a:t>
              </a:r>
            </a:p>
          </p:txBody>
        </p:sp>
        <p:grpSp>
          <p:nvGrpSpPr>
            <p:cNvPr id="97309" name="Group 66"/>
            <p:cNvGrpSpPr>
              <a:grpSpLocks/>
            </p:cNvGrpSpPr>
            <p:nvPr/>
          </p:nvGrpSpPr>
          <p:grpSpPr bwMode="auto">
            <a:xfrm>
              <a:off x="1893888" y="1541463"/>
              <a:ext cx="779462" cy="679450"/>
              <a:chOff x="-44" y="1473"/>
              <a:chExt cx="981" cy="1105"/>
            </a:xfrm>
          </p:grpSpPr>
          <p:pic>
            <p:nvPicPr>
              <p:cNvPr id="9732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2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grpSp>
          <p:nvGrpSpPr>
            <p:cNvPr id="97310" name="Group 69"/>
            <p:cNvGrpSpPr>
              <a:grpSpLocks/>
            </p:cNvGrpSpPr>
            <p:nvPr/>
          </p:nvGrpSpPr>
          <p:grpSpPr bwMode="auto">
            <a:xfrm>
              <a:off x="1943685" y="2548431"/>
              <a:ext cx="779463" cy="679450"/>
              <a:chOff x="-44" y="1473"/>
              <a:chExt cx="981" cy="1105"/>
            </a:xfrm>
          </p:grpSpPr>
          <p:pic>
            <p:nvPicPr>
              <p:cNvPr id="9732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2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sp>
          <p:nvSpPr>
            <p:cNvPr id="97311" name="Text Box 41"/>
            <p:cNvSpPr txBox="1">
              <a:spLocks noChangeArrowheads="1"/>
            </p:cNvSpPr>
            <p:nvPr/>
          </p:nvSpPr>
          <p:spPr bwMode="auto">
            <a:xfrm>
              <a:off x="2987675" y="1249363"/>
              <a:ext cx="15295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transmission</a:t>
              </a:r>
            </a:p>
          </p:txBody>
        </p:sp>
        <p:sp>
          <p:nvSpPr>
            <p:cNvPr id="97312" name="Line 42"/>
            <p:cNvSpPr>
              <a:spLocks noChangeShapeType="1"/>
            </p:cNvSpPr>
            <p:nvPr/>
          </p:nvSpPr>
          <p:spPr bwMode="auto">
            <a:xfrm rot="10800000" flipH="1" flipV="1">
              <a:off x="4038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7313" name="Group 347"/>
            <p:cNvGrpSpPr>
              <a:grpSpLocks/>
            </p:cNvGrpSpPr>
            <p:nvPr/>
          </p:nvGrpSpPr>
          <p:grpSpPr bwMode="auto">
            <a:xfrm>
              <a:off x="6474579" y="1949848"/>
              <a:ext cx="1162562" cy="715538"/>
              <a:chOff x="1871277" y="1576300"/>
              <a:chExt cx="1128371" cy="437861"/>
            </a:xfrm>
          </p:grpSpPr>
          <p:sp>
            <p:nvSpPr>
              <p:cNvPr id="100" name="Oval 9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1" name="Rectangle 100"/>
              <p:cNvSpPr/>
              <p:nvPr/>
            </p:nvSpPr>
            <p:spPr bwMode="auto">
              <a:xfrm>
                <a:off x="1871836" y="1739259"/>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2" name="Oval 10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3" name="Freeform 102"/>
              <p:cNvSpPr/>
              <p:nvPr/>
            </p:nvSpPr>
            <p:spPr bwMode="auto">
              <a:xfrm>
                <a:off x="2159951" y="1673201"/>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4" name="Freeform 10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5" name="Freeform 10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6" name="Freeform 10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07" name="Straight Connector 106"/>
              <p:cNvCxnSpPr>
                <a:cxnSpLocks noChangeShapeType="1"/>
                <a:endCxn id="10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 name="Straight Connector 10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7314" name="Rectangle 31"/>
            <p:cNvSpPr>
              <a:spLocks noChangeArrowheads="1"/>
            </p:cNvSpPr>
            <p:nvPr/>
          </p:nvSpPr>
          <p:spPr bwMode="auto">
            <a:xfrm>
              <a:off x="2722387" y="2704007"/>
              <a:ext cx="139765" cy="185197"/>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315" name="Line 33"/>
            <p:cNvSpPr>
              <a:spLocks noChangeShapeType="1"/>
            </p:cNvSpPr>
            <p:nvPr/>
          </p:nvSpPr>
          <p:spPr bwMode="auto">
            <a:xfrm flipV="1">
              <a:off x="2897708" y="2673625"/>
              <a:ext cx="219668"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sp>
        <p:nvSpPr>
          <p:cNvPr id="59"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solidFill>
                <a:ea typeface="宋体" panose="02010600030101010101" pitchFamily="2" charset="-122"/>
              </a:rPr>
              <a:t>1.4 delay,</a:t>
            </a:r>
            <a:r>
              <a:rPr lang="en-US" altLang="zh-CN" sz="1200" dirty="0">
                <a:solidFill>
                  <a:srgbClr val="CC0000"/>
                </a:solidFill>
                <a:ea typeface="宋体" panose="02010600030101010101" pitchFamily="2" charset="-122"/>
              </a:rPr>
              <a:t> loss, throughput</a:t>
            </a:r>
            <a:endParaRPr lang="en-US" altLang="zh-CN" sz="12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41295970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F7D619A-077F-4DCA-BECC-DEF9FC74FA18}" type="slidenum">
              <a:rPr lang="en-US" altLang="zh-CN" sz="1200" smtClean="0">
                <a:solidFill>
                  <a:schemeClr val="accent4"/>
                </a:solidFill>
                <a:latin typeface="Tahoma" panose="020B0604030504040204" pitchFamily="34" charset="0"/>
              </a:rPr>
              <a:pPr/>
              <a:t>101</a:t>
            </a:fld>
            <a:endParaRPr lang="en-US" altLang="zh-CN" sz="1200" dirty="0">
              <a:solidFill>
                <a:schemeClr val="accent4"/>
              </a:solidFill>
              <a:latin typeface="Tahoma" panose="020B0604030504040204" pitchFamily="34" charset="0"/>
            </a:endParaRPr>
          </a:p>
        </p:txBody>
      </p:sp>
      <p:sp>
        <p:nvSpPr>
          <p:cNvPr id="112642" name="Rectangle 3"/>
          <p:cNvSpPr>
            <a:spLocks noChangeArrowheads="1"/>
          </p:cNvSpPr>
          <p:nvPr/>
        </p:nvSpPr>
        <p:spPr bwMode="auto">
          <a:xfrm>
            <a:off x="1631504" y="4293096"/>
            <a:ext cx="3810000"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defRPr/>
            </a:pPr>
            <a:r>
              <a:rPr lang="en-US" i="1" dirty="0">
                <a:solidFill>
                  <a:srgbClr val="CC0000"/>
                </a:solidFill>
                <a:latin typeface="Comic Sans MS" panose="030F0702030302020204" pitchFamily="66" charset="0"/>
                <a:ea typeface="ＭＳ Ｐゴシック" charset="0"/>
                <a:cs typeface="ＭＳ Ｐゴシック" charset="0"/>
              </a:rPr>
              <a:t>d</a:t>
            </a:r>
            <a:r>
              <a:rPr lang="en-US" baseline="-25000" dirty="0">
                <a:solidFill>
                  <a:srgbClr val="CC0000"/>
                </a:solidFill>
                <a:latin typeface="Comic Sans MS" panose="030F0702030302020204" pitchFamily="66" charset="0"/>
                <a:ea typeface="ＭＳ Ｐゴシック" charset="0"/>
                <a:cs typeface="ＭＳ Ｐゴシック" charset="0"/>
              </a:rPr>
              <a:t>trans</a:t>
            </a:r>
            <a:r>
              <a:rPr lang="en-US" dirty="0">
                <a:solidFill>
                  <a:srgbClr val="CC0000"/>
                </a:solidFill>
                <a:latin typeface="Comic Sans MS" panose="030F0702030302020204" pitchFamily="66" charset="0"/>
                <a:ea typeface="ＭＳ Ｐゴシック" charset="0"/>
                <a:cs typeface="ＭＳ Ｐゴシック" charset="0"/>
              </a:rPr>
              <a:t>: transmission delay:</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L</a:t>
            </a:r>
            <a:r>
              <a:rPr lang="en-US" sz="2000" dirty="0">
                <a:solidFill>
                  <a:srgbClr val="000099"/>
                </a:solidFill>
                <a:latin typeface="Comic Sans MS" panose="030F0702030302020204" pitchFamily="66" charset="0"/>
                <a:ea typeface="ＭＳ Ｐゴシック" charset="0"/>
                <a:cs typeface="ＭＳ Ｐゴシック" charset="0"/>
              </a:rPr>
              <a:t>: packet length (bits) </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R</a:t>
            </a:r>
            <a:r>
              <a:rPr lang="en-US" sz="2000" dirty="0">
                <a:solidFill>
                  <a:srgbClr val="000099"/>
                </a:solidFill>
                <a:latin typeface="Comic Sans MS" panose="030F0702030302020204" pitchFamily="66" charset="0"/>
                <a:ea typeface="ＭＳ Ｐゴシック" charset="0"/>
                <a:cs typeface="ＭＳ Ｐゴシック" charset="0"/>
              </a:rPr>
              <a:t>: link </a:t>
            </a:r>
            <a:r>
              <a:rPr lang="en-US" sz="2000" i="1" dirty="0">
                <a:solidFill>
                  <a:srgbClr val="000099"/>
                </a:solidFill>
                <a:latin typeface="Comic Sans MS" panose="030F0702030302020204" pitchFamily="66" charset="0"/>
                <a:ea typeface="ＭＳ Ｐゴシック" charset="0"/>
                <a:cs typeface="ＭＳ Ｐゴシック" charset="0"/>
              </a:rPr>
              <a:t>bandwidth (bps)</a:t>
            </a:r>
          </a:p>
          <a:p>
            <a:pPr marL="231775" indent="-231775">
              <a:lnSpc>
                <a:spcPct val="85000"/>
              </a:lnSpc>
              <a:spcBef>
                <a:spcPct val="20000"/>
              </a:spcBef>
              <a:buClr>
                <a:srgbClr val="000099"/>
              </a:buClr>
              <a:buFont typeface="Wingdings" charset="0"/>
              <a:buChar char="§"/>
              <a:defRPr/>
            </a:pPr>
            <a:r>
              <a:rPr lang="en-US" sz="2000" i="1" dirty="0">
                <a:solidFill>
                  <a:srgbClr val="CC0000"/>
                </a:solidFill>
                <a:latin typeface="Comic Sans MS" panose="030F0702030302020204" pitchFamily="66" charset="0"/>
                <a:ea typeface="ＭＳ Ｐゴシック" charset="0"/>
                <a:cs typeface="ＭＳ Ｐゴシック" charset="0"/>
              </a:rPr>
              <a:t>d</a:t>
            </a:r>
            <a:r>
              <a:rPr lang="en-US" sz="2000" baseline="-25000" dirty="0">
                <a:solidFill>
                  <a:srgbClr val="CC0000"/>
                </a:solidFill>
                <a:latin typeface="Comic Sans MS" panose="030F0702030302020204" pitchFamily="66" charset="0"/>
                <a:ea typeface="ＭＳ Ｐゴシック" charset="0"/>
                <a:cs typeface="ＭＳ Ｐゴシック" charset="0"/>
              </a:rPr>
              <a:t>trans</a:t>
            </a:r>
            <a:r>
              <a:rPr lang="en-US" sz="2000" i="1" dirty="0">
                <a:solidFill>
                  <a:srgbClr val="CC0000"/>
                </a:solidFill>
                <a:latin typeface="Comic Sans MS" panose="030F0702030302020204" pitchFamily="66" charset="0"/>
                <a:ea typeface="ＭＳ Ｐゴシック" charset="0"/>
                <a:cs typeface="ＭＳ Ｐゴシック" charset="0"/>
              </a:rPr>
              <a:t> </a:t>
            </a:r>
            <a:r>
              <a:rPr lang="en-US" sz="2000" i="1" dirty="0">
                <a:solidFill>
                  <a:srgbClr val="000099"/>
                </a:solidFill>
                <a:latin typeface="Comic Sans MS" panose="030F0702030302020204" pitchFamily="66" charset="0"/>
                <a:ea typeface="ＭＳ Ｐゴシック" charset="0"/>
                <a:cs typeface="ＭＳ Ｐゴシック" charset="0"/>
              </a:rPr>
              <a:t>= L/R</a:t>
            </a:r>
          </a:p>
        </p:txBody>
      </p:sp>
      <p:sp>
        <p:nvSpPr>
          <p:cNvPr id="112643" name="Rectangle 4"/>
          <p:cNvSpPr>
            <a:spLocks noChangeArrowheads="1"/>
          </p:cNvSpPr>
          <p:nvPr/>
        </p:nvSpPr>
        <p:spPr bwMode="auto">
          <a:xfrm>
            <a:off x="6259512" y="4293096"/>
            <a:ext cx="4733031"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defRPr/>
            </a:pPr>
            <a:r>
              <a:rPr lang="en-US" i="1" dirty="0">
                <a:solidFill>
                  <a:srgbClr val="CC0000"/>
                </a:solidFill>
                <a:latin typeface="Comic Sans MS" panose="030F0702030302020204" pitchFamily="66" charset="0"/>
                <a:ea typeface="ＭＳ Ｐゴシック" charset="0"/>
                <a:cs typeface="ＭＳ Ｐゴシック" charset="0"/>
              </a:rPr>
              <a:t>d</a:t>
            </a:r>
            <a:r>
              <a:rPr lang="en-US" baseline="-25000" dirty="0">
                <a:solidFill>
                  <a:srgbClr val="CC0000"/>
                </a:solidFill>
                <a:latin typeface="Comic Sans MS" panose="030F0702030302020204" pitchFamily="66" charset="0"/>
                <a:ea typeface="ＭＳ Ｐゴシック" charset="0"/>
                <a:cs typeface="ＭＳ Ｐゴシック" charset="0"/>
              </a:rPr>
              <a:t>prop</a:t>
            </a:r>
            <a:r>
              <a:rPr lang="en-US" dirty="0">
                <a:solidFill>
                  <a:srgbClr val="CC0000"/>
                </a:solidFill>
                <a:latin typeface="Comic Sans MS" panose="030F0702030302020204" pitchFamily="66" charset="0"/>
                <a:ea typeface="ＭＳ Ｐゴシック" charset="0"/>
                <a:cs typeface="ＭＳ Ｐゴシック" charset="0"/>
              </a:rPr>
              <a:t>: propagation delay:</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d</a:t>
            </a:r>
            <a:r>
              <a:rPr lang="en-US" sz="2000" dirty="0">
                <a:solidFill>
                  <a:srgbClr val="000099"/>
                </a:solidFill>
                <a:latin typeface="Comic Sans MS" panose="030F0702030302020204" pitchFamily="66" charset="0"/>
                <a:ea typeface="ＭＳ Ｐゴシック" charset="0"/>
                <a:cs typeface="ＭＳ Ｐゴシック" charset="0"/>
              </a:rPr>
              <a:t>: length of physical link</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s</a:t>
            </a:r>
            <a:r>
              <a:rPr lang="en-US" sz="2000" dirty="0">
                <a:solidFill>
                  <a:srgbClr val="000099"/>
                </a:solidFill>
                <a:latin typeface="Comic Sans MS" panose="030F0702030302020204" pitchFamily="66" charset="0"/>
                <a:ea typeface="ＭＳ Ｐゴシック" charset="0"/>
                <a:cs typeface="ＭＳ Ｐゴシック" charset="0"/>
              </a:rPr>
              <a:t>: propagation speed (~2x10</a:t>
            </a:r>
            <a:r>
              <a:rPr lang="en-US" sz="2000" baseline="30000" dirty="0">
                <a:solidFill>
                  <a:srgbClr val="000099"/>
                </a:solidFill>
                <a:latin typeface="Comic Sans MS" panose="030F0702030302020204" pitchFamily="66" charset="0"/>
                <a:ea typeface="ＭＳ Ｐゴシック" charset="0"/>
                <a:cs typeface="ＭＳ Ｐゴシック" charset="0"/>
              </a:rPr>
              <a:t>8</a:t>
            </a:r>
            <a:r>
              <a:rPr lang="en-US" sz="2000" dirty="0">
                <a:solidFill>
                  <a:srgbClr val="000099"/>
                </a:solidFill>
                <a:latin typeface="Comic Sans MS" panose="030F0702030302020204" pitchFamily="66" charset="0"/>
                <a:ea typeface="ＭＳ Ｐゴシック" charset="0"/>
                <a:cs typeface="ＭＳ Ｐゴシック" charset="0"/>
              </a:rPr>
              <a:t> m/sec)</a:t>
            </a:r>
          </a:p>
          <a:p>
            <a:pPr marL="231775" indent="-231775">
              <a:lnSpc>
                <a:spcPct val="85000"/>
              </a:lnSpc>
              <a:spcBef>
                <a:spcPct val="20000"/>
              </a:spcBef>
              <a:buClr>
                <a:srgbClr val="000099"/>
              </a:buClr>
              <a:buFont typeface="Wingdings" charset="0"/>
              <a:buChar char="§"/>
              <a:defRPr/>
            </a:pPr>
            <a:r>
              <a:rPr lang="en-US" sz="2000" i="1" dirty="0">
                <a:solidFill>
                  <a:srgbClr val="CC0000"/>
                </a:solidFill>
                <a:latin typeface="Comic Sans MS" panose="030F0702030302020204" pitchFamily="66" charset="0"/>
                <a:ea typeface="ＭＳ Ｐゴシック" charset="0"/>
                <a:cs typeface="ＭＳ Ｐゴシック" charset="0"/>
              </a:rPr>
              <a:t>d</a:t>
            </a:r>
            <a:r>
              <a:rPr lang="en-US" sz="2000" baseline="-25000" dirty="0">
                <a:solidFill>
                  <a:srgbClr val="CC0000"/>
                </a:solidFill>
                <a:latin typeface="Comic Sans MS" panose="030F0702030302020204" pitchFamily="66" charset="0"/>
                <a:ea typeface="ＭＳ Ｐゴシック" charset="0"/>
                <a:cs typeface="ＭＳ Ｐゴシック" charset="0"/>
              </a:rPr>
              <a:t>prop</a:t>
            </a:r>
            <a:r>
              <a:rPr lang="en-US" sz="2000" dirty="0">
                <a:solidFill>
                  <a:srgbClr val="000000"/>
                </a:solidFill>
                <a:latin typeface="Comic Sans MS" panose="030F0702030302020204" pitchFamily="66" charset="0"/>
                <a:ea typeface="ＭＳ Ｐゴシック" charset="0"/>
                <a:cs typeface="ＭＳ Ｐゴシック" charset="0"/>
              </a:rPr>
              <a:t> </a:t>
            </a:r>
            <a:r>
              <a:rPr lang="en-US" sz="2000" dirty="0">
                <a:solidFill>
                  <a:srgbClr val="000099"/>
                </a:solidFill>
                <a:latin typeface="Comic Sans MS" panose="030F0702030302020204" pitchFamily="66" charset="0"/>
                <a:ea typeface="ＭＳ Ｐゴシック" charset="0"/>
                <a:cs typeface="ＭＳ Ｐゴシック" charset="0"/>
              </a:rPr>
              <a:t>= </a:t>
            </a:r>
            <a:r>
              <a:rPr lang="en-US" sz="2000" i="1" dirty="0">
                <a:solidFill>
                  <a:srgbClr val="000099"/>
                </a:solidFill>
                <a:latin typeface="Comic Sans MS" panose="030F0702030302020204" pitchFamily="66" charset="0"/>
                <a:ea typeface="ＭＳ Ｐゴシック" charset="0"/>
                <a:cs typeface="ＭＳ Ｐゴシック" charset="0"/>
              </a:rPr>
              <a:t>d</a:t>
            </a:r>
            <a:r>
              <a:rPr lang="en-US" sz="2000" dirty="0">
                <a:solidFill>
                  <a:srgbClr val="000099"/>
                </a:solidFill>
                <a:latin typeface="Comic Sans MS" panose="030F0702030302020204" pitchFamily="66" charset="0"/>
                <a:ea typeface="ＭＳ Ｐゴシック" charset="0"/>
                <a:cs typeface="ＭＳ Ｐゴシック" charset="0"/>
              </a:rPr>
              <a:t>/</a:t>
            </a:r>
            <a:r>
              <a:rPr lang="en-US" sz="2000" i="1" dirty="0">
                <a:solidFill>
                  <a:srgbClr val="000099"/>
                </a:solidFill>
                <a:latin typeface="Comic Sans MS" panose="030F0702030302020204" pitchFamily="66" charset="0"/>
                <a:ea typeface="ＭＳ Ｐゴシック" charset="0"/>
                <a:cs typeface="ＭＳ Ｐゴシック" charset="0"/>
              </a:rPr>
              <a:t>s</a:t>
            </a:r>
          </a:p>
        </p:txBody>
      </p:sp>
      <p:sp>
        <p:nvSpPr>
          <p:cNvPr id="99333" name="Rectangle 2"/>
          <p:cNvSpPr>
            <a:spLocks noChangeArrowheads="1"/>
          </p:cNvSpPr>
          <p:nvPr/>
        </p:nvSpPr>
        <p:spPr bwMode="auto">
          <a:xfrm>
            <a:off x="1976438" y="200026"/>
            <a:ext cx="77724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4400" dirty="0">
                <a:solidFill>
                  <a:srgbClr val="000099"/>
                </a:solidFill>
                <a:latin typeface="Comic Sans MS" panose="030F0702030302020204" pitchFamily="66" charset="0"/>
              </a:rPr>
              <a:t>Four sources of packet delay</a:t>
            </a:r>
            <a:endParaRPr lang="en-US" altLang="zh-CN" sz="4800" dirty="0">
              <a:solidFill>
                <a:srgbClr val="000099"/>
              </a:solidFill>
              <a:latin typeface="Comic Sans MS" panose="030F0702030302020204" pitchFamily="66" charset="0"/>
            </a:endParaRPr>
          </a:p>
        </p:txBody>
      </p:sp>
      <p:sp>
        <p:nvSpPr>
          <p:cNvPr id="99335" name="TextBox 1"/>
          <p:cNvSpPr txBox="1">
            <a:spLocks noChangeArrowheads="1"/>
          </p:cNvSpPr>
          <p:nvPr/>
        </p:nvSpPr>
        <p:spPr bwMode="auto">
          <a:xfrm>
            <a:off x="2027238" y="6370639"/>
            <a:ext cx="68130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solidFill>
                  <a:schemeClr val="bg1"/>
                </a:solidFill>
                <a:latin typeface="Comic Sans MS" panose="030F0702030302020204" pitchFamily="66" charset="0"/>
              </a:rPr>
              <a:t>* Check out the Java applet for an interactive animation on trans vs. prop delay</a:t>
            </a:r>
          </a:p>
        </p:txBody>
      </p:sp>
      <p:grpSp>
        <p:nvGrpSpPr>
          <p:cNvPr id="11" name="Group 10"/>
          <p:cNvGrpSpPr>
            <a:grpSpLocks/>
          </p:cNvGrpSpPr>
          <p:nvPr/>
        </p:nvGrpSpPr>
        <p:grpSpPr bwMode="auto">
          <a:xfrm>
            <a:off x="3575720" y="5157192"/>
            <a:ext cx="2692400" cy="701675"/>
            <a:chOff x="2271473" y="5377200"/>
            <a:chExt cx="2692148" cy="701675"/>
          </a:xfrm>
        </p:grpSpPr>
        <p:sp>
          <p:nvSpPr>
            <p:cNvPr id="99388" name="Text Box 62"/>
            <p:cNvSpPr txBox="1">
              <a:spLocks noChangeArrowheads="1"/>
            </p:cNvSpPr>
            <p:nvPr/>
          </p:nvSpPr>
          <p:spPr bwMode="auto">
            <a:xfrm>
              <a:off x="2598578" y="5377200"/>
              <a:ext cx="2105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2000" i="1" dirty="0" err="1">
                  <a:solidFill>
                    <a:srgbClr val="CC0000"/>
                  </a:solidFill>
                  <a:latin typeface="Comic Sans MS" panose="030F0702030302020204" pitchFamily="66" charset="0"/>
                </a:rPr>
                <a:t>d</a:t>
              </a:r>
              <a:r>
                <a:rPr lang="en-US" altLang="zh-CN" sz="2000" baseline="-25000" dirty="0" err="1">
                  <a:solidFill>
                    <a:srgbClr val="CC0000"/>
                  </a:solidFill>
                  <a:latin typeface="Comic Sans MS" panose="030F0702030302020204" pitchFamily="66" charset="0"/>
                </a:rPr>
                <a:t>trans</a:t>
              </a:r>
              <a:r>
                <a:rPr lang="en-US" altLang="zh-CN" sz="2000" baseline="-25000" dirty="0">
                  <a:solidFill>
                    <a:srgbClr val="CC0000"/>
                  </a:solidFill>
                  <a:latin typeface="Comic Sans MS" panose="030F0702030302020204" pitchFamily="66" charset="0"/>
                </a:rPr>
                <a:t> </a:t>
              </a:r>
              <a:r>
                <a:rPr lang="en-US" altLang="zh-CN" sz="2000" dirty="0">
                  <a:solidFill>
                    <a:srgbClr val="CC0000"/>
                  </a:solidFill>
                  <a:latin typeface="Comic Sans MS" panose="030F0702030302020204" pitchFamily="66" charset="0"/>
                </a:rPr>
                <a:t>and </a:t>
              </a:r>
              <a:r>
                <a:rPr lang="en-US" altLang="zh-CN" sz="2000" i="1" dirty="0" err="1">
                  <a:solidFill>
                    <a:srgbClr val="CC0000"/>
                  </a:solidFill>
                  <a:latin typeface="Comic Sans MS" panose="030F0702030302020204" pitchFamily="66" charset="0"/>
                </a:rPr>
                <a:t>d</a:t>
              </a:r>
              <a:r>
                <a:rPr lang="en-US" altLang="zh-CN" sz="2000" baseline="-25000" dirty="0" err="1">
                  <a:solidFill>
                    <a:srgbClr val="CC0000"/>
                  </a:solidFill>
                  <a:latin typeface="Comic Sans MS" panose="030F0702030302020204" pitchFamily="66" charset="0"/>
                </a:rPr>
                <a:t>prop</a:t>
              </a:r>
              <a:endParaRPr lang="en-US" altLang="zh-CN" sz="2000" baseline="-25000" dirty="0">
                <a:solidFill>
                  <a:srgbClr val="CC0000"/>
                </a:solidFill>
                <a:latin typeface="Comic Sans MS" panose="030F0702030302020204" pitchFamily="66" charset="0"/>
              </a:endParaRPr>
            </a:p>
            <a:p>
              <a:pPr algn="ctr"/>
              <a:r>
                <a:rPr lang="en-US" altLang="zh-CN" sz="2000" i="1" dirty="0">
                  <a:solidFill>
                    <a:srgbClr val="CC0000"/>
                  </a:solidFill>
                  <a:latin typeface="Comic Sans MS" panose="030F0702030302020204" pitchFamily="66" charset="0"/>
                </a:rPr>
                <a:t>very </a:t>
              </a:r>
              <a:r>
                <a:rPr lang="en-US" altLang="zh-CN" sz="2000" dirty="0">
                  <a:solidFill>
                    <a:srgbClr val="CC0000"/>
                  </a:solidFill>
                  <a:latin typeface="Comic Sans MS" panose="030F0702030302020204" pitchFamily="66" charset="0"/>
                </a:rPr>
                <a:t>different</a:t>
              </a:r>
            </a:p>
          </p:txBody>
        </p:sp>
        <p:cxnSp>
          <p:nvCxnSpPr>
            <p:cNvPr id="99389" name="Straight Arrow Connector 3"/>
            <p:cNvCxnSpPr>
              <a:cxnSpLocks noChangeShapeType="1"/>
            </p:cNvCxnSpPr>
            <p:nvPr/>
          </p:nvCxnSpPr>
          <p:spPr bwMode="auto">
            <a:xfrm>
              <a:off x="2271473" y="5616983"/>
              <a:ext cx="554448" cy="3"/>
            </a:xfrm>
            <a:prstGeom prst="straightConnector1">
              <a:avLst/>
            </a:prstGeom>
            <a:noFill/>
            <a:ln w="31750">
              <a:solidFill>
                <a:srgbClr val="FF0000"/>
              </a:solidFill>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90" name="Straight Arrow Connector 72"/>
            <p:cNvCxnSpPr>
              <a:cxnSpLocks noChangeShapeType="1"/>
            </p:cNvCxnSpPr>
            <p:nvPr/>
          </p:nvCxnSpPr>
          <p:spPr bwMode="auto">
            <a:xfrm flipH="1">
              <a:off x="4409173" y="5608388"/>
              <a:ext cx="554448" cy="3"/>
            </a:xfrm>
            <a:prstGeom prst="straightConnector1">
              <a:avLst/>
            </a:prstGeom>
            <a:noFill/>
            <a:ln w="31750">
              <a:solidFill>
                <a:srgbClr val="FF0000"/>
              </a:solidFill>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9337" name="TextBox 1"/>
          <p:cNvSpPr txBox="1">
            <a:spLocks noChangeArrowheads="1"/>
          </p:cNvSpPr>
          <p:nvPr/>
        </p:nvSpPr>
        <p:spPr bwMode="auto">
          <a:xfrm>
            <a:off x="2035176" y="5877272"/>
            <a:ext cx="9147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solidFill>
                  <a:schemeClr val="bg1"/>
                </a:solidFill>
                <a:latin typeface="Comic Sans MS" panose="030F0702030302020204" pitchFamily="66" charset="0"/>
              </a:rPr>
              <a:t>* Check out the online interactive exercises for more examples: h</a:t>
            </a:r>
            <a:r>
              <a:rPr lang="en-US" altLang="zh-CN" sz="1200" dirty="0">
                <a:solidFill>
                  <a:schemeClr val="bg1"/>
                </a:solidFill>
                <a:latin typeface="Comic Sans MS" panose="030F0702030302020204" pitchFamily="66" charset="0"/>
              </a:rPr>
              <a:t>ttp://gaia.cs.umass.edu/kurose_ross/interactive/</a:t>
            </a:r>
          </a:p>
        </p:txBody>
      </p:sp>
      <p:sp>
        <p:nvSpPr>
          <p:cNvPr id="99338" name="Line 24"/>
          <p:cNvSpPr>
            <a:spLocks noChangeShapeType="1"/>
          </p:cNvSpPr>
          <p:nvPr/>
        </p:nvSpPr>
        <p:spPr bwMode="auto">
          <a:xfrm>
            <a:off x="4144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9339" name="Group 347"/>
          <p:cNvGrpSpPr>
            <a:grpSpLocks/>
          </p:cNvGrpSpPr>
          <p:nvPr/>
        </p:nvGrpSpPr>
        <p:grpSpPr bwMode="auto">
          <a:xfrm>
            <a:off x="4860925" y="1905001"/>
            <a:ext cx="1162050" cy="715963"/>
            <a:chOff x="1871277" y="1576300"/>
            <a:chExt cx="1128371" cy="437861"/>
          </a:xfrm>
        </p:grpSpPr>
        <p:sp>
          <p:nvSpPr>
            <p:cNvPr id="87" name="Oval 8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88" name="Rectangle 87"/>
            <p:cNvSpPr/>
            <p:nvPr/>
          </p:nvSpPr>
          <p:spPr bwMode="auto">
            <a:xfrm>
              <a:off x="1871277" y="1739406"/>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89" name="Oval 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90" name="Freeform 89"/>
            <p:cNvSpPr/>
            <p:nvPr/>
          </p:nvSpPr>
          <p:spPr bwMode="auto">
            <a:xfrm>
              <a:off x="2159536" y="1673387"/>
              <a:ext cx="548771" cy="1611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91" name="Freeform 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2" name="Freeform 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3" name="Freeform 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94" name="Straight Connector 93"/>
            <p:cNvCxnSpPr>
              <a:cxnSpLocks noChangeShapeType="1"/>
              <a:endCxn id="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 name="Straight Connector 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9340" name="Line 26"/>
          <p:cNvSpPr>
            <a:spLocks noChangeShapeType="1"/>
          </p:cNvSpPr>
          <p:nvPr/>
        </p:nvSpPr>
        <p:spPr bwMode="auto">
          <a:xfrm>
            <a:off x="6069014" y="2276476"/>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41" name="Rectangle 29"/>
          <p:cNvSpPr>
            <a:spLocks noChangeArrowheads="1"/>
          </p:cNvSpPr>
          <p:nvPr/>
        </p:nvSpPr>
        <p:spPr bwMode="auto">
          <a:xfrm>
            <a:off x="6988175" y="2076451"/>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2" name="Rectangle 30"/>
          <p:cNvSpPr>
            <a:spLocks noChangeArrowheads="1"/>
          </p:cNvSpPr>
          <p:nvPr/>
        </p:nvSpPr>
        <p:spPr bwMode="auto">
          <a:xfrm>
            <a:off x="5735639" y="214788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3" name="Rectangle 31"/>
          <p:cNvSpPr>
            <a:spLocks noChangeArrowheads="1"/>
          </p:cNvSpPr>
          <p:nvPr/>
        </p:nvSpPr>
        <p:spPr bwMode="auto">
          <a:xfrm>
            <a:off x="5897564" y="2147889"/>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4" name="Line 35"/>
          <p:cNvSpPr>
            <a:spLocks noChangeShapeType="1"/>
          </p:cNvSpPr>
          <p:nvPr/>
        </p:nvSpPr>
        <p:spPr bwMode="auto">
          <a:xfrm flipV="1">
            <a:off x="7759701"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45" name="Rectangle 38"/>
          <p:cNvSpPr>
            <a:spLocks noChangeArrowheads="1"/>
          </p:cNvSpPr>
          <p:nvPr/>
        </p:nvSpPr>
        <p:spPr bwMode="auto">
          <a:xfrm>
            <a:off x="6026150" y="2085976"/>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6" name="Text Box 39"/>
          <p:cNvSpPr txBox="1">
            <a:spLocks noChangeArrowheads="1"/>
          </p:cNvSpPr>
          <p:nvPr/>
        </p:nvSpPr>
        <p:spPr bwMode="auto">
          <a:xfrm>
            <a:off x="6415088" y="1689101"/>
            <a:ext cx="1438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propagation</a:t>
            </a:r>
          </a:p>
        </p:txBody>
      </p:sp>
      <p:sp>
        <p:nvSpPr>
          <p:cNvPr id="99347" name="Line 40"/>
          <p:cNvSpPr>
            <a:spLocks noChangeShapeType="1"/>
          </p:cNvSpPr>
          <p:nvPr/>
        </p:nvSpPr>
        <p:spPr bwMode="auto">
          <a:xfrm rot="10800000">
            <a:off x="6169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48" name="Text Box 43"/>
          <p:cNvSpPr txBox="1">
            <a:spLocks noChangeArrowheads="1"/>
          </p:cNvSpPr>
          <p:nvPr/>
        </p:nvSpPr>
        <p:spPr bwMode="auto">
          <a:xfrm>
            <a:off x="4637707" y="2803525"/>
            <a:ext cx="13163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solidFill>
                  <a:srgbClr val="CC0000"/>
                </a:solidFill>
                <a:latin typeface="Comic Sans MS" panose="030F0702030302020204" pitchFamily="66" charset="0"/>
              </a:rPr>
              <a:t>nodal</a:t>
            </a:r>
          </a:p>
          <a:p>
            <a:pPr algn="ctr"/>
            <a:r>
              <a:rPr lang="en-US" altLang="zh-CN" sz="1800">
                <a:solidFill>
                  <a:srgbClr val="CC0000"/>
                </a:solidFill>
                <a:latin typeface="Comic Sans MS" panose="030F0702030302020204" pitchFamily="66" charset="0"/>
              </a:rPr>
              <a:t>processing</a:t>
            </a:r>
          </a:p>
        </p:txBody>
      </p:sp>
      <p:sp>
        <p:nvSpPr>
          <p:cNvPr id="99349" name="Line 44"/>
          <p:cNvSpPr>
            <a:spLocks noChangeShapeType="1"/>
          </p:cNvSpPr>
          <p:nvPr/>
        </p:nvSpPr>
        <p:spPr bwMode="auto">
          <a:xfrm rot="10800000">
            <a:off x="4902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0" name="Line 45"/>
          <p:cNvSpPr>
            <a:spLocks noChangeShapeType="1"/>
          </p:cNvSpPr>
          <p:nvPr/>
        </p:nvSpPr>
        <p:spPr bwMode="auto">
          <a:xfrm rot="10800000" flipV="1">
            <a:off x="5711826"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1" name="Text Box 46"/>
          <p:cNvSpPr txBox="1">
            <a:spLocks noChangeArrowheads="1"/>
          </p:cNvSpPr>
          <p:nvPr/>
        </p:nvSpPr>
        <p:spPr bwMode="auto">
          <a:xfrm>
            <a:off x="6119813" y="30607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queueing</a:t>
            </a:r>
          </a:p>
        </p:txBody>
      </p:sp>
      <p:sp>
        <p:nvSpPr>
          <p:cNvPr id="99352" name="Line 47"/>
          <p:cNvSpPr>
            <a:spLocks noChangeShapeType="1"/>
          </p:cNvSpPr>
          <p:nvPr/>
        </p:nvSpPr>
        <p:spPr bwMode="auto">
          <a:xfrm rot="10800000">
            <a:off x="5873751"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3" name="Rectangle 3"/>
          <p:cNvSpPr>
            <a:spLocks noChangeArrowheads="1"/>
          </p:cNvSpPr>
          <p:nvPr/>
        </p:nvSpPr>
        <p:spPr bwMode="auto">
          <a:xfrm>
            <a:off x="3640139" y="3630614"/>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nodal</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proc</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queue</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trans</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prop</a:t>
            </a:r>
            <a:endParaRPr lang="en-US" altLang="zh-CN">
              <a:solidFill>
                <a:srgbClr val="000099"/>
              </a:solidFill>
              <a:latin typeface="Comic Sans MS" panose="030F0702030302020204" pitchFamily="66" charset="0"/>
            </a:endParaRPr>
          </a:p>
        </p:txBody>
      </p:sp>
      <p:sp>
        <p:nvSpPr>
          <p:cNvPr id="99354" name="Line 25"/>
          <p:cNvSpPr>
            <a:spLocks noChangeShapeType="1"/>
          </p:cNvSpPr>
          <p:nvPr/>
        </p:nvSpPr>
        <p:spPr bwMode="auto">
          <a:xfrm flipV="1">
            <a:off x="4143376" y="2397126"/>
            <a:ext cx="735013" cy="54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5" name="Rectangle 32"/>
          <p:cNvSpPr>
            <a:spLocks noChangeArrowheads="1"/>
          </p:cNvSpPr>
          <p:nvPr/>
        </p:nvSpPr>
        <p:spPr bwMode="auto">
          <a:xfrm>
            <a:off x="4683125" y="2047876"/>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56" name="Line 33"/>
          <p:cNvSpPr>
            <a:spLocks noChangeShapeType="1"/>
          </p:cNvSpPr>
          <p:nvPr/>
        </p:nvSpPr>
        <p:spPr bwMode="auto">
          <a:xfrm>
            <a:off x="4633914"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7" name="Text Box 36"/>
          <p:cNvSpPr txBox="1">
            <a:spLocks noChangeArrowheads="1"/>
          </p:cNvSpPr>
          <p:nvPr/>
        </p:nvSpPr>
        <p:spPr bwMode="auto">
          <a:xfrm>
            <a:off x="3267076" y="1541463"/>
            <a:ext cx="40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A</a:t>
            </a:r>
          </a:p>
        </p:txBody>
      </p:sp>
      <p:sp>
        <p:nvSpPr>
          <p:cNvPr id="99358" name="Text Box 37"/>
          <p:cNvSpPr txBox="1">
            <a:spLocks noChangeArrowheads="1"/>
          </p:cNvSpPr>
          <p:nvPr/>
        </p:nvSpPr>
        <p:spPr bwMode="auto">
          <a:xfrm>
            <a:off x="3443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B</a:t>
            </a:r>
          </a:p>
        </p:txBody>
      </p:sp>
      <p:grpSp>
        <p:nvGrpSpPr>
          <p:cNvPr id="99359" name="Group 66"/>
          <p:cNvGrpSpPr>
            <a:grpSpLocks/>
          </p:cNvGrpSpPr>
          <p:nvPr/>
        </p:nvGrpSpPr>
        <p:grpSpPr bwMode="auto">
          <a:xfrm>
            <a:off x="3417888" y="1541463"/>
            <a:ext cx="779462" cy="679450"/>
            <a:chOff x="-44" y="1473"/>
            <a:chExt cx="981" cy="1105"/>
          </a:xfrm>
        </p:grpSpPr>
        <p:pic>
          <p:nvPicPr>
            <p:cNvPr id="9937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7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grpSp>
        <p:nvGrpSpPr>
          <p:cNvPr id="99360" name="Group 69"/>
          <p:cNvGrpSpPr>
            <a:grpSpLocks/>
          </p:cNvGrpSpPr>
          <p:nvPr/>
        </p:nvGrpSpPr>
        <p:grpSpPr bwMode="auto">
          <a:xfrm>
            <a:off x="3467101" y="2547938"/>
            <a:ext cx="779463" cy="679450"/>
            <a:chOff x="-44" y="1473"/>
            <a:chExt cx="981" cy="1105"/>
          </a:xfrm>
        </p:grpSpPr>
        <p:pic>
          <p:nvPicPr>
            <p:cNvPr id="9937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7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sp>
        <p:nvSpPr>
          <p:cNvPr id="99361" name="Text Box 41"/>
          <p:cNvSpPr txBox="1">
            <a:spLocks noChangeArrowheads="1"/>
          </p:cNvSpPr>
          <p:nvPr/>
        </p:nvSpPr>
        <p:spPr bwMode="auto">
          <a:xfrm>
            <a:off x="4511675" y="1249363"/>
            <a:ext cx="1529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transmission</a:t>
            </a:r>
          </a:p>
        </p:txBody>
      </p:sp>
      <p:sp>
        <p:nvSpPr>
          <p:cNvPr id="99362" name="Line 42"/>
          <p:cNvSpPr>
            <a:spLocks noChangeShapeType="1"/>
          </p:cNvSpPr>
          <p:nvPr/>
        </p:nvSpPr>
        <p:spPr bwMode="auto">
          <a:xfrm rot="10800000" flipH="1" flipV="1">
            <a:off x="5562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9363" name="Group 347"/>
          <p:cNvGrpSpPr>
            <a:grpSpLocks/>
          </p:cNvGrpSpPr>
          <p:nvPr/>
        </p:nvGrpSpPr>
        <p:grpSpPr bwMode="auto">
          <a:xfrm>
            <a:off x="7997825" y="1949451"/>
            <a:ext cx="1163638" cy="715963"/>
            <a:chOff x="1871277" y="1576300"/>
            <a:chExt cx="1128371" cy="437860"/>
          </a:xfrm>
        </p:grpSpPr>
        <p:sp>
          <p:nvSpPr>
            <p:cNvPr id="77" name="Oval 7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78" name="Rectangle 77"/>
            <p:cNvSpPr/>
            <p:nvPr/>
          </p:nvSpPr>
          <p:spPr bwMode="auto">
            <a:xfrm>
              <a:off x="1871277" y="1739405"/>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79" name="Oval 7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80" name="Freeform 79"/>
            <p:cNvSpPr/>
            <p:nvPr/>
          </p:nvSpPr>
          <p:spPr bwMode="auto">
            <a:xfrm>
              <a:off x="2159143" y="1673386"/>
              <a:ext cx="549561" cy="1611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81" name="Freeform 8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82" name="Freeform 8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83" name="Freeform 8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84" name="Straight Connector 83"/>
            <p:cNvCxnSpPr>
              <a:cxnSpLocks noChangeShapeType="1"/>
              <a:endCxn id="7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5" name="Straight Connector 8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9364" name="Rectangle 31"/>
          <p:cNvSpPr>
            <a:spLocks noChangeArrowheads="1"/>
          </p:cNvSpPr>
          <p:nvPr/>
        </p:nvSpPr>
        <p:spPr bwMode="auto">
          <a:xfrm>
            <a:off x="4246563" y="2703514"/>
            <a:ext cx="139700" cy="185737"/>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65" name="Line 33"/>
          <p:cNvSpPr>
            <a:spLocks noChangeShapeType="1"/>
          </p:cNvSpPr>
          <p:nvPr/>
        </p:nvSpPr>
        <p:spPr bwMode="auto">
          <a:xfrm flipV="1">
            <a:off x="4421188" y="2673351"/>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64"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solidFill>
                <a:ea typeface="宋体" panose="02010600030101010101" pitchFamily="2" charset="-122"/>
              </a:rPr>
              <a:t>1.4 delay,</a:t>
            </a:r>
            <a:r>
              <a:rPr lang="en-US" altLang="zh-CN" sz="1200" dirty="0">
                <a:solidFill>
                  <a:srgbClr val="CC0000"/>
                </a:solidFill>
                <a:ea typeface="宋体" panose="02010600030101010101" pitchFamily="2" charset="-122"/>
              </a:rPr>
              <a:t> loss, throughput</a:t>
            </a:r>
            <a:endParaRPr lang="en-US" altLang="zh-CN" sz="12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361509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dissolve">
                                      <p:cBhvr>
                                        <p:cTn id="7" dur="500"/>
                                        <p:tgtEl>
                                          <p:spTgt spid="112642"/>
                                        </p:tgtEl>
                                      </p:cBhvr>
                                    </p:animEffect>
                                  </p:childTnLst>
                                </p:cTn>
                              </p:par>
                            </p:childTnLst>
                          </p:cTn>
                        </p:par>
                        <p:par>
                          <p:cTn id="8" fill="hold" nodeType="with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2643"/>
                                        </p:tgtEl>
                                        <p:attrNameLst>
                                          <p:attrName>style.visibility</p:attrName>
                                        </p:attrNameLst>
                                      </p:cBhvr>
                                      <p:to>
                                        <p:strVal val="visible"/>
                                      </p:to>
                                    </p:set>
                                    <p:animEffect transition="in" filter="dissolve">
                                      <p:cBhvr>
                                        <p:cTn id="11" dur="500"/>
                                        <p:tgtEl>
                                          <p:spTgt spid="1126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solidFill>
                  <a:srgbClr val="0000CC"/>
                </a:solidFill>
              </a:rPr>
              <a:t>(1) </a:t>
            </a:r>
            <a:r>
              <a:rPr lang="zh-CN" altLang="en-US" dirty="0">
                <a:solidFill>
                  <a:srgbClr val="0000CC"/>
                </a:solidFill>
              </a:rPr>
              <a:t>发送时延</a:t>
            </a:r>
            <a:endParaRPr lang="en-US" altLang="zh-CN" dirty="0">
              <a:solidFill>
                <a:srgbClr val="0000CC"/>
              </a:solidFill>
            </a:endParaRPr>
          </a:p>
          <a:p>
            <a:pPr lvl="1"/>
            <a:r>
              <a:rPr lang="zh-CN" altLang="en-US" dirty="0"/>
              <a:t>也称为</a:t>
            </a:r>
            <a:r>
              <a:rPr lang="zh-CN" altLang="en-US" dirty="0">
                <a:solidFill>
                  <a:srgbClr val="FF0000"/>
                </a:solidFill>
              </a:rPr>
              <a:t>传输时延</a:t>
            </a:r>
            <a:endParaRPr lang="en-US" altLang="zh-CN" dirty="0">
              <a:solidFill>
                <a:srgbClr val="FF0000"/>
              </a:solidFill>
            </a:endParaRPr>
          </a:p>
          <a:p>
            <a:pPr lvl="1"/>
            <a:r>
              <a:rPr lang="zh-CN" altLang="en-US" dirty="0"/>
              <a:t>发送数据时，数据帧从结点进入到传输媒体所需要的时间。</a:t>
            </a:r>
          </a:p>
          <a:p>
            <a:pPr lvl="1"/>
            <a:r>
              <a:rPr lang="zh-CN" altLang="en-US" dirty="0"/>
              <a:t>也就是从发送数据帧的第一个比特算起，到该帧的最后一个比特发送完毕所需的时间。 </a:t>
            </a:r>
          </a:p>
        </p:txBody>
      </p:sp>
      <p:sp>
        <p:nvSpPr>
          <p:cNvPr id="88066"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8069" name="Rectangle 5"/>
          <p:cNvSpPr>
            <a:spLocks noChangeArrowheads="1"/>
          </p:cNvSpPr>
          <p:nvPr/>
        </p:nvSpPr>
        <p:spPr bwMode="auto">
          <a:xfrm>
            <a:off x="1" y="-975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639618" y="4835307"/>
            <a:ext cx="7010398" cy="1508371"/>
            <a:chOff x="1574" y="3066"/>
            <a:chExt cx="3211" cy="772"/>
          </a:xfrm>
          <a:solidFill>
            <a:schemeClr val="accent4">
              <a:lumMod val="20000"/>
              <a:lumOff val="80000"/>
            </a:schemeClr>
          </a:solidFill>
        </p:grpSpPr>
        <p:sp>
          <p:nvSpPr>
            <p:cNvPr id="88078" name="Rectangle 14"/>
            <p:cNvSpPr>
              <a:spLocks noChangeArrowheads="1"/>
            </p:cNvSpPr>
            <p:nvPr/>
          </p:nvSpPr>
          <p:spPr bwMode="auto">
            <a:xfrm>
              <a:off x="1574" y="3066"/>
              <a:ext cx="3211" cy="772"/>
            </a:xfrm>
            <a:prstGeom prst="rect">
              <a:avLst/>
            </a:prstGeom>
            <a:grp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62">
                <a:latin typeface="微软雅黑" panose="020B0503020204020204" pitchFamily="34" charset="-122"/>
                <a:ea typeface="微软雅黑" panose="020B0503020204020204" pitchFamily="34" charset="-122"/>
              </a:endParaRPr>
            </a:p>
          </p:txBody>
        </p:sp>
        <p:sp>
          <p:nvSpPr>
            <p:cNvPr id="88073" name="Text Box 9"/>
            <p:cNvSpPr txBox="1">
              <a:spLocks noChangeArrowheads="1"/>
            </p:cNvSpPr>
            <p:nvPr/>
          </p:nvSpPr>
          <p:spPr bwMode="auto">
            <a:xfrm>
              <a:off x="1688" y="3286"/>
              <a:ext cx="1170"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发送时延 </a:t>
              </a:r>
              <a:r>
                <a:rPr lang="en-US" altLang="zh-CN" sz="3446" dirty="0">
                  <a:solidFill>
                    <a:srgbClr val="0000CC"/>
                  </a:solidFill>
                  <a:latin typeface="微软雅黑" panose="020B0503020204020204" pitchFamily="34" charset="-122"/>
                  <a:ea typeface="微软雅黑" panose="020B0503020204020204" pitchFamily="34" charset="-122"/>
                </a:rPr>
                <a:t>= </a:t>
              </a:r>
            </a:p>
          </p:txBody>
        </p:sp>
        <p:sp>
          <p:nvSpPr>
            <p:cNvPr id="88074" name="Text Box 10"/>
            <p:cNvSpPr txBox="1">
              <a:spLocks noChangeArrowheads="1"/>
            </p:cNvSpPr>
            <p:nvPr/>
          </p:nvSpPr>
          <p:spPr bwMode="auto">
            <a:xfrm>
              <a:off x="2789" y="3150"/>
              <a:ext cx="1782"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数据帧长度（</a:t>
              </a:r>
              <a:r>
                <a:rPr lang="en-US" altLang="zh-CN" sz="3446" dirty="0">
                  <a:solidFill>
                    <a:srgbClr val="FF0000"/>
                  </a:solidFill>
                  <a:latin typeface="微软雅黑" panose="020B0503020204020204" pitchFamily="34" charset="-122"/>
                  <a:ea typeface="微软雅黑" panose="020B0503020204020204" pitchFamily="34" charset="-122"/>
                </a:rPr>
                <a:t>bit</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8075" name="Text Box 11"/>
            <p:cNvSpPr txBox="1">
              <a:spLocks noChangeArrowheads="1"/>
            </p:cNvSpPr>
            <p:nvPr/>
          </p:nvSpPr>
          <p:spPr bwMode="auto">
            <a:xfrm>
              <a:off x="2858" y="3467"/>
              <a:ext cx="1775"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发送速率（</a:t>
              </a:r>
              <a:r>
                <a:rPr lang="en-US" altLang="zh-CN" sz="3446" dirty="0">
                  <a:solidFill>
                    <a:srgbClr val="FF0000"/>
                  </a:solidFill>
                  <a:latin typeface="微软雅黑" panose="020B0503020204020204" pitchFamily="34" charset="-122"/>
                  <a:ea typeface="微软雅黑" panose="020B0503020204020204" pitchFamily="34" charset="-122"/>
                </a:rPr>
                <a:t>bit/s</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8076" name="Line 12"/>
            <p:cNvSpPr>
              <a:spLocks noChangeShapeType="1"/>
            </p:cNvSpPr>
            <p:nvPr/>
          </p:nvSpPr>
          <p:spPr bwMode="auto">
            <a:xfrm>
              <a:off x="2789" y="3459"/>
              <a:ext cx="1819" cy="0"/>
            </a:xfrm>
            <a:prstGeom prst="line">
              <a:avLst/>
            </a:prstGeom>
            <a:grp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2810EF87-3EAD-48AB-AC86-5BFEB0420F2F}"/>
              </a:ext>
            </a:extLst>
          </p:cNvPr>
          <p:cNvSpPr txBox="1"/>
          <p:nvPr/>
        </p:nvSpPr>
        <p:spPr>
          <a:xfrm>
            <a:off x="5591944" y="1628800"/>
            <a:ext cx="5760640" cy="646331"/>
          </a:xfrm>
          <a:prstGeom prst="rect">
            <a:avLst/>
          </a:prstGeom>
          <a:noFill/>
        </p:spPr>
        <p:txBody>
          <a:bodyPr wrap="square" rtlCol="0">
            <a:spAutoFit/>
          </a:bodyPr>
          <a:lstStyle/>
          <a:p>
            <a:r>
              <a:rPr lang="zh-CN" altLang="en-US" dirty="0">
                <a:solidFill>
                  <a:srgbClr val="00FF00"/>
                </a:solidFill>
              </a:rPr>
              <a:t>解读：传输时延与收发器的匹配频率相关（脉冲的开关频率）。例如光模组比较快，电模组比较慢</a:t>
            </a:r>
          </a:p>
        </p:txBody>
      </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solidFill>
                  <a:srgbClr val="0000CC"/>
                </a:solidFill>
              </a:rPr>
              <a:t>(2) </a:t>
            </a:r>
            <a:r>
              <a:rPr lang="zh-CN" altLang="en-US" dirty="0">
                <a:solidFill>
                  <a:srgbClr val="0000CC"/>
                </a:solidFill>
              </a:rPr>
              <a:t>传播时延</a:t>
            </a:r>
            <a:endParaRPr lang="en-US" altLang="zh-CN" dirty="0">
              <a:solidFill>
                <a:srgbClr val="0000CC"/>
              </a:solidFill>
            </a:endParaRPr>
          </a:p>
          <a:p>
            <a:pPr lvl="1"/>
            <a:r>
              <a:rPr lang="zh-CN" altLang="en-US" dirty="0"/>
              <a:t>电磁波在信道中需要传播一定的距离而花费的时间</a:t>
            </a:r>
          </a:p>
          <a:p>
            <a:pPr lvl="1"/>
            <a:r>
              <a:rPr lang="zh-CN" altLang="en-US" dirty="0">
                <a:solidFill>
                  <a:srgbClr val="FF0000"/>
                </a:solidFill>
              </a:rPr>
              <a:t>发送时延与传播时延</a:t>
            </a:r>
            <a:r>
              <a:rPr lang="zh-CN" altLang="zh-CN" dirty="0">
                <a:solidFill>
                  <a:srgbClr val="FF0000"/>
                </a:solidFill>
              </a:rPr>
              <a:t>有本质上的不同</a:t>
            </a:r>
            <a:endParaRPr lang="en-US" altLang="zh-CN" dirty="0">
              <a:solidFill>
                <a:srgbClr val="FF0000"/>
              </a:solidFill>
            </a:endParaRPr>
          </a:p>
          <a:p>
            <a:pPr lvl="1"/>
            <a:r>
              <a:rPr lang="zh-CN" altLang="en-US" dirty="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a:t>
            </a:r>
          </a:p>
          <a:p>
            <a:endParaRPr lang="en-US" altLang="zh-CN" dirty="0"/>
          </a:p>
        </p:txBody>
      </p:sp>
      <p:sp>
        <p:nvSpPr>
          <p:cNvPr id="89090"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9092" name="Rectangle 4"/>
          <p:cNvSpPr>
            <a:spLocks noChangeArrowheads="1"/>
          </p:cNvSpPr>
          <p:nvPr/>
        </p:nvSpPr>
        <p:spPr bwMode="auto">
          <a:xfrm>
            <a:off x="1" y="-975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1221612" y="4315252"/>
            <a:ext cx="9866518" cy="1508370"/>
            <a:chOff x="1020" y="2840"/>
            <a:chExt cx="4316" cy="772"/>
          </a:xfrm>
          <a:solidFill>
            <a:schemeClr val="accent4">
              <a:lumMod val="20000"/>
              <a:lumOff val="80000"/>
            </a:schemeClr>
          </a:solidFill>
        </p:grpSpPr>
        <p:sp>
          <p:nvSpPr>
            <p:cNvPr id="89095" name="Rectangle 7"/>
            <p:cNvSpPr>
              <a:spLocks noChangeArrowheads="1"/>
            </p:cNvSpPr>
            <p:nvPr/>
          </p:nvSpPr>
          <p:spPr bwMode="auto">
            <a:xfrm>
              <a:off x="1020" y="2840"/>
              <a:ext cx="4316" cy="772"/>
            </a:xfrm>
            <a:prstGeom prst="rect">
              <a:avLst/>
            </a:prstGeom>
            <a:grp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62">
                <a:solidFill>
                  <a:srgbClr val="0000CC"/>
                </a:solidFill>
                <a:latin typeface="微软雅黑" panose="020B0503020204020204" pitchFamily="34" charset="-122"/>
                <a:ea typeface="微软雅黑" panose="020B0503020204020204" pitchFamily="34" charset="-122"/>
              </a:endParaRPr>
            </a:p>
          </p:txBody>
        </p:sp>
        <p:sp>
          <p:nvSpPr>
            <p:cNvPr id="89097" name="Text Box 9"/>
            <p:cNvSpPr txBox="1">
              <a:spLocks noChangeArrowheads="1"/>
            </p:cNvSpPr>
            <p:nvPr/>
          </p:nvSpPr>
          <p:spPr bwMode="auto">
            <a:xfrm>
              <a:off x="1134" y="3060"/>
              <a:ext cx="1117"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传播时延 </a:t>
              </a:r>
              <a:r>
                <a:rPr lang="en-US" altLang="zh-CN" sz="3446" dirty="0">
                  <a:solidFill>
                    <a:srgbClr val="0000CC"/>
                  </a:solidFill>
                  <a:latin typeface="微软雅黑" panose="020B0503020204020204" pitchFamily="34" charset="-122"/>
                  <a:ea typeface="微软雅黑" panose="020B0503020204020204" pitchFamily="34" charset="-122"/>
                </a:rPr>
                <a:t>= </a:t>
              </a:r>
            </a:p>
          </p:txBody>
        </p:sp>
        <p:sp>
          <p:nvSpPr>
            <p:cNvPr id="89098" name="Text Box 10"/>
            <p:cNvSpPr txBox="1">
              <a:spLocks noChangeArrowheads="1"/>
            </p:cNvSpPr>
            <p:nvPr/>
          </p:nvSpPr>
          <p:spPr bwMode="auto">
            <a:xfrm>
              <a:off x="3015" y="2916"/>
              <a:ext cx="1440"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信道长度（</a:t>
              </a:r>
              <a:r>
                <a:rPr lang="zh-CN" altLang="en-US" sz="3446" dirty="0">
                  <a:solidFill>
                    <a:srgbClr val="FF0000"/>
                  </a:solidFill>
                  <a:latin typeface="微软雅黑" panose="020B0503020204020204" pitchFamily="34" charset="-122"/>
                  <a:ea typeface="微软雅黑" panose="020B0503020204020204" pitchFamily="34" charset="-122"/>
                </a:rPr>
                <a:t>米</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9099" name="Text Box 11"/>
            <p:cNvSpPr txBox="1">
              <a:spLocks noChangeArrowheads="1"/>
            </p:cNvSpPr>
            <p:nvPr/>
          </p:nvSpPr>
          <p:spPr bwMode="auto">
            <a:xfrm>
              <a:off x="2147" y="3248"/>
              <a:ext cx="3137"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信号在信道上的传播速率（</a:t>
              </a:r>
              <a:r>
                <a:rPr lang="zh-CN" altLang="en-US" sz="3446" dirty="0">
                  <a:solidFill>
                    <a:srgbClr val="FF0000"/>
                  </a:solidFill>
                  <a:latin typeface="微软雅黑" panose="020B0503020204020204" pitchFamily="34" charset="-122"/>
                  <a:ea typeface="微软雅黑" panose="020B0503020204020204" pitchFamily="34" charset="-122"/>
                </a:rPr>
                <a:t>米</a:t>
              </a:r>
              <a:r>
                <a:rPr lang="en-US" altLang="zh-CN" sz="3446" dirty="0">
                  <a:solidFill>
                    <a:srgbClr val="FF0000"/>
                  </a:solidFill>
                  <a:latin typeface="微软雅黑" panose="020B0503020204020204" pitchFamily="34" charset="-122"/>
                  <a:ea typeface="微软雅黑" panose="020B0503020204020204" pitchFamily="34" charset="-122"/>
                </a:rPr>
                <a:t>/</a:t>
              </a:r>
              <a:r>
                <a:rPr lang="zh-CN" altLang="en-US" sz="3446" dirty="0">
                  <a:solidFill>
                    <a:srgbClr val="FF0000"/>
                  </a:solidFill>
                  <a:latin typeface="微软雅黑" panose="020B0503020204020204" pitchFamily="34" charset="-122"/>
                  <a:ea typeface="微软雅黑" panose="020B0503020204020204" pitchFamily="34" charset="-122"/>
                </a:rPr>
                <a:t>秒</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9100" name="Line 12"/>
            <p:cNvSpPr>
              <a:spLocks noChangeShapeType="1"/>
            </p:cNvSpPr>
            <p:nvPr/>
          </p:nvSpPr>
          <p:spPr bwMode="auto">
            <a:xfrm>
              <a:off x="2152" y="3233"/>
              <a:ext cx="2977" cy="13"/>
            </a:xfrm>
            <a:prstGeom prst="line">
              <a:avLst/>
            </a:prstGeom>
            <a:grp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a:solidFill>
                  <a:srgbClr val="0000C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0000CC"/>
                </a:solidFill>
              </a:rPr>
              <a:t>(3) </a:t>
            </a:r>
            <a:r>
              <a:rPr lang="zh-CN" altLang="en-US" dirty="0">
                <a:solidFill>
                  <a:srgbClr val="0000CC"/>
                </a:solidFill>
              </a:rPr>
              <a:t>处理时延</a:t>
            </a:r>
            <a:endParaRPr lang="en-US" altLang="zh-CN" dirty="0">
              <a:solidFill>
                <a:srgbClr val="0000CC"/>
              </a:solidFill>
            </a:endParaRPr>
          </a:p>
          <a:p>
            <a:pPr lvl="1"/>
            <a:r>
              <a:rPr lang="zh-CN" altLang="zh-CN" dirty="0"/>
              <a:t>主机或路由器</a:t>
            </a:r>
            <a:r>
              <a:rPr lang="zh-CN" altLang="en-US" dirty="0"/>
              <a:t>在收到分组时，为处理分组（例如分析</a:t>
            </a:r>
            <a:r>
              <a:rPr lang="zh-CN" altLang="zh-CN" dirty="0"/>
              <a:t>首部、提取数据、差错检验或查找路由</a:t>
            </a:r>
            <a:r>
              <a:rPr lang="zh-CN" altLang="en-US" dirty="0"/>
              <a:t>）所花费的时间。 </a:t>
            </a:r>
          </a:p>
          <a:p>
            <a:r>
              <a:rPr lang="en-US" altLang="zh-CN" dirty="0">
                <a:solidFill>
                  <a:srgbClr val="0000CC"/>
                </a:solidFill>
              </a:rPr>
              <a:t>(4) </a:t>
            </a:r>
            <a:r>
              <a:rPr lang="zh-CN" altLang="en-US" dirty="0">
                <a:solidFill>
                  <a:srgbClr val="0000CC"/>
                </a:solidFill>
              </a:rPr>
              <a:t>排队时延</a:t>
            </a:r>
            <a:endParaRPr lang="en-US" altLang="zh-CN" dirty="0">
              <a:solidFill>
                <a:srgbClr val="0000CC"/>
              </a:solidFill>
            </a:endParaRPr>
          </a:p>
          <a:p>
            <a:pPr lvl="1"/>
            <a:r>
              <a:rPr lang="zh-CN" altLang="en-US" dirty="0"/>
              <a:t>分组在路由器输入输出队列中</a:t>
            </a:r>
            <a:r>
              <a:rPr lang="zh-CN" altLang="en-US" dirty="0">
                <a:solidFill>
                  <a:srgbClr val="FF0000"/>
                </a:solidFill>
              </a:rPr>
              <a:t>排队等待处理</a:t>
            </a:r>
            <a:r>
              <a:rPr lang="zh-CN" altLang="en-US" dirty="0"/>
              <a:t>所经历的时延。</a:t>
            </a:r>
          </a:p>
          <a:p>
            <a:pPr lvl="1"/>
            <a:r>
              <a:rPr lang="zh-CN" altLang="en-US" dirty="0">
                <a:solidFill>
                  <a:srgbClr val="FF0000"/>
                </a:solidFill>
              </a:rPr>
              <a:t>排队时延的长短往往取决于网络中当时的通信量。</a:t>
            </a:r>
          </a:p>
          <a:p>
            <a:endParaRPr lang="zh-CN" altLang="en-US" dirty="0"/>
          </a:p>
        </p:txBody>
      </p:sp>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Tree>
    <p:extLst>
      <p:ext uri="{BB962C8B-B14F-4D97-AF65-F5344CB8AC3E}">
        <p14:creationId xmlns:p14="http://schemas.microsoft.com/office/powerpoint/2010/main" val="35181158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数据在网络中经历的总时延就是发送时延、传播时延、处理时延和排队时延</a:t>
            </a:r>
            <a:r>
              <a:rPr lang="zh-CN" altLang="en-US" dirty="0">
                <a:solidFill>
                  <a:srgbClr val="FF0000"/>
                </a:solidFill>
              </a:rPr>
              <a:t>之和。</a:t>
            </a:r>
          </a:p>
        </p:txBody>
      </p:sp>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4" name="Text Box 6"/>
          <p:cNvSpPr txBox="1">
            <a:spLocks noChangeArrowheads="1"/>
          </p:cNvSpPr>
          <p:nvPr/>
        </p:nvSpPr>
        <p:spPr bwMode="auto">
          <a:xfrm>
            <a:off x="3503712" y="2450070"/>
            <a:ext cx="6026514" cy="2577629"/>
          </a:xfrm>
          <a:prstGeom prst="rect">
            <a:avLst/>
          </a:prstGeom>
          <a:solidFill>
            <a:schemeClr val="accent4">
              <a:lumMod val="20000"/>
              <a:lumOff val="80000"/>
            </a:schemeClr>
          </a:solidFill>
          <a:ln>
            <a:noFill/>
          </a:ln>
          <a:effectLst/>
          <a:extLst/>
        </p:spPr>
        <p:txBody>
          <a:bodyPr wrap="square">
            <a:spAutoFit/>
          </a:bodyPr>
          <a:lstStyle/>
          <a:p>
            <a:pPr>
              <a:spcBef>
                <a:spcPts val="738"/>
              </a:spcBef>
            </a:pPr>
            <a:r>
              <a:rPr lang="zh-CN" altLang="en-US" sz="3600" dirty="0">
                <a:solidFill>
                  <a:srgbClr val="0000CC"/>
                </a:solidFill>
                <a:latin typeface="微软雅黑" panose="020B0503020204020204" pitchFamily="34" charset="-122"/>
                <a:ea typeface="微软雅黑" panose="020B0503020204020204" pitchFamily="34" charset="-122"/>
              </a:rPr>
              <a:t>总时延  </a:t>
            </a:r>
            <a:r>
              <a:rPr lang="en-US" altLang="zh-CN" sz="3600" dirty="0">
                <a:solidFill>
                  <a:srgbClr val="0000CC"/>
                </a:solidFill>
                <a:latin typeface="微软雅黑" panose="020B0503020204020204" pitchFamily="34" charset="-122"/>
                <a:ea typeface="微软雅黑" panose="020B0503020204020204" pitchFamily="34" charset="-122"/>
              </a:rPr>
              <a:t>=  </a:t>
            </a:r>
            <a:r>
              <a:rPr lang="zh-CN" altLang="en-US" sz="3600" dirty="0">
                <a:solidFill>
                  <a:srgbClr val="0000CC"/>
                </a:solidFill>
                <a:latin typeface="微软雅黑" panose="020B0503020204020204" pitchFamily="34" charset="-122"/>
                <a:ea typeface="微软雅黑" panose="020B0503020204020204" pitchFamily="34" charset="-122"/>
              </a:rPr>
              <a:t>发送时延 </a:t>
            </a:r>
            <a:r>
              <a:rPr lang="en-US" altLang="zh-CN" sz="3600" dirty="0">
                <a:solidFill>
                  <a:srgbClr val="0000CC"/>
                </a:solidFill>
                <a:latin typeface="微软雅黑" panose="020B0503020204020204" pitchFamily="34" charset="-122"/>
                <a:ea typeface="微软雅黑" panose="020B0503020204020204" pitchFamily="34" charset="-122"/>
              </a:rPr>
              <a:t> </a:t>
            </a:r>
          </a:p>
          <a:p>
            <a:pPr>
              <a:spcBef>
                <a:spcPts val="738"/>
              </a:spcBef>
            </a:pPr>
            <a:r>
              <a:rPr lang="en-US" altLang="zh-CN" sz="3600" dirty="0">
                <a:solidFill>
                  <a:srgbClr val="0000CC"/>
                </a:solidFill>
                <a:latin typeface="微软雅黑" panose="020B0503020204020204" pitchFamily="34" charset="-122"/>
                <a:ea typeface="微软雅黑" panose="020B0503020204020204" pitchFamily="34" charset="-122"/>
              </a:rPr>
              <a:t>		+ </a:t>
            </a:r>
            <a:r>
              <a:rPr lang="zh-CN" altLang="en-US" sz="3600" dirty="0">
                <a:solidFill>
                  <a:srgbClr val="0000CC"/>
                </a:solidFill>
                <a:latin typeface="微软雅黑" panose="020B0503020204020204" pitchFamily="34" charset="-122"/>
                <a:ea typeface="微软雅黑" panose="020B0503020204020204" pitchFamily="34" charset="-122"/>
              </a:rPr>
              <a:t>传播时延 </a:t>
            </a:r>
            <a:r>
              <a:rPr lang="en-US" altLang="zh-CN" sz="3600" dirty="0">
                <a:solidFill>
                  <a:srgbClr val="0000CC"/>
                </a:solidFill>
                <a:latin typeface="微软雅黑" panose="020B0503020204020204" pitchFamily="34" charset="-122"/>
                <a:ea typeface="微软雅黑" panose="020B0503020204020204" pitchFamily="34" charset="-122"/>
              </a:rPr>
              <a:t> </a:t>
            </a:r>
          </a:p>
          <a:p>
            <a:pPr>
              <a:spcBef>
                <a:spcPts val="738"/>
              </a:spcBef>
            </a:pPr>
            <a:r>
              <a:rPr lang="en-US" altLang="zh-CN" sz="3600" dirty="0">
                <a:solidFill>
                  <a:srgbClr val="0000CC"/>
                </a:solidFill>
                <a:latin typeface="微软雅黑" panose="020B0503020204020204" pitchFamily="34" charset="-122"/>
                <a:ea typeface="微软雅黑" panose="020B0503020204020204" pitchFamily="34" charset="-122"/>
              </a:rPr>
              <a:t>		+ </a:t>
            </a:r>
            <a:r>
              <a:rPr lang="zh-CN" altLang="en-US" sz="3600" dirty="0">
                <a:solidFill>
                  <a:srgbClr val="0000CC"/>
                </a:solidFill>
                <a:latin typeface="微软雅黑" panose="020B0503020204020204" pitchFamily="34" charset="-122"/>
                <a:ea typeface="微软雅黑" panose="020B0503020204020204" pitchFamily="34" charset="-122"/>
              </a:rPr>
              <a:t>处理时延 </a:t>
            </a:r>
            <a:r>
              <a:rPr lang="en-US" altLang="zh-CN" sz="3600" dirty="0">
                <a:solidFill>
                  <a:srgbClr val="0000CC"/>
                </a:solidFill>
                <a:latin typeface="微软雅黑" panose="020B0503020204020204" pitchFamily="34" charset="-122"/>
                <a:ea typeface="微软雅黑" panose="020B0503020204020204" pitchFamily="34" charset="-122"/>
              </a:rPr>
              <a:t> </a:t>
            </a:r>
          </a:p>
          <a:p>
            <a:pPr>
              <a:spcBef>
                <a:spcPts val="738"/>
              </a:spcBef>
            </a:pPr>
            <a:r>
              <a:rPr lang="en-US" altLang="zh-CN" sz="3600" dirty="0">
                <a:solidFill>
                  <a:srgbClr val="0000CC"/>
                </a:solidFill>
                <a:latin typeface="微软雅黑" panose="020B0503020204020204" pitchFamily="34" charset="-122"/>
                <a:ea typeface="微软雅黑" panose="020B0503020204020204" pitchFamily="34" charset="-122"/>
              </a:rPr>
              <a:t>		+ </a:t>
            </a:r>
            <a:r>
              <a:rPr lang="zh-CN" altLang="en-US" sz="3600" dirty="0">
                <a:solidFill>
                  <a:srgbClr val="0000CC"/>
                </a:solidFill>
                <a:latin typeface="微软雅黑" panose="020B0503020204020204" pitchFamily="34" charset="-122"/>
                <a:ea typeface="微软雅黑" panose="020B0503020204020204" pitchFamily="34" charset="-122"/>
              </a:rPr>
              <a:t>排队时延</a:t>
            </a:r>
          </a:p>
        </p:txBody>
      </p:sp>
      <p:sp>
        <p:nvSpPr>
          <p:cNvPr id="5" name="矩形 4"/>
          <p:cNvSpPr/>
          <p:nvPr/>
        </p:nvSpPr>
        <p:spPr>
          <a:xfrm>
            <a:off x="1487488" y="5419492"/>
            <a:ext cx="9394274" cy="1152880"/>
          </a:xfrm>
          <a:prstGeom prst="rect">
            <a:avLst/>
          </a:prstGeom>
          <a:solidFill>
            <a:schemeClr val="accent4">
              <a:lumMod val="20000"/>
              <a:lumOff val="80000"/>
            </a:schemeClr>
          </a:solidFill>
          <a:ln>
            <a:solidFill>
              <a:srgbClr val="FF99FF"/>
            </a:solidFill>
          </a:ln>
        </p:spPr>
        <p:txBody>
          <a:bodyPr wrap="square">
            <a:spAutoFit/>
          </a:bodyPr>
          <a:lstStyle/>
          <a:p>
            <a:r>
              <a:rPr lang="zh-CN" altLang="zh-CN" sz="3446" dirty="0">
                <a:solidFill>
                  <a:srgbClr val="0000FF"/>
                </a:solidFill>
                <a:latin typeface="微软雅黑" panose="020B0503020204020204" pitchFamily="34" charset="-122"/>
                <a:ea typeface="微软雅黑" panose="020B0503020204020204" pitchFamily="34" charset="-122"/>
              </a:rPr>
              <a:t>必须指出，在总时延中，究竟是哪一种时延占主导地位，必须具体分析</a:t>
            </a:r>
            <a:r>
              <a:rPr lang="zh-CN" altLang="en-US" sz="3446" dirty="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992838" y="22385"/>
            <a:ext cx="11158537" cy="792162"/>
          </a:xfrm>
        </p:spPr>
        <p:txBody>
          <a:bodyPr/>
          <a:lstStyle/>
          <a:p>
            <a:pPr algn="ctr"/>
            <a:r>
              <a:rPr lang="zh-CN" altLang="en-US" dirty="0">
                <a:solidFill>
                  <a:srgbClr val="000099"/>
                </a:solidFill>
              </a:rPr>
              <a:t>四种时延所产生的地方 </a:t>
            </a:r>
          </a:p>
        </p:txBody>
      </p:sp>
      <p:sp>
        <p:nvSpPr>
          <p:cNvPr id="92167" name="Rectangle 7"/>
          <p:cNvSpPr>
            <a:spLocks noChangeArrowheads="1"/>
          </p:cNvSpPr>
          <p:nvPr/>
        </p:nvSpPr>
        <p:spPr bwMode="auto">
          <a:xfrm>
            <a:off x="2890165" y="4617825"/>
            <a:ext cx="7363884" cy="32629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1198949" y="3961331"/>
            <a:ext cx="1811867" cy="1639278"/>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10133398" y="3961331"/>
            <a:ext cx="1811867" cy="1639278"/>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681550" y="4463472"/>
            <a:ext cx="965200" cy="564661"/>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640401" y="4766316"/>
            <a:ext cx="361951" cy="781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722951" y="4651041"/>
            <a:ext cx="226482" cy="238369"/>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734715" y="4682301"/>
            <a:ext cx="1689100" cy="218831"/>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96700" y="4682301"/>
            <a:ext cx="1521916" cy="218831"/>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8793550" y="4672531"/>
            <a:ext cx="1689100" cy="216878"/>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5455565" y="4547485"/>
            <a:ext cx="1947969" cy="471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7608217" y="4383363"/>
            <a:ext cx="56297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954" b="1">
                <a:solidFill>
                  <a:srgbClr val="333399"/>
                </a:solidFill>
                <a:latin typeface="+mn-lt"/>
                <a:ea typeface="黑体" pitchFamily="2" charset="-122"/>
              </a:rPr>
              <a:t>…</a:t>
            </a:r>
          </a:p>
        </p:txBody>
      </p:sp>
      <p:sp>
        <p:nvSpPr>
          <p:cNvPr id="92192" name="Text Box 32"/>
          <p:cNvSpPr txBox="1">
            <a:spLocks noChangeArrowheads="1"/>
          </p:cNvSpPr>
          <p:nvPr/>
        </p:nvSpPr>
        <p:spPr bwMode="auto">
          <a:xfrm>
            <a:off x="3017164" y="5567393"/>
            <a:ext cx="1324402"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624399" y="4969516"/>
            <a:ext cx="9444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队列</a:t>
            </a:r>
          </a:p>
        </p:txBody>
      </p:sp>
      <p:grpSp>
        <p:nvGrpSpPr>
          <p:cNvPr id="92205" name="Group 45"/>
          <p:cNvGrpSpPr>
            <a:grpSpLocks/>
          </p:cNvGrpSpPr>
          <p:nvPr/>
        </p:nvGrpSpPr>
        <p:grpSpPr bwMode="auto">
          <a:xfrm>
            <a:off x="7580705" y="2607315"/>
            <a:ext cx="2463801" cy="1985108"/>
            <a:chOff x="3494" y="1933"/>
            <a:chExt cx="1164"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94" y="1933"/>
              <a:ext cx="1164" cy="51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954" b="1">
                  <a:solidFill>
                    <a:srgbClr val="333399"/>
                  </a:solidFill>
                  <a:latin typeface="+mn-lt"/>
                  <a:ea typeface="黑体" pitchFamily="2" charset="-122"/>
                </a:rPr>
                <a:t>在链路上产生</a:t>
              </a:r>
            </a:p>
            <a:p>
              <a:pPr algn="ctr"/>
              <a:r>
                <a:rPr kumimoji="1" lang="zh-CN" altLang="en-US" sz="2954"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10313316" y="5678763"/>
            <a:ext cx="128913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结点</a:t>
            </a:r>
            <a:r>
              <a:rPr kumimoji="1" lang="zh-CN" altLang="en-US" sz="1969" b="1">
                <a:solidFill>
                  <a:srgbClr val="333399"/>
                </a:solidFill>
                <a:latin typeface="+mn-lt"/>
                <a:ea typeface="黑体" pitchFamily="2" charset="-122"/>
              </a:rPr>
              <a:t> </a:t>
            </a:r>
            <a:r>
              <a:rPr kumimoji="1" lang="en-US" altLang="zh-CN" sz="2954" b="1">
                <a:solidFill>
                  <a:srgbClr val="333399"/>
                </a:solidFill>
                <a:latin typeface="+mn-lt"/>
                <a:ea typeface="黑体" pitchFamily="2" charset="-122"/>
              </a:rPr>
              <a:t>B</a:t>
            </a:r>
          </a:p>
        </p:txBody>
      </p:sp>
      <p:sp>
        <p:nvSpPr>
          <p:cNvPr id="92198" name="Text Box 38"/>
          <p:cNvSpPr txBox="1">
            <a:spLocks noChangeArrowheads="1"/>
          </p:cNvSpPr>
          <p:nvPr/>
        </p:nvSpPr>
        <p:spPr bwMode="auto">
          <a:xfrm>
            <a:off x="1385216" y="5567393"/>
            <a:ext cx="128913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结点</a:t>
            </a:r>
            <a:r>
              <a:rPr kumimoji="1" lang="zh-CN" altLang="en-US" sz="1969" b="1" dirty="0">
                <a:solidFill>
                  <a:srgbClr val="333399"/>
                </a:solidFill>
                <a:latin typeface="+mn-lt"/>
                <a:ea typeface="黑体" pitchFamily="2" charset="-122"/>
              </a:rPr>
              <a:t> </a:t>
            </a:r>
            <a:r>
              <a:rPr kumimoji="1" lang="en-US" altLang="zh-CN" sz="2954" b="1" dirty="0">
                <a:solidFill>
                  <a:srgbClr val="333399"/>
                </a:solidFill>
                <a:latin typeface="+mn-lt"/>
                <a:ea typeface="黑体" pitchFamily="2" charset="-122"/>
              </a:rPr>
              <a:t>A</a:t>
            </a:r>
          </a:p>
        </p:txBody>
      </p:sp>
      <p:grpSp>
        <p:nvGrpSpPr>
          <p:cNvPr id="92204" name="Group 44"/>
          <p:cNvGrpSpPr>
            <a:grpSpLocks/>
          </p:cNvGrpSpPr>
          <p:nvPr/>
        </p:nvGrpSpPr>
        <p:grpSpPr bwMode="auto">
          <a:xfrm>
            <a:off x="2824551" y="2873041"/>
            <a:ext cx="3994152" cy="1809262"/>
            <a:chOff x="1247" y="2069"/>
            <a:chExt cx="1887" cy="926"/>
          </a:xfrm>
        </p:grpSpPr>
        <p:sp>
          <p:nvSpPr>
            <p:cNvPr id="92184" name="Text Box 24"/>
            <p:cNvSpPr txBox="1">
              <a:spLocks noChangeArrowheads="1"/>
            </p:cNvSpPr>
            <p:nvPr/>
          </p:nvSpPr>
          <p:spPr bwMode="auto">
            <a:xfrm>
              <a:off x="1252" y="2069"/>
              <a:ext cx="1882" cy="51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954" b="1">
                  <a:solidFill>
                    <a:srgbClr val="333399"/>
                  </a:solidFill>
                  <a:latin typeface="+mn-lt"/>
                  <a:ea typeface="黑体" pitchFamily="2" charset="-122"/>
                </a:rPr>
                <a:t>在发送器产生发送时延</a:t>
              </a:r>
            </a:p>
            <a:p>
              <a:pPr algn="ctr"/>
              <a:r>
                <a:rPr kumimoji="1" lang="en-US" altLang="zh-CN" sz="2954" b="1">
                  <a:solidFill>
                    <a:srgbClr val="333399"/>
                  </a:solidFill>
                  <a:latin typeface="+mn-lt"/>
                  <a:ea typeface="黑体" pitchFamily="2" charset="-122"/>
                </a:rPr>
                <a:t>(</a:t>
              </a:r>
              <a:r>
                <a:rPr kumimoji="1" lang="zh-CN" altLang="en-US" sz="2954" b="1">
                  <a:solidFill>
                    <a:srgbClr val="333399"/>
                  </a:solidFill>
                  <a:latin typeface="+mn-lt"/>
                  <a:ea typeface="黑体" pitchFamily="2" charset="-122"/>
                </a:rPr>
                <a:t>即传输时延</a:t>
              </a:r>
              <a:r>
                <a:rPr kumimoji="1" lang="en-US" altLang="zh-CN" sz="2954"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824551" y="4858146"/>
            <a:ext cx="575733" cy="797169"/>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2104883" y="2697192"/>
            <a:ext cx="74082" cy="124069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413012" y="1567870"/>
            <a:ext cx="3603872" cy="1001556"/>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954" b="1">
                <a:solidFill>
                  <a:srgbClr val="333399"/>
                </a:solidFill>
                <a:latin typeface="+mn-lt"/>
                <a:ea typeface="黑体" pitchFamily="2" charset="-122"/>
              </a:rPr>
              <a:t>在结点 </a:t>
            </a:r>
            <a:r>
              <a:rPr kumimoji="1" lang="en-US" altLang="zh-CN" sz="2954" b="1">
                <a:solidFill>
                  <a:srgbClr val="333399"/>
                </a:solidFill>
                <a:latin typeface="+mn-lt"/>
                <a:ea typeface="黑体" pitchFamily="2" charset="-122"/>
              </a:rPr>
              <a:t>A </a:t>
            </a:r>
            <a:r>
              <a:rPr kumimoji="1" lang="zh-CN" altLang="en-US" sz="2954" b="1">
                <a:solidFill>
                  <a:srgbClr val="333399"/>
                </a:solidFill>
                <a:latin typeface="+mn-lt"/>
                <a:ea typeface="黑体" pitchFamily="2" charset="-122"/>
              </a:rPr>
              <a:t>中产生</a:t>
            </a:r>
          </a:p>
          <a:p>
            <a:pPr algn="ctr"/>
            <a:r>
              <a:rPr kumimoji="1" lang="zh-CN" altLang="en-US" sz="2954"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366486" y="4113732"/>
            <a:ext cx="9444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681550" y="817548"/>
            <a:ext cx="8989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dirty="0">
                <a:solidFill>
                  <a:srgbClr val="C00000"/>
                </a:solidFill>
                <a:latin typeface="微软雅黑" panose="020B0503020204020204" pitchFamily="34" charset="-122"/>
                <a:ea typeface="微软雅黑" panose="020B0503020204020204" pitchFamily="34" charset="-122"/>
              </a:rPr>
              <a:t>假设从结点 </a:t>
            </a:r>
            <a:r>
              <a:rPr kumimoji="1" lang="en-US" altLang="zh-CN" sz="2800" dirty="0">
                <a:solidFill>
                  <a:srgbClr val="C00000"/>
                </a:solidFill>
                <a:latin typeface="微软雅黑" panose="020B0503020204020204" pitchFamily="34" charset="-122"/>
                <a:ea typeface="微软雅黑" panose="020B0503020204020204" pitchFamily="34" charset="-122"/>
              </a:rPr>
              <a:t>A </a:t>
            </a:r>
            <a:r>
              <a:rPr kumimoji="1" lang="zh-CN" altLang="en-US" sz="2800" dirty="0">
                <a:solidFill>
                  <a:srgbClr val="C00000"/>
                </a:solidFill>
                <a:latin typeface="微软雅黑" panose="020B0503020204020204" pitchFamily="34" charset="-122"/>
                <a:ea typeface="微软雅黑" panose="020B0503020204020204" pitchFamily="34" charset="-122"/>
              </a:rPr>
              <a:t>向结点 </a:t>
            </a:r>
            <a:r>
              <a:rPr kumimoji="1" lang="en-US" altLang="zh-CN" sz="2800" dirty="0">
                <a:solidFill>
                  <a:srgbClr val="C00000"/>
                </a:solidFill>
                <a:latin typeface="微软雅黑" panose="020B0503020204020204" pitchFamily="34" charset="-122"/>
                <a:ea typeface="微软雅黑" panose="020B0503020204020204" pitchFamily="34" charset="-122"/>
              </a:rPr>
              <a:t>B </a:t>
            </a:r>
            <a:r>
              <a:rPr kumimoji="1" lang="zh-CN" altLang="en-US" sz="2800" dirty="0">
                <a:solidFill>
                  <a:srgbClr val="C00000"/>
                </a:solidFill>
                <a:latin typeface="微软雅黑" panose="020B0503020204020204" pitchFamily="34" charset="-122"/>
                <a:ea typeface="微软雅黑" panose="020B0503020204020204" pitchFamily="34" charset="-122"/>
              </a:rPr>
              <a:t>发送数据</a:t>
            </a:r>
          </a:p>
        </p:txBody>
      </p:sp>
      <p:sp>
        <p:nvSpPr>
          <p:cNvPr id="92208" name="Text Box 48"/>
          <p:cNvSpPr txBox="1">
            <a:spLocks noChangeArrowheads="1"/>
          </p:cNvSpPr>
          <p:nvPr/>
        </p:nvSpPr>
        <p:spPr bwMode="auto">
          <a:xfrm>
            <a:off x="5849266" y="5000778"/>
            <a:ext cx="9444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链路</a:t>
            </a:r>
          </a:p>
        </p:txBody>
      </p:sp>
      <p:sp>
        <p:nvSpPr>
          <p:cNvPr id="2" name="矩形 1"/>
          <p:cNvSpPr/>
          <p:nvPr/>
        </p:nvSpPr>
        <p:spPr>
          <a:xfrm>
            <a:off x="3726258" y="6115007"/>
            <a:ext cx="5583390" cy="584775"/>
          </a:xfrm>
          <a:prstGeom prst="rect">
            <a:avLst/>
          </a:prstGeom>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几种时延产生的地方不一样</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a:p>
        </p:txBody>
      </p:sp>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2" name="矩形 1"/>
          <p:cNvSpPr/>
          <p:nvPr/>
        </p:nvSpPr>
        <p:spPr>
          <a:xfrm>
            <a:off x="1417637" y="3507802"/>
            <a:ext cx="9571525" cy="1754326"/>
          </a:xfrm>
          <a:prstGeom prst="rect">
            <a:avLst/>
          </a:prstGeom>
          <a:solidFill>
            <a:schemeClr val="accent4">
              <a:lumMod val="20000"/>
              <a:lumOff val="80000"/>
            </a:schemeClr>
          </a:solidFill>
          <a:ln>
            <a:solidFill>
              <a:srgbClr val="FF99FF"/>
            </a:solidFill>
          </a:ln>
        </p:spPr>
        <p:txBody>
          <a:bodyPr wrap="square">
            <a:spAutoFit/>
          </a:bodyPr>
          <a:lstStyle/>
          <a:p>
            <a:r>
              <a:rPr lang="zh-CN" altLang="en-US" sz="3600" dirty="0">
                <a:solidFill>
                  <a:srgbClr val="000099"/>
                </a:solidFill>
                <a:latin typeface="+mn-ea"/>
              </a:rPr>
              <a:t>以下说法是</a:t>
            </a:r>
            <a:r>
              <a:rPr lang="zh-CN" altLang="en-US" sz="3600" dirty="0">
                <a:solidFill>
                  <a:srgbClr val="FF0000"/>
                </a:solidFill>
                <a:latin typeface="+mn-ea"/>
              </a:rPr>
              <a:t>错误</a:t>
            </a:r>
            <a:r>
              <a:rPr lang="zh-CN" altLang="en-US" sz="3600" dirty="0">
                <a:solidFill>
                  <a:srgbClr val="000099"/>
                </a:solidFill>
                <a:latin typeface="+mn-ea"/>
              </a:rPr>
              <a:t>的：</a:t>
            </a:r>
            <a:endParaRPr lang="en-US" altLang="zh-CN" sz="3600" dirty="0">
              <a:solidFill>
                <a:srgbClr val="000099"/>
              </a:solidFill>
              <a:latin typeface="+mn-ea"/>
            </a:endParaRPr>
          </a:p>
          <a:p>
            <a:r>
              <a:rPr lang="zh-CN" altLang="zh-CN" sz="3600" dirty="0">
                <a:solidFill>
                  <a:srgbClr val="0000CC"/>
                </a:solidFill>
                <a:latin typeface="+mn-ea"/>
              </a:rPr>
              <a:t>“在高速链路（或高带宽链路）上，比特会传送得更快些”。</a:t>
            </a:r>
            <a:endParaRPr lang="zh-CN" altLang="en-US" sz="3600" dirty="0">
              <a:solidFill>
                <a:srgbClr val="0000CC"/>
              </a:solidFill>
              <a:latin typeface="+mn-ea"/>
            </a:endParaRPr>
          </a:p>
        </p:txBody>
      </p:sp>
    </p:spTree>
    <p:extLst>
      <p:ext uri="{BB962C8B-B14F-4D97-AF65-F5344CB8AC3E}">
        <p14:creationId xmlns:p14="http://schemas.microsoft.com/office/powerpoint/2010/main" val="37941899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6" name="Rectangle 2"/>
          <p:cNvSpPr>
            <a:spLocks noGrp="1" noChangeArrowheads="1"/>
          </p:cNvSpPr>
          <p:nvPr>
            <p:ph type="title"/>
          </p:nvPr>
        </p:nvSpPr>
        <p:spPr/>
        <p:txBody>
          <a:bodyPr/>
          <a:lstStyle/>
          <a:p>
            <a:r>
              <a:rPr lang="en-US" altLang="zh-CN" dirty="0"/>
              <a:t>5. </a:t>
            </a:r>
            <a:r>
              <a:rPr lang="zh-CN" altLang="en-US" dirty="0"/>
              <a:t>时延带宽积</a:t>
            </a:r>
          </a:p>
        </p:txBody>
      </p:sp>
      <p:sp>
        <p:nvSpPr>
          <p:cNvPr id="93187" name="Rectangle 3"/>
          <p:cNvSpPr>
            <a:spLocks noChangeArrowheads="1"/>
          </p:cNvSpPr>
          <p:nvPr/>
        </p:nvSpPr>
        <p:spPr bwMode="auto">
          <a:xfrm>
            <a:off x="143934" y="-975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6179874" y="-211530"/>
            <a:ext cx="1277815" cy="8834966"/>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691279" y="3272013"/>
            <a:ext cx="825711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5186828" y="2916415"/>
            <a:ext cx="2464136" cy="5469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6243045" y="3921730"/>
            <a:ext cx="1072730" cy="6226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333399"/>
                </a:solidFill>
                <a:latin typeface="+mn-lt"/>
                <a:ea typeface="黑体" pitchFamily="2" charset="-122"/>
              </a:rPr>
              <a:t>链路</a:t>
            </a:r>
            <a:endParaRPr lang="zh-CN" altLang="en-US" sz="2954"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674098" y="3301323"/>
            <a:ext cx="944489" cy="5469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a:solidFill>
                  <a:srgbClr val="333399"/>
                </a:solidFill>
                <a:latin typeface="+mn-lt"/>
                <a:ea typeface="黑体" pitchFamily="2" charset="-122"/>
              </a:rPr>
              <a:t>带宽</a:t>
            </a:r>
          </a:p>
        </p:txBody>
      </p:sp>
      <p:sp>
        <p:nvSpPr>
          <p:cNvPr id="93226" name="Line 42"/>
          <p:cNvSpPr>
            <a:spLocks noChangeShapeType="1"/>
          </p:cNvSpPr>
          <p:nvPr/>
        </p:nvSpPr>
        <p:spPr bwMode="auto">
          <a:xfrm>
            <a:off x="1249829" y="3832769"/>
            <a:ext cx="1441450" cy="3556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3215680" y="2185700"/>
            <a:ext cx="5020926" cy="523220"/>
          </a:xfrm>
          <a:prstGeom prst="rect">
            <a:avLst/>
          </a:prstGeom>
          <a:solidFill>
            <a:schemeClr val="accent4">
              <a:lumMod val="20000"/>
              <a:lumOff val="80000"/>
            </a:schemeClr>
          </a:solidFill>
          <a:ln w="9525">
            <a:solidFill>
              <a:srgbClr val="FF99FF"/>
            </a:solidFill>
            <a:miter lim="800000"/>
            <a:headEnd/>
            <a:tailEnd/>
          </a:ln>
          <a:effectLst/>
          <a:extLst/>
        </p:spPr>
        <p:txBody>
          <a:bodyPr wrap="none">
            <a:spAutoFit/>
          </a:bodyPr>
          <a:lstStyle/>
          <a:p>
            <a:r>
              <a:rPr lang="zh-CN" altLang="en-US" sz="2800" dirty="0">
                <a:solidFill>
                  <a:srgbClr val="333399"/>
                </a:solidFill>
                <a:latin typeface="+mn-ea"/>
              </a:rPr>
              <a:t>时延带宽积 </a:t>
            </a:r>
            <a:r>
              <a:rPr lang="en-US" altLang="zh-CN" sz="2800" dirty="0">
                <a:solidFill>
                  <a:srgbClr val="333399"/>
                </a:solidFill>
                <a:latin typeface="+mn-ea"/>
              </a:rPr>
              <a:t>= </a:t>
            </a:r>
            <a:r>
              <a:rPr lang="zh-CN" altLang="en-US" sz="2800" dirty="0">
                <a:solidFill>
                  <a:srgbClr val="333399"/>
                </a:solidFill>
                <a:latin typeface="+mn-ea"/>
              </a:rPr>
              <a:t>传播时延 </a:t>
            </a:r>
            <a:r>
              <a:rPr lang="zh-CN" altLang="en-US" sz="2800" dirty="0">
                <a:solidFill>
                  <a:srgbClr val="333399"/>
                </a:solidFill>
                <a:latin typeface="+mn-ea"/>
                <a:sym typeface="Symbol" pitchFamily="18" charset="2"/>
              </a:rPr>
              <a:t> 带宽</a:t>
            </a:r>
          </a:p>
        </p:txBody>
      </p:sp>
      <p:sp>
        <p:nvSpPr>
          <p:cNvPr id="2" name="矩形 1"/>
          <p:cNvSpPr/>
          <p:nvPr/>
        </p:nvSpPr>
        <p:spPr>
          <a:xfrm>
            <a:off x="2401298" y="5589240"/>
            <a:ext cx="8834969" cy="954107"/>
          </a:xfrm>
          <a:prstGeom prst="rect">
            <a:avLst/>
          </a:prstGeom>
          <a:solidFill>
            <a:schemeClr val="accent4">
              <a:lumMod val="20000"/>
              <a:lumOff val="80000"/>
            </a:schemeClr>
          </a:solidFill>
          <a:ln>
            <a:solidFill>
              <a:srgbClr val="FF99FF"/>
            </a:solidFill>
          </a:ln>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只有在代表链路的管道都充满比特时，</a:t>
            </a:r>
            <a:endParaRPr lang="en-US" altLang="zh-CN" sz="2800" dirty="0">
              <a:solidFill>
                <a:srgbClr val="000099"/>
              </a:solidFill>
              <a:latin typeface="微软雅黑" panose="020B0503020204020204" pitchFamily="34" charset="-122"/>
              <a:ea typeface="微软雅黑" panose="020B0503020204020204" pitchFamily="34" charset="-122"/>
            </a:endParaRPr>
          </a:p>
          <a:p>
            <a:pPr algn="ctr"/>
            <a:r>
              <a:rPr lang="zh-CN" altLang="zh-CN" sz="2800" dirty="0">
                <a:solidFill>
                  <a:srgbClr val="000099"/>
                </a:solidFill>
                <a:latin typeface="微软雅黑" panose="020B0503020204020204" pitchFamily="34" charset="-122"/>
                <a:ea typeface="微软雅黑" panose="020B0503020204020204" pitchFamily="34" charset="-122"/>
              </a:rPr>
              <a:t>链路才得到</a:t>
            </a:r>
            <a:r>
              <a:rPr lang="zh-CN" altLang="en-US" sz="2800" dirty="0">
                <a:solidFill>
                  <a:srgbClr val="000099"/>
                </a:solidFill>
                <a:latin typeface="微软雅黑" panose="020B0503020204020204" pitchFamily="34" charset="-122"/>
                <a:ea typeface="微软雅黑" panose="020B0503020204020204" pitchFamily="34" charset="-122"/>
              </a:rPr>
              <a:t>了</a:t>
            </a:r>
            <a:r>
              <a:rPr lang="zh-CN" altLang="zh-CN" sz="2800" dirty="0">
                <a:solidFill>
                  <a:srgbClr val="000099"/>
                </a:solidFill>
                <a:latin typeface="微软雅黑" panose="020B0503020204020204" pitchFamily="34" charset="-122"/>
                <a:ea typeface="微软雅黑" panose="020B0503020204020204" pitchFamily="34" charset="-122"/>
              </a:rPr>
              <a:t>充分利用</a:t>
            </a:r>
            <a:r>
              <a:rPr lang="zh-CN" altLang="en-US" sz="2800" dirty="0">
                <a:solidFill>
                  <a:srgbClr val="000099"/>
                </a:solidFill>
                <a:latin typeface="微软雅黑" panose="020B0503020204020204" pitchFamily="34" charset="-122"/>
                <a:ea typeface="微软雅黑" panose="020B0503020204020204" pitchFamily="34" charset="-122"/>
              </a:rPr>
              <a:t>。</a:t>
            </a:r>
          </a:p>
        </p:txBody>
      </p:sp>
      <p:sp>
        <p:nvSpPr>
          <p:cNvPr id="3" name="矩形 2"/>
          <p:cNvSpPr/>
          <p:nvPr/>
        </p:nvSpPr>
        <p:spPr>
          <a:xfrm>
            <a:off x="3968995" y="4941168"/>
            <a:ext cx="5815100"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链路像一条空心管道</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12152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互联网上的信息不仅仅单方向传输</a:t>
            </a:r>
            <a:r>
              <a:rPr lang="zh-CN" altLang="en-US" dirty="0"/>
              <a:t>，</a:t>
            </a:r>
            <a:r>
              <a:rPr lang="zh-CN" altLang="zh-CN" dirty="0"/>
              <a:t>而是双向交互的。因此，有时很需要知道双向交互一次所需的时间</a:t>
            </a:r>
            <a:r>
              <a:rPr lang="zh-CN" altLang="en-US" dirty="0"/>
              <a:t>。</a:t>
            </a:r>
            <a:endParaRPr lang="en-US" altLang="zh-CN" dirty="0"/>
          </a:p>
          <a:p>
            <a:r>
              <a:rPr lang="zh-CN" altLang="zh-CN" dirty="0">
                <a:solidFill>
                  <a:srgbClr val="FF0000"/>
                </a:solidFill>
              </a:rPr>
              <a:t>往返时间</a:t>
            </a:r>
            <a:r>
              <a:rPr lang="zh-CN" altLang="en-US" dirty="0"/>
              <a:t>表示从发送方发送数据开始，到发送方收到来自接收方的确认，总共经历的时间。</a:t>
            </a:r>
            <a:endParaRPr lang="en-US" altLang="zh-CN" dirty="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endParaRPr lang="en-US" altLang="zh-CN" dirty="0"/>
          </a:p>
          <a:p>
            <a:r>
              <a:rPr lang="zh-CN" altLang="zh-CN" dirty="0">
                <a:solidFill>
                  <a:srgbClr val="000099"/>
                </a:solidFill>
              </a:rPr>
              <a:t>当使用卫星通信时，往返时间</a:t>
            </a:r>
            <a:r>
              <a:rPr lang="en-US" altLang="zh-CN" dirty="0">
                <a:solidFill>
                  <a:srgbClr val="000099"/>
                </a:solidFill>
              </a:rPr>
              <a:t> RTT </a:t>
            </a:r>
            <a:r>
              <a:rPr lang="zh-CN" altLang="zh-CN" dirty="0">
                <a:solidFill>
                  <a:srgbClr val="000099"/>
                </a:solidFill>
              </a:rPr>
              <a:t>相对较长，是很重要的一个性能指标。</a:t>
            </a:r>
            <a:endParaRPr lang="zh-CN" altLang="en-US" dirty="0">
              <a:solidFill>
                <a:srgbClr val="000099"/>
              </a:solidFill>
            </a:endParaRPr>
          </a:p>
        </p:txBody>
      </p:sp>
      <p:sp>
        <p:nvSpPr>
          <p:cNvPr id="2" name="标题 1"/>
          <p:cNvSpPr>
            <a:spLocks noGrp="1"/>
          </p:cNvSpPr>
          <p:nvPr>
            <p:ph type="title"/>
          </p:nvPr>
        </p:nvSpPr>
        <p:spPr/>
        <p:txBody>
          <a:bodyPr/>
          <a:lstStyle/>
          <a:p>
            <a:r>
              <a:rPr lang="en-US" altLang="zh-CN" dirty="0"/>
              <a:t>6. </a:t>
            </a:r>
            <a:r>
              <a:rPr lang="zh-CN" altLang="zh-CN" dirty="0"/>
              <a:t>往返时间</a:t>
            </a:r>
            <a:r>
              <a:rPr lang="en-US" altLang="zh-CN" dirty="0"/>
              <a:t> RTT</a:t>
            </a:r>
            <a:endParaRPr lang="zh-CN" altLang="en-US" dirty="0"/>
          </a:p>
        </p:txBody>
      </p:sp>
    </p:spTree>
    <p:extLst>
      <p:ext uri="{BB962C8B-B14F-4D97-AF65-F5344CB8AC3E}">
        <p14:creationId xmlns:p14="http://schemas.microsoft.com/office/powerpoint/2010/main" val="126999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互联网也给人们带来了一些负面影响</a:t>
            </a:r>
            <a:r>
              <a:rPr lang="zh-CN" altLang="en-US" dirty="0"/>
              <a:t>，例如：</a:t>
            </a:r>
            <a:endParaRPr lang="en-US" altLang="zh-CN" dirty="0"/>
          </a:p>
          <a:p>
            <a:pPr lvl="1"/>
            <a:r>
              <a:rPr lang="zh-CN" altLang="zh-CN" dirty="0"/>
              <a:t>利用互联网传播计算机病毒</a:t>
            </a:r>
            <a:endParaRPr lang="en-US" altLang="zh-CN" dirty="0"/>
          </a:p>
          <a:p>
            <a:pPr lvl="1"/>
            <a:r>
              <a:rPr lang="zh-CN" altLang="zh-CN" dirty="0"/>
              <a:t>利用互联网窃取国家机密和盗窃银行或储户的钱财</a:t>
            </a:r>
            <a:endParaRPr lang="en-US" altLang="zh-CN" dirty="0"/>
          </a:p>
          <a:p>
            <a:pPr lvl="1"/>
            <a:r>
              <a:rPr lang="zh-CN" altLang="zh-CN" dirty="0"/>
              <a:t>网上欺诈</a:t>
            </a:r>
            <a:endParaRPr lang="en-US" altLang="zh-CN" dirty="0"/>
          </a:p>
          <a:p>
            <a:pPr lvl="1"/>
            <a:r>
              <a:rPr lang="zh-CN" altLang="zh-CN" dirty="0"/>
              <a:t>在网上肆意散布谣言、不良信息和播放不健康的视频节目</a:t>
            </a:r>
            <a:endParaRPr lang="en-US" altLang="zh-CN" dirty="0"/>
          </a:p>
          <a:p>
            <a:pPr lvl="1"/>
            <a:r>
              <a:rPr lang="zh-CN" altLang="zh-CN" dirty="0"/>
              <a:t>青少年弃学而沉溺于网络游戏</a:t>
            </a:r>
            <a:r>
              <a:rPr lang="zh-CN" altLang="en-US" dirty="0"/>
              <a:t>等</a:t>
            </a:r>
            <a:endParaRPr lang="en-US" altLang="zh-CN" dirty="0"/>
          </a:p>
          <a:p>
            <a:pPr lvl="1"/>
            <a:r>
              <a:rPr lang="zh-CN" altLang="en-US" dirty="0">
                <a:solidFill>
                  <a:srgbClr val="FF0000"/>
                </a:solidFill>
              </a:rPr>
              <a:t>数据滥用，网络杀熟</a:t>
            </a:r>
            <a:endParaRPr lang="en-US" altLang="zh-CN" dirty="0">
              <a:solidFill>
                <a:srgbClr val="FF0000"/>
              </a:solidFill>
            </a:endParaRPr>
          </a:p>
        </p:txBody>
      </p:sp>
      <p:sp>
        <p:nvSpPr>
          <p:cNvPr id="2" name="标题 1"/>
          <p:cNvSpPr>
            <a:spLocks noGrp="1"/>
          </p:cNvSpPr>
          <p:nvPr>
            <p:ph type="title"/>
          </p:nvPr>
        </p:nvSpPr>
        <p:spPr/>
        <p:txBody>
          <a:bodyPr/>
          <a:lstStyle/>
          <a:p>
            <a:pPr algn="ctr"/>
            <a:r>
              <a:rPr lang="zh-CN" altLang="en-US" dirty="0"/>
              <a:t>互联网负面影响</a:t>
            </a:r>
          </a:p>
        </p:txBody>
      </p:sp>
      <p:sp>
        <p:nvSpPr>
          <p:cNvPr id="4" name="矩形 3"/>
          <p:cNvSpPr/>
          <p:nvPr/>
        </p:nvSpPr>
        <p:spPr>
          <a:xfrm>
            <a:off x="908400" y="5085184"/>
            <a:ext cx="10723653" cy="774186"/>
          </a:xfrm>
          <a:prstGeom prst="rect">
            <a:avLst/>
          </a:prstGeom>
          <a:solidFill>
            <a:schemeClr val="accent6">
              <a:lumMod val="20000"/>
              <a:lumOff val="80000"/>
            </a:schemeClr>
          </a:solidFill>
        </p:spPr>
        <p:txBody>
          <a:bodyPr wrap="square">
            <a:spAutoFit/>
          </a:bodyPr>
          <a:lstStyle/>
          <a:p>
            <a:pPr algn="ctr"/>
            <a:r>
              <a:rPr lang="zh-CN" altLang="en-US" sz="4431" b="1" dirty="0">
                <a:solidFill>
                  <a:srgbClr val="0000FF"/>
                </a:solidFill>
                <a:latin typeface="+mn-lt"/>
                <a:ea typeface="黑体" pitchFamily="2" charset="-122"/>
              </a:rPr>
              <a:t>必须加强</a:t>
            </a:r>
            <a:r>
              <a:rPr lang="zh-CN" altLang="zh-CN" sz="4431" b="1" dirty="0">
                <a:solidFill>
                  <a:srgbClr val="0000FF"/>
                </a:solidFill>
                <a:latin typeface="+mn-lt"/>
                <a:ea typeface="黑体" pitchFamily="2" charset="-122"/>
              </a:rPr>
              <a:t>对互联网的管理</a:t>
            </a:r>
            <a:r>
              <a:rPr lang="zh-CN" altLang="en-US" sz="4431" b="1" dirty="0">
                <a:solidFill>
                  <a:srgbClr val="0000FF"/>
                </a:solidFill>
                <a:latin typeface="+mn-lt"/>
                <a:ea typeface="黑体" pitchFamily="2" charset="-122"/>
              </a:rPr>
              <a:t>！</a:t>
            </a:r>
          </a:p>
        </p:txBody>
      </p:sp>
    </p:spTree>
    <p:extLst>
      <p:ext uri="{BB962C8B-B14F-4D97-AF65-F5344CB8AC3E}">
        <p14:creationId xmlns:p14="http://schemas.microsoft.com/office/powerpoint/2010/main" val="2165220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r>
              <a:rPr lang="zh-CN" altLang="en-US" dirty="0"/>
              <a:t>分为</a:t>
            </a:r>
            <a:r>
              <a:rPr lang="zh-CN" altLang="en-US" dirty="0">
                <a:solidFill>
                  <a:srgbClr val="FF0000"/>
                </a:solidFill>
              </a:rPr>
              <a:t>信道利用率</a:t>
            </a:r>
            <a:r>
              <a:rPr lang="zh-CN" altLang="en-US" dirty="0"/>
              <a:t>和</a:t>
            </a:r>
            <a:r>
              <a:rPr lang="zh-CN" altLang="en-US" dirty="0">
                <a:solidFill>
                  <a:srgbClr val="FF0000"/>
                </a:solidFill>
              </a:rPr>
              <a:t>网络利用率。</a:t>
            </a:r>
            <a:endParaRPr lang="en-US" altLang="zh-CN" dirty="0">
              <a:solidFill>
                <a:srgbClr val="FF0000"/>
              </a:solidFill>
            </a:endParaRPr>
          </a:p>
          <a:p>
            <a:r>
              <a:rPr lang="zh-CN" altLang="en-US" dirty="0">
                <a:solidFill>
                  <a:srgbClr val="0000CC"/>
                </a:solidFill>
              </a:rPr>
              <a:t>信道利用率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zh-CN" dirty="0">
                <a:solidFill>
                  <a:srgbClr val="FF0000"/>
                </a:solidFill>
              </a:rPr>
              <a:t>当某信道的利用率增大时，该信道引起的时延也就迅速增加</a:t>
            </a:r>
            <a:r>
              <a:rPr lang="zh-CN" altLang="en-US" dirty="0">
                <a:solidFill>
                  <a:srgbClr val="FF0000"/>
                </a:solidFill>
              </a:rPr>
              <a:t>。</a:t>
            </a:r>
          </a:p>
        </p:txBody>
      </p:sp>
      <p:sp>
        <p:nvSpPr>
          <p:cNvPr id="381954" name="Rectangle 2"/>
          <p:cNvSpPr>
            <a:spLocks noGrp="1" noChangeArrowheads="1"/>
          </p:cNvSpPr>
          <p:nvPr>
            <p:ph type="title"/>
          </p:nvPr>
        </p:nvSpPr>
        <p:spPr/>
        <p:txBody>
          <a:bodyPr/>
          <a:lstStyle/>
          <a:p>
            <a:r>
              <a:rPr lang="en-US" altLang="zh-CN" dirty="0"/>
              <a:t>7. </a:t>
            </a:r>
            <a:r>
              <a:rPr lang="zh-CN" altLang="en-US" dirty="0"/>
              <a:t>利用率</a:t>
            </a:r>
          </a:p>
        </p:txBody>
      </p:sp>
    </p:spTree>
    <p:extLst>
      <p:ext uri="{BB962C8B-B14F-4D97-AF65-F5344CB8AC3E}">
        <p14:creationId xmlns:p14="http://schemas.microsoft.com/office/powerpoint/2010/main" val="1233227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81" name="Rectangle 5"/>
          <p:cNvSpPr>
            <a:spLocks noChangeArrowheads="1"/>
          </p:cNvSpPr>
          <p:nvPr/>
        </p:nvSpPr>
        <p:spPr bwMode="auto">
          <a:xfrm>
            <a:off x="2" y="302745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4262386653"/>
              </p:ext>
            </p:extLst>
          </p:nvPr>
        </p:nvGraphicFramePr>
        <p:xfrm>
          <a:off x="4871864" y="3717032"/>
          <a:ext cx="2256367" cy="1242646"/>
        </p:xfrm>
        <a:graphic>
          <a:graphicData uri="http://schemas.openxmlformats.org/presentationml/2006/ole">
            <mc:AlternateContent xmlns:mc="http://schemas.openxmlformats.org/markup-compatibility/2006">
              <mc:Choice xmlns:v="urn:schemas-microsoft-com:vml" Requires="v">
                <p:oleObj spid="_x0000_s12374"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1864" y="3717032"/>
                        <a:ext cx="2256367" cy="1242646"/>
                      </a:xfrm>
                      <a:prstGeom prst="rect">
                        <a:avLst/>
                      </a:prstGeom>
                      <a:solidFill>
                        <a:schemeClr val="accent4">
                          <a:lumMod val="20000"/>
                          <a:lumOff val="80000"/>
                        </a:schemeClr>
                      </a:solidFill>
                      <a:ln w="9525">
                        <a:solidFill>
                          <a:srgbClr val="FF99FF"/>
                        </a:solidFill>
                        <a:miter lim="800000"/>
                        <a:headEnd/>
                        <a:tailEnd/>
                      </a:ln>
                    </p:spPr>
                  </p:pic>
                </p:oleObj>
              </mc:Fallback>
            </mc:AlternateContent>
          </a:graphicData>
        </a:graphic>
      </p:graphicFrame>
      <p:sp>
        <p:nvSpPr>
          <p:cNvPr id="382982" name="Rectangle 6"/>
          <p:cNvSpPr>
            <a:spLocks noChangeArrowheads="1"/>
          </p:cNvSpPr>
          <p:nvPr/>
        </p:nvSpPr>
        <p:spPr bwMode="auto">
          <a:xfrm>
            <a:off x="1631504" y="5515015"/>
            <a:ext cx="9571525"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3446" dirty="0">
                <a:solidFill>
                  <a:srgbClr val="000099"/>
                </a:solidFill>
                <a:latin typeface="微软雅黑" panose="020B0503020204020204" pitchFamily="34" charset="-122"/>
                <a:ea typeface="微软雅黑" panose="020B0503020204020204" pitchFamily="34" charset="-122"/>
              </a:rPr>
              <a:t>其中：</a:t>
            </a:r>
            <a:r>
              <a:rPr lang="en-US" altLang="zh-CN" sz="3446" i="1" dirty="0">
                <a:solidFill>
                  <a:srgbClr val="000099"/>
                </a:solidFill>
                <a:latin typeface="微软雅黑" panose="020B0503020204020204" pitchFamily="34" charset="-122"/>
                <a:ea typeface="微软雅黑" panose="020B0503020204020204" pitchFamily="34" charset="-122"/>
              </a:rPr>
              <a:t>U </a:t>
            </a:r>
            <a:r>
              <a:rPr lang="zh-CN" altLang="en-US" sz="3446" dirty="0">
                <a:solidFill>
                  <a:srgbClr val="000099"/>
                </a:solidFill>
                <a:latin typeface="微软雅黑" panose="020B0503020204020204" pitchFamily="34" charset="-122"/>
                <a:ea typeface="微软雅黑" panose="020B0503020204020204" pitchFamily="34" charset="-122"/>
              </a:rPr>
              <a:t>是网络的利用率，数值在 </a:t>
            </a:r>
            <a:r>
              <a:rPr lang="en-US" altLang="zh-CN" sz="3446" dirty="0">
                <a:solidFill>
                  <a:srgbClr val="000099"/>
                </a:solidFill>
                <a:latin typeface="微软雅黑" panose="020B0503020204020204" pitchFamily="34" charset="-122"/>
                <a:ea typeface="微软雅黑" panose="020B0503020204020204" pitchFamily="34" charset="-122"/>
              </a:rPr>
              <a:t>0 </a:t>
            </a:r>
            <a:r>
              <a:rPr lang="zh-CN" altLang="en-US" sz="3446" dirty="0">
                <a:solidFill>
                  <a:srgbClr val="000099"/>
                </a:solidFill>
                <a:latin typeface="微软雅黑" panose="020B0503020204020204" pitchFamily="34" charset="-122"/>
                <a:ea typeface="微软雅黑" panose="020B0503020204020204" pitchFamily="34" charset="-122"/>
              </a:rPr>
              <a:t>到 </a:t>
            </a:r>
            <a:r>
              <a:rPr lang="en-US" altLang="zh-CN" sz="3446" dirty="0">
                <a:solidFill>
                  <a:srgbClr val="000099"/>
                </a:solidFill>
                <a:latin typeface="微软雅黑" panose="020B0503020204020204" pitchFamily="34" charset="-122"/>
                <a:ea typeface="微软雅黑" panose="020B0503020204020204" pitchFamily="34" charset="-122"/>
              </a:rPr>
              <a:t>1 </a:t>
            </a:r>
            <a:r>
              <a:rPr lang="zh-CN" altLang="en-US" sz="3446" dirty="0">
                <a:solidFill>
                  <a:srgbClr val="000099"/>
                </a:solidFill>
                <a:latin typeface="微软雅黑" panose="020B0503020204020204" pitchFamily="34" charset="-122"/>
                <a:ea typeface="微软雅黑" panose="020B0503020204020204" pitchFamily="34" charset="-122"/>
              </a:rPr>
              <a:t>之间。 </a:t>
            </a:r>
          </a:p>
        </p:txBody>
      </p:sp>
    </p:spTree>
    <p:extLst>
      <p:ext uri="{BB962C8B-B14F-4D97-AF65-F5344CB8AC3E}">
        <p14:creationId xmlns:p14="http://schemas.microsoft.com/office/powerpoint/2010/main" val="31017575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87490" y="632933"/>
            <a:ext cx="9045972" cy="5007555"/>
            <a:chOff x="527977" y="1090061"/>
            <a:chExt cx="8351658" cy="5309473"/>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969" b="1">
                <a:solidFill>
                  <a:srgbClr val="000099"/>
                </a:solidFill>
              </a:endParaRPr>
            </a:p>
          </p:txBody>
        </p:sp>
        <p:sp>
          <p:nvSpPr>
            <p:cNvPr id="388101" name="Text Box 5"/>
            <p:cNvSpPr txBox="1">
              <a:spLocks noChangeArrowheads="1"/>
            </p:cNvSpPr>
            <p:nvPr/>
          </p:nvSpPr>
          <p:spPr bwMode="auto">
            <a:xfrm>
              <a:off x="527977" y="1090061"/>
              <a:ext cx="1341146"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000099"/>
                  </a:solidFill>
                  <a:ea typeface="黑体" pitchFamily="2" charset="-122"/>
                </a:rPr>
                <a:t>时延</a:t>
              </a:r>
              <a:r>
                <a:rPr lang="zh-CN" altLang="en-US" sz="1723" b="1" dirty="0">
                  <a:solidFill>
                    <a:srgbClr val="000099"/>
                  </a:solidFill>
                  <a:ea typeface="黑体" pitchFamily="2" charset="-122"/>
                </a:rPr>
                <a:t> </a:t>
              </a:r>
              <a:r>
                <a:rPr lang="en-US" altLang="zh-CN" sz="3446"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69"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69"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69"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69" b="1">
                <a:solidFill>
                  <a:srgbClr val="000099"/>
                </a:solidFill>
              </a:endParaRPr>
            </a:p>
          </p:txBody>
        </p:sp>
        <p:sp>
          <p:nvSpPr>
            <p:cNvPr id="388106" name="Text Box 10"/>
            <p:cNvSpPr txBox="1">
              <a:spLocks noChangeArrowheads="1"/>
            </p:cNvSpPr>
            <p:nvPr/>
          </p:nvSpPr>
          <p:spPr bwMode="auto">
            <a:xfrm>
              <a:off x="7128539" y="5739390"/>
              <a:ext cx="1751096"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000099"/>
                  </a:solidFill>
                  <a:ea typeface="黑体" pitchFamily="2" charset="-122"/>
                </a:rPr>
                <a:t>利用率</a:t>
              </a:r>
              <a:r>
                <a:rPr lang="zh-CN" altLang="en-US" sz="1723" b="1" dirty="0">
                  <a:solidFill>
                    <a:srgbClr val="000099"/>
                  </a:solidFill>
                  <a:ea typeface="黑体" pitchFamily="2" charset="-122"/>
                </a:rPr>
                <a:t> </a:t>
              </a:r>
              <a:r>
                <a:rPr lang="en-US" altLang="zh-CN" sz="3446"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6927"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ea typeface="黑体" pitchFamily="2" charset="-122"/>
                </a:rPr>
                <a:t>1</a:t>
              </a:r>
              <a:endParaRPr lang="en-US" altLang="zh-CN" sz="3446" b="1" i="1" dirty="0">
                <a:solidFill>
                  <a:srgbClr val="000099"/>
                </a:solidFill>
                <a:ea typeface="黑体" pitchFamily="2" charset="-122"/>
              </a:endParaRPr>
            </a:p>
          </p:txBody>
        </p:sp>
        <p:sp>
          <p:nvSpPr>
            <p:cNvPr id="388108" name="Text Box 12"/>
            <p:cNvSpPr txBox="1">
              <a:spLocks noChangeArrowheads="1"/>
            </p:cNvSpPr>
            <p:nvPr/>
          </p:nvSpPr>
          <p:spPr bwMode="auto">
            <a:xfrm>
              <a:off x="1700876" y="5582686"/>
              <a:ext cx="396927"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ea typeface="黑体" pitchFamily="2" charset="-122"/>
                </a:rPr>
                <a:t>0</a:t>
              </a:r>
              <a:endParaRPr lang="en-US" altLang="zh-CN" sz="3446"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2"/>
              <a:ext cx="615962"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i="1" dirty="0">
                  <a:solidFill>
                    <a:srgbClr val="000099"/>
                  </a:solidFill>
                  <a:ea typeface="黑体" pitchFamily="2" charset="-122"/>
                </a:rPr>
                <a:t>D</a:t>
              </a:r>
              <a:r>
                <a:rPr lang="en-US" altLang="zh-CN" sz="3446" b="1" baseline="-25000" dirty="0">
                  <a:solidFill>
                    <a:srgbClr val="000099"/>
                  </a:solidFill>
                  <a:ea typeface="黑体" pitchFamily="2" charset="-122"/>
                </a:rPr>
                <a:t>0</a:t>
              </a:r>
              <a:endParaRPr lang="en-US" altLang="zh-CN" sz="3446"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5"/>
              <a:ext cx="990394" cy="1784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000099"/>
                  </a:solidFill>
                  <a:ea typeface="黑体" pitchFamily="2" charset="-122"/>
                </a:rPr>
                <a:t>时延</a:t>
              </a:r>
            </a:p>
            <a:p>
              <a:r>
                <a:rPr lang="zh-CN" altLang="en-US" sz="3446" b="1" dirty="0">
                  <a:solidFill>
                    <a:srgbClr val="000099"/>
                  </a:solidFill>
                  <a:ea typeface="黑体" pitchFamily="2" charset="-122"/>
                </a:rPr>
                <a:t>急剧</a:t>
              </a:r>
            </a:p>
            <a:p>
              <a:r>
                <a:rPr lang="zh-CN" altLang="en-US" sz="3446" b="1" dirty="0">
                  <a:solidFill>
                    <a:srgbClr val="000099"/>
                  </a:solidFill>
                  <a:ea typeface="黑体" pitchFamily="2" charset="-122"/>
                </a:rPr>
                <a:t>增大</a:t>
              </a:r>
              <a:endParaRPr lang="zh-CN" altLang="en-US" sz="3446"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5" name="图片占位符 4">
            <a:extLst>
              <a:ext uri="{FF2B5EF4-FFF2-40B4-BE49-F238E27FC236}">
                <a16:creationId xmlns:a16="http://schemas.microsoft.com/office/drawing/2014/main" id="{6E6A02BE-21D5-4099-9BF9-227D7FEAAB86}"/>
              </a:ext>
            </a:extLst>
          </p:cNvPr>
          <p:cNvSpPr>
            <a:spLocks noGrp="1"/>
          </p:cNvSpPr>
          <p:nvPr>
            <p:ph type="pic" sz="quarter" idx="10"/>
          </p:nvPr>
        </p:nvSpPr>
        <p:spPr/>
      </p:sp>
      <p:sp>
        <p:nvSpPr>
          <p:cNvPr id="6" name="文本占位符 5">
            <a:extLst>
              <a:ext uri="{FF2B5EF4-FFF2-40B4-BE49-F238E27FC236}">
                <a16:creationId xmlns:a16="http://schemas.microsoft.com/office/drawing/2014/main" id="{1E1D0806-0BCF-4C93-A450-64DB2AAE8A29}"/>
              </a:ext>
            </a:extLst>
          </p:cNvPr>
          <p:cNvSpPr>
            <a:spLocks noGrp="1"/>
          </p:cNvSpPr>
          <p:nvPr>
            <p:ph type="body" sz="quarter" idx="11"/>
          </p:nvPr>
        </p:nvSpPr>
        <p:spPr/>
        <p:txBody>
          <a:bodyPr>
            <a:normAutofit fontScale="92500" lnSpcReduction="20000"/>
          </a:bodyPr>
          <a:lstStyle/>
          <a:p>
            <a:r>
              <a:rPr lang="zh-CN" altLang="en-US" dirty="0"/>
              <a:t>当信道的利用率增大时，该信道引起的时延迅速增加。</a:t>
            </a:r>
          </a:p>
          <a:p>
            <a:endParaRPr lang="zh-CN" altLang="en-US" dirty="0"/>
          </a:p>
        </p:txBody>
      </p:sp>
    </p:spTree>
    <p:extLst>
      <p:ext uri="{BB962C8B-B14F-4D97-AF65-F5344CB8AC3E}">
        <p14:creationId xmlns:p14="http://schemas.microsoft.com/office/powerpoint/2010/main" val="38810192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BC62DBE-5050-4086-A081-602507E603B5}" type="slidenum">
              <a:rPr kumimoji="0" lang="en-US" altLang="zh-CN" sz="1200" b="0" i="0" u="none" strike="noStrike" kern="1200" cap="none" spc="0" normalizeH="0" baseline="0" noProof="0" smtClean="0">
                <a:ln>
                  <a:noFill/>
                </a:ln>
                <a:solidFill>
                  <a:srgbClr val="FFF65C"/>
                </a:solidFill>
                <a:effectLst/>
                <a:uLnTx/>
                <a:uFillTx/>
                <a:latin typeface="Tahoma" panose="020B060403050404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altLang="zh-CN" sz="1200" b="0" i="0" u="none" strike="noStrike" kern="1200" cap="none" spc="0" normalizeH="0" baseline="0" noProof="0" dirty="0">
              <a:ln>
                <a:noFill/>
              </a:ln>
              <a:solidFill>
                <a:srgbClr val="FFF65C"/>
              </a:solidFill>
              <a:effectLst/>
              <a:uLnTx/>
              <a:uFillTx/>
              <a:latin typeface="Tahoma" panose="020B0604030504040204" pitchFamily="34" charset="0"/>
              <a:ea typeface="MS PGothic" panose="020B0600070205080204" pitchFamily="34" charset="-128"/>
              <a:cs typeface="+mn-cs"/>
            </a:endParaRPr>
          </a:p>
        </p:txBody>
      </p:sp>
      <p:sp>
        <p:nvSpPr>
          <p:cNvPr id="105475" name="Rectangle 3"/>
          <p:cNvSpPr>
            <a:spLocks noGrp="1" noChangeArrowheads="1"/>
          </p:cNvSpPr>
          <p:nvPr>
            <p:ph type="body" sz="half" idx="4294967295"/>
          </p:nvPr>
        </p:nvSpPr>
        <p:spPr>
          <a:xfrm>
            <a:off x="1055440" y="1542256"/>
            <a:ext cx="4608512" cy="1781175"/>
          </a:xfrm>
        </p:spPr>
        <p:txBody>
          <a:bodyPr>
            <a:normAutofit/>
          </a:bodyPr>
          <a:lstStyle/>
          <a:p>
            <a:pPr marL="231775" indent="-231775">
              <a:buClr>
                <a:srgbClr val="000099"/>
              </a:buClr>
              <a:buSzPct val="100000"/>
              <a:buFont typeface="Wingdings" panose="05000000000000000000" pitchFamily="2" charset="2"/>
              <a:buChar char="§"/>
            </a:pPr>
            <a:r>
              <a:rPr lang="en-US" altLang="zh-CN" sz="2400" i="1" dirty="0">
                <a:ea typeface="MS PGothic" panose="020B0600070205080204" pitchFamily="34" charset="-128"/>
              </a:rPr>
              <a:t>R: link bandwidth (bps)</a:t>
            </a:r>
          </a:p>
          <a:p>
            <a:pPr marL="231775" indent="-231775">
              <a:buClr>
                <a:srgbClr val="000099"/>
              </a:buClr>
              <a:buSzPct val="100000"/>
              <a:buFont typeface="Wingdings" panose="05000000000000000000" pitchFamily="2" charset="2"/>
              <a:buChar char="§"/>
            </a:pPr>
            <a:r>
              <a:rPr lang="en-US" altLang="zh-CN" sz="2400" i="1" dirty="0">
                <a:ea typeface="MS PGothic" panose="020B0600070205080204" pitchFamily="34" charset="-128"/>
              </a:rPr>
              <a:t>L: packet length (bits)</a:t>
            </a:r>
          </a:p>
          <a:p>
            <a:pPr marL="231775" indent="-231775">
              <a:buClr>
                <a:srgbClr val="000099"/>
              </a:buClr>
              <a:buSzPct val="100000"/>
              <a:buFont typeface="Wingdings" panose="05000000000000000000" pitchFamily="2" charset="2"/>
              <a:buChar char="§"/>
            </a:pPr>
            <a:r>
              <a:rPr lang="en-US" altLang="zh-CN" sz="2400" i="1" dirty="0">
                <a:ea typeface="MS PGothic" panose="020B0600070205080204" pitchFamily="34" charset="-128"/>
              </a:rPr>
              <a:t>a: average packet arrival rate</a:t>
            </a:r>
          </a:p>
        </p:txBody>
      </p:sp>
      <p:sp>
        <p:nvSpPr>
          <p:cNvPr id="105487" name="Rectangle 2"/>
          <p:cNvSpPr>
            <a:spLocks noGrp="1" noChangeArrowheads="1"/>
          </p:cNvSpPr>
          <p:nvPr>
            <p:ph type="title" idx="4294967295"/>
          </p:nvPr>
        </p:nvSpPr>
        <p:spPr>
          <a:xfrm>
            <a:off x="1891065" y="34132"/>
            <a:ext cx="7772400" cy="1143000"/>
          </a:xfrm>
        </p:spPr>
        <p:txBody>
          <a:bodyPr/>
          <a:lstStyle/>
          <a:p>
            <a:pPr eaLnBrk="1" hangingPunct="1"/>
            <a:r>
              <a:rPr lang="en-US" altLang="zh-CN" sz="4000" dirty="0"/>
              <a:t>Queueing delay (revisited)</a:t>
            </a:r>
            <a:endParaRPr lang="en-US" altLang="zh-CN" dirty="0"/>
          </a:p>
        </p:txBody>
      </p:sp>
      <p:pic>
        <p:nvPicPr>
          <p:cNvPr id="105474" name="Picture 60" descr="queue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201" y="852489"/>
            <a:ext cx="496887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Rectangle 61"/>
          <p:cNvSpPr>
            <a:spLocks noChangeArrowheads="1"/>
          </p:cNvSpPr>
          <p:nvPr/>
        </p:nvSpPr>
        <p:spPr bwMode="auto">
          <a:xfrm>
            <a:off x="5711825" y="3451226"/>
            <a:ext cx="3810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auto" latinLnBrk="0" hangingPunct="1">
              <a:lnSpc>
                <a:spcPct val="85000"/>
              </a:lnSpc>
              <a:spcBef>
                <a:spcPts val="0"/>
              </a:spcBef>
              <a:spcAft>
                <a:spcPts val="0"/>
              </a:spcAft>
              <a:buClr>
                <a:srgbClr val="FF6600"/>
              </a:buClr>
              <a:buSzPct val="85000"/>
              <a:buFont typeface="Wingdings" panose="05000000000000000000" pitchFamily="2" charset="2"/>
              <a:buNone/>
              <a:tabLst/>
              <a:defRPr/>
            </a:pPr>
            <a:r>
              <a:rPr kumimoji="0" lang="en-US" altLang="zh-CN" sz="20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traffic intensity </a:t>
            </a:r>
          </a:p>
          <a:p>
            <a:pPr marL="342900" marR="0" lvl="0" indent="-342900" algn="ctr" defTabSz="914400" rtl="0" eaLnBrk="1" fontAlgn="auto" latinLnBrk="0" hangingPunct="1">
              <a:lnSpc>
                <a:spcPct val="85000"/>
              </a:lnSpc>
              <a:spcBef>
                <a:spcPts val="0"/>
              </a:spcBef>
              <a:spcAft>
                <a:spcPts val="0"/>
              </a:spcAft>
              <a:buClr>
                <a:srgbClr val="FF6600"/>
              </a:buClr>
              <a:buSzPct val="85000"/>
              <a:buFont typeface="Wingdings" panose="05000000000000000000" pitchFamily="2" charset="2"/>
              <a:buNone/>
              <a:tabLst/>
              <a:defRPr/>
            </a:pPr>
            <a:r>
              <a:rPr kumimoji="0" lang="en-US" altLang="zh-CN" sz="20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a:t>
            </a:r>
            <a:r>
              <a:rPr kumimoji="0" lang="en-US" altLang="zh-CN" sz="20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a:t>
            </a:r>
          </a:p>
        </p:txBody>
      </p:sp>
      <p:sp>
        <p:nvSpPr>
          <p:cNvPr id="118790" name="Rectangle 62"/>
          <p:cNvSpPr>
            <a:spLocks noChangeArrowheads="1"/>
          </p:cNvSpPr>
          <p:nvPr/>
        </p:nvSpPr>
        <p:spPr bwMode="auto">
          <a:xfrm>
            <a:off x="935013" y="4154071"/>
            <a:ext cx="7476356" cy="193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31775" indent="-2317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231775" marR="0" lvl="0" indent="-231775" algn="l" defTabSz="914400" rtl="0" eaLnBrk="1" fontAlgn="auto" latinLnBrk="0" hangingPunct="1">
              <a:lnSpc>
                <a:spcPct val="100000"/>
              </a:lnSpc>
              <a:spcBef>
                <a:spcPct val="20000"/>
              </a:spcBef>
              <a:spcAft>
                <a:spcPts val="0"/>
              </a:spcAft>
              <a:buClr>
                <a:srgbClr val="000099"/>
              </a:buClr>
              <a:buSzPct val="100000"/>
              <a:buFont typeface="Wingdings" panose="05000000000000000000" pitchFamily="2" charset="2"/>
              <a:buChar char="§"/>
              <a:tabLst/>
              <a:defRPr/>
            </a:pPr>
            <a:r>
              <a:rPr kumimoji="0" lang="en-US" altLang="zh-CN" sz="24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a:t>
            </a: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 0: avg. queueing delay small</a:t>
            </a:r>
          </a:p>
          <a:p>
            <a:pPr lvl="0">
              <a:spcBef>
                <a:spcPct val="20000"/>
              </a:spcBef>
              <a:buClr>
                <a:srgbClr val="000099"/>
              </a:buClr>
              <a:buSzPct val="100000"/>
              <a:buFont typeface="Wingdings" panose="05000000000000000000" pitchFamily="2" charset="2"/>
              <a:buChar char="§"/>
              <a:defRPr/>
            </a:pPr>
            <a:r>
              <a:rPr kumimoji="0" lang="en-US" altLang="zh-CN" sz="24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lang="en-US" altLang="zh-CN" dirty="0">
                <a:solidFill>
                  <a:srgbClr val="000099"/>
                </a:solidFill>
                <a:latin typeface="Times New Roman" panose="02020603050405020304" pitchFamily="18" charset="0"/>
                <a:cs typeface="Times New Roman" panose="02020603050405020304" pitchFamily="18" charset="0"/>
              </a:rPr>
              <a:t>→</a:t>
            </a: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1: avg. queueing delay large</a:t>
            </a:r>
          </a:p>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panose="05000000000000000000" pitchFamily="2" charset="2"/>
              <a:buChar char="§"/>
              <a:tabLst/>
              <a:defRPr/>
            </a:pPr>
            <a:r>
              <a:rPr kumimoji="0" lang="en-US" altLang="zh-CN" sz="24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&gt; 1: more </a:t>
            </a:r>
            <a:r>
              <a:rPr kumimoji="0" lang="en-US" altLang="ja-JP"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"work" arriving </a:t>
            </a:r>
          </a:p>
          <a:p>
            <a:pPr marL="231775" marR="0" lvl="0" indent="-231775" algn="l" defTabSz="914400" rtl="0" eaLnBrk="1" fontAlgn="auto" latinLnBrk="0" hangingPunct="1">
              <a:lnSpc>
                <a:spcPct val="85000"/>
              </a:lnSpc>
              <a:spcBef>
                <a:spcPct val="20000"/>
              </a:spcBef>
              <a:spcAft>
                <a:spcPts val="0"/>
              </a:spcAft>
              <a:buClr>
                <a:srgbClr val="000099"/>
              </a:buClr>
              <a:buSzPct val="100000"/>
              <a:buFontTx/>
              <a:buNone/>
              <a:tabLst/>
              <a:defRPr/>
            </a:pP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than can be serviced, average delay infinite!</a:t>
            </a:r>
          </a:p>
        </p:txBody>
      </p:sp>
      <p:sp>
        <p:nvSpPr>
          <p:cNvPr id="105478" name="Rectangle 61"/>
          <p:cNvSpPr>
            <a:spLocks noChangeArrowheads="1"/>
          </p:cNvSpPr>
          <p:nvPr/>
        </p:nvSpPr>
        <p:spPr bwMode="auto">
          <a:xfrm rot="16200000">
            <a:off x="5120482" y="2180432"/>
            <a:ext cx="24336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auto" latinLnBrk="0" hangingPunct="1">
              <a:lnSpc>
                <a:spcPct val="85000"/>
              </a:lnSpc>
              <a:spcBef>
                <a:spcPts val="0"/>
              </a:spcBef>
              <a:spcAft>
                <a:spcPts val="0"/>
              </a:spcAft>
              <a:buClr>
                <a:srgbClr val="FF6600"/>
              </a:buClr>
              <a:buSzPct val="85000"/>
              <a:buFont typeface="Wingdings" panose="05000000000000000000" pitchFamily="2" charset="2"/>
              <a:buNone/>
              <a:tabLst/>
              <a:defRPr/>
            </a:pPr>
            <a:r>
              <a:rPr kumimoji="0" lang="en-US" altLang="zh-CN" sz="20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average  queueing delay</a:t>
            </a:r>
          </a:p>
        </p:txBody>
      </p:sp>
      <p:pic>
        <p:nvPicPr>
          <p:cNvPr id="10547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9974" y="5249081"/>
            <a:ext cx="15462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776" y="4141789"/>
            <a:ext cx="1481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1" name="Text Box 15"/>
          <p:cNvSpPr txBox="1">
            <a:spLocks noChangeArrowheads="1"/>
          </p:cNvSpPr>
          <p:nvPr/>
        </p:nvSpPr>
        <p:spPr bwMode="auto">
          <a:xfrm>
            <a:off x="9078914" y="4141789"/>
            <a:ext cx="11095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kumimoji="0" lang="en-US" altLang="zh-CN" sz="18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0</a:t>
            </a:r>
          </a:p>
        </p:txBody>
      </p:sp>
      <p:sp>
        <p:nvSpPr>
          <p:cNvPr id="105482" name="Text Box 16"/>
          <p:cNvSpPr txBox="1">
            <a:spLocks noChangeArrowheads="1"/>
          </p:cNvSpPr>
          <p:nvPr/>
        </p:nvSpPr>
        <p:spPr bwMode="auto">
          <a:xfrm>
            <a:off x="10714624" y="5425560"/>
            <a:ext cx="116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0">
              <a:defRPr/>
            </a:pPr>
            <a:r>
              <a:rPr kumimoji="0" lang="en-US" altLang="zh-CN" sz="18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lang="en-US" altLang="zh-CN" sz="1800" dirty="0">
                <a:solidFill>
                  <a:srgbClr val="000099"/>
                </a:solidFill>
                <a:latin typeface="Times New Roman" panose="02020603050405020304" pitchFamily="18" charset="0"/>
                <a:cs typeface="Times New Roman" panose="02020603050405020304" pitchFamily="18" charset="0"/>
              </a:rPr>
              <a:t>→</a:t>
            </a:r>
            <a:r>
              <a:rPr kumimoji="0" lang="en-US" altLang="zh-CN" sz="18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1</a:t>
            </a:r>
          </a:p>
        </p:txBody>
      </p:sp>
      <p:sp>
        <p:nvSpPr>
          <p:cNvPr id="105484" name="TextBox 1"/>
          <p:cNvSpPr txBox="1">
            <a:spLocks noChangeArrowheads="1"/>
          </p:cNvSpPr>
          <p:nvPr/>
        </p:nvSpPr>
        <p:spPr bwMode="auto">
          <a:xfrm>
            <a:off x="1847528" y="6180943"/>
            <a:ext cx="4695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rPr>
              <a:t>* Check online interactive animation on queuing and loss</a:t>
            </a:r>
          </a:p>
        </p:txBody>
      </p:sp>
      <p:sp>
        <p:nvSpPr>
          <p:cNvPr id="105485" name="Rectangle 11"/>
          <p:cNvSpPr>
            <a:spLocks noChangeArrowheads="1"/>
          </p:cNvSpPr>
          <p:nvPr/>
        </p:nvSpPr>
        <p:spPr bwMode="auto">
          <a:xfrm>
            <a:off x="6024564" y="868364"/>
            <a:ext cx="1271587" cy="427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4C4C4C"/>
              </a:solidFill>
              <a:effectLst/>
              <a:uLnTx/>
              <a:uFillTx/>
              <a:latin typeface="Comic Sans MS" panose="030F0702030302020204" pitchFamily="66" charset="0"/>
              <a:ea typeface="MS PGothic" panose="020B0600070205080204" pitchFamily="34" charset="-128"/>
              <a:cs typeface="+mn-cs"/>
            </a:endParaRPr>
          </a:p>
        </p:txBody>
      </p:sp>
      <p:sp>
        <p:nvSpPr>
          <p:cNvPr id="17"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宋体" panose="02010600030101010101" pitchFamily="2" charset="-122"/>
                <a:cs typeface="+mn-cs"/>
              </a:rPr>
              <a:t>1.4 delay,</a:t>
            </a:r>
            <a:r>
              <a:rPr kumimoji="0" lang="en-US" altLang="zh-CN" sz="1200" b="0" i="0" u="none" strike="noStrike" kern="1200" cap="none" spc="0" normalizeH="0" baseline="0" noProof="0" dirty="0">
                <a:ln>
                  <a:noFill/>
                </a:ln>
                <a:solidFill>
                  <a:srgbClr val="CC0000"/>
                </a:solidFill>
                <a:effectLst/>
                <a:uLnTx/>
                <a:uFillTx/>
                <a:latin typeface="Arial" panose="020B0604020202020204" pitchFamily="34" charset="0"/>
                <a:ea typeface="宋体" panose="02010600030101010101" pitchFamily="2" charset="-122"/>
                <a:cs typeface="+mn-cs"/>
              </a:rPr>
              <a:t> loss, throughput</a:t>
            </a:r>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8" name="文本框 17">
            <a:extLst>
              <a:ext uri="{FF2B5EF4-FFF2-40B4-BE49-F238E27FC236}">
                <a16:creationId xmlns:a16="http://schemas.microsoft.com/office/drawing/2014/main" id="{CDE2E596-785C-4352-8694-F361728E352A}"/>
              </a:ext>
            </a:extLst>
          </p:cNvPr>
          <p:cNvSpPr txBox="1"/>
          <p:nvPr/>
        </p:nvSpPr>
        <p:spPr>
          <a:xfrm>
            <a:off x="2168526" y="2852936"/>
            <a:ext cx="3856037" cy="400110"/>
          </a:xfrm>
          <a:prstGeom prst="rect">
            <a:avLst/>
          </a:prstGeom>
          <a:noFill/>
        </p:spPr>
        <p:txBody>
          <a:bodyPr wrap="square" rtlCol="0">
            <a:spAutoFit/>
          </a:bodyPr>
          <a:lstStyle/>
          <a:p>
            <a:r>
              <a:rPr lang="en-US" altLang="zh-CN" sz="2000" dirty="0">
                <a:solidFill>
                  <a:srgbClr val="0000FF"/>
                </a:solidFill>
              </a:rPr>
              <a:t>average </a:t>
            </a:r>
            <a:r>
              <a:rPr lang="en-US" altLang="zh-CN" sz="2000" dirty="0" err="1">
                <a:solidFill>
                  <a:srgbClr val="0000FF"/>
                </a:solidFill>
              </a:rPr>
              <a:t>cnt</a:t>
            </a:r>
            <a:r>
              <a:rPr lang="en-US" altLang="zh-CN" sz="2000" dirty="0">
                <a:solidFill>
                  <a:srgbClr val="0000FF"/>
                </a:solidFill>
              </a:rPr>
              <a:t> # of arrived packets </a:t>
            </a:r>
            <a:endParaRPr lang="zh-CN" altLang="en-US" sz="2000" dirty="0">
              <a:solidFill>
                <a:srgbClr val="0000FF"/>
              </a:solidFill>
            </a:endParaRPr>
          </a:p>
        </p:txBody>
      </p:sp>
    </p:spTree>
    <p:extLst>
      <p:ext uri="{BB962C8B-B14F-4D97-AF65-F5344CB8AC3E}">
        <p14:creationId xmlns:p14="http://schemas.microsoft.com/office/powerpoint/2010/main" val="11558352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p:txBody>
          <a:bodyPr/>
          <a:lstStyle/>
          <a:p>
            <a:r>
              <a:rPr lang="zh-CN" altLang="en-US" dirty="0"/>
              <a:t>一些</a:t>
            </a:r>
            <a:r>
              <a:rPr lang="zh-CN" altLang="zh-CN" dirty="0"/>
              <a:t>非性能特征也很重要。</a:t>
            </a:r>
            <a:r>
              <a:rPr lang="zh-CN" altLang="en-US" dirty="0"/>
              <a:t>它们</a:t>
            </a:r>
            <a:r>
              <a:rPr lang="zh-CN" altLang="zh-CN" dirty="0"/>
              <a:t>与前面介绍的性能指标有很大的关系</a:t>
            </a:r>
            <a:r>
              <a:rPr lang="zh-CN" altLang="en-US" dirty="0"/>
              <a:t>。主要包括：</a:t>
            </a:r>
            <a:endParaRPr lang="en-US" altLang="zh-CN" dirty="0"/>
          </a:p>
          <a:p>
            <a:pPr lvl="1"/>
            <a:r>
              <a:rPr lang="zh-CN" altLang="en-US" dirty="0"/>
              <a:t>费用</a:t>
            </a:r>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Tree>
    <p:extLst>
      <p:ext uri="{BB962C8B-B14F-4D97-AF65-F5344CB8AC3E}">
        <p14:creationId xmlns:p14="http://schemas.microsoft.com/office/powerpoint/2010/main" val="25217131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3C0626D-4B53-4310-9F39-0B6F202DC8B1}"/>
              </a:ext>
            </a:extLst>
          </p:cNvPr>
          <p:cNvSpPr/>
          <p:nvPr/>
        </p:nvSpPr>
        <p:spPr bwMode="auto">
          <a:xfrm>
            <a:off x="623392" y="433852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9" name="矩形 8">
            <a:extLst>
              <a:ext uri="{FF2B5EF4-FFF2-40B4-BE49-F238E27FC236}">
                <a16:creationId xmlns:a16="http://schemas.microsoft.com/office/drawing/2014/main" id="{F951A55B-22EB-404F-825D-FFDAF6A644CA}"/>
              </a:ext>
            </a:extLst>
          </p:cNvPr>
          <p:cNvSpPr/>
          <p:nvPr/>
        </p:nvSpPr>
        <p:spPr bwMode="auto">
          <a:xfrm>
            <a:off x="623392" y="370963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8" name="矩形 7">
            <a:extLst>
              <a:ext uri="{FF2B5EF4-FFF2-40B4-BE49-F238E27FC236}">
                <a16:creationId xmlns:a16="http://schemas.microsoft.com/office/drawing/2014/main" id="{0F6EF946-3AA8-4970-B97D-42E98F499735}"/>
              </a:ext>
            </a:extLst>
          </p:cNvPr>
          <p:cNvSpPr/>
          <p:nvPr/>
        </p:nvSpPr>
        <p:spPr bwMode="auto">
          <a:xfrm>
            <a:off x="623392" y="3075354"/>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7" name="矩形 6">
            <a:extLst>
              <a:ext uri="{FF2B5EF4-FFF2-40B4-BE49-F238E27FC236}">
                <a16:creationId xmlns:a16="http://schemas.microsoft.com/office/drawing/2014/main" id="{541BEB72-9CE7-4921-8027-1353A6ED5AAC}"/>
              </a:ext>
            </a:extLst>
          </p:cNvPr>
          <p:cNvSpPr/>
          <p:nvPr/>
        </p:nvSpPr>
        <p:spPr bwMode="auto">
          <a:xfrm>
            <a:off x="623392" y="2446464"/>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1924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4960350"/>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2872863295"/>
      </p:ext>
    </p:extLst>
  </p:cSld>
  <p:clrMapOvr>
    <a:masterClrMapping/>
  </p:clrMapOvr>
  <p:transition spd="med">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t>1.7.1  </a:t>
            </a:r>
            <a:r>
              <a:rPr lang="zh-CN" altLang="zh-CN" dirty="0"/>
              <a:t>计算机网络体系结构的形成</a:t>
            </a:r>
          </a:p>
          <a:p>
            <a:r>
              <a:rPr lang="en-US" altLang="zh-CN" dirty="0"/>
              <a:t>1.7.2  </a:t>
            </a:r>
            <a:r>
              <a:rPr lang="zh-CN" altLang="zh-CN" dirty="0"/>
              <a:t>协议与划分层次</a:t>
            </a:r>
          </a:p>
          <a:p>
            <a:r>
              <a:rPr lang="en-US" altLang="zh-CN" dirty="0"/>
              <a:t>1.7.3  </a:t>
            </a:r>
            <a:r>
              <a:rPr lang="zh-CN" altLang="zh-CN" dirty="0"/>
              <a:t>具有五层协议的体系结构</a:t>
            </a:r>
          </a:p>
          <a:p>
            <a:r>
              <a:rPr lang="en-US" altLang="zh-CN" dirty="0"/>
              <a:t>1.7.4  </a:t>
            </a:r>
            <a:r>
              <a:rPr lang="zh-CN" altLang="zh-CN" dirty="0"/>
              <a:t>实体、协议、服务和服务访问点</a:t>
            </a:r>
          </a:p>
          <a:p>
            <a:r>
              <a:rPr lang="en-US" altLang="zh-CN" dirty="0"/>
              <a:t>1.7.5  TCP/IP </a:t>
            </a:r>
            <a:r>
              <a:rPr lang="zh-CN" altLang="zh-CN" dirty="0"/>
              <a:t>的体系结构</a:t>
            </a:r>
          </a:p>
        </p:txBody>
      </p:sp>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Tree>
    <p:extLst>
      <p:ext uri="{BB962C8B-B14F-4D97-AF65-F5344CB8AC3E}">
        <p14:creationId xmlns:p14="http://schemas.microsoft.com/office/powerpoint/2010/main" val="35252003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zh-CN" altLang="zh-CN" dirty="0"/>
              <a:t>计算机网络是个非常复杂的系统</a:t>
            </a:r>
            <a:r>
              <a:rPr lang="zh-CN" altLang="en-US" dirty="0"/>
              <a:t>。</a:t>
            </a:r>
            <a:endParaRPr lang="en-US" altLang="zh-CN" dirty="0"/>
          </a:p>
          <a:p>
            <a:r>
              <a:rPr lang="zh-CN" altLang="en-US" dirty="0"/>
              <a:t>相互通信的两个计算机系统必须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p:txBody>
      </p:sp>
      <p:sp>
        <p:nvSpPr>
          <p:cNvPr id="100354" name="Rectangle 2"/>
          <p:cNvSpPr>
            <a:spLocks noGrp="1" noChangeArrowheads="1"/>
          </p:cNvSpPr>
          <p:nvPr>
            <p:ph type="title"/>
          </p:nvPr>
        </p:nvSpPr>
        <p:spPr/>
        <p:txBody>
          <a:bodyPr>
            <a:normAutofit fontScale="90000"/>
          </a:bodyPr>
          <a:lstStyle/>
          <a:p>
            <a:r>
              <a:rPr lang="en-US" altLang="zh-CN" sz="4923" dirty="0"/>
              <a:t>1.7.1  </a:t>
            </a:r>
            <a:r>
              <a:rPr lang="zh-CN" altLang="zh-CN" sz="4923" dirty="0"/>
              <a:t>计算机网络体系结构的形成</a:t>
            </a:r>
            <a:endParaRPr lang="zh-CN" altLang="en-US" sz="4923" dirty="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en-US" altLang="zh-CN" dirty="0"/>
              <a:t>1974 </a:t>
            </a:r>
            <a:r>
              <a:rPr lang="zh-CN" altLang="zh-CN" dirty="0"/>
              <a:t>年，美国的</a:t>
            </a:r>
            <a:r>
              <a:rPr lang="en-US" altLang="zh-CN" dirty="0"/>
              <a:t> IBM </a:t>
            </a:r>
            <a:r>
              <a:rPr lang="zh-CN" altLang="zh-CN" dirty="0"/>
              <a:t>公司宣布了</a:t>
            </a:r>
            <a:r>
              <a:rPr lang="zh-CN" altLang="zh-CN" dirty="0">
                <a:solidFill>
                  <a:srgbClr val="FF0000"/>
                </a:solidFill>
              </a:rPr>
              <a:t>系统网络体系结构</a:t>
            </a:r>
            <a:r>
              <a:rPr lang="en-US" altLang="zh-CN" dirty="0">
                <a:solidFill>
                  <a:srgbClr val="FF0000"/>
                </a:solidFill>
              </a:rPr>
              <a:t>SNA</a:t>
            </a:r>
            <a:r>
              <a:rPr lang="en-US" altLang="zh-CN" dirty="0">
                <a:solidFill>
                  <a:srgbClr val="0000CC"/>
                </a:solidFill>
              </a:rPr>
              <a:t> </a:t>
            </a:r>
            <a:r>
              <a:rPr lang="en-US" altLang="zh-CN" dirty="0"/>
              <a:t>(System Network Architecture)</a:t>
            </a:r>
            <a:r>
              <a:rPr lang="zh-CN" altLang="zh-CN" dirty="0"/>
              <a:t>。这个著名的网络标准就是按照分层的方法制定的</a:t>
            </a:r>
            <a:r>
              <a:rPr lang="zh-CN" altLang="en-US" dirty="0"/>
              <a:t>。</a:t>
            </a:r>
            <a:endParaRPr lang="en-US" altLang="zh-CN" dirty="0"/>
          </a:p>
          <a:p>
            <a:r>
              <a:rPr lang="zh-CN" altLang="zh-CN" dirty="0"/>
              <a:t>不久后，其他一些公司也相继推出自己公司的具有不同名称的体系结构。</a:t>
            </a:r>
            <a:endParaRPr lang="en-US" altLang="zh-CN" dirty="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
        <p:nvSpPr>
          <p:cNvPr id="100354" name="Rectangle 2"/>
          <p:cNvSpPr>
            <a:spLocks noGrp="1" noChangeArrowheads="1"/>
          </p:cNvSpPr>
          <p:nvPr>
            <p:ph type="title"/>
          </p:nvPr>
        </p:nvSpPr>
        <p:spPr/>
        <p:txBody>
          <a:bodyPr>
            <a:normAutofit fontScale="90000"/>
          </a:bodyPr>
          <a:lstStyle/>
          <a:p>
            <a:r>
              <a:rPr lang="en-US" altLang="zh-CN" sz="4923" dirty="0"/>
              <a:t>1.7.1  </a:t>
            </a:r>
            <a:r>
              <a:rPr lang="zh-CN" altLang="zh-CN" sz="4923" dirty="0"/>
              <a:t>计算机网络体系结构的形成</a:t>
            </a:r>
            <a:endParaRPr lang="zh-CN" altLang="en-US" sz="4923" dirty="0"/>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p:txBody>
          <a:bodyPr>
            <a:normAutofit/>
          </a:bodyPr>
          <a:lstStyle/>
          <a:p>
            <a:r>
              <a:rPr lang="zh-CN" altLang="zh-CN" sz="3200" dirty="0"/>
              <a:t>为了使不同体系结构的计算机网络都能互连，国际标准化组织</a:t>
            </a:r>
            <a:r>
              <a:rPr lang="en-US" altLang="zh-CN" sz="3200" dirty="0"/>
              <a:t> ISO </a:t>
            </a:r>
            <a:r>
              <a:rPr lang="zh-CN" altLang="zh-CN" sz="3200" dirty="0"/>
              <a:t>于</a:t>
            </a:r>
            <a:r>
              <a:rPr lang="en-US" altLang="zh-CN" sz="3200" dirty="0"/>
              <a:t> 1977 </a:t>
            </a:r>
            <a:r>
              <a:rPr lang="zh-CN" altLang="zh-CN" sz="3200" dirty="0"/>
              <a:t>年成立了专门机构研究该问题。</a:t>
            </a:r>
            <a:endParaRPr lang="en-US" altLang="zh-CN" sz="3200" dirty="0"/>
          </a:p>
          <a:p>
            <a:r>
              <a:rPr lang="zh-CN" altLang="zh-CN" sz="3200" dirty="0"/>
              <a:t>他们提出了一个试图使各种计算机在世界范围内互连成网的标准框架，即著名的</a:t>
            </a:r>
            <a:r>
              <a:rPr lang="zh-CN" altLang="zh-CN" sz="3200" dirty="0">
                <a:solidFill>
                  <a:srgbClr val="FF0000"/>
                </a:solidFill>
              </a:rPr>
              <a:t>开放系统互连基本参考模型</a:t>
            </a:r>
            <a:r>
              <a:rPr lang="en-US" altLang="zh-CN" sz="3200" dirty="0">
                <a:solidFill>
                  <a:srgbClr val="FF0000"/>
                </a:solidFill>
              </a:rPr>
              <a:t> OSI/RM</a:t>
            </a:r>
            <a:r>
              <a:rPr lang="en-US" altLang="zh-CN" sz="3200" dirty="0"/>
              <a:t> (Open Systems Interconnection Reference Model)</a:t>
            </a:r>
            <a:r>
              <a:rPr lang="zh-CN" altLang="zh-CN" sz="3200" dirty="0"/>
              <a:t>，简称为</a:t>
            </a:r>
            <a:r>
              <a:rPr lang="en-US" altLang="zh-CN" sz="3200" dirty="0"/>
              <a:t> OSI</a:t>
            </a:r>
            <a:r>
              <a:rPr lang="zh-CN" altLang="zh-CN" sz="3200" dirty="0"/>
              <a:t>。</a:t>
            </a:r>
            <a:endParaRPr lang="en-US" altLang="zh-CN" sz="3200" dirty="0"/>
          </a:p>
        </p:txBody>
      </p:sp>
      <p:sp>
        <p:nvSpPr>
          <p:cNvPr id="171010" name="Rectangle 2"/>
          <p:cNvSpPr>
            <a:spLocks noGrp="1" noChangeArrowheads="1"/>
          </p:cNvSpPr>
          <p:nvPr>
            <p:ph type="title"/>
          </p:nvPr>
        </p:nvSpPr>
        <p:spPr/>
        <p:txBody>
          <a:bodyPr>
            <a:normAutofit fontScale="90000"/>
          </a:bodyPr>
          <a:lstStyle/>
          <a:p>
            <a:pPr algn="ctr"/>
            <a:r>
              <a:rPr lang="zh-CN" altLang="en-US" sz="4923" dirty="0"/>
              <a:t>开放系统互连参考模型 </a:t>
            </a:r>
            <a:r>
              <a:rPr lang="en-US" altLang="zh-CN" sz="4923" dirty="0"/>
              <a:t>OSI/RM</a:t>
            </a:r>
          </a:p>
        </p:txBody>
      </p:sp>
      <p:sp>
        <p:nvSpPr>
          <p:cNvPr id="2" name="矩形 1"/>
          <p:cNvSpPr/>
          <p:nvPr/>
        </p:nvSpPr>
        <p:spPr>
          <a:xfrm>
            <a:off x="1036053" y="4941168"/>
            <a:ext cx="10119893" cy="1077218"/>
          </a:xfrm>
          <a:prstGeom prst="rect">
            <a:avLst/>
          </a:prstGeom>
          <a:solidFill>
            <a:schemeClr val="accent4">
              <a:lumMod val="20000"/>
              <a:lumOff val="80000"/>
            </a:schemeClr>
          </a:solidFill>
          <a:ln>
            <a:solidFill>
              <a:srgbClr val="FF99FF"/>
            </a:solidFill>
          </a:ln>
        </p:spPr>
        <p:txBody>
          <a:bodyPr wrap="square">
            <a:spAutoFit/>
          </a:bodyPr>
          <a:lstStyle/>
          <a:p>
            <a:r>
              <a:rPr lang="zh-CN" altLang="en-US" sz="3200" dirty="0">
                <a:solidFill>
                  <a:srgbClr val="000099"/>
                </a:solidFill>
                <a:latin typeface="+mn-ea"/>
              </a:rPr>
              <a:t>只要遵循 </a:t>
            </a:r>
            <a:r>
              <a:rPr lang="en-US" altLang="zh-CN" sz="3200" dirty="0">
                <a:solidFill>
                  <a:srgbClr val="000099"/>
                </a:solidFill>
                <a:latin typeface="+mn-ea"/>
              </a:rPr>
              <a:t>OSI </a:t>
            </a:r>
            <a:r>
              <a:rPr lang="zh-CN" altLang="en-US" sz="3200" dirty="0">
                <a:solidFill>
                  <a:srgbClr val="000099"/>
                </a:solidFill>
                <a:latin typeface="+mn-ea"/>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844824"/>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848240905"/>
      </p:ext>
    </p:extLst>
  </p:cSld>
  <p:clrMapOvr>
    <a:masterClrMapping/>
  </p:clrMapOvr>
  <p:transition spd="med">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p:txBody>
          <a:bodyPr/>
          <a:lstStyle/>
          <a:p>
            <a:r>
              <a:rPr lang="en-US" altLang="zh-CN" dirty="0"/>
              <a:t>OSI </a:t>
            </a:r>
            <a:r>
              <a:rPr lang="zh-CN" altLang="zh-CN" dirty="0"/>
              <a:t>只获得了一些理论研究的成果</a:t>
            </a:r>
            <a:r>
              <a:rPr lang="zh-CN" altLang="en-US" dirty="0"/>
              <a:t>，在市场化方面却失败了。原因包括：</a:t>
            </a:r>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的层次划分也不太合理，有些功能在多个层次中重复出现。</a:t>
            </a:r>
            <a:r>
              <a:rPr lang="zh-CN" altLang="en-US" dirty="0">
                <a:solidFill>
                  <a:srgbClr val="0000CC"/>
                </a:solidFill>
              </a:rPr>
              <a:t>  </a:t>
            </a:r>
          </a:p>
        </p:txBody>
      </p:sp>
      <p:sp>
        <p:nvSpPr>
          <p:cNvPr id="171010" name="Rectangle 2"/>
          <p:cNvSpPr>
            <a:spLocks noGrp="1" noChangeArrowheads="1"/>
          </p:cNvSpPr>
          <p:nvPr>
            <p:ph type="title"/>
          </p:nvPr>
        </p:nvSpPr>
        <p:spPr/>
        <p:txBody>
          <a:bodyPr>
            <a:normAutofit fontScale="90000"/>
          </a:bodyPr>
          <a:lstStyle/>
          <a:p>
            <a:pPr algn="ctr"/>
            <a:r>
              <a:rPr lang="zh-CN" altLang="en-US" sz="4923" dirty="0"/>
              <a:t>开放系统互连参考模型 </a:t>
            </a:r>
            <a:r>
              <a:rPr lang="en-US" altLang="zh-CN" sz="4923" dirty="0"/>
              <a:t>OSI/RM</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r>
              <a:rPr lang="zh-CN" altLang="en-US" dirty="0"/>
              <a:t>法律上的 </a:t>
            </a:r>
            <a:r>
              <a:rPr lang="en-US" altLang="zh-CN" dirty="0"/>
              <a:t>(</a:t>
            </a:r>
            <a:r>
              <a:rPr lang="en-US" altLang="zh-CN" i="1" dirty="0"/>
              <a:t>de jure</a:t>
            </a:r>
            <a:r>
              <a:rPr lang="en-US" altLang="zh-CN" dirty="0"/>
              <a:t>) </a:t>
            </a:r>
            <a:r>
              <a:rPr lang="zh-CN" altLang="en-US" dirty="0"/>
              <a:t>国际标准 </a:t>
            </a:r>
            <a:r>
              <a:rPr lang="en-US" altLang="zh-CN" dirty="0"/>
              <a:t>OSI </a:t>
            </a:r>
            <a:r>
              <a:rPr lang="zh-CN" altLang="en-US" dirty="0"/>
              <a:t>并没有得到市场的认可。</a:t>
            </a:r>
          </a:p>
          <a:p>
            <a:r>
              <a:rPr lang="zh-CN" altLang="en-US" dirty="0"/>
              <a:t>非国际标准 </a:t>
            </a:r>
            <a:r>
              <a:rPr lang="en-US" altLang="zh-CN" dirty="0"/>
              <a:t>TCP/IP </a:t>
            </a:r>
            <a:r>
              <a:rPr lang="zh-CN" altLang="en-US" dirty="0"/>
              <a:t>却获得了最广泛的应用。</a:t>
            </a:r>
            <a:r>
              <a:rPr lang="en-US" altLang="zh-CN" dirty="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事实上的 </a:t>
            </a:r>
            <a:r>
              <a:rPr lang="en-US" altLang="zh-CN" dirty="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
        <p:nvSpPr>
          <p:cNvPr id="172034" name="Rectangle 2"/>
          <p:cNvSpPr>
            <a:spLocks noGrp="1" noChangeArrowheads="1"/>
          </p:cNvSpPr>
          <p:nvPr>
            <p:ph type="title"/>
          </p:nvPr>
        </p:nvSpPr>
        <p:spPr/>
        <p:txBody>
          <a:bodyPr/>
          <a:lstStyle/>
          <a:p>
            <a:pPr algn="ctr"/>
            <a:r>
              <a:rPr lang="zh-CN" altLang="en-US"/>
              <a:t>两种国际标准</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a:solidFill>
                  <a:srgbClr val="FF0000"/>
                </a:solidFill>
              </a:rPr>
              <a:t>网络协议 </a:t>
            </a:r>
            <a:r>
              <a:rPr lang="en-US" altLang="zh-CN" dirty="0"/>
              <a:t>(network protocol)</a:t>
            </a:r>
            <a:r>
              <a:rPr lang="zh-CN" altLang="en-US" dirty="0"/>
              <a:t>，简称为</a:t>
            </a:r>
            <a:r>
              <a:rPr lang="zh-CN" altLang="en-US" dirty="0">
                <a:solidFill>
                  <a:srgbClr val="FF0000"/>
                </a:solidFill>
              </a:rPr>
              <a:t>协议，</a:t>
            </a:r>
            <a:r>
              <a:rPr lang="zh-CN" altLang="en-US" dirty="0">
                <a:solidFill>
                  <a:schemeClr val="tx1"/>
                </a:solidFill>
              </a:rPr>
              <a:t>是</a:t>
            </a:r>
            <a:r>
              <a:rPr lang="zh-CN" altLang="en-US" dirty="0"/>
              <a:t>为进行网络中的数据交换而建立的规则、标准或约定。 </a:t>
            </a:r>
          </a:p>
        </p:txBody>
      </p:sp>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dirty="0">
                <a:solidFill>
                  <a:srgbClr val="FF0000"/>
                </a:solidFill>
              </a:rPr>
              <a:t>语法：</a:t>
            </a:r>
            <a:r>
              <a:rPr lang="zh-CN" altLang="en-US" dirty="0"/>
              <a:t>数据与控制信息的结构或格式 。 </a:t>
            </a:r>
          </a:p>
          <a:p>
            <a:r>
              <a:rPr lang="zh-CN" altLang="en-US" dirty="0">
                <a:solidFill>
                  <a:srgbClr val="FF0000"/>
                </a:solidFill>
              </a:rPr>
              <a:t>语义：</a:t>
            </a:r>
            <a:r>
              <a:rPr lang="zh-CN" altLang="en-US" dirty="0"/>
              <a:t>需要发出何种控制信息，完成何种动作以及做出何种响应。 </a:t>
            </a:r>
          </a:p>
          <a:p>
            <a:r>
              <a:rPr lang="zh-CN" altLang="en-US" dirty="0">
                <a:solidFill>
                  <a:srgbClr val="FF0000"/>
                </a:solidFill>
              </a:rPr>
              <a:t>同步：</a:t>
            </a:r>
            <a:r>
              <a:rPr lang="zh-CN" altLang="en-US" dirty="0"/>
              <a:t>事件实现顺序的详细说明。 </a:t>
            </a:r>
          </a:p>
        </p:txBody>
      </p:sp>
      <p:sp>
        <p:nvSpPr>
          <p:cNvPr id="102402" name="Rectangle 2"/>
          <p:cNvSpPr>
            <a:spLocks noGrp="1" noChangeArrowheads="1"/>
          </p:cNvSpPr>
          <p:nvPr>
            <p:ph type="title"/>
          </p:nvPr>
        </p:nvSpPr>
        <p:spPr/>
        <p:txBody>
          <a:bodyPr/>
          <a:lstStyle/>
          <a:p>
            <a:pPr algn="ctr"/>
            <a:r>
              <a:rPr lang="zh-CN" altLang="en-US" dirty="0"/>
              <a:t>网络协议的三个组成要素 </a:t>
            </a:r>
          </a:p>
        </p:txBody>
      </p:sp>
      <p:sp>
        <p:nvSpPr>
          <p:cNvPr id="2" name="矩形 1"/>
          <p:cNvSpPr/>
          <p:nvPr/>
        </p:nvSpPr>
        <p:spPr>
          <a:xfrm>
            <a:off x="2285115" y="3850886"/>
            <a:ext cx="7887646" cy="1301831"/>
          </a:xfrm>
          <a:prstGeom prst="rect">
            <a:avLst/>
          </a:prstGeom>
          <a:solidFill>
            <a:schemeClr val="accent4">
              <a:lumMod val="20000"/>
              <a:lumOff val="80000"/>
            </a:schemeClr>
          </a:solidFill>
          <a:ln>
            <a:solidFill>
              <a:srgbClr val="FF99FF"/>
            </a:solidFill>
          </a:ln>
        </p:spPr>
        <p:txBody>
          <a:bodyPr wrap="square">
            <a:spAutoFit/>
          </a:bodyPr>
          <a:lstStyle/>
          <a:p>
            <a:pPr>
              <a:lnSpc>
                <a:spcPct val="120000"/>
              </a:lnSpc>
            </a:pPr>
            <a:r>
              <a:rPr lang="zh-CN" altLang="zh-CN" sz="3446" dirty="0">
                <a:solidFill>
                  <a:srgbClr val="000099"/>
                </a:solidFill>
                <a:latin typeface="微软雅黑" panose="020B0503020204020204" pitchFamily="34" charset="-122"/>
                <a:ea typeface="微软雅黑" panose="020B0503020204020204" pitchFamily="34" charset="-122"/>
              </a:rPr>
              <a:t>由此可见，网络协议是计算机网络的不可缺少的组成部分。</a:t>
            </a:r>
            <a:endParaRPr lang="zh-CN" altLang="en-US" sz="3446"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一种是使用便于人来阅读和理解的</a:t>
            </a:r>
            <a:r>
              <a:rPr lang="zh-CN" altLang="zh-CN" dirty="0">
                <a:solidFill>
                  <a:srgbClr val="FF0000"/>
                </a:solidFill>
              </a:rPr>
              <a:t>文字描述。</a:t>
            </a:r>
            <a:endParaRPr lang="en-US" altLang="zh-CN" dirty="0">
              <a:solidFill>
                <a:srgbClr val="FF0000"/>
              </a:solidFill>
            </a:endParaRPr>
          </a:p>
          <a:p>
            <a:r>
              <a:rPr lang="zh-CN" altLang="zh-CN" dirty="0"/>
              <a:t>另一种是使用让计算机能够理解的</a:t>
            </a:r>
            <a:r>
              <a:rPr lang="zh-CN" altLang="zh-CN" dirty="0">
                <a:solidFill>
                  <a:srgbClr val="FF0000"/>
                </a:solidFill>
              </a:rPr>
              <a:t>程序代码。</a:t>
            </a:r>
            <a:endParaRPr lang="en-US" altLang="zh-CN" dirty="0">
              <a:solidFill>
                <a:srgbClr val="FF0000"/>
              </a:solidFill>
            </a:endParaRPr>
          </a:p>
          <a:p>
            <a:r>
              <a:rPr lang="zh-CN" altLang="zh-CN" dirty="0"/>
              <a:t>这两种不同形式的协议都必须能够对网络上信息交换过程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
        <p:nvSpPr>
          <p:cNvPr id="2" name="标题 1"/>
          <p:cNvSpPr>
            <a:spLocks noGrp="1"/>
          </p:cNvSpPr>
          <p:nvPr>
            <p:ph type="title"/>
          </p:nvPr>
        </p:nvSpPr>
        <p:spPr/>
        <p:txBody>
          <a:bodyPr/>
          <a:lstStyle/>
          <a:p>
            <a:pPr algn="ctr"/>
            <a:r>
              <a:rPr lang="zh-CN" altLang="en-US" dirty="0"/>
              <a:t>协议的两种形式</a:t>
            </a: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ARPANET </a:t>
            </a:r>
            <a:r>
              <a:rPr lang="zh-CN" altLang="zh-CN" dirty="0"/>
              <a:t>的研制经验表明，对于非常复杂的计算机网络协议，其</a:t>
            </a:r>
            <a:r>
              <a:rPr lang="zh-CN" altLang="zh-CN" dirty="0">
                <a:solidFill>
                  <a:srgbClr val="FF0000"/>
                </a:solidFill>
              </a:rPr>
              <a:t>结构应该是层次式的</a:t>
            </a:r>
            <a:r>
              <a:rPr lang="zh-CN" altLang="en-US" dirty="0">
                <a:solidFill>
                  <a:srgbClr val="FF0000"/>
                </a:solidFill>
              </a:rPr>
              <a:t>。</a:t>
            </a:r>
            <a:endParaRPr lang="en-US" altLang="zh-CN" dirty="0">
              <a:solidFill>
                <a:srgbClr val="FF0000"/>
              </a:solidFill>
            </a:endParaRPr>
          </a:p>
          <a:p>
            <a:endParaRPr lang="zh-CN" altLang="en-US" dirty="0"/>
          </a:p>
        </p:txBody>
      </p:sp>
      <p:sp>
        <p:nvSpPr>
          <p:cNvPr id="2" name="标题 1"/>
          <p:cNvSpPr>
            <a:spLocks noGrp="1"/>
          </p:cNvSpPr>
          <p:nvPr>
            <p:ph type="title"/>
          </p:nvPr>
        </p:nvSpPr>
        <p:spPr/>
        <p:txBody>
          <a:bodyPr/>
          <a:lstStyle/>
          <a:p>
            <a:pPr algn="ctr"/>
            <a:r>
              <a:rPr lang="zh-CN" altLang="en-US" dirty="0"/>
              <a:t>层次式协议结构</a:t>
            </a:r>
          </a:p>
        </p:txBody>
      </p:sp>
    </p:spTree>
    <p:extLst>
      <p:ext uri="{BB962C8B-B14F-4D97-AF65-F5344CB8AC3E}">
        <p14:creationId xmlns:p14="http://schemas.microsoft.com/office/powerpoint/2010/main" val="1173957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可以将要做的工作进行如下的划分：</a:t>
            </a:r>
          </a:p>
          <a:p>
            <a:pPr lvl="1"/>
            <a:r>
              <a:rPr lang="zh-CN" altLang="en-US" dirty="0"/>
              <a:t>第一类工作与传送文件直接有关。</a:t>
            </a:r>
          </a:p>
          <a:p>
            <a:pPr lvl="2"/>
            <a:r>
              <a:rPr lang="zh-CN" altLang="en-US" dirty="0">
                <a:solidFill>
                  <a:srgbClr val="0000CC"/>
                </a:solidFill>
                <a:ea typeface="黑体" pitchFamily="2" charset="-122"/>
              </a:rPr>
              <a:t>确信对方已做好接收和存储文件的准备。</a:t>
            </a:r>
          </a:p>
          <a:p>
            <a:pPr lvl="2"/>
            <a:r>
              <a:rPr lang="zh-CN" altLang="en-US" dirty="0">
                <a:solidFill>
                  <a:srgbClr val="0000CC"/>
                </a:solidFill>
                <a:ea typeface="黑体" pitchFamily="2" charset="-122"/>
              </a:rPr>
              <a:t>双方已协调好一致的文件格式。</a:t>
            </a:r>
          </a:p>
          <a:p>
            <a:pPr lvl="1"/>
            <a:r>
              <a:rPr lang="zh-CN" altLang="en-US" dirty="0"/>
              <a:t>两个主机将</a:t>
            </a:r>
            <a:r>
              <a:rPr lang="zh-CN" altLang="en-US" dirty="0">
                <a:solidFill>
                  <a:srgbClr val="FF0000"/>
                </a:solidFill>
              </a:rPr>
              <a:t>文件传送模块</a:t>
            </a:r>
            <a:r>
              <a:rPr lang="zh-CN" altLang="en-US" dirty="0"/>
              <a:t>作为最高的一层 ，剩下的工作由下面的模块负责。</a:t>
            </a:r>
          </a:p>
        </p:txBody>
      </p:sp>
      <p:sp>
        <p:nvSpPr>
          <p:cNvPr id="103426" name="Rectangle 2"/>
          <p:cNvSpPr>
            <a:spLocks noGrp="1" noChangeArrowheads="1"/>
          </p:cNvSpPr>
          <p:nvPr>
            <p:ph type="title"/>
          </p:nvPr>
        </p:nvSpPr>
        <p:spPr/>
        <p:txBody>
          <a:bodyPr/>
          <a:lstStyle/>
          <a:p>
            <a:pPr algn="ctr"/>
            <a:r>
              <a:rPr lang="zh-CN" altLang="en-US"/>
              <a:t>划分层次的概念举例 </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8591551" y="2100414"/>
            <a:ext cx="2495550"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1007535" y="2100414"/>
            <a:ext cx="2495551"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1115486" y="2254770"/>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583269" y="1568971"/>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主机</a:t>
            </a:r>
            <a:r>
              <a:rPr lang="zh-CN" altLang="en-US" sz="1723" b="1" dirty="0">
                <a:solidFill>
                  <a:srgbClr val="0000CC"/>
                </a:solidFill>
                <a:latin typeface="Tahoma" pitchFamily="34" charset="0"/>
                <a:ea typeface="黑体" pitchFamily="2" charset="-122"/>
              </a:rPr>
              <a:t> </a:t>
            </a:r>
            <a:r>
              <a:rPr lang="en-US" altLang="zh-CN" sz="2462"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9169402" y="1568971"/>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主机</a:t>
            </a:r>
            <a:r>
              <a:rPr lang="zh-CN" altLang="en-US" sz="1723" b="1" dirty="0">
                <a:solidFill>
                  <a:srgbClr val="0000CC"/>
                </a:solidFill>
                <a:latin typeface="Tahoma" pitchFamily="34" charset="0"/>
                <a:ea typeface="黑体" pitchFamily="2" charset="-122"/>
              </a:rPr>
              <a:t> </a:t>
            </a:r>
            <a:r>
              <a:rPr lang="en-US" altLang="zh-CN" sz="2462"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8699502" y="2254770"/>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3503085" y="2498999"/>
            <a:ext cx="5088466"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938488" y="1213371"/>
            <a:ext cx="4310795" cy="12289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只看这两个文件传送模块</a:t>
            </a:r>
          </a:p>
          <a:p>
            <a:pPr algn="ctr"/>
            <a:r>
              <a:rPr lang="zh-CN" altLang="en-US" sz="2462" b="1">
                <a:solidFill>
                  <a:srgbClr val="0000CC"/>
                </a:solidFill>
                <a:latin typeface="Tahoma" pitchFamily="34" charset="0"/>
                <a:ea typeface="黑体" pitchFamily="2" charset="-122"/>
              </a:rPr>
              <a:t>好像文件及文件传送命令</a:t>
            </a:r>
          </a:p>
          <a:p>
            <a:pPr algn="ctr"/>
            <a:r>
              <a:rPr lang="zh-CN" altLang="en-US" sz="2462"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334433" y="2952291"/>
            <a:ext cx="1152313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968502" y="2721740"/>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9552520" y="2721740"/>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720942" y="3341109"/>
            <a:ext cx="3041217"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把文件交给下层模块</a:t>
            </a:r>
          </a:p>
          <a:p>
            <a:pPr algn="ctr"/>
            <a:r>
              <a:rPr lang="zh-CN" altLang="en-US" sz="2462"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8493289" y="3341109"/>
            <a:ext cx="2723823"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把收到的文件交给</a:t>
            </a:r>
          </a:p>
          <a:p>
            <a:pPr algn="ctr"/>
            <a:r>
              <a:rPr lang="zh-CN" altLang="en-US" sz="2462"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5039786" y="3606829"/>
            <a:ext cx="2017183" cy="531446"/>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8593669"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1007535"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8591551" y="2099315"/>
            <a:ext cx="2495550"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1007535" y="2099315"/>
            <a:ext cx="2495551"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1115486"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583269"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9169402"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8699502"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3503085" y="3472868"/>
            <a:ext cx="5088466"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4255881" y="2189195"/>
            <a:ext cx="3676006" cy="12289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只看这两个通信服务模块</a:t>
            </a:r>
          </a:p>
          <a:p>
            <a:pPr algn="ctr"/>
            <a:r>
              <a:rPr lang="zh-CN" altLang="en-US" sz="2462" b="1">
                <a:solidFill>
                  <a:srgbClr val="0000CC"/>
                </a:solidFill>
                <a:latin typeface="Tahoma" pitchFamily="34" charset="0"/>
                <a:ea typeface="黑体" pitchFamily="2" charset="-122"/>
              </a:rPr>
              <a:t>好像可直接把文件</a:t>
            </a:r>
            <a:endParaRPr lang="zh-CN" altLang="en-US" sz="2954" b="1">
              <a:solidFill>
                <a:srgbClr val="0000CC"/>
              </a:solidFill>
              <a:latin typeface="Tahoma" pitchFamily="34" charset="0"/>
              <a:ea typeface="黑体" pitchFamily="2" charset="-122"/>
            </a:endParaRPr>
          </a:p>
          <a:p>
            <a:pPr algn="ctr"/>
            <a:r>
              <a:rPr lang="zh-CN" altLang="en-US" sz="2462"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334433" y="3961330"/>
            <a:ext cx="1152313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968502"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9552520"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720942" y="4402902"/>
            <a:ext cx="3041217"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把文件交给下层模块</a:t>
            </a:r>
          </a:p>
          <a:p>
            <a:pPr algn="ctr"/>
            <a:r>
              <a:rPr lang="zh-CN" altLang="en-US" sz="2462"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8493289" y="4402902"/>
            <a:ext cx="2723823"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把收到的文件交给</a:t>
            </a:r>
          </a:p>
          <a:p>
            <a:pPr algn="ctr"/>
            <a:r>
              <a:rPr lang="zh-CN" altLang="en-US" sz="2462"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5039786" y="4668622"/>
            <a:ext cx="2017183" cy="531446"/>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1102786"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8714319"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968502" y="3695607"/>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9552520" y="3605730"/>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3503085" y="4402899"/>
            <a:ext cx="508846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8593669" y="4049255"/>
            <a:ext cx="2495551" cy="797169"/>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1007535" y="4049255"/>
            <a:ext cx="2495551" cy="797169"/>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8593669"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1007535"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8591551" y="2099315"/>
            <a:ext cx="2495550"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1007535" y="2099315"/>
            <a:ext cx="2495551"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graphicFrame>
        <p:nvGraphicFramePr>
          <p:cNvPr id="106524" name="Object 28"/>
          <p:cNvGraphicFramePr>
            <a:graphicFrameLocks noGrp="1" noChangeAspect="1"/>
          </p:cNvGraphicFramePr>
          <p:nvPr>
            <p:ph idx="4294967295"/>
            <p:extLst>
              <p:ext uri="{D42A27DB-BD31-4B8C-83A1-F6EECF244321}">
                <p14:modId xmlns:p14="http://schemas.microsoft.com/office/powerpoint/2010/main" val="588022256"/>
              </p:ext>
            </p:extLst>
          </p:nvPr>
        </p:nvGraphicFramePr>
        <p:xfrm>
          <a:off x="0" y="3783013"/>
          <a:ext cx="2495550" cy="1317625"/>
        </p:xfrm>
        <a:graphic>
          <a:graphicData uri="http://schemas.openxmlformats.org/presentationml/2006/ole">
            <mc:AlternateContent xmlns:mc="http://schemas.openxmlformats.org/markup-compatibility/2006">
              <mc:Choice xmlns:v="urn:schemas-microsoft-com:vml" Requires="v">
                <p:oleObj spid="_x0000_s13397"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83013"/>
                        <a:ext cx="2495550" cy="1317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03" name="Text Box 7"/>
          <p:cNvSpPr txBox="1">
            <a:spLocks noChangeArrowheads="1"/>
          </p:cNvSpPr>
          <p:nvPr/>
        </p:nvSpPr>
        <p:spPr bwMode="auto">
          <a:xfrm>
            <a:off x="1115486"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583269"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9169402"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8699502"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968502"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9552520"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1102786"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8714319"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968502" y="3695607"/>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9552520" y="3605730"/>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1102786" y="4180162"/>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8714319" y="4180162"/>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网络接入模块</a:t>
            </a:r>
          </a:p>
        </p:txBody>
      </p:sp>
      <p:sp>
        <p:nvSpPr>
          <p:cNvPr id="106527" name="Text Box 31"/>
          <p:cNvSpPr txBox="1">
            <a:spLocks noChangeArrowheads="1"/>
          </p:cNvSpPr>
          <p:nvPr/>
        </p:nvSpPr>
        <p:spPr bwMode="auto">
          <a:xfrm>
            <a:off x="5232400" y="4137179"/>
            <a:ext cx="1454244"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3503086" y="3605732"/>
            <a:ext cx="819455"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62" b="1">
                <a:solidFill>
                  <a:srgbClr val="0000CC"/>
                </a:solidFill>
                <a:latin typeface="Tahoma" pitchFamily="34" charset="0"/>
                <a:ea typeface="黑体" pitchFamily="2" charset="-122"/>
              </a:rPr>
              <a:t>网络</a:t>
            </a:r>
          </a:p>
          <a:p>
            <a:pPr>
              <a:lnSpc>
                <a:spcPct val="90000"/>
              </a:lnSpc>
            </a:pPr>
            <a:r>
              <a:rPr lang="zh-CN" altLang="en-US" sz="2462"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7632702" y="3605732"/>
            <a:ext cx="819455"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62" b="1">
                <a:solidFill>
                  <a:srgbClr val="0000CC"/>
                </a:solidFill>
                <a:latin typeface="Tahoma" pitchFamily="34" charset="0"/>
                <a:ea typeface="黑体" pitchFamily="2" charset="-122"/>
              </a:rPr>
              <a:t>网络</a:t>
            </a:r>
          </a:p>
          <a:p>
            <a:pPr>
              <a:lnSpc>
                <a:spcPct val="90000"/>
              </a:lnSpc>
            </a:pPr>
            <a:r>
              <a:rPr lang="zh-CN" altLang="en-US" sz="2462"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790951" y="4492779"/>
            <a:ext cx="1824566" cy="355600"/>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7247467" y="4492779"/>
            <a:ext cx="1824566" cy="355600"/>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1007535" y="5194210"/>
            <a:ext cx="1007956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954" b="1" dirty="0">
                <a:solidFill>
                  <a:srgbClr val="C00000"/>
                </a:solidFill>
                <a:latin typeface="Tahoma" pitchFamily="34" charset="0"/>
                <a:ea typeface="黑体" pitchFamily="2" charset="-122"/>
              </a:rPr>
              <a:t>网络接入模块</a:t>
            </a:r>
            <a:r>
              <a:rPr lang="zh-CN" altLang="en-US" sz="2954" b="1" dirty="0">
                <a:solidFill>
                  <a:srgbClr val="000099"/>
                </a:solidFill>
                <a:latin typeface="Tahoma" pitchFamily="34" charset="0"/>
                <a:ea typeface="黑体" pitchFamily="2" charset="-122"/>
              </a:rPr>
              <a:t>负责做与网络接口细节有关的工作，例如：规定传输的帧格式，帧的最大长度等。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923" dirty="0"/>
              <a:t>1.2  </a:t>
            </a:r>
            <a:r>
              <a:rPr lang="zh-CN" altLang="zh-CN" sz="4923" dirty="0"/>
              <a:t>互联网概述</a:t>
            </a:r>
            <a:endParaRPr lang="zh-CN" altLang="en-US" sz="4923" dirty="0"/>
          </a:p>
        </p:txBody>
      </p:sp>
      <p:sp>
        <p:nvSpPr>
          <p:cNvPr id="3" name="内容占位符 2"/>
          <p:cNvSpPr>
            <a:spLocks noGrp="1"/>
          </p:cNvSpPr>
          <p:nvPr>
            <p:ph idx="1"/>
          </p:nvPr>
        </p:nvSpPr>
        <p:spPr/>
        <p:txBody>
          <a:bodyPr/>
          <a:lstStyle/>
          <a:p>
            <a:r>
              <a:rPr lang="en-US" altLang="zh-CN" dirty="0"/>
              <a:t>1.2.1  </a:t>
            </a:r>
            <a:r>
              <a:rPr lang="zh-CN" altLang="zh-CN" dirty="0"/>
              <a:t>网络的网络</a:t>
            </a:r>
            <a:endParaRPr lang="en-US" altLang="zh-CN" dirty="0"/>
          </a:p>
          <a:p>
            <a:r>
              <a:rPr lang="en-US" altLang="zh-CN" dirty="0"/>
              <a:t>1.2.2  </a:t>
            </a:r>
            <a:r>
              <a:rPr lang="zh-CN" altLang="zh-CN" dirty="0"/>
              <a:t>互联网基础结构发展的三个阶段</a:t>
            </a:r>
          </a:p>
          <a:p>
            <a:r>
              <a:rPr lang="en-US" altLang="zh-CN" dirty="0"/>
              <a:t>1.2.3  </a:t>
            </a:r>
            <a:r>
              <a:rPr lang="zh-CN" altLang="zh-CN" dirty="0"/>
              <a:t>互联网的标准化工作</a:t>
            </a:r>
            <a:endParaRPr lang="zh-CN" altLang="en-US" dirty="0"/>
          </a:p>
        </p:txBody>
      </p:sp>
      <p:sp>
        <p:nvSpPr>
          <p:cNvPr id="4" name="文本框 3">
            <a:extLst>
              <a:ext uri="{FF2B5EF4-FFF2-40B4-BE49-F238E27FC236}">
                <a16:creationId xmlns:a16="http://schemas.microsoft.com/office/drawing/2014/main" id="{23CFC91A-4DEE-4F64-8FDA-43315D7DDE63}"/>
              </a:ext>
            </a:extLst>
          </p:cNvPr>
          <p:cNvSpPr txBox="1"/>
          <p:nvPr/>
        </p:nvSpPr>
        <p:spPr>
          <a:xfrm>
            <a:off x="4871864" y="1196754"/>
            <a:ext cx="6480720" cy="523220"/>
          </a:xfrm>
          <a:prstGeom prst="rect">
            <a:avLst/>
          </a:prstGeom>
          <a:noFill/>
        </p:spPr>
        <p:txBody>
          <a:bodyPr wrap="square" rtlCol="0">
            <a:spAutoFit/>
          </a:bodyPr>
          <a:lstStyle/>
          <a:p>
            <a:r>
              <a:rPr lang="en-US" altLang="zh-CN" sz="2800" dirty="0">
                <a:solidFill>
                  <a:srgbClr val="00B050"/>
                </a:solidFill>
              </a:rPr>
              <a:t>Network of network</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13304828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分层的好处与缺点 </a:t>
            </a:r>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b="0" dirty="0">
                <a:solidFill>
                  <a:srgbClr val="FF0000"/>
                </a:solidFill>
                <a:latin typeface="微软雅黑" panose="020B0503020204020204" pitchFamily="34" charset="-122"/>
                <a:ea typeface="微软雅黑" panose="020B0503020204020204" pitchFamily="34" charset="-122"/>
              </a:rPr>
              <a:t>好处</a:t>
            </a:r>
          </a:p>
        </p:txBody>
      </p:sp>
      <p:sp>
        <p:nvSpPr>
          <p:cNvPr id="110595" name="Rectangle 3"/>
          <p:cNvSpPr>
            <a:spLocks noGrp="1" noChangeArrowheads="1"/>
          </p:cNvSpPr>
          <p:nvPr>
            <p:ph sz="half" idx="2"/>
          </p:nvPr>
        </p:nvSpPr>
        <p:spPr>
          <a:xfrm>
            <a:off x="609601" y="1847636"/>
            <a:ext cx="5483708" cy="4915018"/>
          </a:xfrm>
          <a:ln>
            <a:solidFill>
              <a:srgbClr val="000099"/>
            </a:solidFill>
          </a:ln>
        </p:spPr>
        <p:txBody>
          <a:bodyPr/>
          <a:lstStyle/>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各层之间是独立的。</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灵活性好。</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结构上可分割开。</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易于实现和维护。</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b="0" dirty="0">
                <a:solidFill>
                  <a:srgbClr val="0000CC"/>
                </a:solidFill>
                <a:latin typeface="微软雅黑" panose="020B0503020204020204" pitchFamily="34" charset="-122"/>
                <a:ea typeface="微软雅黑" panose="020B0503020204020204" pitchFamily="34" charset="-122"/>
              </a:rPr>
              <a:t>缺点</a:t>
            </a:r>
          </a:p>
        </p:txBody>
      </p:sp>
      <p:sp>
        <p:nvSpPr>
          <p:cNvPr id="4" name="内容占位符 3"/>
          <p:cNvSpPr>
            <a:spLocks noGrp="1"/>
          </p:cNvSpPr>
          <p:nvPr>
            <p:ph sz="quarter" idx="4"/>
          </p:nvPr>
        </p:nvSpPr>
        <p:spPr>
          <a:xfrm>
            <a:off x="6282320" y="1847636"/>
            <a:ext cx="5485697" cy="4915018"/>
          </a:xfrm>
          <a:ln>
            <a:solidFill>
              <a:srgbClr val="000099"/>
            </a:solidFill>
          </a:ln>
        </p:spPr>
        <p:txBody>
          <a:bodyPr/>
          <a:lstStyle/>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降低效率。</a:t>
            </a:r>
            <a:endParaRPr lang="en-US" altLang="zh-CN" sz="3200" b="0" kern="1200" dirty="0">
              <a:solidFill>
                <a:srgbClr val="000099"/>
              </a:solidFill>
              <a:latin typeface="微软雅黑" panose="020B0503020204020204" pitchFamily="34" charset="-122"/>
              <a:ea typeface="微软雅黑" panose="020B0503020204020204" pitchFamily="34" charset="-122"/>
            </a:endParaRPr>
          </a:p>
          <a:p>
            <a:pPr marL="342900" indent="-342900">
              <a:buClrTx/>
              <a:buSzPct val="70000"/>
              <a:buFont typeface="Wingdings" panose="05000000000000000000" pitchFamily="2" charset="2"/>
              <a:buChar char="v"/>
            </a:pPr>
            <a:r>
              <a:rPr lang="zh-CN" altLang="zh-CN" sz="3200" b="0" kern="1200" dirty="0">
                <a:solidFill>
                  <a:srgbClr val="000099"/>
                </a:solidFill>
                <a:latin typeface="微软雅黑" panose="020B0503020204020204" pitchFamily="34" charset="-122"/>
                <a:ea typeface="微软雅黑" panose="020B0503020204020204" pitchFamily="34" charset="-122"/>
              </a:rPr>
              <a:t>有些功能会在不同的层次中重复出现，因而产生了额外开销</a:t>
            </a:r>
            <a:r>
              <a:rPr lang="zh-CN" altLang="en-US" sz="3200" b="0" kern="12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782998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zh-CN" altLang="en-US" dirty="0"/>
              <a:t>层数太少，就会使每一层的协议太复杂。</a:t>
            </a:r>
          </a:p>
          <a:p>
            <a:r>
              <a:rPr lang="zh-CN" altLang="en-US" dirty="0"/>
              <a:t>层数太多，又会在描述和综合各层功能的系统工程任务时遇到较多的困难。 </a:t>
            </a:r>
          </a:p>
        </p:txBody>
      </p:sp>
      <p:sp>
        <p:nvSpPr>
          <p:cNvPr id="111618" name="Rectangle 2"/>
          <p:cNvSpPr>
            <a:spLocks noGrp="1" noChangeArrowheads="1"/>
          </p:cNvSpPr>
          <p:nvPr>
            <p:ph type="title"/>
          </p:nvPr>
        </p:nvSpPr>
        <p:spPr/>
        <p:txBody>
          <a:bodyPr/>
          <a:lstStyle/>
          <a:p>
            <a:pPr algn="ctr"/>
            <a:r>
              <a:rPr lang="zh-CN" altLang="en-US" dirty="0"/>
              <a:t>层数多少要适当 </a:t>
            </a:r>
          </a:p>
        </p:txBody>
      </p:sp>
    </p:spTree>
    <p:extLst>
      <p:ext uri="{BB962C8B-B14F-4D97-AF65-F5344CB8AC3E}">
        <p14:creationId xmlns:p14="http://schemas.microsoft.com/office/powerpoint/2010/main" val="2943803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normAutofit lnSpcReduction="10000"/>
          </a:bodyPr>
          <a:lstStyle/>
          <a:p>
            <a:r>
              <a:rPr lang="zh-CN" altLang="zh-CN" sz="3446" dirty="0">
                <a:solidFill>
                  <a:srgbClr val="FF0000"/>
                </a:solidFill>
              </a:rPr>
              <a:t>① 差错控制</a:t>
            </a:r>
            <a:r>
              <a:rPr lang="zh-CN" altLang="en-US" sz="3446" dirty="0">
                <a:solidFill>
                  <a:srgbClr val="FF0000"/>
                </a:solidFill>
              </a:rPr>
              <a:t>：</a:t>
            </a:r>
            <a:r>
              <a:rPr lang="zh-CN" altLang="zh-CN" sz="3446" dirty="0"/>
              <a:t>使相应层次对等方的通信更加可靠。</a:t>
            </a:r>
          </a:p>
          <a:p>
            <a:r>
              <a:rPr lang="zh-CN" altLang="zh-CN" sz="3446" dirty="0">
                <a:solidFill>
                  <a:srgbClr val="FF0000"/>
                </a:solidFill>
              </a:rPr>
              <a:t>② 流量控制</a:t>
            </a:r>
            <a:r>
              <a:rPr lang="zh-CN" altLang="en-US" sz="3446" dirty="0">
                <a:solidFill>
                  <a:srgbClr val="FF0000"/>
                </a:solidFill>
              </a:rPr>
              <a:t>：</a:t>
            </a:r>
            <a:r>
              <a:rPr lang="zh-CN" altLang="zh-CN" sz="3446" dirty="0"/>
              <a:t>发送端的发送速率必须使接收端来得及接收，不要太快。</a:t>
            </a:r>
          </a:p>
          <a:p>
            <a:r>
              <a:rPr lang="zh-CN" altLang="zh-CN" sz="3446" dirty="0">
                <a:solidFill>
                  <a:srgbClr val="FF0000"/>
                </a:solidFill>
              </a:rPr>
              <a:t>③ 分段和重装</a:t>
            </a:r>
            <a:r>
              <a:rPr lang="en-US" altLang="zh-CN" sz="3446" dirty="0">
                <a:solidFill>
                  <a:srgbClr val="FF0000"/>
                </a:solidFill>
              </a:rPr>
              <a:t> </a:t>
            </a:r>
            <a:r>
              <a:rPr lang="zh-CN" altLang="en-US" sz="3446" dirty="0">
                <a:solidFill>
                  <a:srgbClr val="FF0000"/>
                </a:solidFill>
              </a:rPr>
              <a:t>：</a:t>
            </a:r>
            <a:r>
              <a:rPr lang="zh-CN" altLang="zh-CN" sz="3446" dirty="0"/>
              <a:t>发送端将要发送的数据块划分为更小的单位，在接收端将其还原。</a:t>
            </a:r>
          </a:p>
          <a:p>
            <a:r>
              <a:rPr lang="zh-CN" altLang="zh-CN" sz="3446" dirty="0">
                <a:solidFill>
                  <a:srgbClr val="FF0000"/>
                </a:solidFill>
              </a:rPr>
              <a:t>④ 复用和分用</a:t>
            </a:r>
            <a:r>
              <a:rPr lang="zh-CN" altLang="en-US" sz="3446" dirty="0">
                <a:solidFill>
                  <a:srgbClr val="FF0000"/>
                </a:solidFill>
              </a:rPr>
              <a:t>：</a:t>
            </a:r>
            <a:r>
              <a:rPr lang="zh-CN" altLang="zh-CN" sz="3446" dirty="0"/>
              <a:t>发送端几个高层会话复用一条低层的连接，在接收端再进行分用。</a:t>
            </a:r>
          </a:p>
          <a:p>
            <a:r>
              <a:rPr lang="zh-CN" altLang="zh-CN" sz="3446" dirty="0">
                <a:solidFill>
                  <a:srgbClr val="FF0000"/>
                </a:solidFill>
              </a:rPr>
              <a:t>⑤ 连接建立和释放</a:t>
            </a:r>
            <a:r>
              <a:rPr lang="zh-CN" altLang="en-US" sz="3446" dirty="0">
                <a:solidFill>
                  <a:srgbClr val="FF0000"/>
                </a:solidFill>
              </a:rPr>
              <a:t>：</a:t>
            </a:r>
            <a:r>
              <a:rPr lang="zh-CN" altLang="zh-CN" sz="3446" dirty="0"/>
              <a:t>交换数据前先建立一条逻辑连接，数据传送结束后释放连接。</a:t>
            </a:r>
          </a:p>
          <a:p>
            <a:endParaRPr lang="zh-CN" altLang="en-US" sz="3446" dirty="0"/>
          </a:p>
        </p:txBody>
      </p:sp>
      <p:sp>
        <p:nvSpPr>
          <p:cNvPr id="111618" name="Rectangle 2"/>
          <p:cNvSpPr>
            <a:spLocks noGrp="1" noChangeArrowheads="1"/>
          </p:cNvSpPr>
          <p:nvPr>
            <p:ph type="title"/>
          </p:nvPr>
        </p:nvSpPr>
        <p:spPr/>
        <p:txBody>
          <a:bodyPr/>
          <a:lstStyle/>
          <a:p>
            <a:pPr algn="ctr"/>
            <a:r>
              <a:rPr lang="zh-CN" altLang="zh-CN" dirty="0"/>
              <a:t>各层完成的主要功能</a:t>
            </a:r>
            <a:endParaRPr lang="zh-CN" altLang="en-US"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zh-CN" altLang="en-US" dirty="0">
                <a:solidFill>
                  <a:srgbClr val="FF0000"/>
                </a:solidFill>
              </a:rPr>
              <a:t>计算机网络的体系结构 </a:t>
            </a:r>
            <a:r>
              <a:rPr lang="en-US" altLang="zh-CN" dirty="0"/>
              <a:t>(architecture) </a:t>
            </a:r>
            <a:r>
              <a:rPr lang="zh-CN" altLang="en-US" dirty="0"/>
              <a:t>是计算机网络的各层及其协议的集合。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a:solidFill>
                  <a:srgbClr val="FF0000"/>
                </a:solidFill>
              </a:rPr>
              <a:t>实现 </a:t>
            </a:r>
            <a:r>
              <a:rPr lang="en-US" altLang="zh-CN" dirty="0"/>
              <a:t>(implementation) </a:t>
            </a:r>
            <a:r>
              <a:rPr lang="zh-CN" altLang="en-US" dirty="0"/>
              <a:t>是遵循这种体系结构的前提下用何种硬件或软件完成这些功能的问题。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
        <p:nvSpPr>
          <p:cNvPr id="112642" name="Rectangle 2"/>
          <p:cNvSpPr>
            <a:spLocks noGrp="1" noChangeArrowheads="1"/>
          </p:cNvSpPr>
          <p:nvPr>
            <p:ph type="title"/>
          </p:nvPr>
        </p:nvSpPr>
        <p:spPr/>
        <p:txBody>
          <a:bodyPr/>
          <a:lstStyle/>
          <a:p>
            <a:pPr algn="ctr"/>
            <a:r>
              <a:rPr lang="zh-CN" altLang="en-US"/>
              <a:t>计算机网络的体系结构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en-US" altLang="zh-CN" dirty="0"/>
              <a:t>OSI </a:t>
            </a:r>
            <a:r>
              <a:rPr lang="zh-CN" altLang="zh-CN" dirty="0"/>
              <a:t>的七层协议体系结构的概念清楚，理论也较完整，但它既复杂又不实用</a:t>
            </a:r>
            <a:r>
              <a:rPr lang="zh-CN" altLang="en-US" dirty="0"/>
              <a:t>。</a:t>
            </a:r>
            <a:endParaRPr lang="en-US" altLang="zh-CN" dirty="0"/>
          </a:p>
          <a:p>
            <a:r>
              <a:rPr lang="en-US" altLang="zh-CN" dirty="0"/>
              <a:t>TCP/IP </a:t>
            </a:r>
            <a:r>
              <a:rPr lang="zh-CN" altLang="en-US" dirty="0"/>
              <a:t>是四层体系结构：应用层、运输层、网际层和网络接口层。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462" dirty="0">
                <a:solidFill>
                  <a:srgbClr val="FF0000"/>
                </a:solidFill>
              </a:rPr>
              <a:t> </a:t>
            </a:r>
            <a:r>
              <a:rPr lang="en-US" altLang="zh-CN" dirty="0">
                <a:solidFill>
                  <a:srgbClr val="FF0000"/>
                </a:solidFill>
              </a:rPr>
              <a:t>TCP/IP</a:t>
            </a:r>
            <a:r>
              <a:rPr lang="en-US" altLang="zh-CN" sz="2462"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grpSp>
        <p:nvGrpSpPr>
          <p:cNvPr id="2" name="组合 1">
            <a:extLst>
              <a:ext uri="{FF2B5EF4-FFF2-40B4-BE49-F238E27FC236}">
                <a16:creationId xmlns:a16="http://schemas.microsoft.com/office/drawing/2014/main" id="{0FB8BF9D-7066-4D12-A519-0EA800170DC7}"/>
              </a:ext>
            </a:extLst>
          </p:cNvPr>
          <p:cNvGrpSpPr/>
          <p:nvPr/>
        </p:nvGrpSpPr>
        <p:grpSpPr>
          <a:xfrm>
            <a:off x="955737" y="753710"/>
            <a:ext cx="10774641" cy="4919782"/>
            <a:chOff x="955737" y="681620"/>
            <a:chExt cx="10774641" cy="4919782"/>
          </a:xfrm>
        </p:grpSpPr>
        <p:sp>
          <p:nvSpPr>
            <p:cNvPr id="6" name="AutoShape 58"/>
            <p:cNvSpPr>
              <a:spLocks noChangeArrowheads="1"/>
            </p:cNvSpPr>
            <p:nvPr/>
          </p:nvSpPr>
          <p:spPr bwMode="auto">
            <a:xfrm>
              <a:off x="1108626" y="1244325"/>
              <a:ext cx="2528277" cy="4345354"/>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462" b="1">
                <a:solidFill>
                  <a:srgbClr val="000099"/>
                </a:solidFill>
                <a:latin typeface="+mn-lt"/>
                <a:ea typeface="黑体" pitchFamily="2" charset="-122"/>
              </a:endParaRPr>
            </a:p>
          </p:txBody>
        </p:sp>
        <p:sp>
          <p:nvSpPr>
            <p:cNvPr id="7" name="Freeform 50"/>
            <p:cNvSpPr>
              <a:spLocks/>
            </p:cNvSpPr>
            <p:nvPr/>
          </p:nvSpPr>
          <p:spPr bwMode="auto">
            <a:xfrm>
              <a:off x="1110580" y="1715203"/>
              <a:ext cx="2510692" cy="320431"/>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8" name="Freeform 59"/>
            <p:cNvSpPr>
              <a:spLocks/>
            </p:cNvSpPr>
            <p:nvPr/>
          </p:nvSpPr>
          <p:spPr bwMode="auto">
            <a:xfrm>
              <a:off x="1108624" y="2305266"/>
              <a:ext cx="2510693" cy="320431"/>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9" name="Freeform 60"/>
            <p:cNvSpPr>
              <a:spLocks/>
            </p:cNvSpPr>
            <p:nvPr/>
          </p:nvSpPr>
          <p:spPr bwMode="auto">
            <a:xfrm>
              <a:off x="1108624" y="2895326"/>
              <a:ext cx="2508738" cy="320431"/>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0" name="Freeform 61"/>
            <p:cNvSpPr>
              <a:spLocks/>
            </p:cNvSpPr>
            <p:nvPr/>
          </p:nvSpPr>
          <p:spPr bwMode="auto">
            <a:xfrm>
              <a:off x="1108624" y="3485390"/>
              <a:ext cx="2508738" cy="324338"/>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1" name="Freeform 62"/>
            <p:cNvSpPr>
              <a:spLocks/>
            </p:cNvSpPr>
            <p:nvPr/>
          </p:nvSpPr>
          <p:spPr bwMode="auto">
            <a:xfrm>
              <a:off x="1106671" y="4075449"/>
              <a:ext cx="2510692" cy="328246"/>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2" name="Freeform 63"/>
            <p:cNvSpPr>
              <a:spLocks/>
            </p:cNvSpPr>
            <p:nvPr/>
          </p:nvSpPr>
          <p:spPr bwMode="auto">
            <a:xfrm>
              <a:off x="1104716" y="4665512"/>
              <a:ext cx="2510693" cy="320431"/>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3" name="Text Box 22"/>
            <p:cNvSpPr txBox="1">
              <a:spLocks noChangeArrowheads="1"/>
            </p:cNvSpPr>
            <p:nvPr/>
          </p:nvSpPr>
          <p:spPr bwMode="auto">
            <a:xfrm>
              <a:off x="1991762" y="1592110"/>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950732" y="3332988"/>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966363" y="3923049"/>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966363" y="2148957"/>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966363" y="2740972"/>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770979" y="4481849"/>
              <a:ext cx="161133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966363" y="5038695"/>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1225855" y="1406497"/>
              <a:ext cx="325730" cy="403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969" b="1" dirty="0">
                  <a:solidFill>
                    <a:srgbClr val="000099"/>
                  </a:solidFill>
                  <a:latin typeface="+mn-lt"/>
                  <a:ea typeface="黑体" pitchFamily="2" charset="-122"/>
                </a:rPr>
                <a:t>7</a:t>
              </a:r>
            </a:p>
            <a:p>
              <a:pPr eaLnBrk="1" hangingPunct="1">
                <a:lnSpc>
                  <a:spcPct val="190000"/>
                </a:lnSpc>
              </a:pPr>
              <a:r>
                <a:rPr lang="en-US" altLang="zh-CN" sz="1969" b="1" dirty="0">
                  <a:solidFill>
                    <a:srgbClr val="000099"/>
                  </a:solidFill>
                  <a:latin typeface="+mn-lt"/>
                  <a:ea typeface="黑体" pitchFamily="2" charset="-122"/>
                </a:rPr>
                <a:t>6</a:t>
              </a:r>
            </a:p>
            <a:p>
              <a:pPr eaLnBrk="1" hangingPunct="1">
                <a:lnSpc>
                  <a:spcPct val="190000"/>
                </a:lnSpc>
              </a:pPr>
              <a:r>
                <a:rPr lang="en-US" altLang="zh-CN" sz="1969" b="1" dirty="0">
                  <a:solidFill>
                    <a:srgbClr val="000099"/>
                  </a:solidFill>
                  <a:latin typeface="+mn-lt"/>
                  <a:ea typeface="黑体" pitchFamily="2" charset="-122"/>
                </a:rPr>
                <a:t>5</a:t>
              </a:r>
            </a:p>
            <a:p>
              <a:pPr eaLnBrk="1" hangingPunct="1">
                <a:lnSpc>
                  <a:spcPct val="190000"/>
                </a:lnSpc>
              </a:pPr>
              <a:r>
                <a:rPr lang="en-US" altLang="zh-CN" sz="1969" b="1" dirty="0">
                  <a:solidFill>
                    <a:srgbClr val="000099"/>
                  </a:solidFill>
                  <a:latin typeface="+mn-lt"/>
                  <a:ea typeface="黑体" pitchFamily="2" charset="-122"/>
                </a:rPr>
                <a:t>4</a:t>
              </a:r>
            </a:p>
            <a:p>
              <a:pPr eaLnBrk="1" hangingPunct="1">
                <a:lnSpc>
                  <a:spcPct val="190000"/>
                </a:lnSpc>
              </a:pPr>
              <a:r>
                <a:rPr lang="en-US" altLang="zh-CN" sz="1969" b="1" dirty="0">
                  <a:solidFill>
                    <a:srgbClr val="000099"/>
                  </a:solidFill>
                  <a:latin typeface="+mn-lt"/>
                  <a:ea typeface="黑体" pitchFamily="2" charset="-122"/>
                </a:rPr>
                <a:t>3</a:t>
              </a:r>
            </a:p>
            <a:p>
              <a:pPr eaLnBrk="1" hangingPunct="1">
                <a:lnSpc>
                  <a:spcPct val="190000"/>
                </a:lnSpc>
              </a:pPr>
              <a:r>
                <a:rPr lang="en-US" altLang="zh-CN" sz="1969" b="1" dirty="0">
                  <a:solidFill>
                    <a:srgbClr val="000099"/>
                  </a:solidFill>
                  <a:latin typeface="+mn-lt"/>
                  <a:ea typeface="黑体" pitchFamily="2" charset="-122"/>
                </a:rPr>
                <a:t>2</a:t>
              </a:r>
            </a:p>
            <a:p>
              <a:pPr eaLnBrk="1" hangingPunct="1">
                <a:lnSpc>
                  <a:spcPct val="190000"/>
                </a:lnSpc>
              </a:pPr>
              <a:r>
                <a:rPr lang="en-US" altLang="zh-CN" sz="1969"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955737" y="712881"/>
              <a:ext cx="2844048"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954" b="1" dirty="0">
                  <a:solidFill>
                    <a:srgbClr val="C00000"/>
                  </a:solidFill>
                  <a:latin typeface="+mn-lt"/>
                  <a:ea typeface="黑体" pitchFamily="2" charset="-122"/>
                </a:rPr>
                <a:t>OSI </a:t>
              </a:r>
              <a:r>
                <a:rPr lang="zh-CN" altLang="en-US" sz="2954"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4322703" y="1185710"/>
              <a:ext cx="3284415" cy="4415692"/>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462" b="1">
                <a:solidFill>
                  <a:srgbClr val="000099"/>
                </a:solidFill>
                <a:latin typeface="+mn-lt"/>
                <a:ea typeface="黑体" pitchFamily="2" charset="-122"/>
              </a:endParaRPr>
            </a:p>
          </p:txBody>
        </p:sp>
        <p:sp>
          <p:nvSpPr>
            <p:cNvPr id="23" name="Freeform 69"/>
            <p:cNvSpPr>
              <a:spLocks/>
            </p:cNvSpPr>
            <p:nvPr/>
          </p:nvSpPr>
          <p:spPr bwMode="auto">
            <a:xfrm>
              <a:off x="4312933" y="2877742"/>
              <a:ext cx="3290277" cy="343877"/>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24" name="Freeform 70"/>
            <p:cNvSpPr>
              <a:spLocks/>
            </p:cNvSpPr>
            <p:nvPr/>
          </p:nvSpPr>
          <p:spPr bwMode="auto">
            <a:xfrm>
              <a:off x="4314886" y="3463897"/>
              <a:ext cx="3280507" cy="36341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25" name="Freeform 71"/>
            <p:cNvSpPr>
              <a:spLocks/>
            </p:cNvSpPr>
            <p:nvPr/>
          </p:nvSpPr>
          <p:spPr bwMode="auto">
            <a:xfrm>
              <a:off x="4312933" y="4089127"/>
              <a:ext cx="3259015" cy="316523"/>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26" name="Text Box 73"/>
            <p:cNvSpPr txBox="1">
              <a:spLocks noChangeArrowheads="1"/>
            </p:cNvSpPr>
            <p:nvPr/>
          </p:nvSpPr>
          <p:spPr bwMode="auto">
            <a:xfrm>
              <a:off x="5280086" y="1627281"/>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5031949" y="4552188"/>
              <a:ext cx="161133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5164810" y="3981665"/>
              <a:ext cx="1386918"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网际层 </a:t>
              </a:r>
              <a:r>
                <a:rPr lang="en-US" altLang="zh-CN" sz="2215" b="1">
                  <a:solidFill>
                    <a:srgbClr val="000099"/>
                  </a:solidFill>
                  <a:latin typeface="+mn-lt"/>
                  <a:ea typeface="黑体" pitchFamily="2" charset="-122"/>
                </a:rPr>
                <a:t>IP</a:t>
              </a:r>
            </a:p>
          </p:txBody>
        </p:sp>
        <p:sp>
          <p:nvSpPr>
            <p:cNvPr id="29" name="Text Box 16"/>
            <p:cNvSpPr txBox="1">
              <a:spLocks noChangeArrowheads="1"/>
            </p:cNvSpPr>
            <p:nvPr/>
          </p:nvSpPr>
          <p:spPr bwMode="auto">
            <a:xfrm>
              <a:off x="4502228" y="2119650"/>
              <a:ext cx="2729978" cy="69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969" b="1" dirty="0">
                  <a:solidFill>
                    <a:srgbClr val="000099"/>
                  </a:solidFill>
                  <a:latin typeface="+mn-lt"/>
                  <a:ea typeface="黑体" pitchFamily="2" charset="-122"/>
                </a:rPr>
                <a:t>(</a:t>
              </a:r>
              <a:r>
                <a:rPr lang="zh-CN" altLang="en-US" sz="1969" b="1" dirty="0">
                  <a:solidFill>
                    <a:srgbClr val="000099"/>
                  </a:solidFill>
                  <a:latin typeface="+mn-lt"/>
                  <a:ea typeface="黑体" pitchFamily="2" charset="-122"/>
                </a:rPr>
                <a:t>各种应用层协议，如</a:t>
              </a:r>
            </a:p>
            <a:p>
              <a:pPr algn="ctr" eaLnBrk="1" hangingPunct="1"/>
              <a:r>
                <a:rPr lang="en-US" altLang="zh-CN" sz="1969" b="1" dirty="0">
                  <a:solidFill>
                    <a:srgbClr val="000099"/>
                  </a:solidFill>
                  <a:latin typeface="+mn-lt"/>
                  <a:ea typeface="黑体" pitchFamily="2" charset="-122"/>
                </a:rPr>
                <a:t>DNS, HTTP, SMTP </a:t>
              </a:r>
              <a:r>
                <a:rPr lang="zh-CN" altLang="zh-CN" sz="1969" b="1" dirty="0">
                  <a:solidFill>
                    <a:srgbClr val="000099"/>
                  </a:solidFill>
                  <a:latin typeface="+mn-lt"/>
                  <a:ea typeface="黑体" pitchFamily="2" charset="-122"/>
                </a:rPr>
                <a:t>等</a:t>
              </a:r>
              <a:r>
                <a:rPr lang="en-US" altLang="zh-CN" sz="1969"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4338598" y="3311495"/>
              <a:ext cx="291265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215" b="1">
                  <a:solidFill>
                    <a:srgbClr val="000099"/>
                  </a:solidFill>
                  <a:latin typeface="+mn-lt"/>
                  <a:ea typeface="黑体" pitchFamily="2" charset="-122"/>
                </a:rPr>
                <a:t>运输层 </a:t>
              </a:r>
              <a:r>
                <a:rPr lang="en-US" altLang="zh-CN" sz="2215" b="1">
                  <a:solidFill>
                    <a:srgbClr val="000099"/>
                  </a:solidFill>
                  <a:latin typeface="+mn-lt"/>
                  <a:ea typeface="黑体" pitchFamily="2" charset="-122"/>
                </a:rPr>
                <a:t>(TCP </a:t>
              </a:r>
              <a:r>
                <a:rPr lang="zh-CN" altLang="en-US" sz="2215" b="1">
                  <a:solidFill>
                    <a:srgbClr val="000099"/>
                  </a:solidFill>
                  <a:latin typeface="+mn-lt"/>
                  <a:ea typeface="黑体" pitchFamily="2" charset="-122"/>
                </a:rPr>
                <a:t>或 </a:t>
              </a:r>
              <a:r>
                <a:rPr lang="en-US" altLang="zh-CN" sz="2215" b="1">
                  <a:solidFill>
                    <a:srgbClr val="000099"/>
                  </a:solidFill>
                  <a:latin typeface="+mn-lt"/>
                  <a:ea typeface="黑体" pitchFamily="2" charset="-122"/>
                </a:rPr>
                <a:t>UDP)</a:t>
              </a:r>
            </a:p>
          </p:txBody>
        </p:sp>
        <p:sp>
          <p:nvSpPr>
            <p:cNvPr id="31" name="Text Box 12"/>
            <p:cNvSpPr txBox="1">
              <a:spLocks noChangeArrowheads="1"/>
            </p:cNvSpPr>
            <p:nvPr/>
          </p:nvSpPr>
          <p:spPr bwMode="auto">
            <a:xfrm>
              <a:off x="4337847" y="712881"/>
              <a:ext cx="3406253"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954" b="1">
                  <a:solidFill>
                    <a:srgbClr val="C00000"/>
                  </a:solidFill>
                  <a:latin typeface="+mn-lt"/>
                  <a:ea typeface="黑体" pitchFamily="2" charset="-122"/>
                </a:rPr>
                <a:t>TCP/IP </a:t>
              </a:r>
              <a:r>
                <a:rPr lang="zh-CN" altLang="en-US" sz="2954" b="1">
                  <a:solidFill>
                    <a:srgbClr val="C00000"/>
                  </a:solidFill>
                  <a:latin typeface="+mn-lt"/>
                  <a:ea typeface="黑体" pitchFamily="2" charset="-122"/>
                </a:rPr>
                <a:t>的体系结构</a:t>
              </a:r>
            </a:p>
          </p:txBody>
        </p:sp>
        <p:sp>
          <p:nvSpPr>
            <p:cNvPr id="35" name="AutoShape 98"/>
            <p:cNvSpPr>
              <a:spLocks noChangeArrowheads="1"/>
            </p:cNvSpPr>
            <p:nvPr/>
          </p:nvSpPr>
          <p:spPr bwMode="auto">
            <a:xfrm>
              <a:off x="8353487" y="1228695"/>
              <a:ext cx="2528277" cy="4345354"/>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462" b="1">
                <a:solidFill>
                  <a:srgbClr val="000099"/>
                </a:solidFill>
                <a:latin typeface="+mn-lt"/>
                <a:ea typeface="黑体" pitchFamily="2" charset="-122"/>
              </a:endParaRPr>
            </a:p>
          </p:txBody>
        </p:sp>
        <p:sp>
          <p:nvSpPr>
            <p:cNvPr id="36" name="Freeform 101"/>
            <p:cNvSpPr>
              <a:spLocks/>
            </p:cNvSpPr>
            <p:nvPr/>
          </p:nvSpPr>
          <p:spPr bwMode="auto">
            <a:xfrm>
              <a:off x="8353486" y="2879695"/>
              <a:ext cx="2508738" cy="320431"/>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37" name="Freeform 102"/>
            <p:cNvSpPr>
              <a:spLocks/>
            </p:cNvSpPr>
            <p:nvPr/>
          </p:nvSpPr>
          <p:spPr bwMode="auto">
            <a:xfrm>
              <a:off x="8353486" y="3469759"/>
              <a:ext cx="2508738" cy="324338"/>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38" name="Freeform 103"/>
            <p:cNvSpPr>
              <a:spLocks/>
            </p:cNvSpPr>
            <p:nvPr/>
          </p:nvSpPr>
          <p:spPr bwMode="auto">
            <a:xfrm>
              <a:off x="8351534" y="4059819"/>
              <a:ext cx="2510692" cy="328246"/>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39" name="Freeform 104"/>
            <p:cNvSpPr>
              <a:spLocks/>
            </p:cNvSpPr>
            <p:nvPr/>
          </p:nvSpPr>
          <p:spPr bwMode="auto">
            <a:xfrm>
              <a:off x="8349579" y="4649881"/>
              <a:ext cx="2510693" cy="320431"/>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40" name="Text Box 106"/>
            <p:cNvSpPr txBox="1">
              <a:spLocks noChangeArrowheads="1"/>
            </p:cNvSpPr>
            <p:nvPr/>
          </p:nvSpPr>
          <p:spPr bwMode="auto">
            <a:xfrm>
              <a:off x="9195595" y="3317357"/>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9211224" y="3907420"/>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9211224" y="2133326"/>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9015842" y="4466220"/>
              <a:ext cx="161133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9211224" y="5023064"/>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8470718" y="1361558"/>
              <a:ext cx="325730" cy="403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969" b="1" dirty="0">
                <a:solidFill>
                  <a:srgbClr val="000099"/>
                </a:solidFill>
                <a:latin typeface="+mn-lt"/>
                <a:ea typeface="黑体" pitchFamily="2" charset="-122"/>
              </a:endParaRPr>
            </a:p>
            <a:p>
              <a:pPr eaLnBrk="1" hangingPunct="1">
                <a:lnSpc>
                  <a:spcPct val="190000"/>
                </a:lnSpc>
              </a:pPr>
              <a:r>
                <a:rPr lang="en-US" altLang="zh-CN" sz="1969" b="1" dirty="0">
                  <a:solidFill>
                    <a:srgbClr val="000099"/>
                  </a:solidFill>
                  <a:latin typeface="+mn-lt"/>
                  <a:ea typeface="黑体" pitchFamily="2" charset="-122"/>
                </a:rPr>
                <a:t>5</a:t>
              </a:r>
            </a:p>
            <a:p>
              <a:pPr eaLnBrk="1" hangingPunct="1">
                <a:lnSpc>
                  <a:spcPct val="190000"/>
                </a:lnSpc>
              </a:pPr>
              <a:endParaRPr lang="en-US" altLang="zh-CN" sz="1969" b="1" dirty="0">
                <a:solidFill>
                  <a:srgbClr val="000099"/>
                </a:solidFill>
                <a:latin typeface="+mn-lt"/>
                <a:ea typeface="黑体" pitchFamily="2" charset="-122"/>
              </a:endParaRPr>
            </a:p>
            <a:p>
              <a:pPr eaLnBrk="1" hangingPunct="1">
                <a:lnSpc>
                  <a:spcPct val="190000"/>
                </a:lnSpc>
              </a:pPr>
              <a:r>
                <a:rPr lang="en-US" altLang="zh-CN" sz="1969" b="1" dirty="0">
                  <a:solidFill>
                    <a:srgbClr val="000099"/>
                  </a:solidFill>
                  <a:latin typeface="+mn-lt"/>
                  <a:ea typeface="黑体" pitchFamily="2" charset="-122"/>
                </a:rPr>
                <a:t>4</a:t>
              </a:r>
            </a:p>
            <a:p>
              <a:pPr eaLnBrk="1" hangingPunct="1">
                <a:lnSpc>
                  <a:spcPct val="190000"/>
                </a:lnSpc>
              </a:pPr>
              <a:r>
                <a:rPr lang="en-US" altLang="zh-CN" sz="1969" b="1" dirty="0">
                  <a:solidFill>
                    <a:srgbClr val="000099"/>
                  </a:solidFill>
                  <a:latin typeface="+mn-lt"/>
                  <a:ea typeface="黑体" pitchFamily="2" charset="-122"/>
                </a:rPr>
                <a:t>3</a:t>
              </a:r>
            </a:p>
            <a:p>
              <a:pPr eaLnBrk="1" hangingPunct="1">
                <a:lnSpc>
                  <a:spcPct val="190000"/>
                </a:lnSpc>
              </a:pPr>
              <a:r>
                <a:rPr lang="en-US" altLang="zh-CN" sz="1969" b="1" dirty="0">
                  <a:solidFill>
                    <a:srgbClr val="000099"/>
                  </a:solidFill>
                  <a:latin typeface="+mn-lt"/>
                  <a:ea typeface="黑体" pitchFamily="2" charset="-122"/>
                </a:rPr>
                <a:t>2</a:t>
              </a:r>
            </a:p>
            <a:p>
              <a:pPr eaLnBrk="1" hangingPunct="1">
                <a:lnSpc>
                  <a:spcPct val="190000"/>
                </a:lnSpc>
              </a:pPr>
              <a:r>
                <a:rPr lang="en-US" altLang="zh-CN" sz="1969"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8126506" y="681620"/>
              <a:ext cx="3603872"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954"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4168347" y="4995712"/>
              <a:ext cx="3223959" cy="39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969" b="1" dirty="0">
                  <a:solidFill>
                    <a:srgbClr val="000099"/>
                  </a:solidFill>
                  <a:latin typeface="+mn-lt"/>
                  <a:ea typeface="黑体" pitchFamily="2" charset="-122"/>
                </a:rPr>
                <a:t>（这一层并没有具体内容）</a:t>
              </a:r>
            </a:p>
          </p:txBody>
        </p:sp>
      </p:grpSp>
      <p:sp>
        <p:nvSpPr>
          <p:cNvPr id="3" name="矩形 2"/>
          <p:cNvSpPr/>
          <p:nvPr/>
        </p:nvSpPr>
        <p:spPr>
          <a:xfrm>
            <a:off x="0" y="5791456"/>
            <a:ext cx="11324889" cy="830997"/>
          </a:xfrm>
          <a:prstGeom prst="rect">
            <a:avLst/>
          </a:prstGeom>
        </p:spPr>
        <p:txBody>
          <a:bodyPr wrap="square">
            <a:spAutoFit/>
          </a:bodyPr>
          <a:lstStyle/>
          <a:p>
            <a:pPr algn="ctr"/>
            <a:r>
              <a:rPr lang="zh-CN" altLang="zh-CN" sz="2400" dirty="0">
                <a:solidFill>
                  <a:srgbClr val="000099"/>
                </a:solidFill>
                <a:latin typeface="+mn-ea"/>
              </a:rPr>
              <a:t>计算机网络体系结构：</a:t>
            </a:r>
            <a:endParaRPr lang="en-US" altLang="zh-CN" sz="2400" dirty="0">
              <a:solidFill>
                <a:srgbClr val="000099"/>
              </a:solidFill>
              <a:latin typeface="+mn-ea"/>
            </a:endParaRPr>
          </a:p>
          <a:p>
            <a:pPr algn="ctr"/>
            <a:r>
              <a:rPr lang="en-US" altLang="zh-CN" sz="2400" dirty="0">
                <a:solidFill>
                  <a:srgbClr val="000099"/>
                </a:solidFill>
                <a:latin typeface="+mn-ea"/>
              </a:rPr>
              <a:t>(a) OSI </a:t>
            </a:r>
            <a:r>
              <a:rPr lang="zh-CN" altLang="zh-CN" sz="2400" dirty="0">
                <a:solidFill>
                  <a:srgbClr val="000099"/>
                </a:solidFill>
                <a:latin typeface="+mn-ea"/>
              </a:rPr>
              <a:t>的七层协议；</a:t>
            </a:r>
            <a:r>
              <a:rPr lang="en-US" altLang="zh-CN" sz="2400" dirty="0">
                <a:solidFill>
                  <a:srgbClr val="000099"/>
                </a:solidFill>
                <a:latin typeface="+mn-ea"/>
              </a:rPr>
              <a:t>      (b) TCP/IP </a:t>
            </a:r>
            <a:r>
              <a:rPr lang="zh-CN" altLang="zh-CN" sz="2400" dirty="0">
                <a:solidFill>
                  <a:srgbClr val="000099"/>
                </a:solidFill>
                <a:latin typeface="+mn-ea"/>
              </a:rPr>
              <a:t>的四层协议；</a:t>
            </a:r>
            <a:r>
              <a:rPr lang="en-US" altLang="zh-CN" sz="2400" dirty="0">
                <a:solidFill>
                  <a:srgbClr val="000099"/>
                </a:solidFill>
                <a:latin typeface="+mn-ea"/>
              </a:rPr>
              <a:t>           (c) </a:t>
            </a:r>
            <a:r>
              <a:rPr lang="zh-CN" altLang="zh-CN" sz="2400" dirty="0">
                <a:solidFill>
                  <a:srgbClr val="000099"/>
                </a:solidFill>
                <a:latin typeface="+mn-ea"/>
              </a:rPr>
              <a:t>五层协议</a:t>
            </a:r>
            <a:endParaRPr lang="zh-CN" altLang="en-US" sz="2400" dirty="0">
              <a:solidFill>
                <a:srgbClr val="000099"/>
              </a:solidFill>
              <a:latin typeface="+mn-ea"/>
            </a:endParaRPr>
          </a:p>
        </p:txBody>
      </p:sp>
    </p:spTree>
    <p:extLst>
      <p:ext uri="{BB962C8B-B14F-4D97-AF65-F5344CB8AC3E}">
        <p14:creationId xmlns:p14="http://schemas.microsoft.com/office/powerpoint/2010/main" val="563199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4997450" y="1390650"/>
            <a:ext cx="7194550" cy="3898900"/>
          </a:xfrm>
        </p:spPr>
        <p:txBody>
          <a:bodyPr/>
          <a:lstStyle/>
          <a:p>
            <a:pPr>
              <a:lnSpc>
                <a:spcPct val="125000"/>
              </a:lnSpc>
            </a:pPr>
            <a:r>
              <a:rPr lang="zh-CN" altLang="en-US" sz="3446" dirty="0"/>
              <a:t>应用层 </a:t>
            </a:r>
            <a:r>
              <a:rPr lang="en-US" altLang="zh-CN" sz="3446" dirty="0"/>
              <a:t>(application layer) </a:t>
            </a:r>
          </a:p>
          <a:p>
            <a:pPr>
              <a:lnSpc>
                <a:spcPct val="125000"/>
              </a:lnSpc>
            </a:pPr>
            <a:r>
              <a:rPr lang="zh-CN" altLang="en-US" sz="3446" dirty="0"/>
              <a:t>运输层 </a:t>
            </a:r>
            <a:r>
              <a:rPr lang="en-US" altLang="zh-CN" sz="3446" dirty="0"/>
              <a:t>(transport layer) </a:t>
            </a:r>
          </a:p>
          <a:p>
            <a:pPr>
              <a:lnSpc>
                <a:spcPct val="125000"/>
              </a:lnSpc>
            </a:pPr>
            <a:r>
              <a:rPr lang="zh-CN" altLang="en-US" sz="3446" dirty="0"/>
              <a:t>网络层 </a:t>
            </a:r>
            <a:r>
              <a:rPr lang="en-US" altLang="zh-CN" sz="3446" dirty="0"/>
              <a:t>(network layer) </a:t>
            </a:r>
          </a:p>
          <a:p>
            <a:pPr>
              <a:lnSpc>
                <a:spcPct val="125000"/>
              </a:lnSpc>
            </a:pPr>
            <a:r>
              <a:rPr lang="zh-CN" altLang="en-US" sz="3446" dirty="0"/>
              <a:t>数据链路层 </a:t>
            </a:r>
            <a:r>
              <a:rPr lang="en-US" altLang="zh-CN" sz="3446" dirty="0"/>
              <a:t>(data link layer) </a:t>
            </a:r>
          </a:p>
          <a:p>
            <a:pPr>
              <a:lnSpc>
                <a:spcPct val="125000"/>
              </a:lnSpc>
            </a:pPr>
            <a:r>
              <a:rPr lang="zh-CN" altLang="en-US" sz="3446" dirty="0"/>
              <a:t>物理层 </a:t>
            </a:r>
            <a:r>
              <a:rPr lang="en-US" altLang="zh-CN" sz="3446" dirty="0"/>
              <a:t>(physical layer) </a:t>
            </a:r>
          </a:p>
        </p:txBody>
      </p:sp>
      <p:sp>
        <p:nvSpPr>
          <p:cNvPr id="114692" name="Text Box 4"/>
          <p:cNvSpPr txBox="1">
            <a:spLocks noChangeArrowheads="1"/>
          </p:cNvSpPr>
          <p:nvPr/>
        </p:nvSpPr>
        <p:spPr bwMode="auto">
          <a:xfrm>
            <a:off x="1758950" y="3813937"/>
            <a:ext cx="1451038" cy="39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969"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424518" y="1213371"/>
            <a:ext cx="2559050" cy="3987799"/>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1003302" y="1567015"/>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5        </a:t>
            </a:r>
            <a:r>
              <a:rPr kumimoji="1" lang="zh-CN" altLang="en-US" sz="2462"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1003302" y="2319248"/>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4        </a:t>
            </a:r>
            <a:r>
              <a:rPr kumimoji="1" lang="zh-CN" altLang="en-US" sz="2462"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1003302" y="3073431"/>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99"/>
                </a:solidFill>
                <a:latin typeface="+mn-lt"/>
                <a:ea typeface="黑体" pitchFamily="2" charset="-122"/>
              </a:rPr>
              <a:t>3        </a:t>
            </a:r>
            <a:r>
              <a:rPr kumimoji="1" lang="zh-CN" altLang="en-US" sz="2462"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1003301" y="3827617"/>
            <a:ext cx="230063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99"/>
                </a:solidFill>
                <a:latin typeface="+mn-lt"/>
                <a:ea typeface="黑体" pitchFamily="2" charset="-122"/>
              </a:rPr>
              <a:t>2    </a:t>
            </a:r>
            <a:r>
              <a:rPr kumimoji="1" lang="zh-CN" altLang="en-US" sz="2462"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1003302" y="4581802"/>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99"/>
                </a:solidFill>
                <a:latin typeface="+mn-lt"/>
                <a:ea typeface="黑体" pitchFamily="2" charset="-122"/>
              </a:rPr>
              <a:t>1        </a:t>
            </a:r>
            <a:r>
              <a:rPr kumimoji="1" lang="zh-CN" altLang="en-US" sz="2462"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5715" name="AutoShape 3"/>
          <p:cNvSpPr>
            <a:spLocks noChangeArrowheads="1"/>
          </p:cNvSpPr>
          <p:nvPr/>
        </p:nvSpPr>
        <p:spPr bwMode="auto">
          <a:xfrm rot="-5400000">
            <a:off x="5853887" y="279523"/>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711200" y="2359391"/>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310237" y="258017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5718" name="Text Box 6"/>
          <p:cNvSpPr txBox="1">
            <a:spLocks noChangeArrowheads="1"/>
          </p:cNvSpPr>
          <p:nvPr/>
        </p:nvSpPr>
        <p:spPr bwMode="auto">
          <a:xfrm>
            <a:off x="1310237" y="335194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5719" name="Text Box 7"/>
          <p:cNvSpPr txBox="1">
            <a:spLocks noChangeArrowheads="1"/>
          </p:cNvSpPr>
          <p:nvPr/>
        </p:nvSpPr>
        <p:spPr bwMode="auto">
          <a:xfrm>
            <a:off x="1310237" y="403774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5720" name="Text Box 8"/>
          <p:cNvSpPr txBox="1">
            <a:spLocks noChangeArrowheads="1"/>
          </p:cNvSpPr>
          <p:nvPr/>
        </p:nvSpPr>
        <p:spPr bwMode="auto">
          <a:xfrm>
            <a:off x="1310237" y="4725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5721" name="Text Box 9"/>
          <p:cNvSpPr txBox="1">
            <a:spLocks noChangeArrowheads="1"/>
          </p:cNvSpPr>
          <p:nvPr/>
        </p:nvSpPr>
        <p:spPr bwMode="auto">
          <a:xfrm>
            <a:off x="1310237" y="542302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5722" name="Freeform 10"/>
          <p:cNvSpPr>
            <a:spLocks/>
          </p:cNvSpPr>
          <p:nvPr/>
        </p:nvSpPr>
        <p:spPr bwMode="auto">
          <a:xfrm>
            <a:off x="711202" y="309990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723901" y="3807192"/>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694267" y="4516439"/>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694269" y="5245226"/>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10515600" y="231836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10566400" y="253719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5728" name="Text Box 16"/>
          <p:cNvSpPr txBox="1">
            <a:spLocks noChangeArrowheads="1"/>
          </p:cNvSpPr>
          <p:nvPr/>
        </p:nvSpPr>
        <p:spPr bwMode="auto">
          <a:xfrm>
            <a:off x="10566400" y="33089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5729" name="Text Box 17"/>
          <p:cNvSpPr txBox="1">
            <a:spLocks noChangeArrowheads="1"/>
          </p:cNvSpPr>
          <p:nvPr/>
        </p:nvSpPr>
        <p:spPr bwMode="auto">
          <a:xfrm>
            <a:off x="10566400" y="39947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5730" name="Text Box 18"/>
          <p:cNvSpPr txBox="1">
            <a:spLocks noChangeArrowheads="1"/>
          </p:cNvSpPr>
          <p:nvPr/>
        </p:nvSpPr>
        <p:spPr bwMode="auto">
          <a:xfrm>
            <a:off x="10566400" y="468447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5731" name="Text Box 19"/>
          <p:cNvSpPr txBox="1">
            <a:spLocks noChangeArrowheads="1"/>
          </p:cNvSpPr>
          <p:nvPr/>
        </p:nvSpPr>
        <p:spPr bwMode="auto">
          <a:xfrm>
            <a:off x="10566400" y="538003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5732" name="Freeform 20"/>
          <p:cNvSpPr>
            <a:spLocks/>
          </p:cNvSpPr>
          <p:nvPr/>
        </p:nvSpPr>
        <p:spPr bwMode="auto">
          <a:xfrm>
            <a:off x="10515602" y="3056915"/>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10528301" y="3764209"/>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10498667" y="447345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10498669" y="5202240"/>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15737" name="AutoShape 25"/>
          <p:cNvSpPr>
            <a:spLocks noChangeArrowheads="1"/>
          </p:cNvSpPr>
          <p:nvPr/>
        </p:nvSpPr>
        <p:spPr bwMode="auto">
          <a:xfrm>
            <a:off x="10712450" y="170681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10703986" y="1835762"/>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5739" name="AutoShape 27"/>
          <p:cNvSpPr>
            <a:spLocks noChangeArrowheads="1"/>
          </p:cNvSpPr>
          <p:nvPr/>
        </p:nvSpPr>
        <p:spPr bwMode="auto">
          <a:xfrm>
            <a:off x="717551" y="1759561"/>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745069" y="190805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5741" name="AutoShape 29"/>
          <p:cNvSpPr>
            <a:spLocks noChangeArrowheads="1"/>
          </p:cNvSpPr>
          <p:nvPr/>
        </p:nvSpPr>
        <p:spPr bwMode="auto">
          <a:xfrm flipV="1">
            <a:off x="872067" y="2343762"/>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5743" name="Text Box 31"/>
          <p:cNvSpPr txBox="1">
            <a:spLocks noChangeArrowheads="1"/>
          </p:cNvSpPr>
          <p:nvPr/>
        </p:nvSpPr>
        <p:spPr bwMode="auto">
          <a:xfrm>
            <a:off x="2159001" y="1745886"/>
            <a:ext cx="512351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2159002" y="2447317"/>
            <a:ext cx="603081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333399"/>
                </a:solidFill>
                <a:ea typeface="黑体" pitchFamily="2" charset="-122"/>
              </a:rPr>
              <a:t>加上应用层首部，成为应用层 </a:t>
            </a:r>
            <a:r>
              <a:rPr kumimoji="1" lang="en-US" altLang="zh-CN" sz="2954" b="1" dirty="0">
                <a:solidFill>
                  <a:srgbClr val="333399"/>
                </a:solidFill>
                <a:ea typeface="黑体" pitchFamily="2" charset="-122"/>
              </a:rPr>
              <a:t>PDU</a:t>
            </a:r>
          </a:p>
        </p:txBody>
      </p:sp>
      <p:sp>
        <p:nvSpPr>
          <p:cNvPr id="2" name="矩形 1"/>
          <p:cNvSpPr/>
          <p:nvPr/>
        </p:nvSpPr>
        <p:spPr>
          <a:xfrm>
            <a:off x="2196490" y="3056059"/>
            <a:ext cx="7799020" cy="1549783"/>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954" b="1" dirty="0">
                <a:solidFill>
                  <a:srgbClr val="000099"/>
                </a:solidFill>
                <a:ea typeface="黑体" pitchFamily="2" charset="-122"/>
              </a:rPr>
              <a:t>PDU (Protocol Data Unit)</a:t>
            </a:r>
            <a:r>
              <a:rPr kumimoji="1" lang="zh-CN" altLang="en-US" sz="2954" b="1" dirty="0">
                <a:solidFill>
                  <a:srgbClr val="000099"/>
                </a:solidFill>
                <a:ea typeface="黑体" pitchFamily="2" charset="-122"/>
              </a:rPr>
              <a:t>：协议数据单元。</a:t>
            </a:r>
            <a:endParaRPr kumimoji="1" lang="en-US" altLang="zh-CN" sz="2954" b="1" dirty="0">
              <a:solidFill>
                <a:srgbClr val="000099"/>
              </a:solidFill>
              <a:ea typeface="黑体" pitchFamily="2" charset="-122"/>
            </a:endParaRPr>
          </a:p>
          <a:p>
            <a:pPr>
              <a:lnSpc>
                <a:spcPct val="110000"/>
              </a:lnSpc>
            </a:pPr>
            <a:r>
              <a:rPr kumimoji="1" lang="en-US" altLang="zh-CN" sz="2954" b="1" dirty="0">
                <a:solidFill>
                  <a:srgbClr val="000099"/>
                </a:solidFill>
                <a:ea typeface="黑体" pitchFamily="2" charset="-122"/>
              </a:rPr>
              <a:t>OSI </a:t>
            </a:r>
            <a:r>
              <a:rPr kumimoji="1" lang="zh-CN" altLang="zh-CN" sz="2954" b="1" dirty="0">
                <a:solidFill>
                  <a:srgbClr val="000099"/>
                </a:solidFill>
                <a:ea typeface="黑体" pitchFamily="2" charset="-122"/>
              </a:rPr>
              <a:t>参考模型把</a:t>
            </a:r>
            <a:r>
              <a:rPr kumimoji="1" lang="zh-CN" altLang="zh-CN" sz="2954" b="1" dirty="0">
                <a:solidFill>
                  <a:srgbClr val="C00000"/>
                </a:solidFill>
                <a:ea typeface="黑体" pitchFamily="2" charset="-122"/>
              </a:rPr>
              <a:t>对等层次</a:t>
            </a:r>
            <a:r>
              <a:rPr kumimoji="1" lang="zh-CN" altLang="zh-CN" sz="2954" b="1" dirty="0">
                <a:solidFill>
                  <a:srgbClr val="000099"/>
                </a:solidFill>
                <a:ea typeface="黑体" pitchFamily="2" charset="-122"/>
              </a:rPr>
              <a:t>之间传送的数据单位称为该层的协议数据单元</a:t>
            </a:r>
            <a:r>
              <a:rPr kumimoji="1" lang="en-US" altLang="zh-CN" sz="2954" b="1" dirty="0">
                <a:solidFill>
                  <a:srgbClr val="000099"/>
                </a:solidFill>
                <a:ea typeface="黑体" pitchFamily="2" charset="-122"/>
              </a:rPr>
              <a:t> PDU</a:t>
            </a:r>
            <a:r>
              <a:rPr kumimoji="1" lang="zh-CN" altLang="en-US" sz="2954" b="1" dirty="0">
                <a:solidFill>
                  <a:srgbClr val="000099"/>
                </a:solidFill>
                <a:ea typeface="黑体" pitchFamily="2" charset="-122"/>
              </a:rPr>
              <a:t>。</a:t>
            </a:r>
            <a:endParaRPr kumimoji="1" lang="en-US" altLang="zh-CN" sz="2954"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6739" name="AutoShape 3"/>
          <p:cNvSpPr>
            <a:spLocks noChangeArrowheads="1"/>
          </p:cNvSpPr>
          <p:nvPr/>
        </p:nvSpPr>
        <p:spPr bwMode="auto">
          <a:xfrm rot="-5400000">
            <a:off x="5853887" y="279523"/>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711200" y="2359391"/>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261866" y="258017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6742" name="Text Box 6"/>
          <p:cNvSpPr txBox="1">
            <a:spLocks noChangeArrowheads="1"/>
          </p:cNvSpPr>
          <p:nvPr/>
        </p:nvSpPr>
        <p:spPr bwMode="auto">
          <a:xfrm>
            <a:off x="1261866" y="335194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6743" name="Text Box 7"/>
          <p:cNvSpPr txBox="1">
            <a:spLocks noChangeArrowheads="1"/>
          </p:cNvSpPr>
          <p:nvPr/>
        </p:nvSpPr>
        <p:spPr bwMode="auto">
          <a:xfrm>
            <a:off x="1261866" y="403774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6744" name="Text Box 8"/>
          <p:cNvSpPr txBox="1">
            <a:spLocks noChangeArrowheads="1"/>
          </p:cNvSpPr>
          <p:nvPr/>
        </p:nvSpPr>
        <p:spPr bwMode="auto">
          <a:xfrm>
            <a:off x="1261866" y="4725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6745" name="Text Box 9"/>
          <p:cNvSpPr txBox="1">
            <a:spLocks noChangeArrowheads="1"/>
          </p:cNvSpPr>
          <p:nvPr/>
        </p:nvSpPr>
        <p:spPr bwMode="auto">
          <a:xfrm>
            <a:off x="1261866" y="542302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6746" name="Freeform 10"/>
          <p:cNvSpPr>
            <a:spLocks/>
          </p:cNvSpPr>
          <p:nvPr/>
        </p:nvSpPr>
        <p:spPr bwMode="auto">
          <a:xfrm>
            <a:off x="711202" y="309990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723901" y="3807192"/>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694267" y="4516439"/>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694269" y="5245226"/>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10515600" y="231836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10566400" y="253719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6752" name="Text Box 16"/>
          <p:cNvSpPr txBox="1">
            <a:spLocks noChangeArrowheads="1"/>
          </p:cNvSpPr>
          <p:nvPr/>
        </p:nvSpPr>
        <p:spPr bwMode="auto">
          <a:xfrm>
            <a:off x="10566400" y="33089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6753" name="Text Box 17"/>
          <p:cNvSpPr txBox="1">
            <a:spLocks noChangeArrowheads="1"/>
          </p:cNvSpPr>
          <p:nvPr/>
        </p:nvSpPr>
        <p:spPr bwMode="auto">
          <a:xfrm>
            <a:off x="10566400" y="39947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6754" name="Text Box 18"/>
          <p:cNvSpPr txBox="1">
            <a:spLocks noChangeArrowheads="1"/>
          </p:cNvSpPr>
          <p:nvPr/>
        </p:nvSpPr>
        <p:spPr bwMode="auto">
          <a:xfrm>
            <a:off x="10566400" y="468447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6755" name="Text Box 19"/>
          <p:cNvSpPr txBox="1">
            <a:spLocks noChangeArrowheads="1"/>
          </p:cNvSpPr>
          <p:nvPr/>
        </p:nvSpPr>
        <p:spPr bwMode="auto">
          <a:xfrm>
            <a:off x="10566400" y="538003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6756" name="Freeform 20"/>
          <p:cNvSpPr>
            <a:spLocks/>
          </p:cNvSpPr>
          <p:nvPr/>
        </p:nvSpPr>
        <p:spPr bwMode="auto">
          <a:xfrm>
            <a:off x="10515602" y="3056915"/>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10528301" y="3764209"/>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10498667" y="447345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10498669" y="5202240"/>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16761" name="AutoShape 25"/>
          <p:cNvSpPr>
            <a:spLocks noChangeArrowheads="1"/>
          </p:cNvSpPr>
          <p:nvPr/>
        </p:nvSpPr>
        <p:spPr bwMode="auto">
          <a:xfrm>
            <a:off x="10712450" y="170681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10703986" y="1835762"/>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6763" name="AutoShape 27"/>
          <p:cNvSpPr>
            <a:spLocks noChangeArrowheads="1"/>
          </p:cNvSpPr>
          <p:nvPr/>
        </p:nvSpPr>
        <p:spPr bwMode="auto">
          <a:xfrm>
            <a:off x="717551" y="1759561"/>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745069" y="190805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6765" name="AutoShape 29"/>
          <p:cNvSpPr>
            <a:spLocks noChangeArrowheads="1"/>
          </p:cNvSpPr>
          <p:nvPr/>
        </p:nvSpPr>
        <p:spPr bwMode="auto">
          <a:xfrm flipV="1">
            <a:off x="872067" y="2982670"/>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6767" name="Text Box 31"/>
          <p:cNvSpPr txBox="1">
            <a:spLocks noChangeArrowheads="1"/>
          </p:cNvSpPr>
          <p:nvPr/>
        </p:nvSpPr>
        <p:spPr bwMode="auto">
          <a:xfrm>
            <a:off x="2159003" y="2630979"/>
            <a:ext cx="4996881"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333399"/>
                </a:solidFill>
                <a:ea typeface="黑体" pitchFamily="2" charset="-122"/>
              </a:rPr>
              <a:t>应用层 </a:t>
            </a:r>
            <a:r>
              <a:rPr kumimoji="1" lang="en-US" altLang="zh-CN" sz="2954" b="1" dirty="0">
                <a:solidFill>
                  <a:srgbClr val="333399"/>
                </a:solidFill>
                <a:ea typeface="黑体" pitchFamily="2" charset="-122"/>
              </a:rPr>
              <a:t>PDU </a:t>
            </a:r>
            <a:r>
              <a:rPr kumimoji="1" lang="zh-CN" altLang="en-US" sz="2954"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2159001" y="3285516"/>
            <a:ext cx="5883342"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加上运输层首部，成为运输层报文</a:t>
            </a:r>
            <a:endParaRPr kumimoji="1" lang="zh-CN" altLang="en-US" sz="4431"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7763" name="AutoShape 3"/>
          <p:cNvSpPr>
            <a:spLocks noChangeArrowheads="1"/>
          </p:cNvSpPr>
          <p:nvPr/>
        </p:nvSpPr>
        <p:spPr bwMode="auto">
          <a:xfrm rot="-5400000">
            <a:off x="5853887" y="279523"/>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711200" y="2359391"/>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261866" y="258017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dirty="0">
                <a:solidFill>
                  <a:srgbClr val="333399"/>
                </a:solidFill>
              </a:rPr>
              <a:t>5</a:t>
            </a:r>
          </a:p>
        </p:txBody>
      </p:sp>
      <p:sp>
        <p:nvSpPr>
          <p:cNvPr id="117766" name="Text Box 6"/>
          <p:cNvSpPr txBox="1">
            <a:spLocks noChangeArrowheads="1"/>
          </p:cNvSpPr>
          <p:nvPr/>
        </p:nvSpPr>
        <p:spPr bwMode="auto">
          <a:xfrm>
            <a:off x="1261866" y="335194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7767" name="Text Box 7"/>
          <p:cNvSpPr txBox="1">
            <a:spLocks noChangeArrowheads="1"/>
          </p:cNvSpPr>
          <p:nvPr/>
        </p:nvSpPr>
        <p:spPr bwMode="auto">
          <a:xfrm>
            <a:off x="1261866" y="403774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7768" name="Text Box 8"/>
          <p:cNvSpPr txBox="1">
            <a:spLocks noChangeArrowheads="1"/>
          </p:cNvSpPr>
          <p:nvPr/>
        </p:nvSpPr>
        <p:spPr bwMode="auto">
          <a:xfrm>
            <a:off x="1261866" y="4725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7769" name="Text Box 9"/>
          <p:cNvSpPr txBox="1">
            <a:spLocks noChangeArrowheads="1"/>
          </p:cNvSpPr>
          <p:nvPr/>
        </p:nvSpPr>
        <p:spPr bwMode="auto">
          <a:xfrm>
            <a:off x="1261866" y="542302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7770" name="Freeform 10"/>
          <p:cNvSpPr>
            <a:spLocks/>
          </p:cNvSpPr>
          <p:nvPr/>
        </p:nvSpPr>
        <p:spPr bwMode="auto">
          <a:xfrm>
            <a:off x="711202" y="309990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723901" y="3807192"/>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694267" y="4516439"/>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694269" y="5245226"/>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10515600" y="231836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10566400" y="253719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7776" name="Text Box 16"/>
          <p:cNvSpPr txBox="1">
            <a:spLocks noChangeArrowheads="1"/>
          </p:cNvSpPr>
          <p:nvPr/>
        </p:nvSpPr>
        <p:spPr bwMode="auto">
          <a:xfrm>
            <a:off x="10566400" y="33089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7777" name="Text Box 17"/>
          <p:cNvSpPr txBox="1">
            <a:spLocks noChangeArrowheads="1"/>
          </p:cNvSpPr>
          <p:nvPr/>
        </p:nvSpPr>
        <p:spPr bwMode="auto">
          <a:xfrm>
            <a:off x="10566400" y="39947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7778" name="Text Box 18"/>
          <p:cNvSpPr txBox="1">
            <a:spLocks noChangeArrowheads="1"/>
          </p:cNvSpPr>
          <p:nvPr/>
        </p:nvSpPr>
        <p:spPr bwMode="auto">
          <a:xfrm>
            <a:off x="10566400" y="468447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7779" name="Text Box 19"/>
          <p:cNvSpPr txBox="1">
            <a:spLocks noChangeArrowheads="1"/>
          </p:cNvSpPr>
          <p:nvPr/>
        </p:nvSpPr>
        <p:spPr bwMode="auto">
          <a:xfrm>
            <a:off x="10566400" y="538003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7780" name="Freeform 20"/>
          <p:cNvSpPr>
            <a:spLocks/>
          </p:cNvSpPr>
          <p:nvPr/>
        </p:nvSpPr>
        <p:spPr bwMode="auto">
          <a:xfrm>
            <a:off x="10515602" y="3056915"/>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10528301" y="3764209"/>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10498667" y="447345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10498669" y="5202240"/>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17785" name="AutoShape 25"/>
          <p:cNvSpPr>
            <a:spLocks noChangeArrowheads="1"/>
          </p:cNvSpPr>
          <p:nvPr/>
        </p:nvSpPr>
        <p:spPr bwMode="auto">
          <a:xfrm>
            <a:off x="10712450" y="170681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10703986" y="1835762"/>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7787" name="AutoShape 27"/>
          <p:cNvSpPr>
            <a:spLocks noChangeArrowheads="1"/>
          </p:cNvSpPr>
          <p:nvPr/>
        </p:nvSpPr>
        <p:spPr bwMode="auto">
          <a:xfrm>
            <a:off x="717551" y="1759561"/>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745069" y="190805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7789" name="AutoShape 29"/>
          <p:cNvSpPr>
            <a:spLocks noChangeArrowheads="1"/>
          </p:cNvSpPr>
          <p:nvPr/>
        </p:nvSpPr>
        <p:spPr bwMode="auto">
          <a:xfrm flipV="1">
            <a:off x="872067" y="3691914"/>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7791" name="Text Box 31"/>
          <p:cNvSpPr txBox="1">
            <a:spLocks noChangeArrowheads="1"/>
          </p:cNvSpPr>
          <p:nvPr/>
        </p:nvSpPr>
        <p:spPr bwMode="auto">
          <a:xfrm>
            <a:off x="2063750" y="3316778"/>
            <a:ext cx="4743606"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2063752" y="4049471"/>
            <a:ext cx="758688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加上网络层首部，成为 </a:t>
            </a:r>
            <a:r>
              <a:rPr kumimoji="1" lang="en-US" altLang="zh-CN" sz="2954" b="1">
                <a:solidFill>
                  <a:srgbClr val="333399"/>
                </a:solidFill>
                <a:ea typeface="黑体" pitchFamily="2" charset="-122"/>
              </a:rPr>
              <a:t>IP </a:t>
            </a:r>
            <a:r>
              <a:rPr kumimoji="1" lang="zh-CN" altLang="en-US" sz="2954"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0000CC"/>
                </a:solidFill>
              </a:rPr>
              <a:t>互</a:t>
            </a:r>
            <a:r>
              <a:rPr lang="zh-CN" altLang="zh-CN" dirty="0">
                <a:solidFill>
                  <a:srgbClr val="FF0000"/>
                </a:solidFill>
              </a:rPr>
              <a:t>联</a:t>
            </a:r>
            <a:r>
              <a:rPr lang="zh-CN" altLang="zh-CN" dirty="0">
                <a:solidFill>
                  <a:srgbClr val="0000CC"/>
                </a:solidFill>
              </a:rPr>
              <a:t>网</a:t>
            </a:r>
            <a:r>
              <a:rPr lang="en-US" altLang="zh-CN" dirty="0">
                <a:solidFill>
                  <a:srgbClr val="0000CC"/>
                </a:solidFill>
              </a:rPr>
              <a:t> (</a:t>
            </a:r>
            <a:r>
              <a:rPr lang="en-US" altLang="zh-CN" dirty="0">
                <a:solidFill>
                  <a:srgbClr val="FF0000"/>
                </a:solidFill>
              </a:rPr>
              <a:t>I</a:t>
            </a:r>
            <a:r>
              <a:rPr lang="en-US" altLang="zh-CN" dirty="0">
                <a:solidFill>
                  <a:srgbClr val="0000CC"/>
                </a:solidFill>
              </a:rPr>
              <a:t>nternet)</a:t>
            </a:r>
          </a:p>
          <a:p>
            <a:pPr lvl="1"/>
            <a:r>
              <a:rPr lang="zh-CN" altLang="en-US" dirty="0"/>
              <a:t>特指</a:t>
            </a:r>
            <a:r>
              <a:rPr lang="en-US" altLang="zh-CN" dirty="0"/>
              <a:t>Internet</a:t>
            </a:r>
            <a:r>
              <a:rPr lang="zh-CN" altLang="en-US" dirty="0"/>
              <a:t>，</a:t>
            </a:r>
            <a:r>
              <a:rPr lang="zh-CN" altLang="zh-CN" dirty="0"/>
              <a:t>起源于美国</a:t>
            </a:r>
            <a:r>
              <a:rPr lang="zh-CN" altLang="en-US" dirty="0"/>
              <a:t>，</a:t>
            </a:r>
            <a:r>
              <a:rPr lang="zh-CN" altLang="zh-CN" dirty="0"/>
              <a:t>现已发展成为世界上最大的</a:t>
            </a:r>
            <a:r>
              <a:rPr lang="zh-CN" altLang="en-US" dirty="0"/>
              <a:t>、</a:t>
            </a:r>
            <a:r>
              <a:rPr lang="zh-CN" altLang="zh-CN" dirty="0"/>
              <a:t>覆盖全球的计算机网络</a:t>
            </a:r>
            <a:endParaRPr lang="en-US" altLang="zh-CN" dirty="0"/>
          </a:p>
          <a:p>
            <a:r>
              <a:rPr lang="zh-CN" altLang="zh-CN" dirty="0">
                <a:solidFill>
                  <a:srgbClr val="0000CC"/>
                </a:solidFill>
              </a:rPr>
              <a:t>计算机网络</a:t>
            </a:r>
            <a:r>
              <a:rPr lang="en-US" altLang="zh-CN" dirty="0">
                <a:solidFill>
                  <a:srgbClr val="0000CC"/>
                </a:solidFill>
              </a:rPr>
              <a:t> (</a:t>
            </a:r>
            <a:r>
              <a:rPr lang="zh-CN" altLang="zh-CN" dirty="0">
                <a:solidFill>
                  <a:srgbClr val="0000CC"/>
                </a:solidFill>
              </a:rPr>
              <a:t>简称为网络</a:t>
            </a:r>
            <a:r>
              <a:rPr lang="en-US" altLang="zh-CN" dirty="0">
                <a:solidFill>
                  <a:srgbClr val="0000CC"/>
                </a:solidFill>
              </a:rPr>
              <a:t>)</a:t>
            </a:r>
          </a:p>
          <a:p>
            <a:pPr lvl="1"/>
            <a:r>
              <a:rPr lang="zh-CN" altLang="zh-CN" dirty="0"/>
              <a:t>由若干结点</a:t>
            </a:r>
            <a:r>
              <a:rPr lang="en-US" altLang="zh-CN" dirty="0"/>
              <a:t>(node)</a:t>
            </a:r>
            <a:r>
              <a:rPr lang="zh-CN" altLang="zh-CN" dirty="0"/>
              <a:t>和连接这些结点的链路</a:t>
            </a:r>
            <a:r>
              <a:rPr lang="en-US" altLang="zh-CN" dirty="0"/>
              <a:t>(link)</a:t>
            </a:r>
            <a:r>
              <a:rPr lang="zh-CN" altLang="zh-CN" dirty="0"/>
              <a:t>组成</a:t>
            </a:r>
            <a:endParaRPr lang="en-US" altLang="zh-CN" dirty="0"/>
          </a:p>
          <a:p>
            <a:r>
              <a:rPr lang="zh-CN" altLang="zh-CN" dirty="0">
                <a:solidFill>
                  <a:srgbClr val="0000CC"/>
                </a:solidFill>
              </a:rPr>
              <a:t>互</a:t>
            </a:r>
            <a:r>
              <a:rPr lang="zh-CN" altLang="zh-CN" dirty="0">
                <a:solidFill>
                  <a:srgbClr val="FF0000"/>
                </a:solidFill>
              </a:rPr>
              <a:t>连</a:t>
            </a:r>
            <a:r>
              <a:rPr lang="zh-CN" altLang="zh-CN" dirty="0">
                <a:solidFill>
                  <a:srgbClr val="0000CC"/>
                </a:solidFill>
              </a:rPr>
              <a:t>网</a:t>
            </a:r>
            <a:r>
              <a:rPr lang="en-US" altLang="zh-CN" dirty="0">
                <a:solidFill>
                  <a:srgbClr val="0000CC"/>
                </a:solidFill>
              </a:rPr>
              <a:t> (internetwork </a:t>
            </a:r>
            <a:r>
              <a:rPr lang="zh-CN" altLang="zh-CN" dirty="0">
                <a:solidFill>
                  <a:srgbClr val="0000CC"/>
                </a:solidFill>
              </a:rPr>
              <a:t>或</a:t>
            </a:r>
            <a:r>
              <a:rPr lang="en-US" altLang="zh-CN" dirty="0">
                <a:solidFill>
                  <a:srgbClr val="0000CC"/>
                </a:solidFill>
              </a:rPr>
              <a:t> </a:t>
            </a:r>
            <a:r>
              <a:rPr lang="en-US" altLang="zh-CN" dirty="0">
                <a:solidFill>
                  <a:srgbClr val="FF0000"/>
                </a:solidFill>
              </a:rPr>
              <a:t>i</a:t>
            </a:r>
            <a:r>
              <a:rPr lang="en-US" altLang="zh-CN" dirty="0">
                <a:solidFill>
                  <a:srgbClr val="0000CC"/>
                </a:solidFill>
              </a:rPr>
              <a:t>nternet)</a:t>
            </a:r>
          </a:p>
          <a:p>
            <a:pPr lvl="1"/>
            <a:r>
              <a:rPr lang="zh-CN" altLang="en-US" dirty="0"/>
              <a:t>可以</a:t>
            </a:r>
            <a:r>
              <a:rPr lang="zh-CN" altLang="zh-CN" dirty="0"/>
              <a:t>通过路由器</a:t>
            </a:r>
            <a:r>
              <a:rPr lang="zh-CN" altLang="en-US" dirty="0"/>
              <a:t>把</a:t>
            </a:r>
            <a:r>
              <a:rPr lang="zh-CN" altLang="zh-CN" dirty="0"/>
              <a:t>网络互连起来，这就构成了一个覆盖范围更大的计算机网络</a:t>
            </a:r>
            <a:r>
              <a:rPr lang="zh-CN" altLang="en-US" dirty="0"/>
              <a:t>，称之为</a:t>
            </a:r>
            <a:r>
              <a:rPr lang="zh-CN" altLang="zh-CN" dirty="0"/>
              <a:t>互连网</a:t>
            </a:r>
            <a:endParaRPr lang="zh-CN" altLang="en-US" dirty="0"/>
          </a:p>
          <a:p>
            <a:pPr lvl="1"/>
            <a:r>
              <a:rPr lang="zh-CN" altLang="zh-CN" dirty="0"/>
              <a:t>“网络的网络”</a:t>
            </a:r>
            <a:r>
              <a:rPr lang="en-US" altLang="zh-CN" dirty="0"/>
              <a:t>(network of networks)</a:t>
            </a:r>
          </a:p>
        </p:txBody>
      </p:sp>
      <p:sp>
        <p:nvSpPr>
          <p:cNvPr id="2" name="标题 1"/>
          <p:cNvSpPr>
            <a:spLocks noGrp="1"/>
          </p:cNvSpPr>
          <p:nvPr>
            <p:ph type="title"/>
          </p:nvPr>
        </p:nvSpPr>
        <p:spPr/>
        <p:txBody>
          <a:bodyPr>
            <a:normAutofit fontScale="90000"/>
          </a:bodyPr>
          <a:lstStyle/>
          <a:p>
            <a:r>
              <a:rPr lang="en-US" altLang="zh-CN" sz="4923" dirty="0"/>
              <a:t>1.2.1  </a:t>
            </a:r>
            <a:r>
              <a:rPr lang="zh-CN" altLang="en-US" sz="4923" dirty="0"/>
              <a:t>网络的网络</a:t>
            </a:r>
          </a:p>
        </p:txBody>
      </p:sp>
    </p:spTree>
    <p:extLst>
      <p:ext uri="{BB962C8B-B14F-4D97-AF65-F5344CB8AC3E}">
        <p14:creationId xmlns:p14="http://schemas.microsoft.com/office/powerpoint/2010/main" val="22154806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878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879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879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879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879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879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880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880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880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880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880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1880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881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8813" name="AutoShape 29"/>
          <p:cNvSpPr>
            <a:spLocks noChangeArrowheads="1"/>
          </p:cNvSpPr>
          <p:nvPr/>
        </p:nvSpPr>
        <p:spPr bwMode="auto">
          <a:xfrm flipV="1">
            <a:off x="872067" y="4420333"/>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8815" name="Text Box 31"/>
          <p:cNvSpPr txBox="1">
            <a:spLocks noChangeArrowheads="1"/>
          </p:cNvSpPr>
          <p:nvPr/>
        </p:nvSpPr>
        <p:spPr bwMode="auto">
          <a:xfrm>
            <a:off x="2159003" y="4037380"/>
            <a:ext cx="5201617"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954" b="1">
                <a:solidFill>
                  <a:srgbClr val="333399"/>
                </a:solidFill>
                <a:ea typeface="黑体" pitchFamily="2" charset="-122"/>
              </a:rPr>
              <a:t>IP </a:t>
            </a:r>
            <a:r>
              <a:rPr kumimoji="1" lang="zh-CN" altLang="en-US" sz="2954"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2159001" y="4723179"/>
            <a:ext cx="74029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954" dirty="0"/>
              <a:t> </a:t>
            </a:r>
            <a:r>
              <a:rPr lang="en-US" altLang="zh-CN" dirty="0"/>
              <a:t>1</a:t>
            </a:r>
            <a:r>
              <a:rPr lang="en-US" altLang="zh-CN" sz="2954" dirty="0"/>
              <a:t> </a:t>
            </a:r>
            <a:r>
              <a:rPr lang="zh-CN" altLang="en-US" dirty="0"/>
              <a:t>向主机</a:t>
            </a:r>
            <a:r>
              <a:rPr lang="zh-CN" altLang="en-US" sz="2954" dirty="0"/>
              <a:t> </a:t>
            </a:r>
            <a:r>
              <a:rPr lang="en-US" altLang="zh-CN" dirty="0"/>
              <a:t>2</a:t>
            </a:r>
            <a:r>
              <a:rPr lang="en-US" altLang="zh-CN" sz="2954" dirty="0"/>
              <a:t> </a:t>
            </a:r>
            <a:r>
              <a:rPr lang="zh-CN" altLang="en-US" dirty="0"/>
              <a:t>发送数据 </a:t>
            </a:r>
          </a:p>
        </p:txBody>
      </p:sp>
      <p:sp>
        <p:nvSpPr>
          <p:cNvPr id="119811"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9814"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9815"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9816"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9817"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9818"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9824"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9825"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9826"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9827"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9828"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19833"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9835"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9837" name="AutoShape 29"/>
          <p:cNvSpPr>
            <a:spLocks noChangeArrowheads="1"/>
          </p:cNvSpPr>
          <p:nvPr/>
        </p:nvSpPr>
        <p:spPr bwMode="auto">
          <a:xfrm flipV="1">
            <a:off x="872067" y="5129577"/>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9839" name="Text Box 31"/>
          <p:cNvSpPr txBox="1">
            <a:spLocks noChangeArrowheads="1"/>
          </p:cNvSpPr>
          <p:nvPr/>
        </p:nvSpPr>
        <p:spPr bwMode="auto">
          <a:xfrm>
            <a:off x="2159001" y="4658703"/>
            <a:ext cx="512351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2158999" y="5367948"/>
            <a:ext cx="7023076"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0836" name="AutoShape 4"/>
          <p:cNvSpPr>
            <a:spLocks noChangeArrowheads="1"/>
          </p:cNvSpPr>
          <p:nvPr/>
        </p:nvSpPr>
        <p:spPr bwMode="auto">
          <a:xfrm rot="-5400000">
            <a:off x="5784036"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0839" name="Text Box 7"/>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0840" name="Text Box 8"/>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0841" name="Text Box 9"/>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0842" name="Text Box 10"/>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0843" name="Freeform 11"/>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0849" name="Text Box 17"/>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0850" name="Text Box 18"/>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0851" name="Text Box 19"/>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0852" name="Text Box 20"/>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0853" name="Freeform 21"/>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929217" y="5926748"/>
            <a:ext cx="527050" cy="51581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5135034" y="6045933"/>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4423508" y="6030627"/>
            <a:ext cx="220784" cy="524933"/>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8072643" y="6030627"/>
            <a:ext cx="220784" cy="524933"/>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0862" name="AutoShape 30"/>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0864" name="AutoShape 32"/>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grpSp>
        <p:nvGrpSpPr>
          <p:cNvPr id="120866" name="Group 34"/>
          <p:cNvGrpSpPr>
            <a:grpSpLocks/>
          </p:cNvGrpSpPr>
          <p:nvPr/>
        </p:nvGrpSpPr>
        <p:grpSpPr bwMode="auto">
          <a:xfrm>
            <a:off x="2159001" y="6208101"/>
            <a:ext cx="1422400" cy="171938"/>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8801100" y="6206150"/>
            <a:ext cx="1422400" cy="175846"/>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799819" y="4777886"/>
            <a:ext cx="6643164"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954"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0874" name="AutoShape 42"/>
          <p:cNvSpPr>
            <a:spLocks noChangeArrowheads="1"/>
          </p:cNvSpPr>
          <p:nvPr/>
        </p:nvSpPr>
        <p:spPr bwMode="auto">
          <a:xfrm rot="5400000" flipH="1">
            <a:off x="10784336" y="5842977"/>
            <a:ext cx="531446" cy="52705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1859"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1862"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1863"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1864"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1865"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1866"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1872"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1873"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1874"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1875"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1876"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1881"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1883"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1885"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1886" name="Text Box 30"/>
          <p:cNvSpPr txBox="1">
            <a:spLocks noChangeArrowheads="1"/>
          </p:cNvSpPr>
          <p:nvPr/>
        </p:nvSpPr>
        <p:spPr bwMode="auto">
          <a:xfrm>
            <a:off x="2952751" y="5367948"/>
            <a:ext cx="7023076"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11074400" y="5123719"/>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2883"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2886"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2887"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2888"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2889"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2890"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2896"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2897"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2898"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2899"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2900"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527050" y="1232910"/>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2905"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2907"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2909"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2910" name="Text Box 30"/>
          <p:cNvSpPr txBox="1">
            <a:spLocks noChangeArrowheads="1"/>
          </p:cNvSpPr>
          <p:nvPr/>
        </p:nvSpPr>
        <p:spPr bwMode="auto">
          <a:xfrm>
            <a:off x="4690488" y="4512163"/>
            <a:ext cx="5503430"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数据链路层剥去帧首部和帧尾部</a:t>
            </a:r>
          </a:p>
          <a:p>
            <a:pPr algn="ctr" eaLnBrk="0" hangingPunct="0"/>
            <a:r>
              <a:rPr kumimoji="1" lang="zh-CN" altLang="en-US" sz="2954"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11074400" y="4334364"/>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390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391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391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391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391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391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392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392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392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392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392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392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393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3933"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3934" name="Text Box 30"/>
          <p:cNvSpPr txBox="1">
            <a:spLocks noChangeArrowheads="1"/>
          </p:cNvSpPr>
          <p:nvPr/>
        </p:nvSpPr>
        <p:spPr bwMode="auto">
          <a:xfrm>
            <a:off x="4804787" y="3802919"/>
            <a:ext cx="5503430"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网络层剥去首部，取出数据部分</a:t>
            </a:r>
          </a:p>
          <a:p>
            <a:pPr algn="ctr" eaLnBrk="0" hangingPunct="0"/>
            <a:r>
              <a:rPr kumimoji="1" lang="zh-CN" altLang="en-US" sz="2954"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11074400" y="3580179"/>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4931"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4934"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4935"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4936"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4937"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4938"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4944"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4945"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4946"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4947"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4948"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4953"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4955"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4957"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4958" name="Text Box 30"/>
          <p:cNvSpPr txBox="1">
            <a:spLocks noChangeArrowheads="1"/>
          </p:cNvSpPr>
          <p:nvPr/>
        </p:nvSpPr>
        <p:spPr bwMode="auto">
          <a:xfrm>
            <a:off x="4804787" y="3005748"/>
            <a:ext cx="5503430"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运输层剥去首部，取出数据部分</a:t>
            </a:r>
          </a:p>
          <a:p>
            <a:pPr algn="ctr" eaLnBrk="0" hangingPunct="0"/>
            <a:r>
              <a:rPr kumimoji="1" lang="zh-CN" altLang="en-US" sz="2954"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11074400" y="2870934"/>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5955"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5958"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5959"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5960"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5961"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5962"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5968"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5969"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5970"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5971"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5972"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5977"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5979"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5981"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5982" name="Text Box 30"/>
          <p:cNvSpPr txBox="1">
            <a:spLocks noChangeArrowheads="1"/>
          </p:cNvSpPr>
          <p:nvPr/>
        </p:nvSpPr>
        <p:spPr bwMode="auto">
          <a:xfrm>
            <a:off x="4033292" y="2384425"/>
            <a:ext cx="6263253"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应用层剥去首部，取出应用程序数据</a:t>
            </a:r>
          </a:p>
          <a:p>
            <a:pPr algn="ctr" eaLnBrk="0" hangingPunct="0"/>
            <a:r>
              <a:rPr kumimoji="1" lang="zh-CN" altLang="en-US" sz="2954"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11074400" y="2251564"/>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1969"/>
              <a:t> </a:t>
            </a:r>
            <a:r>
              <a:rPr lang="en-US" altLang="zh-CN"/>
              <a:t>2</a:t>
            </a:r>
            <a:r>
              <a:rPr lang="en-US" altLang="zh-CN" sz="2954"/>
              <a:t> </a:t>
            </a:r>
            <a:r>
              <a:rPr lang="zh-CN" altLang="en-US"/>
              <a:t>发送数据 </a:t>
            </a:r>
          </a:p>
        </p:txBody>
      </p:sp>
      <p:sp>
        <p:nvSpPr>
          <p:cNvPr id="126979"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6982"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6983"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6984"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6985"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6986"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6992"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6993"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6994"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6995"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6996"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527050" y="1232910"/>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7001"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7003"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7005"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7006" name="AutoShape 30"/>
          <p:cNvSpPr>
            <a:spLocks noChangeArrowheads="1"/>
          </p:cNvSpPr>
          <p:nvPr/>
        </p:nvSpPr>
        <p:spPr bwMode="auto">
          <a:xfrm>
            <a:off x="5422901" y="1321535"/>
            <a:ext cx="3937001" cy="1150815"/>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5660444" y="1409457"/>
            <a:ext cx="364394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latin typeface="Tahoma" pitchFamily="34" charset="0"/>
                <a:ea typeface="黑体" pitchFamily="2" charset="-122"/>
              </a:rPr>
              <a:t>我收到了</a:t>
            </a:r>
            <a:r>
              <a:rPr kumimoji="1" lang="zh-CN" altLang="en-US" sz="1723" b="1">
                <a:solidFill>
                  <a:srgbClr val="333399"/>
                </a:solidFill>
                <a:ea typeface="黑体" pitchFamily="2" charset="-122"/>
              </a:rPr>
              <a:t> </a:t>
            </a:r>
            <a:r>
              <a:rPr kumimoji="1" lang="en-US" altLang="zh-CN" sz="2954" b="1">
                <a:solidFill>
                  <a:srgbClr val="333399"/>
                </a:solidFill>
                <a:ea typeface="黑体" pitchFamily="2" charset="-122"/>
              </a:rPr>
              <a:t>AP</a:t>
            </a:r>
            <a:r>
              <a:rPr kumimoji="1" lang="en-US" altLang="zh-CN" sz="2954" b="1" baseline="-25000">
                <a:solidFill>
                  <a:srgbClr val="333399"/>
                </a:solidFill>
                <a:ea typeface="黑体" pitchFamily="2" charset="-122"/>
              </a:rPr>
              <a:t>1</a:t>
            </a:r>
            <a:r>
              <a:rPr kumimoji="1" lang="en-US" altLang="zh-CN" sz="1969" b="1">
                <a:solidFill>
                  <a:srgbClr val="333399"/>
                </a:solidFill>
                <a:ea typeface="黑体" pitchFamily="2" charset="-122"/>
              </a:rPr>
              <a:t> </a:t>
            </a:r>
            <a:r>
              <a:rPr kumimoji="1" lang="zh-CN" altLang="en-US" sz="2954" b="1">
                <a:solidFill>
                  <a:srgbClr val="333399"/>
                </a:solidFill>
                <a:latin typeface="Tahoma" pitchFamily="34" charset="0"/>
                <a:ea typeface="黑体" pitchFamily="2" charset="-122"/>
              </a:rPr>
              <a:t>发来的</a:t>
            </a:r>
          </a:p>
          <a:p>
            <a:pPr algn="ctr" eaLnBrk="0" hangingPunct="0"/>
            <a:r>
              <a:rPr kumimoji="1" lang="zh-CN" altLang="en-US" sz="2954"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8003" name="AutoShape 3"/>
          <p:cNvSpPr>
            <a:spLocks noChangeArrowheads="1"/>
          </p:cNvSpPr>
          <p:nvPr/>
        </p:nvSpPr>
        <p:spPr bwMode="auto">
          <a:xfrm rot="-5400000">
            <a:off x="5853887" y="27384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711200" y="235371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261866" y="2574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8006" name="Text Box 6"/>
          <p:cNvSpPr txBox="1">
            <a:spLocks noChangeArrowheads="1"/>
          </p:cNvSpPr>
          <p:nvPr/>
        </p:nvSpPr>
        <p:spPr bwMode="auto">
          <a:xfrm>
            <a:off x="1261866" y="334626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8007" name="Text Box 7"/>
          <p:cNvSpPr txBox="1">
            <a:spLocks noChangeArrowheads="1"/>
          </p:cNvSpPr>
          <p:nvPr/>
        </p:nvSpPr>
        <p:spPr bwMode="auto">
          <a:xfrm>
            <a:off x="1261866" y="403207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8008" name="Text Box 8"/>
          <p:cNvSpPr txBox="1">
            <a:spLocks noChangeArrowheads="1"/>
          </p:cNvSpPr>
          <p:nvPr/>
        </p:nvSpPr>
        <p:spPr bwMode="auto">
          <a:xfrm>
            <a:off x="1261866" y="471982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8009" name="Text Box 9"/>
          <p:cNvSpPr txBox="1">
            <a:spLocks noChangeArrowheads="1"/>
          </p:cNvSpPr>
          <p:nvPr/>
        </p:nvSpPr>
        <p:spPr bwMode="auto">
          <a:xfrm>
            <a:off x="1261866" y="5417346"/>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8010" name="Freeform 10"/>
          <p:cNvSpPr>
            <a:spLocks/>
          </p:cNvSpPr>
          <p:nvPr/>
        </p:nvSpPr>
        <p:spPr bwMode="auto">
          <a:xfrm>
            <a:off x="711202" y="309422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723901" y="3801513"/>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694267" y="4510762"/>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694269" y="5239547"/>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10515600" y="231268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10566400" y="2531516"/>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8016" name="Text Box 16"/>
          <p:cNvSpPr txBox="1">
            <a:spLocks noChangeArrowheads="1"/>
          </p:cNvSpPr>
          <p:nvPr/>
        </p:nvSpPr>
        <p:spPr bwMode="auto">
          <a:xfrm>
            <a:off x="10566400" y="330328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8017" name="Text Box 17"/>
          <p:cNvSpPr txBox="1">
            <a:spLocks noChangeArrowheads="1"/>
          </p:cNvSpPr>
          <p:nvPr/>
        </p:nvSpPr>
        <p:spPr bwMode="auto">
          <a:xfrm>
            <a:off x="10566400" y="398908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8018" name="Text Box 18"/>
          <p:cNvSpPr txBox="1">
            <a:spLocks noChangeArrowheads="1"/>
          </p:cNvSpPr>
          <p:nvPr/>
        </p:nvSpPr>
        <p:spPr bwMode="auto">
          <a:xfrm>
            <a:off x="10566400" y="467879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8019" name="Text Box 19"/>
          <p:cNvSpPr txBox="1">
            <a:spLocks noChangeArrowheads="1"/>
          </p:cNvSpPr>
          <p:nvPr/>
        </p:nvSpPr>
        <p:spPr bwMode="auto">
          <a:xfrm>
            <a:off x="10566400" y="53743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8020" name="Freeform 20"/>
          <p:cNvSpPr>
            <a:spLocks/>
          </p:cNvSpPr>
          <p:nvPr/>
        </p:nvSpPr>
        <p:spPr bwMode="auto">
          <a:xfrm>
            <a:off x="10515602" y="3051238"/>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10528301" y="3758530"/>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10498667" y="446777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10498669" y="5196561"/>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28025" name="AutoShape 25"/>
          <p:cNvSpPr>
            <a:spLocks noChangeArrowheads="1"/>
          </p:cNvSpPr>
          <p:nvPr/>
        </p:nvSpPr>
        <p:spPr bwMode="auto">
          <a:xfrm>
            <a:off x="10712450" y="1701131"/>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10703986" y="183008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8027" name="AutoShape 27"/>
          <p:cNvSpPr>
            <a:spLocks noChangeArrowheads="1"/>
          </p:cNvSpPr>
          <p:nvPr/>
        </p:nvSpPr>
        <p:spPr bwMode="auto">
          <a:xfrm>
            <a:off x="717551" y="1753884"/>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745069" y="1902378"/>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8029"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8030" name="Rectangle 30"/>
          <p:cNvSpPr>
            <a:spLocks noChangeArrowheads="1"/>
          </p:cNvSpPr>
          <p:nvPr/>
        </p:nvSpPr>
        <p:spPr bwMode="auto">
          <a:xfrm>
            <a:off x="5422901" y="1918009"/>
            <a:ext cx="3456517"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3503090" y="1828128"/>
            <a:ext cx="1921934" cy="1240692"/>
            <a:chOff x="1655" y="1525"/>
            <a:chExt cx="908" cy="635"/>
          </a:xfrm>
        </p:grpSpPr>
        <p:sp>
          <p:nvSpPr>
            <p:cNvPr id="128032" name="Text Box 32"/>
            <p:cNvSpPr txBox="1">
              <a:spLocks noChangeArrowheads="1"/>
            </p:cNvSpPr>
            <p:nvPr/>
          </p:nvSpPr>
          <p:spPr bwMode="auto">
            <a:xfrm>
              <a:off x="1655" y="1525"/>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a:solidFill>
                    <a:srgbClr val="333399"/>
                  </a:solidFill>
                  <a:latin typeface="Arial Rounded MT Bold" pitchFamily="34" charset="0"/>
                  <a:ea typeface="黑体" pitchFamily="2" charset="-122"/>
                </a:rPr>
                <a:t>应用层首部</a:t>
              </a:r>
              <a:endParaRPr kumimoji="1" lang="zh-CN" altLang="en-US" sz="2462"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639484" y="5462286"/>
            <a:ext cx="6913034"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333399"/>
                </a:solidFill>
                <a:ea typeface="黑体" pitchFamily="2" charset="-122"/>
              </a:rPr>
              <a:t>10100110100101  </a:t>
            </a:r>
            <a:r>
              <a:rPr lang="zh-CN" altLang="en-US" sz="2462" b="1">
                <a:solidFill>
                  <a:srgbClr val="333399"/>
                </a:solidFill>
                <a:ea typeface="黑体" pitchFamily="2" charset="-122"/>
              </a:rPr>
              <a:t>比  特  流  </a:t>
            </a:r>
            <a:r>
              <a:rPr lang="en-US" altLang="zh-CN" sz="2462" b="1">
                <a:solidFill>
                  <a:srgbClr val="333399"/>
                </a:solidFill>
                <a:ea typeface="黑体" pitchFamily="2" charset="-122"/>
              </a:rPr>
              <a:t>110101110101</a:t>
            </a:r>
          </a:p>
        </p:txBody>
      </p:sp>
      <p:sp>
        <p:nvSpPr>
          <p:cNvPr id="128036" name="Text Box 36"/>
          <p:cNvSpPr txBox="1">
            <a:spLocks noChangeArrowheads="1"/>
          </p:cNvSpPr>
          <p:nvPr/>
        </p:nvSpPr>
        <p:spPr bwMode="auto">
          <a:xfrm>
            <a:off x="2107865" y="934186"/>
            <a:ext cx="8177239"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3446"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5422901" y="2627254"/>
            <a:ext cx="3456517"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4751918" y="3336501"/>
            <a:ext cx="4127500" cy="441569"/>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4078817" y="4045747"/>
            <a:ext cx="4800601" cy="441569"/>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3407834" y="4754993"/>
            <a:ext cx="5471584" cy="441569"/>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872068" y="2271654"/>
            <a:ext cx="6375401" cy="511908"/>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867835" y="2980898"/>
            <a:ext cx="5996517" cy="488462"/>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867836" y="3670608"/>
            <a:ext cx="5516033" cy="504092"/>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865720" y="4397437"/>
            <a:ext cx="5109633" cy="547077"/>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865720" y="5106686"/>
            <a:ext cx="4847167" cy="56661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734734" y="2455313"/>
            <a:ext cx="2017184" cy="1322754"/>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a:solidFill>
                    <a:srgbClr val="333399"/>
                  </a:solidFill>
                  <a:latin typeface="Arial Rounded MT Bold" pitchFamily="34" charset="0"/>
                  <a:ea typeface="黑体" pitchFamily="2" charset="-122"/>
                </a:rPr>
                <a:t>运输层首部</a:t>
              </a:r>
              <a:endParaRPr kumimoji="1" lang="zh-CN" altLang="en-US" sz="2462"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2044702" y="3068822"/>
            <a:ext cx="2034117" cy="1418492"/>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a:solidFill>
                    <a:srgbClr val="333399"/>
                  </a:solidFill>
                  <a:latin typeface="Arial Rounded MT Bold" pitchFamily="34" charset="0"/>
                  <a:ea typeface="黑体" pitchFamily="2" charset="-122"/>
                </a:rPr>
                <a:t>网络层首部</a:t>
              </a:r>
              <a:endParaRPr kumimoji="1" lang="zh-CN" altLang="en-US" sz="2462"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921935" y="3600267"/>
            <a:ext cx="1485901" cy="1594338"/>
            <a:chOff x="908" y="2432"/>
            <a:chExt cx="702"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908" y="2432"/>
              <a:ext cx="53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462"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462" b="1">
                  <a:solidFill>
                    <a:srgbClr val="333399"/>
                  </a:solidFill>
                  <a:latin typeface="Arial Rounded MT Bold" pitchFamily="34" charset="0"/>
                  <a:ea typeface="黑体" pitchFamily="2" charset="-122"/>
                </a:rPr>
                <a:t>首部</a:t>
              </a:r>
              <a:endParaRPr kumimoji="1" lang="zh-CN" altLang="en-US" sz="2462"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8879418" y="3608082"/>
            <a:ext cx="1282699" cy="1588478"/>
            <a:chOff x="4195" y="2436"/>
            <a:chExt cx="606"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64" y="2436"/>
              <a:ext cx="53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462"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462" b="1">
                  <a:solidFill>
                    <a:srgbClr val="333399"/>
                  </a:solidFill>
                  <a:latin typeface="Arial Rounded MT Bold" pitchFamily="34" charset="0"/>
                  <a:ea typeface="黑体" pitchFamily="2" charset="-122"/>
                </a:rPr>
                <a:t>尾部</a:t>
              </a:r>
              <a:endParaRPr kumimoji="1" lang="zh-CN" altLang="en-US" sz="2462"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923" dirty="0"/>
              <a:t>1.2.1  </a:t>
            </a:r>
            <a:r>
              <a:rPr lang="zh-CN" altLang="en-US" sz="4923" dirty="0"/>
              <a:t>网络的网络</a:t>
            </a:r>
          </a:p>
        </p:txBody>
      </p:sp>
      <p:sp>
        <p:nvSpPr>
          <p:cNvPr id="4" name="文本占位符 3">
            <a:extLst>
              <a:ext uri="{FF2B5EF4-FFF2-40B4-BE49-F238E27FC236}">
                <a16:creationId xmlns:a16="http://schemas.microsoft.com/office/drawing/2014/main" id="{E4F4F69E-4680-44F3-82D6-EB8424BCDABE}"/>
              </a:ext>
            </a:extLst>
          </p:cNvPr>
          <p:cNvSpPr>
            <a:spLocks noGrp="1"/>
          </p:cNvSpPr>
          <p:nvPr>
            <p:ph type="body" sz="quarter" idx="11"/>
          </p:nvPr>
        </p:nvSpPr>
        <p:spPr>
          <a:xfrm>
            <a:off x="3247032" y="5893215"/>
            <a:ext cx="8280400" cy="431800"/>
          </a:xfrm>
        </p:spPr>
        <p:txBody>
          <a:bodyPr>
            <a:normAutofit fontScale="92500" lnSpcReduction="20000"/>
          </a:bodyPr>
          <a:lstStyle/>
          <a:p>
            <a:r>
              <a:rPr lang="zh-CN" altLang="en-US" dirty="0"/>
              <a:t>简单的网络                        由网络构成的互连网</a:t>
            </a:r>
          </a:p>
        </p:txBody>
      </p:sp>
      <p:grpSp>
        <p:nvGrpSpPr>
          <p:cNvPr id="207" name="组合 206"/>
          <p:cNvGrpSpPr/>
          <p:nvPr/>
        </p:nvGrpSpPr>
        <p:grpSpPr>
          <a:xfrm>
            <a:off x="492466" y="1224052"/>
            <a:ext cx="11220158" cy="4409895"/>
            <a:chOff x="560512" y="1196752"/>
            <a:chExt cx="9116380" cy="3583040"/>
          </a:xfrm>
        </p:grpSpPr>
        <p:grpSp>
          <p:nvGrpSpPr>
            <p:cNvPr id="177" name="组合 176"/>
            <p:cNvGrpSpPr/>
            <p:nvPr/>
          </p:nvGrpSpPr>
          <p:grpSpPr>
            <a:xfrm>
              <a:off x="2293827" y="1196752"/>
              <a:ext cx="3130678" cy="3548143"/>
              <a:chOff x="2504629" y="1635667"/>
              <a:chExt cx="2746145" cy="2893289"/>
            </a:xfrm>
          </p:grpSpPr>
          <p:sp>
            <p:nvSpPr>
              <p:cNvPr id="19" name="Text Box 1183"/>
              <p:cNvSpPr txBox="1">
                <a:spLocks noChangeArrowheads="1"/>
              </p:cNvSpPr>
              <p:nvPr/>
            </p:nvSpPr>
            <p:spPr bwMode="auto">
              <a:xfrm>
                <a:off x="3806379" y="4241945"/>
                <a:ext cx="368103" cy="2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en-US" altLang="zh-CN" sz="2215" b="1" kern="0" dirty="0">
                    <a:solidFill>
                      <a:srgbClr val="000099"/>
                    </a:solidFill>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2" name="Text Box 1185"/>
              <p:cNvSpPr txBox="1">
                <a:spLocks noChangeArrowheads="1"/>
              </p:cNvSpPr>
              <p:nvPr/>
            </p:nvSpPr>
            <p:spPr bwMode="auto">
              <a:xfrm>
                <a:off x="2815953" y="1635667"/>
                <a:ext cx="2434821" cy="34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800" kern="0" dirty="0">
                    <a:solidFill>
                      <a:srgbClr val="000099"/>
                    </a:solidFill>
                    <a:latin typeface="微软雅黑" panose="020B0503020204020204" pitchFamily="34" charset="-122"/>
                    <a:ea typeface="微软雅黑" panose="020B0503020204020204" pitchFamily="34"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5" name="Text Box 1523"/>
              <p:cNvSpPr txBox="1">
                <a:spLocks noChangeArrowheads="1"/>
              </p:cNvSpPr>
              <p:nvPr/>
            </p:nvSpPr>
            <p:spPr bwMode="auto">
              <a:xfrm>
                <a:off x="4169506" y="2147921"/>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结点</a:t>
                </a:r>
              </a:p>
            </p:txBody>
          </p:sp>
          <p:sp>
            <p:nvSpPr>
              <p:cNvPr id="166" name="Text Box 1524"/>
              <p:cNvSpPr txBox="1">
                <a:spLocks noChangeArrowheads="1"/>
              </p:cNvSpPr>
              <p:nvPr/>
            </p:nvSpPr>
            <p:spPr bwMode="auto">
              <a:xfrm>
                <a:off x="4442556" y="2651158"/>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178" name="组合 177"/>
            <p:cNvGrpSpPr/>
            <p:nvPr/>
          </p:nvGrpSpPr>
          <p:grpSpPr>
            <a:xfrm>
              <a:off x="5655534" y="1196753"/>
              <a:ext cx="4021358" cy="3583039"/>
              <a:chOff x="5457379" y="1564229"/>
              <a:chExt cx="3527425" cy="2921745"/>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0" name="Text Box 1184"/>
              <p:cNvSpPr txBox="1">
                <a:spLocks noChangeArrowheads="1"/>
              </p:cNvSpPr>
              <p:nvPr/>
            </p:nvSpPr>
            <p:spPr bwMode="auto">
              <a:xfrm>
                <a:off x="7267129" y="4198963"/>
                <a:ext cx="379527" cy="2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en-US" altLang="zh-CN" sz="2215" b="1" kern="0" dirty="0">
                    <a:solidFill>
                      <a:srgbClr val="000099"/>
                    </a:solidFill>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5" name="Text Box 1318"/>
              <p:cNvSpPr txBox="1">
                <a:spLocks noChangeArrowheads="1"/>
              </p:cNvSpPr>
              <p:nvPr/>
            </p:nvSpPr>
            <p:spPr bwMode="auto">
              <a:xfrm>
                <a:off x="5911578" y="1564229"/>
                <a:ext cx="2690733" cy="34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800" kern="0" dirty="0">
                    <a:solidFill>
                      <a:srgbClr val="000099"/>
                    </a:solidFill>
                    <a:latin typeface="微软雅黑" panose="020B0503020204020204" pitchFamily="34" charset="-122"/>
                    <a:ea typeface="微软雅黑" panose="020B0503020204020204" pitchFamily="34"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170" name="Text Box 1524"/>
              <p:cNvSpPr txBox="1">
                <a:spLocks noChangeArrowheads="1"/>
              </p:cNvSpPr>
              <p:nvPr/>
            </p:nvSpPr>
            <p:spPr bwMode="auto">
              <a:xfrm>
                <a:off x="6975177" y="3037312"/>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1" name="Text Box 1524"/>
              <p:cNvSpPr txBox="1">
                <a:spLocks noChangeArrowheads="1"/>
              </p:cNvSpPr>
              <p:nvPr/>
            </p:nvSpPr>
            <p:spPr bwMode="auto">
              <a:xfrm>
                <a:off x="8427936" y="3013610"/>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2" name="Text Box 1524"/>
              <p:cNvSpPr txBox="1">
                <a:spLocks noChangeArrowheads="1"/>
              </p:cNvSpPr>
              <p:nvPr/>
            </p:nvSpPr>
            <p:spPr bwMode="auto">
              <a:xfrm>
                <a:off x="6054624" y="3448336"/>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3" name="Text Box 1524"/>
              <p:cNvSpPr txBox="1">
                <a:spLocks noChangeArrowheads="1"/>
              </p:cNvSpPr>
              <p:nvPr/>
            </p:nvSpPr>
            <p:spPr bwMode="auto">
              <a:xfrm>
                <a:off x="7684986" y="2265756"/>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网络</a:t>
                </a:r>
              </a:p>
            </p:txBody>
          </p:sp>
          <p:sp>
            <p:nvSpPr>
              <p:cNvPr id="174" name="Text Box 1524"/>
              <p:cNvSpPr txBox="1">
                <a:spLocks noChangeArrowheads="1"/>
              </p:cNvSpPr>
              <p:nvPr/>
            </p:nvSpPr>
            <p:spPr bwMode="auto">
              <a:xfrm>
                <a:off x="5640286" y="2822222"/>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网络</a:t>
                </a:r>
              </a:p>
            </p:txBody>
          </p:sp>
          <p:sp>
            <p:nvSpPr>
              <p:cNvPr id="175" name="Text Box 1524"/>
              <p:cNvSpPr txBox="1">
                <a:spLocks noChangeArrowheads="1"/>
              </p:cNvSpPr>
              <p:nvPr/>
            </p:nvSpPr>
            <p:spPr bwMode="auto">
              <a:xfrm>
                <a:off x="6217215" y="2215259"/>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6" name="Text Box 1524"/>
              <p:cNvSpPr txBox="1">
                <a:spLocks noChangeArrowheads="1"/>
              </p:cNvSpPr>
              <p:nvPr/>
            </p:nvSpPr>
            <p:spPr bwMode="auto">
              <a:xfrm>
                <a:off x="7638949" y="3540517"/>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网络</a:t>
                </a:r>
              </a:p>
            </p:txBody>
          </p:sp>
        </p:gr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61612"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a:solidFill>
                      <a:srgbClr val="000099"/>
                    </a:solidFill>
                    <a:latin typeface="微软雅黑" panose="020B0503020204020204" pitchFamily="34" charset="-122"/>
                    <a:ea typeface="微软雅黑" panose="020B0503020204020204" pitchFamily="34" charset="-122"/>
                  </a:rPr>
                  <a:t>网络</a:t>
                </a:r>
              </a:p>
            </p:txBody>
          </p:sp>
          <p:sp>
            <p:nvSpPr>
              <p:cNvPr id="184" name="Text Box 1482"/>
              <p:cNvSpPr txBox="1">
                <a:spLocks noChangeArrowheads="1"/>
              </p:cNvSpPr>
              <p:nvPr/>
            </p:nvSpPr>
            <p:spPr bwMode="auto">
              <a:xfrm>
                <a:off x="1021269" y="1724374"/>
                <a:ext cx="561612"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dirty="0">
                    <a:solidFill>
                      <a:srgbClr val="000099"/>
                    </a:solidFill>
                    <a:latin typeface="微软雅黑" panose="020B0503020204020204" pitchFamily="34" charset="-122"/>
                    <a:ea typeface="微软雅黑" panose="020B0503020204020204" pitchFamily="34" charset="-122"/>
                  </a:rPr>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767398"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dirty="0">
                    <a:solidFill>
                      <a:srgbClr val="000099"/>
                    </a:solidFill>
                    <a:latin typeface="微软雅黑" panose="020B0503020204020204" pitchFamily="34" charset="-122"/>
                    <a:ea typeface="微软雅黑" panose="020B0503020204020204" pitchFamily="34" charset="-122"/>
                  </a:rPr>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767398"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a:solidFill>
                      <a:srgbClr val="000099"/>
                    </a:solidFill>
                    <a:latin typeface="微软雅黑" panose="020B0503020204020204" pitchFamily="34" charset="-122"/>
                    <a:ea typeface="微软雅黑" panose="020B0503020204020204" pitchFamily="34" charset="-122"/>
                  </a:rPr>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767398"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a:solidFill>
                      <a:srgbClr val="000099"/>
                    </a:solidFill>
                    <a:latin typeface="微软雅黑" panose="020B0503020204020204" pitchFamily="34" charset="-122"/>
                    <a:ea typeface="微软雅黑" panose="020B0503020204020204" pitchFamily="34" charset="-122"/>
                  </a:rPr>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902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903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903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903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903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903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904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904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904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904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904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904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905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9053"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9054" name="Rectangle 30"/>
          <p:cNvSpPr>
            <a:spLocks noChangeArrowheads="1"/>
          </p:cNvSpPr>
          <p:nvPr/>
        </p:nvSpPr>
        <p:spPr bwMode="auto">
          <a:xfrm>
            <a:off x="2639484" y="5487135"/>
            <a:ext cx="6913034"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333399"/>
                </a:solidFill>
                <a:ea typeface="黑体" pitchFamily="2" charset="-122"/>
              </a:rPr>
              <a:t>10100110100101  </a:t>
            </a:r>
            <a:r>
              <a:rPr lang="zh-CN" altLang="en-US" sz="2462" b="1">
                <a:solidFill>
                  <a:srgbClr val="333399"/>
                </a:solidFill>
                <a:ea typeface="黑体" pitchFamily="2" charset="-122"/>
              </a:rPr>
              <a:t>比  特  流  </a:t>
            </a:r>
            <a:r>
              <a:rPr lang="en-US" altLang="zh-CN" sz="2462" b="1">
                <a:solidFill>
                  <a:srgbClr val="333399"/>
                </a:solidFill>
                <a:ea typeface="黑体" pitchFamily="2" charset="-122"/>
              </a:rPr>
              <a:t>110101110101</a:t>
            </a:r>
          </a:p>
        </p:txBody>
      </p:sp>
      <p:sp>
        <p:nvSpPr>
          <p:cNvPr id="129055" name="Text Box 31"/>
          <p:cNvSpPr txBox="1">
            <a:spLocks noChangeArrowheads="1"/>
          </p:cNvSpPr>
          <p:nvPr/>
        </p:nvSpPr>
        <p:spPr bwMode="auto">
          <a:xfrm>
            <a:off x="3419450" y="3675918"/>
            <a:ext cx="516519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dirty="0">
                <a:solidFill>
                  <a:srgbClr val="333399"/>
                </a:solidFill>
                <a:ea typeface="黑体" pitchFamily="2" charset="-122"/>
              </a:rPr>
              <a:t>主机 </a:t>
            </a:r>
            <a:r>
              <a:rPr kumimoji="1" lang="en-US" altLang="zh-CN" sz="2954" b="1" dirty="0">
                <a:solidFill>
                  <a:srgbClr val="333399"/>
                </a:solidFill>
                <a:ea typeface="黑体" pitchFamily="2" charset="-122"/>
              </a:rPr>
              <a:t>2 </a:t>
            </a:r>
            <a:r>
              <a:rPr kumimoji="1" lang="zh-CN" altLang="en-US" sz="2954" b="1" dirty="0">
                <a:solidFill>
                  <a:srgbClr val="333399"/>
                </a:solidFill>
                <a:ea typeface="黑体" pitchFamily="2" charset="-122"/>
              </a:rPr>
              <a:t>的物理层收到比特流后</a:t>
            </a:r>
          </a:p>
          <a:p>
            <a:pPr algn="ctr" eaLnBrk="0" hangingPunct="0"/>
            <a:r>
              <a:rPr kumimoji="1" lang="zh-CN" altLang="en-US" sz="2954" b="1" dirty="0">
                <a:solidFill>
                  <a:srgbClr val="333399"/>
                </a:solidFill>
                <a:ea typeface="黑体" pitchFamily="2" charset="-122"/>
              </a:rPr>
              <a:t>交给数据链路层</a:t>
            </a:r>
          </a:p>
        </p:txBody>
      </p:sp>
      <p:grpSp>
        <p:nvGrpSpPr>
          <p:cNvPr id="129056" name="Group 32"/>
          <p:cNvGrpSpPr>
            <a:grpSpLocks/>
          </p:cNvGrpSpPr>
          <p:nvPr/>
        </p:nvGrpSpPr>
        <p:grpSpPr bwMode="auto">
          <a:xfrm>
            <a:off x="2639484" y="4779843"/>
            <a:ext cx="6913034" cy="441569"/>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5450419" y="5043611"/>
            <a:ext cx="5803900" cy="488462"/>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3407834" y="4070596"/>
            <a:ext cx="5471584" cy="441569"/>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30056" name="AutoShape 8"/>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0059" name="Text Box 11"/>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0060" name="Text Box 12"/>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0061" name="Text Box 13"/>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0062" name="Text Box 14"/>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0063" name="Freeform 15"/>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0069" name="Text Box 21"/>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0070" name="Text Box 22"/>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0071" name="Text Box 23"/>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0072" name="Text Box 24"/>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0073" name="Freeform 25"/>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0078" name="AutoShape 30"/>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0080" name="AutoShape 32"/>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0082" name="Text Box 34"/>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0083" name="Text Box 35"/>
          <p:cNvSpPr txBox="1">
            <a:spLocks noChangeArrowheads="1"/>
          </p:cNvSpPr>
          <p:nvPr/>
        </p:nvSpPr>
        <p:spPr bwMode="auto">
          <a:xfrm>
            <a:off x="3247463" y="2878749"/>
            <a:ext cx="5883341"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数据链路层剥去帧首部和帧尾部后</a:t>
            </a:r>
          </a:p>
          <a:p>
            <a:pPr algn="ctr" eaLnBrk="0" hangingPunct="0"/>
            <a:r>
              <a:rPr kumimoji="1" lang="zh-CN" altLang="en-US" sz="2954"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639484" y="4777888"/>
            <a:ext cx="768350" cy="441569"/>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8879418" y="4779843"/>
            <a:ext cx="673100" cy="441569"/>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3407834" y="4779843"/>
            <a:ext cx="5471584" cy="441569"/>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5615518" y="4377350"/>
            <a:ext cx="5638800" cy="488462"/>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4078818" y="3273427"/>
            <a:ext cx="4798482" cy="441569"/>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3407834" y="4070596"/>
            <a:ext cx="673100" cy="44156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4080934" y="4070596"/>
            <a:ext cx="4798484" cy="441569"/>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31084" name="AutoShape 12"/>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1087" name="Text Box 15"/>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1088" name="Text Box 16"/>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1089" name="Text Box 17"/>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1090" name="Text Box 18"/>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1091" name="Freeform 19"/>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1097" name="Text Box 25"/>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1098" name="Text Box 26"/>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1099" name="Text Box 27"/>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1100" name="Text Box 28"/>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1101" name="Freeform 29"/>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1106" name="AutoShape 34"/>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1108" name="AutoShape 36"/>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1110" name="Text Box 38"/>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1111" name="Text Box 39"/>
          <p:cNvSpPr txBox="1">
            <a:spLocks noChangeArrowheads="1"/>
          </p:cNvSpPr>
          <p:nvPr/>
        </p:nvSpPr>
        <p:spPr bwMode="auto">
          <a:xfrm>
            <a:off x="3650658" y="2169502"/>
            <a:ext cx="5123518"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网络层剥去分组首部后</a:t>
            </a:r>
          </a:p>
          <a:p>
            <a:pPr algn="ctr" eaLnBrk="0" hangingPunct="0"/>
            <a:r>
              <a:rPr kumimoji="1" lang="zh-CN" altLang="en-US" sz="2954"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6121402" y="3668103"/>
            <a:ext cx="5132917" cy="488462"/>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4751919" y="2562227"/>
            <a:ext cx="4125382" cy="441569"/>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4078819" y="3273427"/>
            <a:ext cx="673100" cy="441569"/>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4751919" y="3273427"/>
            <a:ext cx="4125382" cy="441569"/>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32106" name="AutoShape 10"/>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2109" name="Text Box 13"/>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2110" name="Text Box 14"/>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2111" name="Text Box 15"/>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2112" name="Text Box 16"/>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2113" name="Freeform 17"/>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2119" name="Text Box 23"/>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2120" name="Text Box 24"/>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2121" name="Text Box 25"/>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2122" name="Text Box 26"/>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2123" name="Freeform 27"/>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2128" name="AutoShape 32"/>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2130" name="AutoShape 34"/>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2132" name="Text Box 36"/>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2133" name="Text Box 37"/>
          <p:cNvSpPr txBox="1">
            <a:spLocks noChangeArrowheads="1"/>
          </p:cNvSpPr>
          <p:nvPr/>
        </p:nvSpPr>
        <p:spPr bwMode="auto">
          <a:xfrm>
            <a:off x="4033776" y="1460257"/>
            <a:ext cx="5123518"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运输层剥去报文首部后</a:t>
            </a:r>
          </a:p>
          <a:p>
            <a:pPr algn="ctr" eaLnBrk="0" hangingPunct="0"/>
            <a:r>
              <a:rPr kumimoji="1" lang="zh-CN" altLang="en-US" sz="2954"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6601884" y="2870934"/>
            <a:ext cx="4652433" cy="488462"/>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5422901" y="1854934"/>
            <a:ext cx="3456517"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4751918" y="2562227"/>
            <a:ext cx="673100" cy="441569"/>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5420787" y="2562227"/>
            <a:ext cx="3456516"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954" dirty="0"/>
              <a:t> </a:t>
            </a:r>
            <a:r>
              <a:rPr lang="en-US" altLang="zh-CN" dirty="0"/>
              <a:t>1</a:t>
            </a:r>
            <a:r>
              <a:rPr lang="en-US" altLang="zh-CN" sz="2954" dirty="0"/>
              <a:t> </a:t>
            </a:r>
            <a:r>
              <a:rPr lang="zh-CN" altLang="en-US" dirty="0"/>
              <a:t>向主机</a:t>
            </a:r>
            <a:r>
              <a:rPr lang="zh-CN" altLang="en-US" sz="2954" dirty="0"/>
              <a:t> </a:t>
            </a:r>
            <a:r>
              <a:rPr lang="en-US" altLang="zh-CN" dirty="0"/>
              <a:t>2</a:t>
            </a:r>
            <a:r>
              <a:rPr lang="en-US" altLang="zh-CN" sz="2954" dirty="0"/>
              <a:t> </a:t>
            </a:r>
            <a:r>
              <a:rPr lang="zh-CN" altLang="en-US" dirty="0"/>
              <a:t>发送数据 </a:t>
            </a:r>
          </a:p>
        </p:txBody>
      </p:sp>
      <p:sp>
        <p:nvSpPr>
          <p:cNvPr id="133126" name="AutoShape 6"/>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3129" name="Text Box 9"/>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3130" name="Text Box 10"/>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3131" name="Text Box 11"/>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3132" name="Text Box 12"/>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3133" name="Freeform 13"/>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3139" name="Text Box 19"/>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3140" name="Text Box 20"/>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3141" name="Text Box 21"/>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3142" name="Text Box 22"/>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3143" name="Freeform 23"/>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3148" name="AutoShape 28"/>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3150" name="AutoShape 30"/>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3152" name="Text Box 32"/>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3153" name="Text Box 33"/>
          <p:cNvSpPr txBox="1">
            <a:spLocks noChangeArrowheads="1"/>
          </p:cNvSpPr>
          <p:nvPr/>
        </p:nvSpPr>
        <p:spPr bwMode="auto">
          <a:xfrm>
            <a:off x="4195005" y="3271470"/>
            <a:ext cx="5376792"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dirty="0">
                <a:solidFill>
                  <a:srgbClr val="333399"/>
                </a:solidFill>
                <a:ea typeface="黑体" pitchFamily="2" charset="-122"/>
              </a:rPr>
              <a:t>应用层剥去应用层 </a:t>
            </a:r>
            <a:r>
              <a:rPr kumimoji="1" lang="en-US" altLang="zh-CN" sz="2954" b="1" dirty="0">
                <a:solidFill>
                  <a:srgbClr val="333399"/>
                </a:solidFill>
                <a:ea typeface="黑体" pitchFamily="2" charset="-122"/>
              </a:rPr>
              <a:t>PDU </a:t>
            </a:r>
            <a:r>
              <a:rPr kumimoji="1" lang="zh-CN" altLang="en-US" sz="2954" b="1" dirty="0">
                <a:solidFill>
                  <a:srgbClr val="333399"/>
                </a:solidFill>
                <a:ea typeface="黑体" pitchFamily="2" charset="-122"/>
              </a:rPr>
              <a:t>首部后</a:t>
            </a:r>
          </a:p>
          <a:p>
            <a:pPr algn="ctr" eaLnBrk="0" hangingPunct="0"/>
            <a:r>
              <a:rPr kumimoji="1" lang="zh-CN" altLang="en-US" sz="2954"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6985002" y="2206626"/>
            <a:ext cx="4269317" cy="488462"/>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1969"/>
              <a:t> </a:t>
            </a:r>
            <a:r>
              <a:rPr lang="en-US" altLang="zh-CN"/>
              <a:t>2</a:t>
            </a:r>
            <a:r>
              <a:rPr lang="en-US" altLang="zh-CN" sz="2954"/>
              <a:t> </a:t>
            </a:r>
            <a:r>
              <a:rPr lang="zh-CN" altLang="en-US"/>
              <a:t>发送数据 </a:t>
            </a:r>
          </a:p>
        </p:txBody>
      </p:sp>
      <p:sp>
        <p:nvSpPr>
          <p:cNvPr id="13414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415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415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415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415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415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416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416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416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416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416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416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417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4173"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4174" name="AutoShape 30"/>
          <p:cNvSpPr>
            <a:spLocks noChangeArrowheads="1"/>
          </p:cNvSpPr>
          <p:nvPr/>
        </p:nvSpPr>
        <p:spPr bwMode="auto">
          <a:xfrm>
            <a:off x="5422901" y="1321535"/>
            <a:ext cx="3937001" cy="1150815"/>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5660444" y="1409457"/>
            <a:ext cx="364394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dirty="0">
                <a:solidFill>
                  <a:srgbClr val="333399"/>
                </a:solidFill>
                <a:latin typeface="Tahoma" pitchFamily="34" charset="0"/>
                <a:ea typeface="黑体" pitchFamily="2" charset="-122"/>
              </a:rPr>
              <a:t>我收到了</a:t>
            </a:r>
            <a:r>
              <a:rPr kumimoji="1" lang="zh-CN" altLang="en-US" sz="1723" b="1" dirty="0">
                <a:solidFill>
                  <a:srgbClr val="333399"/>
                </a:solidFill>
                <a:ea typeface="黑体" pitchFamily="2" charset="-122"/>
              </a:rPr>
              <a:t> </a:t>
            </a:r>
            <a:r>
              <a:rPr kumimoji="1" lang="en-US" altLang="zh-CN" sz="2954" b="1" dirty="0">
                <a:solidFill>
                  <a:srgbClr val="333399"/>
                </a:solidFill>
                <a:ea typeface="黑体" pitchFamily="2" charset="-122"/>
              </a:rPr>
              <a:t>AP</a:t>
            </a:r>
            <a:r>
              <a:rPr kumimoji="1" lang="en-US" altLang="zh-CN" sz="2954" b="1" baseline="-25000" dirty="0">
                <a:solidFill>
                  <a:srgbClr val="333399"/>
                </a:solidFill>
                <a:ea typeface="黑体" pitchFamily="2" charset="-122"/>
              </a:rPr>
              <a:t>1</a:t>
            </a:r>
            <a:r>
              <a:rPr kumimoji="1" lang="en-US" altLang="zh-CN" sz="1969" b="1" dirty="0">
                <a:solidFill>
                  <a:srgbClr val="333399"/>
                </a:solidFill>
                <a:ea typeface="黑体" pitchFamily="2" charset="-122"/>
              </a:rPr>
              <a:t> </a:t>
            </a:r>
            <a:r>
              <a:rPr kumimoji="1" lang="zh-CN" altLang="en-US" sz="2954" b="1" dirty="0">
                <a:solidFill>
                  <a:srgbClr val="333399"/>
                </a:solidFill>
                <a:latin typeface="Tahoma" pitchFamily="34" charset="0"/>
                <a:ea typeface="黑体" pitchFamily="2" charset="-122"/>
              </a:rPr>
              <a:t>发来的</a:t>
            </a:r>
          </a:p>
          <a:p>
            <a:pPr algn="ctr" eaLnBrk="0" hangingPunct="0"/>
            <a:r>
              <a:rPr kumimoji="1" lang="zh-CN" altLang="en-US" sz="2954"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OSI </a:t>
            </a:r>
            <a:r>
              <a:rPr lang="zh-CN" altLang="zh-CN" dirty="0"/>
              <a:t>参考模型把对等层次之间传送的数据单位称为该层的</a:t>
            </a:r>
            <a:r>
              <a:rPr lang="zh-CN" altLang="zh-CN" dirty="0">
                <a:solidFill>
                  <a:srgbClr val="FF0000"/>
                </a:solidFill>
              </a:rPr>
              <a:t>协议数据单元</a:t>
            </a:r>
            <a:r>
              <a:rPr lang="en-US" altLang="zh-CN" dirty="0">
                <a:solidFill>
                  <a:srgbClr val="FF0000"/>
                </a:solidFill>
              </a:rPr>
              <a:t> PDU </a:t>
            </a:r>
            <a:r>
              <a:rPr lang="en-US" altLang="zh-CN" dirty="0"/>
              <a:t>(Protocol Data Unit)</a:t>
            </a:r>
            <a:r>
              <a:rPr lang="zh-CN" altLang="zh-CN" dirty="0"/>
              <a:t>。这个名词现已被许多非</a:t>
            </a:r>
            <a:r>
              <a:rPr lang="en-US" altLang="zh-CN" dirty="0"/>
              <a:t> OSI </a:t>
            </a:r>
            <a:r>
              <a:rPr lang="zh-CN" altLang="zh-CN" dirty="0"/>
              <a:t>标准采用。</a:t>
            </a:r>
          </a:p>
          <a:p>
            <a:r>
              <a:rPr lang="zh-CN" altLang="zh-CN" dirty="0"/>
              <a:t>任何两个同样的层次把数据（即数据单元加上控制信息）通过水平虚线直接传递给对方。这就是所谓的“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endParaRPr lang="en-US" altLang="zh-CN" dirty="0"/>
          </a:p>
          <a:p>
            <a:r>
              <a:rPr lang="zh-CN" altLang="zh-CN" dirty="0">
                <a:solidFill>
                  <a:srgbClr val="FF0000"/>
                </a:solidFill>
              </a:rPr>
              <a:t>各层协议</a:t>
            </a:r>
            <a:r>
              <a:rPr lang="zh-CN" altLang="zh-CN" dirty="0"/>
              <a:t>实际上就是在各个对等层之间传递数据时的各项规定。</a:t>
            </a:r>
            <a:endParaRPr lang="zh-CN" altLang="en-US" dirty="0"/>
          </a:p>
        </p:txBody>
      </p:sp>
      <p:sp>
        <p:nvSpPr>
          <p:cNvPr id="2" name="标题 1"/>
          <p:cNvSpPr>
            <a:spLocks noGrp="1"/>
          </p:cNvSpPr>
          <p:nvPr>
            <p:ph type="title"/>
          </p:nvPr>
        </p:nvSpPr>
        <p:spPr/>
        <p:txBody>
          <a:bodyPr/>
          <a:lstStyle/>
          <a:p>
            <a:pPr algn="ctr"/>
            <a:r>
              <a:rPr lang="zh-CN" altLang="en-US" dirty="0"/>
              <a:t>主机</a:t>
            </a:r>
            <a:r>
              <a:rPr lang="zh-CN" altLang="en-US" sz="2954" dirty="0"/>
              <a:t> </a:t>
            </a:r>
            <a:r>
              <a:rPr lang="en-US" altLang="zh-CN" dirty="0"/>
              <a:t>1</a:t>
            </a:r>
            <a:r>
              <a:rPr lang="en-US" altLang="zh-CN" sz="2954" dirty="0"/>
              <a:t> </a:t>
            </a:r>
            <a:r>
              <a:rPr lang="zh-CN" altLang="en-US" dirty="0"/>
              <a:t>向主机</a:t>
            </a:r>
            <a:r>
              <a:rPr lang="zh-CN" altLang="en-US" sz="2954" dirty="0"/>
              <a:t> </a:t>
            </a:r>
            <a:r>
              <a:rPr lang="en-US" altLang="zh-CN" dirty="0"/>
              <a:t>2</a:t>
            </a:r>
            <a:r>
              <a:rPr lang="en-US" altLang="zh-CN" sz="2954" dirty="0"/>
              <a:t> </a:t>
            </a:r>
            <a:r>
              <a:rPr lang="zh-CN" altLang="en-US" dirty="0"/>
              <a:t>发送数据 </a:t>
            </a:r>
          </a:p>
        </p:txBody>
      </p:sp>
    </p:spTree>
    <p:extLst>
      <p:ext uri="{BB962C8B-B14F-4D97-AF65-F5344CB8AC3E}">
        <p14:creationId xmlns:p14="http://schemas.microsoft.com/office/powerpoint/2010/main" val="11503977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p:txBody>
          <a:bodyPr/>
          <a:lstStyle/>
          <a:p>
            <a:r>
              <a:rPr lang="zh-CN" altLang="en-US" dirty="0">
                <a:solidFill>
                  <a:srgbClr val="FF0000"/>
                </a:solidFill>
              </a:rPr>
              <a:t>实体 </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
        <p:nvSpPr>
          <p:cNvPr id="138242" name="Rectangle 2"/>
          <p:cNvSpPr>
            <a:spLocks noGrp="1" noChangeArrowheads="1"/>
          </p:cNvSpPr>
          <p:nvPr>
            <p:ph type="title"/>
          </p:nvPr>
        </p:nvSpPr>
        <p:spPr/>
        <p:txBody>
          <a:bodyPr>
            <a:normAutofit fontScale="90000"/>
          </a:bodyPr>
          <a:lstStyle/>
          <a:p>
            <a:r>
              <a:rPr lang="en-US" altLang="zh-CN" sz="4431" dirty="0"/>
              <a:t>1.7.4  </a:t>
            </a:r>
            <a:r>
              <a:rPr lang="zh-CN" altLang="zh-CN" sz="4431" dirty="0"/>
              <a:t>实体、协议、服务和服务访问点</a:t>
            </a:r>
            <a:endParaRPr lang="zh-CN" altLang="en-US" sz="4431" dirty="0"/>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p:txBody>
          <a:bodyPr/>
          <a:lstStyle/>
          <a:p>
            <a:r>
              <a:rPr lang="zh-CN" altLang="zh-CN" dirty="0"/>
              <a:t>协议的实现保证了能够向上一层提供服务</a:t>
            </a:r>
            <a:r>
              <a:rPr lang="zh-CN" altLang="en-US" dirty="0"/>
              <a:t>。</a:t>
            </a:r>
            <a:endParaRPr lang="en-US" altLang="zh-CN" dirty="0"/>
          </a:p>
          <a:p>
            <a:r>
              <a:rPr lang="zh-CN" altLang="en-US" dirty="0"/>
              <a:t>本层的服务用户</a:t>
            </a:r>
            <a:r>
              <a:rPr lang="zh-CN" altLang="en-US" dirty="0">
                <a:solidFill>
                  <a:srgbClr val="FF0000"/>
                </a:solidFill>
              </a:rPr>
              <a:t>只能看见服务</a:t>
            </a:r>
            <a:r>
              <a:rPr lang="zh-CN" altLang="en-US" dirty="0"/>
              <a:t>而无法看见下面的协议。即下面的协议对上面的服务用户是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endParaRPr lang="en-US" altLang="zh-CN" dirty="0"/>
          </a:p>
          <a:p>
            <a:r>
              <a:rPr lang="zh-CN" altLang="zh-CN" dirty="0"/>
              <a:t>上层使用</a:t>
            </a:r>
            <a:r>
              <a:rPr lang="zh-CN" altLang="en-US" dirty="0">
                <a:solidFill>
                  <a:srgbClr val="FF0000"/>
                </a:solidFill>
              </a:rPr>
              <a:t>服务原语</a:t>
            </a:r>
            <a:r>
              <a:rPr lang="zh-CN" altLang="en-US" dirty="0"/>
              <a:t>获得</a:t>
            </a:r>
            <a:r>
              <a:rPr lang="zh-CN" altLang="zh-CN" dirty="0"/>
              <a:t>下层所提供的服务</a:t>
            </a:r>
            <a:r>
              <a:rPr lang="zh-CN" altLang="en-US" dirty="0"/>
              <a:t>。</a:t>
            </a:r>
          </a:p>
        </p:txBody>
      </p:sp>
      <p:sp>
        <p:nvSpPr>
          <p:cNvPr id="139266" name="Rectangle 2"/>
          <p:cNvSpPr>
            <a:spLocks noGrp="1" noChangeArrowheads="1"/>
          </p:cNvSpPr>
          <p:nvPr>
            <p:ph type="title"/>
          </p:nvPr>
        </p:nvSpPr>
        <p:spPr/>
        <p:txBody>
          <a:bodyPr>
            <a:normAutofit fontScale="90000"/>
          </a:bodyPr>
          <a:lstStyle/>
          <a:p>
            <a:pPr algn="ctr"/>
            <a:r>
              <a:rPr lang="zh-CN" altLang="zh-CN" sz="4923" dirty="0"/>
              <a:t>协议</a:t>
            </a:r>
            <a:r>
              <a:rPr lang="zh-CN" altLang="en-US" sz="4923" dirty="0"/>
              <a:t>和</a:t>
            </a:r>
            <a:r>
              <a:rPr lang="zh-CN" altLang="zh-CN" sz="4923" dirty="0"/>
              <a:t>服务在概念上是不一样的</a:t>
            </a:r>
            <a:endParaRPr lang="zh-CN" altLang="en-US" sz="4923"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p:txBody>
          <a:bodyPr/>
          <a:lstStyle/>
          <a:p>
            <a:r>
              <a:rPr lang="zh-CN" altLang="en-US" dirty="0"/>
              <a:t>同一系统相邻两层的实体进行交互的地方，称为</a:t>
            </a:r>
            <a:r>
              <a:rPr lang="zh-CN" altLang="en-US" dirty="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a:p>
          <a:p>
            <a:r>
              <a:rPr lang="zh-CN" altLang="zh-CN" dirty="0"/>
              <a:t>服务访问点</a:t>
            </a:r>
            <a:r>
              <a:rPr lang="en-US" altLang="zh-CN" dirty="0"/>
              <a:t>SAP</a:t>
            </a:r>
            <a:r>
              <a:rPr lang="zh-CN" altLang="zh-CN" dirty="0"/>
              <a:t>是一个抽象的概念，它实际上就是一个逻辑接口</a:t>
            </a:r>
            <a:r>
              <a:rPr lang="zh-CN" altLang="en-US" dirty="0"/>
              <a:t>。</a:t>
            </a:r>
            <a:endParaRPr lang="en-US" altLang="zh-CN" dirty="0"/>
          </a:p>
          <a:p>
            <a:r>
              <a:rPr lang="en-US" altLang="zh-CN" dirty="0"/>
              <a:t>OSI</a:t>
            </a:r>
            <a:r>
              <a:rPr lang="zh-CN" altLang="zh-CN" dirty="0"/>
              <a:t>把层与层之间交换的数据的单位称为</a:t>
            </a:r>
            <a:r>
              <a:rPr lang="zh-CN" altLang="zh-CN" dirty="0">
                <a:solidFill>
                  <a:srgbClr val="FF0000"/>
                </a:solidFill>
              </a:rPr>
              <a:t>服务数据单元</a:t>
            </a:r>
            <a:r>
              <a:rPr lang="en-US" altLang="zh-CN" dirty="0">
                <a:solidFill>
                  <a:srgbClr val="FF0000"/>
                </a:solidFill>
              </a:rPr>
              <a:t> SDU</a:t>
            </a:r>
            <a:r>
              <a:rPr lang="en-US" altLang="zh-CN" dirty="0"/>
              <a:t> (Service Data Unit)</a:t>
            </a:r>
            <a:r>
              <a:rPr lang="zh-CN" altLang="en-US" dirty="0"/>
              <a:t>。</a:t>
            </a:r>
            <a:endParaRPr lang="en-US" altLang="zh-CN" dirty="0"/>
          </a:p>
          <a:p>
            <a:r>
              <a:rPr lang="en-US" altLang="zh-CN" dirty="0"/>
              <a:t>SDU </a:t>
            </a:r>
            <a:r>
              <a:rPr lang="zh-CN" altLang="zh-CN" dirty="0"/>
              <a:t>可以与</a:t>
            </a:r>
            <a:r>
              <a:rPr lang="en-US" altLang="zh-CN" dirty="0"/>
              <a:t> PDU </a:t>
            </a:r>
            <a:r>
              <a:rPr lang="zh-CN" altLang="zh-CN" dirty="0"/>
              <a:t>不一样</a:t>
            </a:r>
            <a:r>
              <a:rPr lang="zh-CN" altLang="en-US" dirty="0"/>
              <a:t>，</a:t>
            </a:r>
            <a:r>
              <a:rPr lang="zh-CN" altLang="zh-CN" dirty="0"/>
              <a:t>例如，可以是多个</a:t>
            </a:r>
            <a:r>
              <a:rPr lang="en-US" altLang="zh-CN" dirty="0"/>
              <a:t> SDU </a:t>
            </a:r>
            <a:r>
              <a:rPr lang="zh-CN" altLang="zh-CN" dirty="0"/>
              <a:t>合成为一个</a:t>
            </a:r>
            <a:r>
              <a:rPr lang="en-US" altLang="zh-CN" dirty="0"/>
              <a:t> PDU</a:t>
            </a:r>
            <a:r>
              <a:rPr lang="zh-CN" altLang="zh-CN" dirty="0"/>
              <a:t>，也可以是一个</a:t>
            </a:r>
            <a:r>
              <a:rPr lang="en-US" altLang="zh-CN" dirty="0"/>
              <a:t> SDU </a:t>
            </a:r>
            <a:r>
              <a:rPr lang="zh-CN" altLang="zh-CN" dirty="0"/>
              <a:t>划分为几个</a:t>
            </a:r>
            <a:r>
              <a:rPr lang="en-US" altLang="zh-CN" dirty="0"/>
              <a:t> PDU</a:t>
            </a:r>
            <a:r>
              <a:rPr lang="zh-CN" altLang="zh-CN" dirty="0"/>
              <a:t>。</a:t>
            </a:r>
            <a:endParaRPr lang="zh-CN" altLang="en-US" dirty="0"/>
          </a:p>
        </p:txBody>
      </p:sp>
      <p:sp>
        <p:nvSpPr>
          <p:cNvPr id="139266" name="Rectangle 2"/>
          <p:cNvSpPr>
            <a:spLocks noGrp="1" noChangeArrowheads="1"/>
          </p:cNvSpPr>
          <p:nvPr>
            <p:ph type="title"/>
          </p:nvPr>
        </p:nvSpPr>
        <p:spPr/>
        <p:txBody>
          <a:bodyPr/>
          <a:lstStyle/>
          <a:p>
            <a:pPr algn="ctr"/>
            <a:r>
              <a:rPr lang="zh-CN" altLang="zh-CN" dirty="0"/>
              <a:t>服务</a:t>
            </a:r>
            <a:r>
              <a:rPr lang="zh-CN" altLang="en-US" dirty="0"/>
              <a:t>访问点</a:t>
            </a:r>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数据结构的树 </a:t>
            </a:r>
            <a:r>
              <a:rPr lang="en-US" altLang="zh-CN" dirty="0"/>
              <a:t>(tree) </a:t>
            </a:r>
            <a:r>
              <a:rPr lang="zh-CN" altLang="en-US" dirty="0"/>
              <a:t>中的 </a:t>
            </a:r>
            <a:r>
              <a:rPr lang="en-US" altLang="zh-CN" dirty="0"/>
              <a:t>node </a:t>
            </a:r>
            <a:r>
              <a:rPr lang="zh-CN" altLang="en-US" dirty="0"/>
              <a:t>应当译为“节点”</a:t>
            </a:r>
          </a:p>
        </p:txBody>
      </p:sp>
      <p:sp>
        <p:nvSpPr>
          <p:cNvPr id="32770" name="Rectangle 2"/>
          <p:cNvSpPr>
            <a:spLocks noGrp="1" noChangeArrowheads="1"/>
          </p:cNvSpPr>
          <p:nvPr>
            <p:ph type="title"/>
          </p:nvPr>
        </p:nvSpPr>
        <p:spPr/>
        <p:txBody>
          <a:bodyPr/>
          <a:lstStyle/>
          <a:p>
            <a:pPr algn="ctr"/>
            <a:r>
              <a:rPr lang="zh-CN" altLang="en-US" dirty="0"/>
              <a:t>请注意名词“结点”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ltLang="zh-CN" sz="4431" dirty="0"/>
              <a:t>1.7.4  </a:t>
            </a:r>
            <a:r>
              <a:rPr lang="zh-CN" altLang="zh-CN" sz="4431" dirty="0"/>
              <a:t>实体、协议、服务和服务访问点</a:t>
            </a:r>
            <a:endParaRPr lang="zh-CN" altLang="en-US" sz="4431" dirty="0"/>
          </a:p>
        </p:txBody>
      </p:sp>
      <p:grpSp>
        <p:nvGrpSpPr>
          <p:cNvPr id="3" name="组合 2"/>
          <p:cNvGrpSpPr/>
          <p:nvPr/>
        </p:nvGrpSpPr>
        <p:grpSpPr>
          <a:xfrm>
            <a:off x="317602" y="1124744"/>
            <a:ext cx="11875089" cy="4896544"/>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462"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954" b="1" dirty="0">
                  <a:solidFill>
                    <a:srgbClr val="333399"/>
                  </a:solidFill>
                  <a:latin typeface="+mn-lt"/>
                  <a:ea typeface="黑体" pitchFamily="2" charset="-122"/>
                </a:rPr>
                <a:t>协议 </a:t>
              </a:r>
              <a:r>
                <a:rPr kumimoji="1" lang="en-US" altLang="zh-CN" sz="2954"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67622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67622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384754"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384754" cy="4443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01974" cy="382865"/>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1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954"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26871"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第 </a:t>
              </a:r>
              <a:r>
                <a:rPr kumimoji="1" lang="en-US" altLang="zh-CN" sz="2954" b="1" dirty="0">
                  <a:solidFill>
                    <a:srgbClr val="333399"/>
                  </a:solidFill>
                  <a:latin typeface="+mn-lt"/>
                  <a:ea typeface="黑体" pitchFamily="2" charset="-122"/>
                </a:rPr>
                <a:t>n </a:t>
              </a:r>
              <a:r>
                <a:rPr kumimoji="1" lang="zh-CN" altLang="en-US" sz="2954"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49150"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第 </a:t>
              </a:r>
              <a:r>
                <a:rPr kumimoji="1" lang="en-US" altLang="zh-CN" sz="2954" b="1" dirty="0">
                  <a:solidFill>
                    <a:srgbClr val="333399"/>
                  </a:solidFill>
                  <a:latin typeface="+mn-lt"/>
                  <a:ea typeface="黑体" pitchFamily="2" charset="-122"/>
                </a:rPr>
                <a:t>n + 1 </a:t>
              </a:r>
              <a:r>
                <a:rPr kumimoji="1" lang="zh-CN" altLang="en-US" sz="2954"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01974" cy="382865"/>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50094" cy="56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939"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1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954"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6565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65657" cy="382865"/>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60734"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协议</a:t>
              </a:r>
              <a:r>
                <a:rPr kumimoji="1" lang="en-US" altLang="zh-CN" sz="2954" b="1">
                  <a:solidFill>
                    <a:srgbClr val="333399"/>
                  </a:solidFill>
                  <a:latin typeface="+mn-lt"/>
                  <a:ea typeface="黑体" pitchFamily="2" charset="-122"/>
                </a:rPr>
                <a:t>(n)</a:t>
              </a:r>
            </a:p>
          </p:txBody>
        </p:sp>
      </p:grpSp>
      <p:sp>
        <p:nvSpPr>
          <p:cNvPr id="2" name="矩形 1"/>
          <p:cNvSpPr/>
          <p:nvPr/>
        </p:nvSpPr>
        <p:spPr>
          <a:xfrm>
            <a:off x="3351720" y="6112857"/>
            <a:ext cx="5872553" cy="546945"/>
          </a:xfrm>
          <a:prstGeom prst="rect">
            <a:avLst/>
          </a:prstGeom>
        </p:spPr>
        <p:txBody>
          <a:bodyPr wrap="square">
            <a:spAutoFit/>
          </a:bodyPr>
          <a:lstStyle/>
          <a:p>
            <a:pPr algn="ctr"/>
            <a:r>
              <a:rPr lang="zh-CN" altLang="zh-CN" sz="2954" b="1" dirty="0">
                <a:solidFill>
                  <a:srgbClr val="000099"/>
                </a:solidFill>
                <a:latin typeface="+mn-lt"/>
                <a:ea typeface="黑体" pitchFamily="2" charset="-122"/>
              </a:rPr>
              <a:t>相邻两层之间的关系</a:t>
            </a:r>
            <a:endParaRPr lang="zh-CN" altLang="en-US" sz="2954" b="1" dirty="0">
              <a:solidFill>
                <a:srgbClr val="000099"/>
              </a:solidFill>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看一个计算机网络协议是否正确，不能光看在正常情况下是否正确，还必须非常仔细地检查这个协议</a:t>
            </a:r>
            <a:r>
              <a:rPr lang="zh-CN" altLang="en-US" dirty="0">
                <a:solidFill>
                  <a:srgbClr val="FF0000"/>
                </a:solidFill>
              </a:rPr>
              <a:t>能否应付各种异常情况。 </a:t>
            </a:r>
          </a:p>
        </p:txBody>
      </p:sp>
      <p:sp>
        <p:nvSpPr>
          <p:cNvPr id="140290" name="Rectangle 2"/>
          <p:cNvSpPr>
            <a:spLocks noGrp="1" noChangeArrowheads="1"/>
          </p:cNvSpPr>
          <p:nvPr>
            <p:ph type="title"/>
          </p:nvPr>
        </p:nvSpPr>
        <p:spPr/>
        <p:txBody>
          <a:bodyPr/>
          <a:lstStyle/>
          <a:p>
            <a:pPr algn="ctr"/>
            <a:r>
              <a:rPr lang="zh-CN" altLang="en-US"/>
              <a:t>协议很复杂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p:txBody>
          <a:bodyPr>
            <a:normAutofit fontScale="92500" lnSpcReduction="10000"/>
          </a:bodyPr>
          <a:lstStyle/>
          <a:p>
            <a:r>
              <a:rPr lang="zh-CN" altLang="en-US" sz="3569" dirty="0"/>
              <a:t>占据东、西两个山顶的蓝军 </a:t>
            </a:r>
            <a:r>
              <a:rPr lang="en-US" altLang="zh-CN" sz="3569" dirty="0"/>
              <a:t>1 </a:t>
            </a:r>
            <a:r>
              <a:rPr lang="zh-CN" altLang="en-US" sz="3569" dirty="0"/>
              <a:t>和蓝军 </a:t>
            </a:r>
            <a:r>
              <a:rPr lang="en-US" altLang="zh-CN" sz="3569" dirty="0"/>
              <a:t>2 </a:t>
            </a:r>
            <a:r>
              <a:rPr lang="zh-CN" altLang="en-US" sz="3569" dirty="0"/>
              <a:t>与驻扎在山谷的白军作战。其力量对比是：单独的蓝军</a:t>
            </a:r>
            <a:r>
              <a:rPr lang="en-US" altLang="zh-CN" sz="3569" dirty="0"/>
              <a:t>1</a:t>
            </a:r>
            <a:r>
              <a:rPr lang="zh-CN" altLang="en-US" sz="3569" dirty="0"/>
              <a:t>或蓝军</a:t>
            </a:r>
            <a:r>
              <a:rPr lang="en-US" altLang="zh-CN" sz="3569" dirty="0"/>
              <a:t>2</a:t>
            </a:r>
            <a:r>
              <a:rPr lang="zh-CN" altLang="en-US" sz="3569" dirty="0"/>
              <a:t>打不过白军，但蓝军 </a:t>
            </a:r>
            <a:r>
              <a:rPr lang="en-US" altLang="zh-CN" sz="3569" dirty="0"/>
              <a:t>1 </a:t>
            </a:r>
            <a:r>
              <a:rPr lang="zh-CN" altLang="en-US" sz="3569" dirty="0"/>
              <a:t>和蓝军 </a:t>
            </a:r>
            <a:r>
              <a:rPr lang="en-US" altLang="zh-CN" sz="3569" dirty="0"/>
              <a:t>2 </a:t>
            </a:r>
            <a:r>
              <a:rPr lang="zh-CN" altLang="en-US" sz="3569" dirty="0"/>
              <a:t>协同作战则可战胜白军。现蓝军 </a:t>
            </a:r>
            <a:r>
              <a:rPr lang="en-US" altLang="zh-CN" sz="3569" dirty="0"/>
              <a:t>1 </a:t>
            </a:r>
            <a:r>
              <a:rPr lang="zh-CN" altLang="en-US" sz="3569" dirty="0"/>
              <a:t>拟于次日正午向白军发起攻击。于是用计算机发送电文给蓝军 </a:t>
            </a:r>
            <a:r>
              <a:rPr lang="en-US" altLang="zh-CN" sz="3569" dirty="0"/>
              <a:t>2</a:t>
            </a:r>
            <a:r>
              <a:rPr lang="zh-CN" altLang="en-US" sz="3569" dirty="0"/>
              <a:t>。但通信线路很不好，电文出错或丢失的可能性较大（没有电话可使用）。因此要求收到电文的友军必须送回一个确认电文。但此确认电文也可能出错或丢失。</a:t>
            </a:r>
            <a:r>
              <a:rPr lang="zh-CN" altLang="en-US" sz="3569" dirty="0">
                <a:solidFill>
                  <a:srgbClr val="FF0000"/>
                </a:solidFill>
              </a:rPr>
              <a:t>试问能否设计出一种协议使得蓝军 </a:t>
            </a:r>
            <a:r>
              <a:rPr lang="en-US" altLang="zh-CN" sz="3569" dirty="0">
                <a:solidFill>
                  <a:srgbClr val="FF0000"/>
                </a:solidFill>
              </a:rPr>
              <a:t>1 </a:t>
            </a:r>
            <a:r>
              <a:rPr lang="zh-CN" altLang="en-US" sz="3569" dirty="0">
                <a:solidFill>
                  <a:srgbClr val="FF0000"/>
                </a:solidFill>
              </a:rPr>
              <a:t>和蓝军 </a:t>
            </a:r>
            <a:r>
              <a:rPr lang="en-US" altLang="zh-CN" sz="3569" dirty="0">
                <a:solidFill>
                  <a:srgbClr val="FF0000"/>
                </a:solidFill>
              </a:rPr>
              <a:t>2 </a:t>
            </a:r>
            <a:r>
              <a:rPr lang="zh-CN" altLang="en-US" sz="3569" dirty="0">
                <a:solidFill>
                  <a:srgbClr val="FF0000"/>
                </a:solidFill>
              </a:rPr>
              <a:t>能够实现协同作战，因而一定（即 </a:t>
            </a:r>
            <a:r>
              <a:rPr lang="en-US" altLang="zh-CN" sz="3569" dirty="0">
                <a:solidFill>
                  <a:srgbClr val="FF0000"/>
                </a:solidFill>
              </a:rPr>
              <a:t>100 %</a:t>
            </a:r>
            <a:r>
              <a:rPr lang="zh-CN" altLang="en-US" sz="3569" dirty="0">
                <a:solidFill>
                  <a:srgbClr val="FF0000"/>
                </a:solidFill>
              </a:rPr>
              <a:t>而不是 </a:t>
            </a:r>
            <a:r>
              <a:rPr lang="en-US" altLang="zh-CN" sz="3569" dirty="0">
                <a:solidFill>
                  <a:srgbClr val="FF0000"/>
                </a:solidFill>
              </a:rPr>
              <a:t>99.999…%</a:t>
            </a:r>
            <a:r>
              <a:rPr lang="zh-CN" altLang="en-US" sz="3569" dirty="0">
                <a:solidFill>
                  <a:srgbClr val="FF0000"/>
                </a:solidFill>
              </a:rPr>
              <a:t>）取得胜利？ </a:t>
            </a:r>
          </a:p>
        </p:txBody>
      </p:sp>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zh-CN" altLang="en-US" dirty="0"/>
              <a:t>著名的协议举例</a:t>
            </a:r>
            <a:endParaRPr lang="en-US" altLang="zh-CN" dirty="0"/>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82522" y="4562678"/>
            <a:ext cx="11965518" cy="2325077"/>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2449989" y="3901238"/>
            <a:ext cx="0" cy="8440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2449989" y="3901238"/>
            <a:ext cx="1117600" cy="656492"/>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10273189" y="4088807"/>
            <a:ext cx="0" cy="8440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10273189" y="4088807"/>
            <a:ext cx="1117600" cy="656492"/>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6439908" y="5673377"/>
            <a:ext cx="1701801" cy="937846"/>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6486473" y="5683149"/>
            <a:ext cx="0" cy="10609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437498" y="-271976"/>
            <a:ext cx="4902201" cy="1125415"/>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79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7094415" y="665870"/>
            <a:ext cx="4673600" cy="1125415"/>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46" cy="28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437498" y="1509933"/>
            <a:ext cx="4673600" cy="1125415"/>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6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7094415" y="2353993"/>
            <a:ext cx="4673600" cy="1125415"/>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03" cy="28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954"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398464" y="2895211"/>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9443915" y="3440332"/>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398464" y="2916703"/>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9443915" y="3461825"/>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398464" y="2938196"/>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9443915" y="3483317"/>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2166816" y="1535334"/>
            <a:ext cx="7782900" cy="100149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5908" b="1" dirty="0">
                <a:solidFill>
                  <a:srgbClr val="000099"/>
                </a:solidFill>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没有一种协议能够使蓝军 </a:t>
            </a:r>
            <a:r>
              <a:rPr lang="en-US" altLang="zh-CN" dirty="0">
                <a:solidFill>
                  <a:srgbClr val="FF0000"/>
                </a:solidFill>
              </a:rPr>
              <a:t>100% </a:t>
            </a:r>
            <a:r>
              <a:rPr lang="zh-CN" altLang="en-US" dirty="0">
                <a:solidFill>
                  <a:srgbClr val="FF0000"/>
                </a:solidFill>
              </a:rPr>
              <a:t>获胜。</a:t>
            </a:r>
            <a:endParaRPr lang="en-US" altLang="zh-CN" dirty="0">
              <a:solidFill>
                <a:srgbClr val="FF0000"/>
              </a:solidFill>
            </a:endParaRPr>
          </a:p>
          <a:p>
            <a:r>
              <a:rPr lang="zh-CN" altLang="zh-CN" dirty="0"/>
              <a:t>这个例子告诉我们，看似非常简单的协议，设计起来要考虑的问题还是比较多的</a:t>
            </a:r>
            <a:r>
              <a:rPr lang="zh-CN" altLang="en-US" dirty="0"/>
              <a:t>。</a:t>
            </a:r>
          </a:p>
        </p:txBody>
      </p:sp>
      <p:sp>
        <p:nvSpPr>
          <p:cNvPr id="143362" name="Rectangle 2"/>
          <p:cNvSpPr>
            <a:spLocks noGrp="1" noChangeArrowheads="1"/>
          </p:cNvSpPr>
          <p:nvPr>
            <p:ph type="title"/>
          </p:nvPr>
        </p:nvSpPr>
        <p:spPr/>
        <p:txBody>
          <a:bodyPr/>
          <a:lstStyle/>
          <a:p>
            <a:pPr algn="ctr"/>
            <a:r>
              <a:rPr lang="zh-CN" altLang="en-US"/>
              <a:t>结论</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20" name="Text Box 28"/>
          <p:cNvSpPr txBox="1">
            <a:spLocks noChangeArrowheads="1"/>
          </p:cNvSpPr>
          <p:nvPr/>
        </p:nvSpPr>
        <p:spPr bwMode="auto">
          <a:xfrm>
            <a:off x="3511525" y="5766355"/>
            <a:ext cx="5444119" cy="830997"/>
          </a:xfrm>
          <a:prstGeom prst="rect">
            <a:avLst/>
          </a:prstGeom>
          <a:solidFill>
            <a:schemeClr val="accent4">
              <a:lumMod val="20000"/>
              <a:lumOff val="80000"/>
            </a:schemeClr>
          </a:solidFill>
          <a:ln>
            <a:solidFill>
              <a:srgbClr val="000066"/>
            </a:solidFill>
          </a:ln>
          <a:effectLs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路由器在转发分组时最高只用到网际层</a:t>
            </a:r>
          </a:p>
          <a:p>
            <a:pPr algn="ctr"/>
            <a:r>
              <a:rPr lang="zh-CN" altLang="en-US" sz="2400" dirty="0">
                <a:solidFill>
                  <a:srgbClr val="000099"/>
                </a:solidFill>
                <a:latin typeface="微软雅黑" panose="020B0503020204020204" pitchFamily="34" charset="-122"/>
                <a:ea typeface="微软雅黑" panose="020B0503020204020204" pitchFamily="34" charset="-122"/>
              </a:rPr>
              <a:t>而没有使用运输层和应用层。 </a:t>
            </a:r>
          </a:p>
        </p:txBody>
      </p:sp>
      <p:sp>
        <p:nvSpPr>
          <p:cNvPr id="136196" name="Rectangle 4"/>
          <p:cNvSpPr>
            <a:spLocks noGrp="1" noChangeArrowheads="1"/>
          </p:cNvSpPr>
          <p:nvPr>
            <p:ph type="title"/>
          </p:nvPr>
        </p:nvSpPr>
        <p:spPr/>
        <p:txBody>
          <a:bodyPr/>
          <a:lstStyle/>
          <a:p>
            <a:r>
              <a:rPr lang="en-US" altLang="zh-CN" dirty="0"/>
              <a:t>1.7.5  TCP/IP </a:t>
            </a:r>
            <a:r>
              <a:rPr lang="zh-CN" altLang="zh-CN" dirty="0"/>
              <a:t>的体系结构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2588437040"/>
              </p:ext>
            </p:extLst>
          </p:nvPr>
        </p:nvGraphicFramePr>
        <p:xfrm>
          <a:off x="2927548" y="4381598"/>
          <a:ext cx="2592388" cy="1368425"/>
        </p:xfrm>
        <a:graphic>
          <a:graphicData uri="http://schemas.openxmlformats.org/presentationml/2006/ole">
            <mc:AlternateContent xmlns:mc="http://schemas.openxmlformats.org/markup-compatibility/2006">
              <mc:Choice xmlns:v="urn:schemas-microsoft-com:vml" Requires="v">
                <p:oleObj spid="_x0000_s14506"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548" y="4381598"/>
                        <a:ext cx="2592388" cy="13684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2436541005"/>
              </p:ext>
            </p:extLst>
          </p:nvPr>
        </p:nvGraphicFramePr>
        <p:xfrm>
          <a:off x="6959818" y="4412106"/>
          <a:ext cx="2592917" cy="1367692"/>
        </p:xfrm>
        <a:graphic>
          <a:graphicData uri="http://schemas.openxmlformats.org/presentationml/2006/ole">
            <mc:AlternateContent xmlns:mc="http://schemas.openxmlformats.org/markup-compatibility/2006">
              <mc:Choice xmlns:v="urn:schemas-microsoft-com:vml" Requires="v">
                <p:oleObj spid="_x0000_s14507"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9818" y="4412106"/>
                        <a:ext cx="2592917" cy="1367692"/>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623486" y="1690106"/>
            <a:ext cx="2120900" cy="2797908"/>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621366" y="2170756"/>
            <a:ext cx="2116667" cy="44938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914426" y="2099622"/>
            <a:ext cx="1136850" cy="240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462" b="1" dirty="0">
                <a:solidFill>
                  <a:srgbClr val="000099"/>
                </a:solidFill>
                <a:latin typeface="黑体" pitchFamily="2" charset="-122"/>
                <a:ea typeface="黑体" pitchFamily="2" charset="-122"/>
              </a:rPr>
              <a:t>应用层</a:t>
            </a:r>
          </a:p>
          <a:p>
            <a:pPr algn="ctr">
              <a:lnSpc>
                <a:spcPct val="130000"/>
              </a:lnSpc>
            </a:pPr>
            <a:r>
              <a:rPr kumimoji="1" lang="zh-CN" altLang="en-US" sz="2462" b="1" dirty="0">
                <a:solidFill>
                  <a:srgbClr val="000099"/>
                </a:solidFill>
                <a:latin typeface="黑体" pitchFamily="2" charset="-122"/>
                <a:ea typeface="黑体" pitchFamily="2" charset="-122"/>
              </a:rPr>
              <a:t>运输层</a:t>
            </a:r>
          </a:p>
          <a:p>
            <a:pPr algn="ctr">
              <a:lnSpc>
                <a:spcPct val="130000"/>
              </a:lnSpc>
            </a:pPr>
            <a:r>
              <a:rPr kumimoji="1" lang="zh-CN" altLang="en-US" sz="2462" b="1" dirty="0">
                <a:solidFill>
                  <a:srgbClr val="000099"/>
                </a:solidFill>
                <a:latin typeface="黑体" pitchFamily="2" charset="-122"/>
                <a:ea typeface="黑体" pitchFamily="2" charset="-122"/>
              </a:rPr>
              <a:t>网际层</a:t>
            </a:r>
          </a:p>
          <a:p>
            <a:pPr algn="ctr">
              <a:lnSpc>
                <a:spcPct val="130000"/>
              </a:lnSpc>
            </a:pPr>
            <a:r>
              <a:rPr kumimoji="1" lang="zh-CN" altLang="en-US" sz="2462" b="1" dirty="0">
                <a:solidFill>
                  <a:srgbClr val="000099"/>
                </a:solidFill>
                <a:latin typeface="黑体" pitchFamily="2" charset="-122"/>
                <a:ea typeface="黑体" pitchFamily="2" charset="-122"/>
              </a:rPr>
              <a:t>网络</a:t>
            </a:r>
          </a:p>
          <a:p>
            <a:pPr algn="ctr">
              <a:lnSpc>
                <a:spcPct val="90000"/>
              </a:lnSpc>
            </a:pPr>
            <a:r>
              <a:rPr kumimoji="1" lang="zh-CN" altLang="en-US" sz="2462"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617135" y="2651399"/>
            <a:ext cx="2120900" cy="476738"/>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617135" y="3132048"/>
            <a:ext cx="2120900" cy="504092"/>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9345086" y="1690106"/>
            <a:ext cx="2120900" cy="2797908"/>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9342967" y="2170756"/>
            <a:ext cx="2129366" cy="44938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9338735" y="2663125"/>
            <a:ext cx="2108201" cy="46501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9338735" y="3155494"/>
            <a:ext cx="2108201" cy="480646"/>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5431369" y="2711968"/>
            <a:ext cx="2120900" cy="1781908"/>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5425018" y="3190663"/>
            <a:ext cx="2123017" cy="451339"/>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2063753" y="1124746"/>
            <a:ext cx="1218603" cy="5469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ea typeface="黑体" pitchFamily="2" charset="-122"/>
              </a:rPr>
              <a:t>主机</a:t>
            </a:r>
            <a:r>
              <a:rPr kumimoji="1" lang="en-US" altLang="zh-CN" sz="2954" b="1" dirty="0">
                <a:solidFill>
                  <a:srgbClr val="000099"/>
                </a:solidFill>
                <a:ea typeface="黑体" pitchFamily="2" charset="-122"/>
              </a:rPr>
              <a:t>A</a:t>
            </a:r>
          </a:p>
        </p:txBody>
      </p:sp>
      <p:sp>
        <p:nvSpPr>
          <p:cNvPr id="136209" name="Text Box 17"/>
          <p:cNvSpPr txBox="1">
            <a:spLocks noChangeArrowheads="1"/>
          </p:cNvSpPr>
          <p:nvPr/>
        </p:nvSpPr>
        <p:spPr bwMode="auto">
          <a:xfrm>
            <a:off x="9846737" y="1124746"/>
            <a:ext cx="1218603" cy="5469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000099"/>
                </a:solidFill>
                <a:ea typeface="黑体" pitchFamily="2" charset="-122"/>
              </a:rPr>
              <a:t>主机</a:t>
            </a:r>
            <a:r>
              <a:rPr kumimoji="1" lang="en-US" altLang="zh-CN" sz="2954" b="1">
                <a:solidFill>
                  <a:srgbClr val="000099"/>
                </a:solidFill>
                <a:ea typeface="黑体" pitchFamily="2" charset="-122"/>
              </a:rPr>
              <a:t>B</a:t>
            </a:r>
          </a:p>
        </p:txBody>
      </p:sp>
      <p:sp>
        <p:nvSpPr>
          <p:cNvPr id="136210" name="Text Box 18"/>
          <p:cNvSpPr txBox="1">
            <a:spLocks noChangeArrowheads="1"/>
          </p:cNvSpPr>
          <p:nvPr/>
        </p:nvSpPr>
        <p:spPr bwMode="auto">
          <a:xfrm>
            <a:off x="5878523" y="2151797"/>
            <a:ext cx="1324402" cy="5469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7704668" y="4978433"/>
            <a:ext cx="1026243" cy="471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黑体" pitchFamily="2" charset="-122"/>
                <a:ea typeface="黑体" pitchFamily="2" charset="-122"/>
              </a:rPr>
              <a:t>网络</a:t>
            </a:r>
            <a:r>
              <a:rPr kumimoji="1" lang="zh-CN" altLang="en-US" sz="738" b="1" dirty="0">
                <a:solidFill>
                  <a:srgbClr val="000099"/>
                </a:solidFill>
                <a:latin typeface="黑体" pitchFamily="2" charset="-122"/>
                <a:ea typeface="黑体" pitchFamily="2" charset="-122"/>
              </a:rPr>
              <a:t> </a:t>
            </a:r>
            <a:r>
              <a:rPr kumimoji="1" lang="en-US" altLang="zh-CN" sz="2462"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790953" y="4947170"/>
            <a:ext cx="1018227" cy="471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黑体" pitchFamily="2" charset="-122"/>
                <a:ea typeface="黑体" pitchFamily="2" charset="-122"/>
              </a:rPr>
              <a:t>网络</a:t>
            </a:r>
            <a:r>
              <a:rPr kumimoji="1" lang="zh-CN" altLang="en-US" sz="615" b="1" dirty="0">
                <a:solidFill>
                  <a:srgbClr val="000099"/>
                </a:solidFill>
                <a:latin typeface="黑体" pitchFamily="2" charset="-122"/>
                <a:ea typeface="黑体" pitchFamily="2" charset="-122"/>
              </a:rPr>
              <a:t> </a:t>
            </a:r>
            <a:r>
              <a:rPr kumimoji="1" lang="en-US" altLang="zh-CN" sz="2462"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512484" y="4489970"/>
            <a:ext cx="1007534" cy="59201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5200653" y="4489969"/>
            <a:ext cx="783167" cy="5080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6432552" y="4489970"/>
            <a:ext cx="1007534" cy="59201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9171517" y="4489970"/>
            <a:ext cx="956734" cy="59201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9600042" y="2099622"/>
            <a:ext cx="1136850" cy="240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462" b="1" dirty="0">
                <a:solidFill>
                  <a:srgbClr val="000099"/>
                </a:solidFill>
                <a:latin typeface="黑体" pitchFamily="2" charset="-122"/>
                <a:ea typeface="黑体" pitchFamily="2" charset="-122"/>
              </a:rPr>
              <a:t>应用层</a:t>
            </a:r>
          </a:p>
          <a:p>
            <a:pPr algn="ctr">
              <a:lnSpc>
                <a:spcPct val="130000"/>
              </a:lnSpc>
            </a:pPr>
            <a:r>
              <a:rPr kumimoji="1" lang="zh-CN" altLang="en-US" sz="2462" b="1" dirty="0">
                <a:solidFill>
                  <a:srgbClr val="000099"/>
                </a:solidFill>
                <a:latin typeface="黑体" pitchFamily="2" charset="-122"/>
                <a:ea typeface="黑体" pitchFamily="2" charset="-122"/>
              </a:rPr>
              <a:t>运输层</a:t>
            </a:r>
          </a:p>
          <a:p>
            <a:pPr algn="ctr">
              <a:lnSpc>
                <a:spcPct val="130000"/>
              </a:lnSpc>
            </a:pPr>
            <a:r>
              <a:rPr kumimoji="1" lang="zh-CN" altLang="en-US" sz="2462" b="1" dirty="0">
                <a:solidFill>
                  <a:srgbClr val="000099"/>
                </a:solidFill>
                <a:latin typeface="黑体" pitchFamily="2" charset="-122"/>
                <a:ea typeface="黑体" pitchFamily="2" charset="-122"/>
              </a:rPr>
              <a:t>网际层</a:t>
            </a:r>
          </a:p>
          <a:p>
            <a:pPr algn="ctr">
              <a:lnSpc>
                <a:spcPct val="130000"/>
              </a:lnSpc>
            </a:pPr>
            <a:r>
              <a:rPr kumimoji="1" lang="zh-CN" altLang="en-US" sz="2462" b="1" dirty="0">
                <a:solidFill>
                  <a:srgbClr val="000099"/>
                </a:solidFill>
                <a:latin typeface="黑体" pitchFamily="2" charset="-122"/>
                <a:ea typeface="黑体" pitchFamily="2" charset="-122"/>
              </a:rPr>
              <a:t>网络</a:t>
            </a:r>
          </a:p>
          <a:p>
            <a:pPr algn="ctr">
              <a:lnSpc>
                <a:spcPct val="90000"/>
              </a:lnSpc>
            </a:pPr>
            <a:r>
              <a:rPr kumimoji="1" lang="zh-CN" altLang="en-US" sz="2462"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5665160" y="3053894"/>
            <a:ext cx="1136850" cy="141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462" b="1">
                <a:solidFill>
                  <a:srgbClr val="000099"/>
                </a:solidFill>
                <a:latin typeface="黑体" pitchFamily="2" charset="-122"/>
                <a:ea typeface="黑体" pitchFamily="2" charset="-122"/>
              </a:rPr>
              <a:t>网际层</a:t>
            </a:r>
          </a:p>
          <a:p>
            <a:pPr algn="ctr">
              <a:lnSpc>
                <a:spcPct val="130000"/>
              </a:lnSpc>
            </a:pPr>
            <a:r>
              <a:rPr kumimoji="1" lang="zh-CN" altLang="en-US" sz="2462" b="1">
                <a:solidFill>
                  <a:srgbClr val="000099"/>
                </a:solidFill>
                <a:latin typeface="黑体" pitchFamily="2" charset="-122"/>
                <a:ea typeface="黑体" pitchFamily="2" charset="-122"/>
              </a:rPr>
              <a:t>网络</a:t>
            </a:r>
          </a:p>
          <a:p>
            <a:pPr algn="ctr">
              <a:lnSpc>
                <a:spcPct val="90000"/>
              </a:lnSpc>
            </a:pPr>
            <a:r>
              <a:rPr kumimoji="1" lang="zh-CN" altLang="en-US" sz="2462"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1090560" y="2080877"/>
            <a:ext cx="360996" cy="208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462" b="1">
                <a:solidFill>
                  <a:srgbClr val="000099"/>
                </a:solidFill>
                <a:ea typeface="黑体" pitchFamily="2" charset="-122"/>
              </a:rPr>
              <a:t>4</a:t>
            </a:r>
          </a:p>
          <a:p>
            <a:pPr algn="ctr">
              <a:lnSpc>
                <a:spcPct val="130000"/>
              </a:lnSpc>
            </a:pPr>
            <a:r>
              <a:rPr kumimoji="1" lang="en-US" altLang="zh-CN" sz="2462" b="1">
                <a:solidFill>
                  <a:srgbClr val="000099"/>
                </a:solidFill>
                <a:ea typeface="黑体" pitchFamily="2" charset="-122"/>
              </a:rPr>
              <a:t>3</a:t>
            </a:r>
          </a:p>
          <a:p>
            <a:pPr algn="ctr">
              <a:lnSpc>
                <a:spcPct val="130000"/>
              </a:lnSpc>
            </a:pPr>
            <a:r>
              <a:rPr kumimoji="1" lang="en-US" altLang="zh-CN" sz="2462" b="1">
                <a:solidFill>
                  <a:srgbClr val="000099"/>
                </a:solidFill>
                <a:ea typeface="黑体" pitchFamily="2" charset="-122"/>
              </a:rPr>
              <a:t>2</a:t>
            </a:r>
          </a:p>
          <a:p>
            <a:pPr algn="ctr">
              <a:lnSpc>
                <a:spcPct val="155000"/>
              </a:lnSpc>
            </a:pPr>
            <a:r>
              <a:rPr kumimoji="1" lang="en-US" altLang="zh-CN" sz="2462" b="1">
                <a:solidFill>
                  <a:srgbClr val="000099"/>
                </a:solidFill>
                <a:ea typeface="黑体" pitchFamily="2" charset="-122"/>
              </a:rPr>
              <a:t>1</a:t>
            </a:r>
          </a:p>
        </p:txBody>
      </p:sp>
      <p:sp>
        <p:nvSpPr>
          <p:cNvPr id="2" name="矩形 1"/>
          <p:cNvSpPr/>
          <p:nvPr/>
        </p:nvSpPr>
        <p:spPr>
          <a:xfrm>
            <a:off x="4237786" y="1078202"/>
            <a:ext cx="4833374" cy="622606"/>
          </a:xfrm>
          <a:prstGeom prst="rect">
            <a:avLst/>
          </a:prstGeom>
          <a:solidFill>
            <a:srgbClr val="FF66FF"/>
          </a:solidFill>
        </p:spPr>
        <p:txBody>
          <a:bodyPr wrap="none">
            <a:spAutoFit/>
          </a:bodyPr>
          <a:lstStyle/>
          <a:p>
            <a:r>
              <a:rPr lang="en-US" altLang="zh-CN" sz="3446" b="1" dirty="0">
                <a:solidFill>
                  <a:srgbClr val="000099"/>
                </a:solidFill>
                <a:latin typeface="+mn-lt"/>
                <a:ea typeface="黑体" pitchFamily="2" charset="-122"/>
              </a:rPr>
              <a:t>TCP/IP </a:t>
            </a:r>
            <a:r>
              <a:rPr lang="zh-CN" altLang="en-US" sz="3446"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r>
              <a:rPr lang="zh-CN" altLang="zh-CN" sz="3446" dirty="0"/>
              <a:t>实际上</a:t>
            </a:r>
            <a:r>
              <a:rPr lang="zh-CN" altLang="en-US" sz="3446" dirty="0"/>
              <a:t>，</a:t>
            </a:r>
            <a:r>
              <a:rPr lang="zh-CN" altLang="zh-CN" sz="3446" dirty="0"/>
              <a:t>现在的互联网使用的</a:t>
            </a:r>
            <a:r>
              <a:rPr lang="en-US" altLang="zh-CN" sz="3446" dirty="0"/>
              <a:t> TCP/IP </a:t>
            </a:r>
            <a:r>
              <a:rPr lang="zh-CN" altLang="zh-CN" sz="3446" dirty="0"/>
              <a:t>体系结构有时已经</a:t>
            </a:r>
            <a:r>
              <a:rPr lang="zh-CN" altLang="en-US" sz="3446" dirty="0"/>
              <a:t>发生了</a:t>
            </a:r>
            <a:r>
              <a:rPr lang="zh-CN" altLang="zh-CN" sz="3446" dirty="0"/>
              <a:t>演变，即某些应用程序可以直接使用</a:t>
            </a:r>
            <a:r>
              <a:rPr lang="en-US" altLang="zh-CN" sz="3446" dirty="0"/>
              <a:t> IP </a:t>
            </a:r>
            <a:r>
              <a:rPr lang="zh-CN" altLang="zh-CN" sz="3446" dirty="0"/>
              <a:t>层，或甚至直接使用最下面的网络接口层</a:t>
            </a:r>
            <a:r>
              <a:rPr lang="zh-CN" altLang="en-US" sz="3446" dirty="0"/>
              <a:t>。</a:t>
            </a:r>
          </a:p>
          <a:p>
            <a:endParaRPr lang="zh-CN" altLang="en-US" sz="3446" dirty="0"/>
          </a:p>
        </p:txBody>
      </p:sp>
      <p:sp>
        <p:nvSpPr>
          <p:cNvPr id="2" name="标题 1"/>
          <p:cNvSpPr>
            <a:spLocks noGrp="1"/>
          </p:cNvSpPr>
          <p:nvPr>
            <p:ph type="title"/>
          </p:nvPr>
        </p:nvSpPr>
        <p:spPr/>
        <p:txBody>
          <a:bodyPr>
            <a:normAutofit fontScale="90000"/>
          </a:bodyPr>
          <a:lstStyle/>
          <a:p>
            <a:pPr algn="ctr"/>
            <a:r>
              <a:rPr lang="en-US" altLang="zh-CN" sz="4923" dirty="0"/>
              <a:t>TCP/IP </a:t>
            </a:r>
            <a:r>
              <a:rPr lang="zh-CN" altLang="zh-CN" sz="4923" dirty="0"/>
              <a:t>体系结构</a:t>
            </a:r>
            <a:r>
              <a:rPr lang="zh-CN" altLang="en-US" sz="4923" dirty="0"/>
              <a:t>的另一种表示方法</a:t>
            </a:r>
          </a:p>
        </p:txBody>
      </p:sp>
      <p:grpSp>
        <p:nvGrpSpPr>
          <p:cNvPr id="12" name="组合 11"/>
          <p:cNvGrpSpPr/>
          <p:nvPr/>
        </p:nvGrpSpPr>
        <p:grpSpPr>
          <a:xfrm>
            <a:off x="4079776" y="3229860"/>
            <a:ext cx="5542243" cy="3367789"/>
            <a:chOff x="2700338" y="1628775"/>
            <a:chExt cx="3311525"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939"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11995"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latin typeface="+mn-lt"/>
                  <a:ea typeface="黑体" pitchFamily="2" charset="-122"/>
                </a:rPr>
                <a:t>TCP   UDP</a:t>
              </a:r>
            </a:p>
          </p:txBody>
        </p:sp>
        <p:sp>
          <p:nvSpPr>
            <p:cNvPr id="9" name="Text Box 11"/>
            <p:cNvSpPr txBox="1">
              <a:spLocks noChangeArrowheads="1"/>
            </p:cNvSpPr>
            <p:nvPr/>
          </p:nvSpPr>
          <p:spPr bwMode="auto">
            <a:xfrm>
              <a:off x="3670300" y="2722563"/>
              <a:ext cx="360326"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906275"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2763457"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idx="4294967295"/>
          </p:nvPr>
        </p:nvSpPr>
        <p:spPr>
          <a:xfrm>
            <a:off x="1033463" y="188913"/>
            <a:ext cx="11158537" cy="792162"/>
          </a:xfrm>
        </p:spPr>
        <p:txBody>
          <a:bodyPr>
            <a:normAutofit fontScale="90000"/>
          </a:bodyPr>
          <a:lstStyle/>
          <a:p>
            <a:pPr algn="ctr"/>
            <a:r>
              <a:rPr lang="zh-CN" altLang="en-US" sz="4923" dirty="0"/>
              <a:t>沙漏计时器形状的</a:t>
            </a:r>
            <a:r>
              <a:rPr lang="en-US" altLang="zh-CN" sz="4923" dirty="0"/>
              <a:t>TCP/IP</a:t>
            </a:r>
            <a:r>
              <a:rPr lang="zh-CN" altLang="en-US" sz="4923" dirty="0"/>
              <a:t>协议族 </a:t>
            </a:r>
          </a:p>
        </p:txBody>
      </p:sp>
      <p:sp>
        <p:nvSpPr>
          <p:cNvPr id="137218" name="AutoShape 2"/>
          <p:cNvSpPr>
            <a:spLocks noChangeArrowheads="1"/>
          </p:cNvSpPr>
          <p:nvPr/>
        </p:nvSpPr>
        <p:spPr bwMode="auto">
          <a:xfrm>
            <a:off x="1754820" y="2984808"/>
            <a:ext cx="9647766" cy="3456353"/>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754820" y="1124746"/>
            <a:ext cx="9647766" cy="3810000"/>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3223786" y="1359204"/>
            <a:ext cx="1085851"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HTTP</a:t>
            </a:r>
          </a:p>
        </p:txBody>
      </p:sp>
      <p:sp>
        <p:nvSpPr>
          <p:cNvPr id="137222" name="Rectangle 6"/>
          <p:cNvSpPr>
            <a:spLocks noChangeArrowheads="1"/>
          </p:cNvSpPr>
          <p:nvPr/>
        </p:nvSpPr>
        <p:spPr bwMode="auto">
          <a:xfrm>
            <a:off x="5287538" y="1359204"/>
            <a:ext cx="1087967"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SMTP</a:t>
            </a:r>
          </a:p>
        </p:txBody>
      </p:sp>
      <p:sp>
        <p:nvSpPr>
          <p:cNvPr id="137223" name="Rectangle 7"/>
          <p:cNvSpPr>
            <a:spLocks noChangeArrowheads="1"/>
          </p:cNvSpPr>
          <p:nvPr/>
        </p:nvSpPr>
        <p:spPr bwMode="auto">
          <a:xfrm>
            <a:off x="6809419" y="1359204"/>
            <a:ext cx="1085851"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DNS</a:t>
            </a:r>
          </a:p>
        </p:txBody>
      </p:sp>
      <p:sp>
        <p:nvSpPr>
          <p:cNvPr id="137224" name="Rectangle 8"/>
          <p:cNvSpPr>
            <a:spLocks noChangeArrowheads="1"/>
          </p:cNvSpPr>
          <p:nvPr/>
        </p:nvSpPr>
        <p:spPr bwMode="auto">
          <a:xfrm>
            <a:off x="8873171" y="1359204"/>
            <a:ext cx="1087967"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RTP</a:t>
            </a:r>
          </a:p>
        </p:txBody>
      </p:sp>
      <p:sp>
        <p:nvSpPr>
          <p:cNvPr id="137225" name="Rectangle 9"/>
          <p:cNvSpPr>
            <a:spLocks noChangeArrowheads="1"/>
          </p:cNvSpPr>
          <p:nvPr/>
        </p:nvSpPr>
        <p:spPr bwMode="auto">
          <a:xfrm>
            <a:off x="4201685" y="2521742"/>
            <a:ext cx="1085851" cy="484554"/>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TCP</a:t>
            </a:r>
          </a:p>
        </p:txBody>
      </p:sp>
      <p:sp>
        <p:nvSpPr>
          <p:cNvPr id="137226" name="Rectangle 10"/>
          <p:cNvSpPr>
            <a:spLocks noChangeArrowheads="1"/>
          </p:cNvSpPr>
          <p:nvPr/>
        </p:nvSpPr>
        <p:spPr bwMode="auto">
          <a:xfrm>
            <a:off x="7895272" y="2521742"/>
            <a:ext cx="1087967" cy="484554"/>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UDP</a:t>
            </a:r>
          </a:p>
        </p:txBody>
      </p:sp>
      <p:sp>
        <p:nvSpPr>
          <p:cNvPr id="137227" name="Rectangle 11"/>
          <p:cNvSpPr>
            <a:spLocks noChangeArrowheads="1"/>
          </p:cNvSpPr>
          <p:nvPr/>
        </p:nvSpPr>
        <p:spPr bwMode="auto">
          <a:xfrm>
            <a:off x="6047421" y="3881619"/>
            <a:ext cx="1087967" cy="484554"/>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IP</a:t>
            </a:r>
          </a:p>
        </p:txBody>
      </p:sp>
      <p:sp>
        <p:nvSpPr>
          <p:cNvPr id="137228" name="Rectangle 12"/>
          <p:cNvSpPr>
            <a:spLocks noChangeArrowheads="1"/>
          </p:cNvSpPr>
          <p:nvPr/>
        </p:nvSpPr>
        <p:spPr bwMode="auto">
          <a:xfrm>
            <a:off x="3223788" y="5456422"/>
            <a:ext cx="1739900" cy="676031"/>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37229" name="Rectangle 13"/>
          <p:cNvSpPr>
            <a:spLocks noChangeArrowheads="1"/>
          </p:cNvSpPr>
          <p:nvPr/>
        </p:nvSpPr>
        <p:spPr bwMode="auto">
          <a:xfrm>
            <a:off x="5505553" y="5456422"/>
            <a:ext cx="1737785" cy="676031"/>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37230" name="Rectangle 14"/>
          <p:cNvSpPr>
            <a:spLocks noChangeArrowheads="1"/>
          </p:cNvSpPr>
          <p:nvPr/>
        </p:nvSpPr>
        <p:spPr bwMode="auto">
          <a:xfrm>
            <a:off x="8223351" y="5456422"/>
            <a:ext cx="1737785" cy="676031"/>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37231" name="Line 15"/>
          <p:cNvSpPr>
            <a:spLocks noChangeShapeType="1"/>
          </p:cNvSpPr>
          <p:nvPr/>
        </p:nvSpPr>
        <p:spPr bwMode="auto">
          <a:xfrm>
            <a:off x="616053" y="4754989"/>
            <a:ext cx="9779001"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616053" y="3494758"/>
            <a:ext cx="9779001"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616053" y="2230620"/>
            <a:ext cx="9779001"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916906" y="3826914"/>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601236" y="5378268"/>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916906" y="2586221"/>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916906" y="1345530"/>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4478969" y="1255653"/>
            <a:ext cx="500458"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a:t>
            </a:r>
          </a:p>
        </p:txBody>
      </p:sp>
      <p:sp>
        <p:nvSpPr>
          <p:cNvPr id="137239" name="Text Box 23"/>
          <p:cNvSpPr txBox="1">
            <a:spLocks noChangeArrowheads="1"/>
          </p:cNvSpPr>
          <p:nvPr/>
        </p:nvSpPr>
        <p:spPr bwMode="auto">
          <a:xfrm>
            <a:off x="8073068" y="1255653"/>
            <a:ext cx="500458"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a:t>
            </a:r>
          </a:p>
        </p:txBody>
      </p:sp>
      <p:sp>
        <p:nvSpPr>
          <p:cNvPr id="137240" name="Text Box 24"/>
          <p:cNvSpPr txBox="1">
            <a:spLocks noChangeArrowheads="1"/>
          </p:cNvSpPr>
          <p:nvPr/>
        </p:nvSpPr>
        <p:spPr bwMode="auto">
          <a:xfrm>
            <a:off x="7467702" y="5436881"/>
            <a:ext cx="437940" cy="39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969" b="1">
                <a:solidFill>
                  <a:srgbClr val="000099"/>
                </a:solidFill>
                <a:latin typeface="+mn-lt"/>
                <a:ea typeface="黑体" pitchFamily="2" charset="-122"/>
              </a:rPr>
              <a:t>…</a:t>
            </a:r>
          </a:p>
        </p:txBody>
      </p:sp>
      <p:sp>
        <p:nvSpPr>
          <p:cNvPr id="137241" name="Line 25"/>
          <p:cNvSpPr>
            <a:spLocks noChangeShapeType="1"/>
          </p:cNvSpPr>
          <p:nvPr/>
        </p:nvSpPr>
        <p:spPr bwMode="auto">
          <a:xfrm>
            <a:off x="3750836" y="1876973"/>
            <a:ext cx="679450" cy="67407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7330121" y="1898466"/>
            <a:ext cx="783167" cy="6096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5033538" y="1878927"/>
            <a:ext cx="778933" cy="64086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8653036" y="1878927"/>
            <a:ext cx="764116" cy="64867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4739320" y="3045373"/>
            <a:ext cx="1532466" cy="814754"/>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6917372" y="3064913"/>
            <a:ext cx="1536700" cy="797169"/>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6976636" y="4432605"/>
            <a:ext cx="2169583" cy="103358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962504" y="4420884"/>
            <a:ext cx="2194982" cy="104530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6267553" y="4366176"/>
            <a:ext cx="325967" cy="1100016"/>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3162403" y="5575607"/>
            <a:ext cx="167385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a:t>
            </a:r>
            <a:r>
              <a:rPr kumimoji="1" lang="zh-CN" altLang="en-US" sz="1231" b="1">
                <a:solidFill>
                  <a:srgbClr val="000099"/>
                </a:solidFill>
                <a:latin typeface="+mn-lt"/>
                <a:ea typeface="黑体" pitchFamily="2" charset="-122"/>
              </a:rPr>
              <a:t> </a:t>
            </a:r>
            <a:r>
              <a:rPr kumimoji="1" lang="en-US" altLang="zh-CN" sz="2462" b="1">
                <a:solidFill>
                  <a:srgbClr val="000099"/>
                </a:solidFill>
                <a:latin typeface="+mn-lt"/>
                <a:ea typeface="黑体" pitchFamily="2" charset="-122"/>
              </a:rPr>
              <a:t>1</a:t>
            </a:r>
          </a:p>
        </p:txBody>
      </p:sp>
      <p:sp>
        <p:nvSpPr>
          <p:cNvPr id="137251" name="Text Box 35"/>
          <p:cNvSpPr txBox="1">
            <a:spLocks noChangeArrowheads="1"/>
          </p:cNvSpPr>
          <p:nvPr/>
        </p:nvSpPr>
        <p:spPr bwMode="auto">
          <a:xfrm>
            <a:off x="5452635" y="5536530"/>
            <a:ext cx="167385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a:t>
            </a:r>
            <a:r>
              <a:rPr kumimoji="1" lang="zh-CN" altLang="en-US" sz="1231" b="1">
                <a:solidFill>
                  <a:srgbClr val="000099"/>
                </a:solidFill>
                <a:latin typeface="+mn-lt"/>
                <a:ea typeface="黑体" pitchFamily="2" charset="-122"/>
              </a:rPr>
              <a:t> </a:t>
            </a:r>
            <a:r>
              <a:rPr kumimoji="1" lang="en-US" altLang="zh-CN" sz="2462" b="1">
                <a:solidFill>
                  <a:srgbClr val="000099"/>
                </a:solidFill>
                <a:latin typeface="+mn-lt"/>
                <a:ea typeface="黑体" pitchFamily="2" charset="-122"/>
              </a:rPr>
              <a:t>2</a:t>
            </a:r>
          </a:p>
        </p:txBody>
      </p:sp>
      <p:sp>
        <p:nvSpPr>
          <p:cNvPr id="137252" name="Text Box 36"/>
          <p:cNvSpPr txBox="1">
            <a:spLocks noChangeArrowheads="1"/>
          </p:cNvSpPr>
          <p:nvPr/>
        </p:nvSpPr>
        <p:spPr bwMode="auto">
          <a:xfrm>
            <a:off x="8187369" y="5511130"/>
            <a:ext cx="167385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a:t>
            </a:r>
            <a:r>
              <a:rPr kumimoji="1" lang="zh-CN" altLang="en-US" sz="1231" b="1">
                <a:solidFill>
                  <a:srgbClr val="000099"/>
                </a:solidFill>
                <a:latin typeface="+mn-lt"/>
                <a:ea typeface="黑体" pitchFamily="2" charset="-122"/>
              </a:rPr>
              <a:t> </a:t>
            </a:r>
            <a:r>
              <a:rPr kumimoji="1" lang="en-US" altLang="zh-CN" sz="2462" b="1">
                <a:solidFill>
                  <a:srgbClr val="000099"/>
                </a:solidFill>
                <a:latin typeface="+mn-lt"/>
                <a:ea typeface="黑体" pitchFamily="2" charset="-122"/>
              </a:rPr>
              <a:t>3</a:t>
            </a:r>
          </a:p>
        </p:txBody>
      </p:sp>
      <p:sp>
        <p:nvSpPr>
          <p:cNvPr id="137253" name="Text Box 37"/>
          <p:cNvSpPr txBox="1">
            <a:spLocks noChangeArrowheads="1"/>
          </p:cNvSpPr>
          <p:nvPr/>
        </p:nvSpPr>
        <p:spPr bwMode="auto">
          <a:xfrm>
            <a:off x="1397104" y="289739"/>
            <a:ext cx="9577916" cy="794320"/>
          </a:xfrm>
          <a:prstGeom prst="rect">
            <a:avLst/>
          </a:prstGeom>
          <a:solidFill>
            <a:schemeClr val="accent4">
              <a:lumMod val="20000"/>
              <a:lumOff val="80000"/>
            </a:schemeClr>
          </a:solidFill>
          <a:ln>
            <a:noFill/>
          </a:ln>
          <a:effectLst/>
          <a:extLst/>
        </p:spPr>
        <p:txBody>
          <a:bodyPr>
            <a:spAutoFit/>
          </a:bodyPr>
          <a:lstStyle/>
          <a:p>
            <a:pPr algn="ctr">
              <a:lnSpc>
                <a:spcPct val="120000"/>
              </a:lnSpc>
            </a:pPr>
            <a:r>
              <a:rPr lang="en-US" altLang="zh-CN" sz="2000" b="1" dirty="0">
                <a:solidFill>
                  <a:srgbClr val="333399"/>
                </a:solidFill>
                <a:latin typeface="+mn-lt"/>
                <a:ea typeface="黑体" pitchFamily="2" charset="-122"/>
              </a:rPr>
              <a:t>Everything over IP </a:t>
            </a:r>
          </a:p>
          <a:p>
            <a:pPr algn="ctr">
              <a:lnSpc>
                <a:spcPct val="120000"/>
              </a:lnSpc>
            </a:pPr>
            <a:r>
              <a:rPr lang="en-US" altLang="zh-CN" sz="2000" b="1" dirty="0">
                <a:solidFill>
                  <a:srgbClr val="333399"/>
                </a:solidFill>
                <a:latin typeface="+mn-lt"/>
                <a:ea typeface="黑体" pitchFamily="2" charset="-122"/>
              </a:rPr>
              <a:t>IP </a:t>
            </a:r>
            <a:r>
              <a:rPr lang="zh-CN" altLang="en-US" sz="20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397104" y="297685"/>
            <a:ext cx="9577916" cy="799706"/>
          </a:xfrm>
          <a:prstGeom prst="rect">
            <a:avLst/>
          </a:prstGeom>
          <a:solidFill>
            <a:schemeClr val="accent4">
              <a:lumMod val="20000"/>
              <a:lumOff val="80000"/>
            </a:schemeClr>
          </a:solidFill>
          <a:ln>
            <a:noFill/>
          </a:ln>
          <a:effectLst/>
          <a:extLst/>
        </p:spPr>
        <p:txBody>
          <a:bodyPr>
            <a:spAutoFit/>
          </a:bodyPr>
          <a:lstStyle/>
          <a:p>
            <a:pPr algn="ctr">
              <a:lnSpc>
                <a:spcPct val="120000"/>
              </a:lnSpc>
            </a:pPr>
            <a:r>
              <a:rPr lang="en-US" altLang="zh-CN" sz="2000" dirty="0">
                <a:solidFill>
                  <a:srgbClr val="333399"/>
                </a:solidFill>
                <a:latin typeface="微软雅黑" panose="020B0503020204020204" pitchFamily="34" charset="-122"/>
                <a:ea typeface="微软雅黑" panose="020B0503020204020204" pitchFamily="34" charset="-122"/>
              </a:rPr>
              <a:t>IP over Everything </a:t>
            </a:r>
          </a:p>
          <a:p>
            <a:pPr algn="ctr">
              <a:lnSpc>
                <a:spcPct val="120000"/>
              </a:lnSpc>
            </a:pPr>
            <a:r>
              <a:rPr lang="en-US" altLang="zh-CN" sz="2000" dirty="0">
                <a:solidFill>
                  <a:srgbClr val="333399"/>
                </a:solidFill>
                <a:latin typeface="微软雅黑" panose="020B0503020204020204" pitchFamily="34" charset="-122"/>
                <a:ea typeface="微软雅黑" panose="020B0503020204020204" pitchFamily="34" charset="-122"/>
              </a:rPr>
              <a:t>IP </a:t>
            </a:r>
            <a:r>
              <a:rPr lang="zh-CN" altLang="en-US" sz="2000" dirty="0">
                <a:solidFill>
                  <a:srgbClr val="333399"/>
                </a:solidFill>
                <a:latin typeface="微软雅黑" panose="020B0503020204020204" pitchFamily="34" charset="-122"/>
                <a:ea typeface="微软雅黑" panose="020B0503020204020204" pitchFamily="34" charset="-122"/>
              </a:rPr>
              <a:t>可应用到各式各样的网络上</a:t>
            </a:r>
          </a:p>
        </p:txBody>
      </p:sp>
      <p:sp>
        <p:nvSpPr>
          <p:cNvPr id="2" name="矩形 1"/>
          <p:cNvSpPr/>
          <p:nvPr/>
        </p:nvSpPr>
        <p:spPr>
          <a:xfrm>
            <a:off x="2797285" y="6382678"/>
            <a:ext cx="6984555"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沙漏计时器形状的</a:t>
            </a:r>
            <a:r>
              <a:rPr lang="en-US" altLang="zh-CN" sz="2800" dirty="0">
                <a:solidFill>
                  <a:srgbClr val="000099"/>
                </a:solidFill>
                <a:latin typeface="微软雅黑" panose="020B0503020204020204" pitchFamily="34" charset="-122"/>
                <a:ea typeface="微软雅黑" panose="020B0503020204020204" pitchFamily="34" charset="-122"/>
              </a:rPr>
              <a:t> TCP/IP </a:t>
            </a:r>
            <a:r>
              <a:rPr lang="zh-CN" altLang="zh-CN" sz="2800" dirty="0">
                <a:solidFill>
                  <a:srgbClr val="000099"/>
                </a:solidFill>
                <a:latin typeface="微软雅黑" panose="020B0503020204020204" pitchFamily="34" charset="-122"/>
                <a:ea typeface="微软雅黑" panose="020B0503020204020204" pitchFamily="34" charset="-122"/>
              </a:rPr>
              <a:t>协议族</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pPr algn="ctr"/>
            <a:r>
              <a:rPr lang="en-US" altLang="zh-CN" sz="3939" dirty="0"/>
              <a:t>【</a:t>
            </a:r>
            <a:r>
              <a:rPr lang="zh-CN" altLang="en-US" sz="3939" dirty="0"/>
              <a:t>例</a:t>
            </a:r>
            <a:r>
              <a:rPr lang="en-US" altLang="zh-CN" sz="3939" dirty="0"/>
              <a:t>1-2】</a:t>
            </a:r>
            <a:r>
              <a:rPr lang="zh-CN" altLang="en-US" sz="3939" dirty="0"/>
              <a:t>客户进程和服务器进程</a:t>
            </a:r>
            <a:br>
              <a:rPr lang="en-US" altLang="zh-CN" sz="3939" dirty="0"/>
            </a:br>
            <a:r>
              <a:rPr lang="zh-CN" altLang="en-US" sz="3939" dirty="0"/>
              <a:t>使用 </a:t>
            </a:r>
            <a:r>
              <a:rPr lang="en-US" altLang="zh-CN" sz="3939" dirty="0"/>
              <a:t>TCP/IP </a:t>
            </a:r>
            <a:r>
              <a:rPr lang="zh-CN" altLang="en-US" sz="3939" dirty="0"/>
              <a:t>协议栈进行通信</a:t>
            </a:r>
          </a:p>
        </p:txBody>
      </p:sp>
      <p:graphicFrame>
        <p:nvGraphicFramePr>
          <p:cNvPr id="148484" name="Object 4"/>
          <p:cNvGraphicFramePr>
            <a:graphicFrameLocks noGrp="1" noChangeAspect="1"/>
          </p:cNvGraphicFramePr>
          <p:nvPr>
            <p:ph idx="4294967295"/>
            <p:extLst>
              <p:ext uri="{D42A27DB-BD31-4B8C-83A1-F6EECF244321}">
                <p14:modId xmlns:p14="http://schemas.microsoft.com/office/powerpoint/2010/main" val="3760676190"/>
              </p:ext>
            </p:extLst>
          </p:nvPr>
        </p:nvGraphicFramePr>
        <p:xfrm>
          <a:off x="4890041" y="4606982"/>
          <a:ext cx="2722562" cy="1381125"/>
        </p:xfrm>
        <a:graphic>
          <a:graphicData uri="http://schemas.openxmlformats.org/presentationml/2006/ole">
            <mc:AlternateContent xmlns:mc="http://schemas.openxmlformats.org/markup-compatibility/2006">
              <mc:Choice xmlns:v="urn:schemas-microsoft-com:vml" Requires="v">
                <p:oleObj spid="_x0000_s15445"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041" y="4606982"/>
                        <a:ext cx="2722562" cy="13811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3" name="Freeform 3"/>
          <p:cNvSpPr>
            <a:spLocks/>
          </p:cNvSpPr>
          <p:nvPr/>
        </p:nvSpPr>
        <p:spPr bwMode="auto">
          <a:xfrm>
            <a:off x="2626787" y="4803286"/>
            <a:ext cx="7040033" cy="54512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5" name="Rectangle 5"/>
          <p:cNvSpPr>
            <a:spLocks noChangeArrowheads="1"/>
          </p:cNvSpPr>
          <p:nvPr/>
        </p:nvSpPr>
        <p:spPr bwMode="auto">
          <a:xfrm>
            <a:off x="8583086" y="1311765"/>
            <a:ext cx="2087034" cy="3491524"/>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8644467" y="3673964"/>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8583086" y="4258162"/>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8583086" y="37130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8583086" y="3167916"/>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8583086" y="26208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8970433" y="4219088"/>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8970433" y="2601303"/>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8970433" y="3146427"/>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583268" y="1311765"/>
            <a:ext cx="2087034" cy="3491524"/>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644653" y="3673964"/>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583268" y="4258162"/>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583268" y="37130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583268" y="3167916"/>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583268" y="26208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972735" y="4219088"/>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972735" y="2601303"/>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972735" y="3146427"/>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605617" y="2458670"/>
            <a:ext cx="4234" cy="16216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9664700" y="2458670"/>
            <a:ext cx="2117" cy="16216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3424768" y="1507148"/>
            <a:ext cx="5359401" cy="592016"/>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75"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黑体" pitchFamily="2" charset="-122"/>
                  <a:ea typeface="黑体" pitchFamily="2" charset="-122"/>
                </a:rPr>
                <a:t>①</a:t>
              </a:r>
              <a:r>
                <a:rPr kumimoji="1" lang="en-US" altLang="zh-CN" sz="1231" b="1">
                  <a:solidFill>
                    <a:srgbClr val="000099"/>
                  </a:solidFill>
                  <a:latin typeface="黑体" pitchFamily="2" charset="-122"/>
                  <a:ea typeface="黑体" pitchFamily="2" charset="-122"/>
                </a:rPr>
                <a:t> </a:t>
              </a:r>
              <a:r>
                <a:rPr kumimoji="1" lang="zh-CN" altLang="en-US" sz="2462"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3407834" y="2276954"/>
            <a:ext cx="5325533" cy="513860"/>
            <a:chOff x="1655" y="1752"/>
            <a:chExt cx="2516" cy="263"/>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25"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黑体" pitchFamily="2" charset="-122"/>
                  <a:ea typeface="黑体" pitchFamily="2" charset="-122"/>
                </a:rPr>
                <a:t>②</a:t>
              </a:r>
              <a:r>
                <a:rPr kumimoji="1" lang="en-US" altLang="zh-CN" sz="1231" b="1">
                  <a:solidFill>
                    <a:srgbClr val="000099"/>
                  </a:solidFill>
                  <a:latin typeface="黑体" pitchFamily="2" charset="-122"/>
                  <a:ea typeface="黑体" pitchFamily="2" charset="-122"/>
                </a:rPr>
                <a:t> </a:t>
              </a:r>
              <a:r>
                <a:rPr kumimoji="1" lang="zh-CN" altLang="en-US" sz="2462"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972735" y="1319580"/>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8970433" y="1301996"/>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5520267" y="5024073"/>
            <a:ext cx="1324402"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Bookman Old Style" pitchFamily="18" charset="0"/>
                <a:ea typeface="黑体" pitchFamily="2" charset="-122"/>
              </a:rPr>
              <a:t>互联网</a:t>
            </a:r>
          </a:p>
        </p:txBody>
      </p:sp>
      <p:grpSp>
        <p:nvGrpSpPr>
          <p:cNvPr id="148514" name="Group 34"/>
          <p:cNvGrpSpPr>
            <a:grpSpLocks/>
          </p:cNvGrpSpPr>
          <p:nvPr/>
        </p:nvGrpSpPr>
        <p:grpSpPr bwMode="auto">
          <a:xfrm>
            <a:off x="1767418" y="1821716"/>
            <a:ext cx="1718734" cy="654538"/>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387" cy="241"/>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62"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8767235" y="1821716"/>
            <a:ext cx="1718734" cy="654538"/>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37" cy="24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62"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4481419" y="2986211"/>
            <a:ext cx="3337548" cy="1228991"/>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462" b="1" dirty="0">
                <a:solidFill>
                  <a:srgbClr val="000099"/>
                </a:solidFill>
                <a:latin typeface="Tahoma" pitchFamily="34" charset="0"/>
                <a:ea typeface="黑体" pitchFamily="2" charset="-122"/>
              </a:rPr>
              <a:t>以后就逐级使用下层</a:t>
            </a:r>
          </a:p>
          <a:p>
            <a:pPr algn="ctr"/>
            <a:r>
              <a:rPr lang="zh-CN" altLang="en-US" sz="2462" b="1" dirty="0">
                <a:solidFill>
                  <a:srgbClr val="000099"/>
                </a:solidFill>
                <a:latin typeface="Tahoma" pitchFamily="34" charset="0"/>
                <a:ea typeface="黑体" pitchFamily="2" charset="-122"/>
              </a:rPr>
              <a:t>提供的服务</a:t>
            </a:r>
          </a:p>
          <a:p>
            <a:pPr algn="ctr"/>
            <a:r>
              <a:rPr lang="en-US" altLang="zh-CN" sz="2462" b="1" dirty="0">
                <a:solidFill>
                  <a:srgbClr val="000099"/>
                </a:solidFill>
                <a:latin typeface="Tahoma" pitchFamily="34" charset="0"/>
                <a:ea typeface="黑体" pitchFamily="2" charset="-122"/>
              </a:rPr>
              <a:t>(</a:t>
            </a:r>
            <a:r>
              <a:rPr lang="zh-CN" altLang="en-US" sz="2462" b="1" dirty="0">
                <a:solidFill>
                  <a:srgbClr val="000099"/>
                </a:solidFill>
                <a:latin typeface="Tahoma" pitchFamily="34" charset="0"/>
                <a:ea typeface="黑体" pitchFamily="2" charset="-122"/>
              </a:rPr>
              <a:t>使用 </a:t>
            </a:r>
            <a:r>
              <a:rPr lang="en-US" altLang="zh-CN" sz="2462" b="1" dirty="0">
                <a:solidFill>
                  <a:srgbClr val="000099"/>
                </a:solidFill>
                <a:latin typeface="Tahoma" pitchFamily="34" charset="0"/>
                <a:ea typeface="黑体" pitchFamily="2" charset="-122"/>
              </a:rPr>
              <a:t>TCP </a:t>
            </a:r>
            <a:r>
              <a:rPr lang="zh-CN" altLang="en-US" sz="2462" b="1" dirty="0">
                <a:solidFill>
                  <a:srgbClr val="000099"/>
                </a:solidFill>
                <a:latin typeface="Tahoma" pitchFamily="34" charset="0"/>
                <a:ea typeface="黑体" pitchFamily="2" charset="-122"/>
              </a:rPr>
              <a:t>和 </a:t>
            </a:r>
            <a:r>
              <a:rPr lang="en-US" altLang="zh-CN" sz="2462" b="1" dirty="0">
                <a:solidFill>
                  <a:srgbClr val="000099"/>
                </a:solidFill>
                <a:latin typeface="Tahoma" pitchFamily="34" charset="0"/>
                <a:ea typeface="黑体" pitchFamily="2" charset="-122"/>
              </a:rPr>
              <a:t>IP</a:t>
            </a:r>
            <a:r>
              <a:rPr lang="zh-CN" altLang="en-US" sz="2462" b="1" dirty="0">
                <a:solidFill>
                  <a:srgbClr val="000099"/>
                </a:solidFill>
                <a:latin typeface="Tahoma" pitchFamily="34" charset="0"/>
                <a:ea typeface="黑体" pitchFamily="2" charset="-122"/>
              </a:rPr>
              <a:t>）</a:t>
            </a:r>
          </a:p>
        </p:txBody>
      </p:sp>
      <p:sp>
        <p:nvSpPr>
          <p:cNvPr id="3" name="矩形 2"/>
          <p:cNvSpPr/>
          <p:nvPr/>
        </p:nvSpPr>
        <p:spPr>
          <a:xfrm>
            <a:off x="1583270" y="6176384"/>
            <a:ext cx="9086849"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在应用层的客户进程和服务器进程的交互</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Autofit/>
          </a:bodyPr>
          <a:lstStyle/>
          <a:p>
            <a:pPr algn="ctr"/>
            <a:r>
              <a:rPr lang="zh-CN" altLang="en-US" sz="2800" dirty="0"/>
              <a:t>功能较强的计算机</a:t>
            </a:r>
            <a:br>
              <a:rPr lang="zh-CN" altLang="en-US" sz="2800" dirty="0"/>
            </a:br>
            <a:r>
              <a:rPr lang="zh-CN" altLang="en-US" sz="2800" dirty="0"/>
              <a:t>可同时运行多个服务器进程 </a:t>
            </a:r>
          </a:p>
        </p:txBody>
      </p:sp>
      <p:sp>
        <p:nvSpPr>
          <p:cNvPr id="149507" name="Line 3"/>
          <p:cNvSpPr>
            <a:spLocks noChangeShapeType="1"/>
          </p:cNvSpPr>
          <p:nvPr/>
        </p:nvSpPr>
        <p:spPr bwMode="auto">
          <a:xfrm>
            <a:off x="6083302" y="4816298"/>
            <a:ext cx="6351" cy="40053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4212167" y="1500619"/>
            <a:ext cx="3865034" cy="331567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5177368" y="3780761"/>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4212167" y="4314157"/>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4212167" y="3810065"/>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4212167" y="3307927"/>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4212167" y="2805788"/>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5490635" y="4282899"/>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5490635" y="2792115"/>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5490635" y="3294251"/>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5450417" y="1451776"/>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5344584" y="976991"/>
            <a:ext cx="140134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计算机 </a:t>
            </a:r>
            <a:r>
              <a:rPr kumimoji="1" lang="en-US" altLang="zh-CN" sz="2462" b="1" dirty="0">
                <a:solidFill>
                  <a:srgbClr val="000099"/>
                </a:solidFill>
                <a:latin typeface="+mn-lt"/>
                <a:ea typeface="黑体" pitchFamily="2" charset="-122"/>
              </a:rPr>
              <a:t>3</a:t>
            </a:r>
          </a:p>
        </p:txBody>
      </p:sp>
      <p:grpSp>
        <p:nvGrpSpPr>
          <p:cNvPr id="149519" name="Group 15"/>
          <p:cNvGrpSpPr>
            <a:grpSpLocks/>
          </p:cNvGrpSpPr>
          <p:nvPr/>
        </p:nvGrpSpPr>
        <p:grpSpPr bwMode="auto">
          <a:xfrm>
            <a:off x="4445001" y="1901163"/>
            <a:ext cx="1524000" cy="918308"/>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22" name="Text Box 18"/>
            <p:cNvSpPr txBox="1">
              <a:spLocks noChangeArrowheads="1"/>
            </p:cNvSpPr>
            <p:nvPr/>
          </p:nvSpPr>
          <p:spPr bwMode="auto">
            <a:xfrm>
              <a:off x="2201" y="1756"/>
              <a:ext cx="537" cy="3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462" b="1" dirty="0">
                  <a:solidFill>
                    <a:srgbClr val="000099"/>
                  </a:solidFill>
                  <a:latin typeface="+mn-lt"/>
                  <a:ea typeface="黑体" pitchFamily="2" charset="-122"/>
                </a:rPr>
                <a:t>服务器</a:t>
              </a:r>
            </a:p>
            <a:p>
              <a:pPr algn="ctr">
                <a:lnSpc>
                  <a:spcPct val="90000"/>
                </a:lnSpc>
              </a:pPr>
              <a:r>
                <a:rPr kumimoji="1" lang="en-US" altLang="zh-CN" sz="2462" b="1" dirty="0">
                  <a:solidFill>
                    <a:srgbClr val="000099"/>
                  </a:solidFill>
                  <a:latin typeface="+mn-lt"/>
                  <a:ea typeface="黑体" pitchFamily="2" charset="-122"/>
                </a:rPr>
                <a:t>1</a:t>
              </a:r>
              <a:endParaRPr kumimoji="1" lang="en-US" altLang="zh-CN" sz="3939"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6320369" y="1933492"/>
            <a:ext cx="1521884" cy="904630"/>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26" name="Text Box 22"/>
            <p:cNvSpPr txBox="1">
              <a:spLocks noChangeArrowheads="1"/>
            </p:cNvSpPr>
            <p:nvPr/>
          </p:nvSpPr>
          <p:spPr bwMode="auto">
            <a:xfrm>
              <a:off x="3086" y="1752"/>
              <a:ext cx="537" cy="3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462" b="1" dirty="0">
                  <a:solidFill>
                    <a:srgbClr val="000099"/>
                  </a:solidFill>
                  <a:latin typeface="+mn-lt"/>
                  <a:ea typeface="黑体" pitchFamily="2" charset="-122"/>
                </a:rPr>
                <a:t>服务器</a:t>
              </a:r>
            </a:p>
            <a:p>
              <a:pPr algn="ctr">
                <a:lnSpc>
                  <a:spcPct val="90000"/>
                </a:lnSpc>
              </a:pPr>
              <a:r>
                <a:rPr kumimoji="1" lang="en-US" altLang="zh-CN" sz="2462" b="1" dirty="0">
                  <a:solidFill>
                    <a:srgbClr val="000099"/>
                  </a:solidFill>
                  <a:latin typeface="+mn-lt"/>
                  <a:ea typeface="黑体" pitchFamily="2" charset="-122"/>
                </a:rPr>
                <a:t>2</a:t>
              </a:r>
              <a:endParaRPr kumimoji="1" lang="en-US" altLang="zh-CN" sz="3939"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814919" y="976988"/>
            <a:ext cx="10541001" cy="4642338"/>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6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计算机 </a:t>
                </a:r>
                <a:r>
                  <a:rPr kumimoji="1" lang="en-US" altLang="zh-CN" sz="2462"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1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客户 </a:t>
                </a:r>
                <a:r>
                  <a:rPr kumimoji="1" lang="en-US" altLang="zh-CN" sz="2462" b="1" dirty="0">
                    <a:solidFill>
                      <a:srgbClr val="000099"/>
                    </a:solidFill>
                    <a:latin typeface="+mn-lt"/>
                    <a:ea typeface="黑体" pitchFamily="2" charset="-122"/>
                  </a:rPr>
                  <a:t>1</a:t>
                </a:r>
                <a:endParaRPr kumimoji="1" lang="en-US" altLang="zh-CN" sz="3939"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6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计算机 </a:t>
                </a:r>
                <a:r>
                  <a:rPr kumimoji="1" lang="en-US" altLang="zh-CN" sz="2462"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1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客户 </a:t>
                </a:r>
                <a:r>
                  <a:rPr kumimoji="1" lang="en-US" altLang="zh-CN" sz="2462" b="1">
                    <a:solidFill>
                      <a:srgbClr val="000099"/>
                    </a:solidFill>
                    <a:latin typeface="+mn-lt"/>
                    <a:ea typeface="黑体" pitchFamily="2" charset="-122"/>
                  </a:rPr>
                  <a:t>2</a:t>
                </a:r>
                <a:endParaRPr kumimoji="1" lang="en-US" altLang="zh-CN" sz="3939"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4751919" y="4999959"/>
            <a:ext cx="2722033" cy="1381369"/>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469"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2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mn-lt"/>
                  <a:ea typeface="黑体" pitchFamily="2" charset="-122"/>
                </a:rPr>
                <a:t>互联网</a:t>
              </a:r>
            </a:p>
          </p:txBody>
        </p:sp>
      </p:grpSp>
      <p:grpSp>
        <p:nvGrpSpPr>
          <p:cNvPr id="149562" name="Group 58"/>
          <p:cNvGrpSpPr>
            <a:grpSpLocks/>
          </p:cNvGrpSpPr>
          <p:nvPr/>
        </p:nvGrpSpPr>
        <p:grpSpPr bwMode="auto">
          <a:xfrm>
            <a:off x="2688167" y="2303650"/>
            <a:ext cx="6910917"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601237" y="6265009"/>
            <a:ext cx="11377083" cy="461665"/>
          </a:xfrm>
          <a:prstGeom prst="rect">
            <a:avLst/>
          </a:prstGeom>
        </p:spPr>
        <p:txBody>
          <a:bodyPr wrap="squar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计算</a:t>
            </a:r>
            <a:r>
              <a:rPr lang="zh-CN" altLang="zh-CN" sz="2400" dirty="0">
                <a:solidFill>
                  <a:srgbClr val="000099"/>
                </a:solidFill>
                <a:latin typeface="微软雅黑" panose="020B0503020204020204" pitchFamily="34" charset="-122"/>
                <a:ea typeface="微软雅黑" panose="020B0503020204020204" pitchFamily="34" charset="-122"/>
              </a:rPr>
              <a:t>机</a:t>
            </a:r>
            <a:r>
              <a:rPr lang="en-US" altLang="zh-CN" sz="2400" dirty="0">
                <a:solidFill>
                  <a:srgbClr val="000099"/>
                </a:solidFill>
                <a:latin typeface="微软雅黑" panose="020B0503020204020204" pitchFamily="34" charset="-122"/>
                <a:ea typeface="微软雅黑" panose="020B0503020204020204" pitchFamily="34" charset="-122"/>
              </a:rPr>
              <a:t> 3 </a:t>
            </a:r>
            <a:r>
              <a:rPr lang="zh-CN" altLang="zh-CN" sz="2400" dirty="0">
                <a:solidFill>
                  <a:srgbClr val="000099"/>
                </a:solidFill>
                <a:latin typeface="微软雅黑" panose="020B0503020204020204" pitchFamily="34" charset="-122"/>
                <a:ea typeface="微软雅黑" panose="020B0503020204020204" pitchFamily="34" charset="-122"/>
              </a:rPr>
              <a:t>的两个服务器进程分别向</a:t>
            </a:r>
            <a:r>
              <a:rPr lang="en-US" altLang="zh-CN" sz="2400" dirty="0">
                <a:solidFill>
                  <a:srgbClr val="000099"/>
                </a:solidFill>
                <a:latin typeface="微软雅黑" panose="020B0503020204020204" pitchFamily="34" charset="-122"/>
                <a:ea typeface="微软雅黑" panose="020B0503020204020204" pitchFamily="34" charset="-122"/>
              </a:rPr>
              <a:t> 1 </a:t>
            </a:r>
            <a:r>
              <a:rPr lang="zh-CN" altLang="zh-CN" sz="2400" dirty="0">
                <a:solidFill>
                  <a:srgbClr val="000099"/>
                </a:solidFill>
                <a:latin typeface="微软雅黑" panose="020B0503020204020204" pitchFamily="34" charset="-122"/>
                <a:ea typeface="微软雅黑" panose="020B0503020204020204" pitchFamily="34" charset="-122"/>
              </a:rPr>
              <a:t>和</a:t>
            </a:r>
            <a:r>
              <a:rPr lang="en-US" altLang="zh-CN" sz="2400" dirty="0">
                <a:solidFill>
                  <a:srgbClr val="000099"/>
                </a:solidFill>
                <a:latin typeface="微软雅黑" panose="020B0503020204020204" pitchFamily="34" charset="-122"/>
                <a:ea typeface="微软雅黑" panose="020B0503020204020204" pitchFamily="34" charset="-122"/>
              </a:rPr>
              <a:t> 2 </a:t>
            </a:r>
            <a:r>
              <a:rPr lang="zh-CN" altLang="zh-CN" sz="2400" dirty="0">
                <a:solidFill>
                  <a:srgbClr val="000099"/>
                </a:solidFill>
                <a:latin typeface="微软雅黑" panose="020B0503020204020204" pitchFamily="34" charset="-122"/>
                <a:ea typeface="微软雅黑" panose="020B0503020204020204" pitchFamily="34" charset="-122"/>
              </a:rPr>
              <a:t>的客户进程提供服务</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fontScale="92500" lnSpcReduction="20000"/>
          </a:bodyPr>
          <a:lstStyle/>
          <a:p>
            <a:pPr>
              <a:lnSpc>
                <a:spcPct val="100000"/>
              </a:lnSpc>
            </a:pPr>
            <a:r>
              <a:rPr lang="zh-CN" altLang="zh-CN" sz="3446" dirty="0"/>
              <a:t>当</a:t>
            </a:r>
            <a:r>
              <a:rPr lang="zh-CN" altLang="en-US" sz="3446" dirty="0"/>
              <a:t>本教材</a:t>
            </a:r>
            <a:r>
              <a:rPr lang="zh-CN" altLang="zh-CN" sz="3446" dirty="0"/>
              <a:t>使用一朵</a:t>
            </a:r>
            <a:r>
              <a:rPr lang="zh-CN" altLang="en-US" sz="3446" dirty="0"/>
              <a:t>“</a:t>
            </a:r>
            <a:r>
              <a:rPr lang="zh-CN" altLang="zh-CN" sz="3446" dirty="0"/>
              <a:t>云</a:t>
            </a:r>
            <a:r>
              <a:rPr lang="zh-CN" altLang="en-US" sz="3446" dirty="0"/>
              <a:t>”</a:t>
            </a:r>
            <a:r>
              <a:rPr lang="zh-CN" altLang="zh-CN" sz="3446" dirty="0"/>
              <a:t>来表示网络时，可能会有两种不同的情况</a:t>
            </a:r>
            <a:r>
              <a:rPr lang="zh-CN" altLang="en-US" sz="3446" dirty="0"/>
              <a:t>：</a:t>
            </a:r>
            <a:endParaRPr lang="en-US" altLang="zh-CN" sz="3446" dirty="0"/>
          </a:p>
          <a:p>
            <a:pPr marL="443546" indent="-443546">
              <a:buClr>
                <a:srgbClr val="C00000"/>
              </a:buClr>
              <a:buSzPct val="90000"/>
              <a:buFont typeface="+mj-lt"/>
              <a:buAutoNum type="arabicPeriod"/>
            </a:pPr>
            <a:r>
              <a:rPr lang="zh-CN" altLang="zh-CN" sz="3446" dirty="0"/>
              <a:t>云表示的网络已经包含了和网络相连的计算机</a:t>
            </a:r>
            <a:endParaRPr lang="en-US" altLang="zh-CN" sz="3446" dirty="0"/>
          </a:p>
          <a:p>
            <a:pPr marL="443546" indent="-443546">
              <a:buClr>
                <a:srgbClr val="C00000"/>
              </a:buClr>
              <a:buSzPct val="90000"/>
              <a:buFont typeface="+mj-lt"/>
              <a:buAutoNum type="arabicPeriod"/>
            </a:pPr>
            <a:r>
              <a:rPr lang="zh-CN" altLang="zh-CN" sz="3446" dirty="0"/>
              <a:t>云表示的</a:t>
            </a:r>
            <a:r>
              <a:rPr lang="zh-CN" altLang="en-US" sz="3446" dirty="0"/>
              <a:t>网络</a:t>
            </a:r>
            <a:r>
              <a:rPr lang="zh-CN" altLang="zh-CN" sz="3446" dirty="0"/>
              <a:t>里面就只剩下许多路由器和连接这些路由器的链路</a:t>
            </a:r>
            <a:r>
              <a:rPr lang="zh-CN" altLang="en-US" sz="3446" dirty="0"/>
              <a:t>，</a:t>
            </a:r>
            <a:r>
              <a:rPr lang="zh-CN" altLang="zh-CN" sz="3446" dirty="0"/>
              <a:t>把有关的计算机画在云的外面</a:t>
            </a:r>
            <a:r>
              <a:rPr lang="zh-CN" altLang="en-US" sz="3446" dirty="0"/>
              <a:t>。</a:t>
            </a:r>
            <a:r>
              <a:rPr lang="zh-CN" altLang="zh-CN" sz="3446" dirty="0">
                <a:solidFill>
                  <a:srgbClr val="0000CC"/>
                </a:solidFill>
              </a:rPr>
              <a:t>习惯上，与网络相连的计算机常称为</a:t>
            </a:r>
            <a:r>
              <a:rPr lang="zh-CN" altLang="zh-CN" sz="3446" dirty="0">
                <a:solidFill>
                  <a:srgbClr val="FF0000"/>
                </a:solidFill>
              </a:rPr>
              <a:t>主机</a:t>
            </a:r>
            <a:r>
              <a:rPr lang="en-US" altLang="zh-CN" sz="3446" dirty="0">
                <a:solidFill>
                  <a:srgbClr val="FF0000"/>
                </a:solidFill>
              </a:rPr>
              <a:t> </a:t>
            </a:r>
            <a:r>
              <a:rPr lang="en-US" altLang="zh-CN" sz="3446" dirty="0">
                <a:solidFill>
                  <a:srgbClr val="0000CC"/>
                </a:solidFill>
              </a:rPr>
              <a:t>(host)</a:t>
            </a:r>
            <a:endParaRPr lang="zh-CN" altLang="en-US" sz="3446" dirty="0">
              <a:solidFill>
                <a:srgbClr val="0000CC"/>
              </a:solidFill>
            </a:endParaRPr>
          </a:p>
        </p:txBody>
      </p:sp>
      <p:sp>
        <p:nvSpPr>
          <p:cNvPr id="32770" name="Rectangle 2"/>
          <p:cNvSpPr>
            <a:spLocks noGrp="1" noChangeArrowheads="1"/>
          </p:cNvSpPr>
          <p:nvPr>
            <p:ph type="title"/>
          </p:nvPr>
        </p:nvSpPr>
        <p:spPr/>
        <p:txBody>
          <a:bodyPr/>
          <a:lstStyle/>
          <a:p>
            <a:pPr algn="ctr"/>
            <a:r>
              <a:rPr lang="zh-CN" altLang="en-US" dirty="0"/>
              <a:t>关于“云”</a:t>
            </a:r>
          </a:p>
        </p:txBody>
      </p:sp>
      <p:grpSp>
        <p:nvGrpSpPr>
          <p:cNvPr id="23" name="组合 22"/>
          <p:cNvGrpSpPr/>
          <p:nvPr/>
        </p:nvGrpSpPr>
        <p:grpSpPr>
          <a:xfrm>
            <a:off x="6627751" y="1531420"/>
            <a:ext cx="5298464" cy="4538426"/>
            <a:chOff x="5385048" y="1844824"/>
            <a:chExt cx="4305002" cy="3687471"/>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587886" cy="33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302"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225696" y="3631297"/>
                <a:ext cx="813996" cy="33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互连网</a:t>
                </a:r>
              </a:p>
            </p:txBody>
          </p:sp>
        </p:grpSp>
        <p:sp>
          <p:nvSpPr>
            <p:cNvPr id="5" name="矩形 4"/>
            <p:cNvSpPr/>
            <p:nvPr/>
          </p:nvSpPr>
          <p:spPr>
            <a:xfrm>
              <a:off x="6277223" y="5157192"/>
              <a:ext cx="2724964" cy="375103"/>
            </a:xfrm>
            <a:prstGeom prst="rect">
              <a:avLst/>
            </a:prstGeom>
          </p:spPr>
          <p:txBody>
            <a:bodyPr wrap="none">
              <a:spAutoFit/>
            </a:bodyPr>
            <a:lstStyle/>
            <a:p>
              <a:pPr algn="ctr"/>
              <a:r>
                <a:rPr lang="en-US" altLang="zh-CN" sz="2400" dirty="0">
                  <a:solidFill>
                    <a:srgbClr val="000099"/>
                  </a:solidFill>
                  <a:latin typeface="微软雅黑" panose="020B0503020204020204" pitchFamily="34" charset="-122"/>
                  <a:ea typeface="微软雅黑" panose="020B0503020204020204" pitchFamily="34" charset="-122"/>
                </a:rPr>
                <a:t> </a:t>
              </a:r>
              <a:r>
                <a:rPr lang="zh-CN" altLang="zh-CN" sz="2400" dirty="0">
                  <a:solidFill>
                    <a:srgbClr val="000099"/>
                  </a:solidFill>
                  <a:latin typeface="微软雅黑" panose="020B0503020204020204" pitchFamily="34" charset="-122"/>
                  <a:ea typeface="微软雅黑" panose="020B0503020204020204" pitchFamily="34" charset="-122"/>
                </a:rPr>
                <a:t>互连网与所连接的主机</a:t>
              </a:r>
              <a:endParaRPr lang="zh-CN" altLang="en-US" sz="2400" dirty="0">
                <a:solidFill>
                  <a:srgbClr val="000099"/>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3833DC-0E1B-4ABC-A77F-2924A2654F31}"/>
              </a:ext>
            </a:extLst>
          </p:cNvPr>
          <p:cNvSpPr txBox="1"/>
          <p:nvPr/>
        </p:nvSpPr>
        <p:spPr>
          <a:xfrm>
            <a:off x="6296162" y="992871"/>
            <a:ext cx="5616624" cy="369332"/>
          </a:xfrm>
          <a:prstGeom prst="rect">
            <a:avLst/>
          </a:prstGeom>
          <a:noFill/>
        </p:spPr>
        <p:txBody>
          <a:bodyPr wrap="square" rtlCol="0">
            <a:spAutoFit/>
          </a:bodyPr>
          <a:lstStyle/>
          <a:p>
            <a:r>
              <a:rPr lang="zh-CN" altLang="en-US" dirty="0">
                <a:solidFill>
                  <a:srgbClr val="00B050"/>
                </a:solidFill>
              </a:rPr>
              <a:t>此处是教材采用的一种表示方法，和云计算没有关系</a:t>
            </a:r>
          </a:p>
        </p:txBody>
      </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8D109-B913-4454-BF7F-FF81524B8D9A}"/>
              </a:ext>
            </a:extLst>
          </p:cNvPr>
          <p:cNvSpPr>
            <a:spLocks noGrp="1"/>
          </p:cNvSpPr>
          <p:nvPr>
            <p:ph type="title"/>
          </p:nvPr>
        </p:nvSpPr>
        <p:spPr/>
        <p:txBody>
          <a:bodyPr/>
          <a:lstStyle/>
          <a:p>
            <a:r>
              <a:rPr lang="en-US" altLang="zh-CN" dirty="0"/>
              <a:t>Obsoleted slides</a:t>
            </a:r>
            <a:endParaRPr lang="zh-CN" altLang="en-US" dirty="0"/>
          </a:p>
        </p:txBody>
      </p:sp>
    </p:spTree>
    <p:extLst>
      <p:ext uri="{BB962C8B-B14F-4D97-AF65-F5344CB8AC3E}">
        <p14:creationId xmlns:p14="http://schemas.microsoft.com/office/powerpoint/2010/main" val="254387133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Internet </a:t>
            </a:r>
            <a:r>
              <a:rPr lang="zh-CN" altLang="zh-CN" dirty="0"/>
              <a:t>的中文译名并不统一。现有的</a:t>
            </a:r>
            <a:r>
              <a:rPr lang="en-US" altLang="zh-CN" dirty="0"/>
              <a:t> Internet </a:t>
            </a:r>
            <a:r>
              <a:rPr lang="zh-CN" altLang="zh-CN" dirty="0"/>
              <a:t>译名有两种：</a:t>
            </a:r>
            <a:endParaRPr lang="en-US" altLang="zh-CN" dirty="0"/>
          </a:p>
          <a:p>
            <a:pPr lvl="1"/>
            <a:r>
              <a:rPr lang="zh-CN" altLang="en-US" dirty="0">
                <a:solidFill>
                  <a:srgbClr val="FF0000"/>
                </a:solidFill>
              </a:rPr>
              <a:t>因特网</a:t>
            </a:r>
            <a:r>
              <a:rPr lang="zh-CN" altLang="zh-CN" dirty="0">
                <a:solidFill>
                  <a:srgbClr val="FF0000"/>
                </a:solidFill>
              </a:rPr>
              <a:t>，</a:t>
            </a:r>
            <a:r>
              <a:rPr lang="zh-CN" altLang="zh-CN" dirty="0"/>
              <a:t>这个译名是全国科学技术名词审定委员会推荐的</a:t>
            </a:r>
            <a:r>
              <a:rPr lang="zh-CN" altLang="en-US" dirty="0"/>
              <a:t>，</a:t>
            </a:r>
            <a:r>
              <a:rPr lang="zh-CN" altLang="zh-CN" dirty="0">
                <a:solidFill>
                  <a:srgbClr val="0000CC"/>
                </a:solidFill>
              </a:rPr>
              <a:t>但却长期未得到推广</a:t>
            </a:r>
            <a:r>
              <a:rPr lang="zh-CN" altLang="en-US" dirty="0">
                <a:solidFill>
                  <a:srgbClr val="0000CC"/>
                </a:solidFill>
              </a:rPr>
              <a:t>；</a:t>
            </a:r>
            <a:endParaRPr lang="en-US" altLang="zh-CN" dirty="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endParaRPr lang="zh-CN" altLang="en-US" dirty="0"/>
          </a:p>
        </p:txBody>
      </p:sp>
      <p:sp>
        <p:nvSpPr>
          <p:cNvPr id="2" name="标题 1"/>
          <p:cNvSpPr>
            <a:spLocks noGrp="1"/>
          </p:cNvSpPr>
          <p:nvPr>
            <p:ph type="title"/>
          </p:nvPr>
        </p:nvSpPr>
        <p:spPr/>
        <p:txBody>
          <a:bodyPr/>
          <a:lstStyle/>
          <a:p>
            <a:pPr algn="ctr"/>
            <a:r>
              <a:rPr lang="en-US" altLang="zh-CN" dirty="0"/>
              <a:t>Internet </a:t>
            </a:r>
            <a:r>
              <a:rPr lang="zh-CN" altLang="en-US" dirty="0"/>
              <a:t>中文译名</a:t>
            </a:r>
          </a:p>
        </p:txBody>
      </p:sp>
      <p:sp>
        <p:nvSpPr>
          <p:cNvPr id="4" name="矩形 3"/>
          <p:cNvSpPr/>
          <p:nvPr/>
        </p:nvSpPr>
        <p:spPr>
          <a:xfrm>
            <a:off x="1221612" y="4293096"/>
            <a:ext cx="9748775" cy="1200329"/>
          </a:xfrm>
          <a:prstGeom prst="rect">
            <a:avLst/>
          </a:prstGeom>
          <a:solidFill>
            <a:srgbClr val="0000CC"/>
          </a:solidFill>
        </p:spPr>
        <p:txBody>
          <a:bodyPr wrap="square">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该</a:t>
            </a:r>
            <a:r>
              <a:rPr lang="zh-CN" altLang="zh-CN" sz="3600" b="1" dirty="0">
                <a:solidFill>
                  <a:schemeClr val="bg1"/>
                </a:solidFill>
                <a:latin typeface="微软雅黑" panose="020B0503020204020204" pitchFamily="34" charset="-122"/>
                <a:ea typeface="微软雅黑" panose="020B0503020204020204" pitchFamily="34" charset="-122"/>
              </a:rPr>
              <a:t>译名能够体现出</a:t>
            </a:r>
            <a:r>
              <a:rPr lang="en-US" altLang="zh-CN"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rgbClr val="FFC000"/>
                </a:solidFill>
                <a:latin typeface="微软雅黑" panose="020B0503020204020204" pitchFamily="34" charset="-122"/>
                <a:ea typeface="微软雅黑" panose="020B0503020204020204" pitchFamily="34" charset="-122"/>
              </a:rPr>
              <a:t>Internet </a:t>
            </a:r>
            <a:r>
              <a:rPr lang="zh-CN" altLang="zh-CN" sz="3600" b="1" dirty="0">
                <a:solidFill>
                  <a:srgbClr val="FFC000"/>
                </a:solidFill>
                <a:latin typeface="微软雅黑" panose="020B0503020204020204" pitchFamily="34" charset="-122"/>
                <a:ea typeface="微软雅黑" panose="020B0503020204020204" pitchFamily="34" charset="-122"/>
              </a:rPr>
              <a:t>最主要的特征</a:t>
            </a:r>
            <a:r>
              <a:rPr lang="zh-CN" altLang="en-US" sz="3600" b="1" dirty="0">
                <a:solidFill>
                  <a:srgbClr val="FFC000"/>
                </a:solidFill>
                <a:latin typeface="微软雅黑" panose="020B0503020204020204" pitchFamily="34" charset="-122"/>
                <a:ea typeface="微软雅黑" panose="020B0503020204020204" pitchFamily="34" charset="-122"/>
              </a:rPr>
              <a:t>：</a:t>
            </a:r>
            <a:r>
              <a:rPr lang="zh-CN" altLang="zh-CN" sz="3600" b="1" dirty="0">
                <a:solidFill>
                  <a:schemeClr val="bg1"/>
                </a:solidFill>
                <a:latin typeface="微软雅黑" panose="020B0503020204020204" pitchFamily="34" charset="-122"/>
                <a:ea typeface="微软雅黑" panose="020B0503020204020204" pitchFamily="34" charset="-122"/>
              </a:rPr>
              <a:t>由数量极大的各种计算机网络互连起来的</a:t>
            </a:r>
            <a:r>
              <a:rPr lang="zh-CN" altLang="en-US" sz="3600"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8353163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不同的网络。</a:t>
            </a:r>
            <a:endParaRPr lang="en-US" altLang="zh-CN" dirty="0"/>
          </a:p>
          <a:p>
            <a:r>
              <a:rPr lang="zh-CN" altLang="en-US" dirty="0">
                <a:solidFill>
                  <a:srgbClr val="FF0000"/>
                </a:solidFill>
              </a:rPr>
              <a:t>互连网：</a:t>
            </a:r>
            <a:r>
              <a:rPr lang="zh-CN" altLang="en-US" dirty="0"/>
              <a:t>指</a:t>
            </a:r>
            <a:r>
              <a:rPr lang="zh-CN" altLang="zh-CN" dirty="0"/>
              <a:t>在局部范围互连起来的计算机网络</a:t>
            </a:r>
            <a:r>
              <a:rPr lang="zh-CN" altLang="en-US" dirty="0"/>
              <a:t>。</a:t>
            </a:r>
            <a:endParaRPr lang="en-US" altLang="zh-CN" dirty="0"/>
          </a:p>
          <a:p>
            <a:r>
              <a:rPr lang="zh-CN" altLang="en-US" dirty="0">
                <a:solidFill>
                  <a:srgbClr val="FF0000"/>
                </a:solidFill>
              </a:rPr>
              <a:t>互联网：</a:t>
            </a:r>
            <a:r>
              <a:rPr lang="zh-CN" altLang="zh-CN" dirty="0"/>
              <a:t>指当今世界上最大的计算机网络</a:t>
            </a:r>
            <a:r>
              <a:rPr lang="zh-CN" altLang="en-US" dirty="0"/>
              <a:t>。</a:t>
            </a:r>
            <a:r>
              <a:rPr lang="en-US" altLang="zh-CN" dirty="0"/>
              <a:t> Internet</a:t>
            </a:r>
            <a:r>
              <a:rPr lang="zh-CN" altLang="en-US" dirty="0"/>
              <a:t>。</a:t>
            </a:r>
            <a:endParaRPr lang="en-US" altLang="zh-CN" dirty="0"/>
          </a:p>
        </p:txBody>
      </p:sp>
      <p:sp>
        <p:nvSpPr>
          <p:cNvPr id="2" name="标题 1"/>
          <p:cNvSpPr>
            <a:spLocks noGrp="1"/>
          </p:cNvSpPr>
          <p:nvPr>
            <p:ph type="title"/>
          </p:nvPr>
        </p:nvSpPr>
        <p:spPr/>
        <p:txBody>
          <a:bodyPr/>
          <a:lstStyle/>
          <a:p>
            <a:pPr algn="ctr"/>
            <a:r>
              <a:rPr lang="zh-CN" altLang="en-US" dirty="0"/>
              <a:t>互连网与互联网</a:t>
            </a:r>
          </a:p>
        </p:txBody>
      </p:sp>
    </p:spTree>
    <p:extLst>
      <p:ext uri="{BB962C8B-B14F-4D97-AF65-F5344CB8AC3E}">
        <p14:creationId xmlns:p14="http://schemas.microsoft.com/office/powerpoint/2010/main" val="35451538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有时，往往使用更加简洁的方式表示互联网，这就是只用一个“网”字</a:t>
            </a:r>
            <a:r>
              <a:rPr lang="zh-CN" altLang="en-US" dirty="0"/>
              <a:t>。</a:t>
            </a:r>
            <a:endParaRPr lang="en-US" altLang="zh-CN" dirty="0"/>
          </a:p>
          <a:p>
            <a:r>
              <a:rPr lang="zh-CN" altLang="zh-CN" dirty="0"/>
              <a:t>例如</a:t>
            </a:r>
            <a:r>
              <a:rPr lang="zh-CN" altLang="en-US" dirty="0"/>
              <a:t>：</a:t>
            </a:r>
            <a:endParaRPr lang="en-US" altLang="zh-CN" dirty="0"/>
          </a:p>
          <a:p>
            <a:pPr lvl="1"/>
            <a:r>
              <a:rPr lang="zh-CN" altLang="zh-CN" dirty="0"/>
              <a:t>“上网”就是表示使用某个电子设备连接到互联网，而不是连接到其他的网络上。</a:t>
            </a:r>
            <a:endParaRPr lang="en-US" altLang="zh-CN" dirty="0"/>
          </a:p>
          <a:p>
            <a:pPr lvl="1"/>
            <a:r>
              <a:rPr lang="zh-CN" altLang="zh-CN" dirty="0"/>
              <a:t>网民、网吧、网银（网上银行）、网购（网上购物）等。这里的“网”，一般都不是指电信网或有线电视网，而是指当今世界上最大的计算机网络</a:t>
            </a:r>
            <a:r>
              <a:rPr lang="en-US" altLang="zh-CN" dirty="0"/>
              <a:t> Internet </a:t>
            </a:r>
            <a:r>
              <a:rPr lang="zh-CN" altLang="zh-CN" dirty="0"/>
              <a:t>——互联网。</a:t>
            </a:r>
            <a:endParaRPr lang="en-US" altLang="zh-CN" dirty="0"/>
          </a:p>
        </p:txBody>
      </p:sp>
      <p:sp>
        <p:nvSpPr>
          <p:cNvPr id="2" name="标题 1"/>
          <p:cNvSpPr>
            <a:spLocks noGrp="1"/>
          </p:cNvSpPr>
          <p:nvPr>
            <p:ph type="title"/>
          </p:nvPr>
        </p:nvSpPr>
        <p:spPr/>
        <p:txBody>
          <a:bodyPr/>
          <a:lstStyle/>
          <a:p>
            <a:pPr algn="ctr"/>
            <a:r>
              <a:rPr lang="zh-CN" altLang="en-US" dirty="0"/>
              <a:t>“网”与互联网</a:t>
            </a:r>
          </a:p>
        </p:txBody>
      </p:sp>
    </p:spTree>
    <p:extLst>
      <p:ext uri="{BB962C8B-B14F-4D97-AF65-F5344CB8AC3E}">
        <p14:creationId xmlns:p14="http://schemas.microsoft.com/office/powerpoint/2010/main" val="3350733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现在人们的生活、工作、学习和交往都已离不开互联网</a:t>
            </a:r>
            <a:endParaRPr lang="en-US" altLang="zh-CN" dirty="0"/>
          </a:p>
          <a:p>
            <a:r>
              <a:rPr lang="zh-CN" altLang="zh-CN" dirty="0"/>
              <a:t>互联网已经成为</a:t>
            </a:r>
            <a:r>
              <a:rPr lang="zh-CN" altLang="en-US" dirty="0"/>
              <a:t>现代</a:t>
            </a:r>
            <a:r>
              <a:rPr lang="zh-CN" altLang="zh-CN" dirty="0"/>
              <a:t>社会最为重要的基础设施</a:t>
            </a:r>
            <a:endParaRPr lang="en-US" altLang="zh-CN" dirty="0"/>
          </a:p>
          <a:p>
            <a:r>
              <a:rPr lang="zh-CN" altLang="en-US" dirty="0"/>
              <a:t>同时，互联网也</a:t>
            </a:r>
            <a:r>
              <a:rPr lang="zh-CN" altLang="zh-CN" dirty="0"/>
              <a:t>使人们的</a:t>
            </a:r>
            <a:r>
              <a:rPr lang="zh-CN" altLang="en-US" dirty="0"/>
              <a:t>生活</a:t>
            </a:r>
            <a:r>
              <a:rPr lang="zh-CN" altLang="zh-CN" dirty="0"/>
              <a:t>方式发生了重大的变化</a:t>
            </a:r>
            <a:endParaRPr lang="en-US" altLang="zh-CN" dirty="0"/>
          </a:p>
          <a:p>
            <a:endParaRPr lang="en-US" altLang="zh-CN" dirty="0"/>
          </a:p>
        </p:txBody>
      </p:sp>
      <p:sp>
        <p:nvSpPr>
          <p:cNvPr id="2" name="标题 1"/>
          <p:cNvSpPr>
            <a:spLocks noGrp="1"/>
          </p:cNvSpPr>
          <p:nvPr>
            <p:ph type="title"/>
          </p:nvPr>
        </p:nvSpPr>
        <p:spPr/>
        <p:txBody>
          <a:bodyPr/>
          <a:lstStyle/>
          <a:p>
            <a:pPr algn="ctr"/>
            <a:r>
              <a:rPr lang="zh-CN" altLang="en-US" dirty="0"/>
              <a:t>互联网在生活中的地位</a:t>
            </a:r>
          </a:p>
        </p:txBody>
      </p:sp>
    </p:spTree>
    <p:extLst>
      <p:ext uri="{BB962C8B-B14F-4D97-AF65-F5344CB8AC3E}">
        <p14:creationId xmlns:p14="http://schemas.microsoft.com/office/powerpoint/2010/main" val="105960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27051" y="1196752"/>
            <a:ext cx="11137899" cy="4844916"/>
          </a:xfrm>
        </p:spPr>
        <p:txBody>
          <a:bodyPr/>
          <a:lstStyle/>
          <a:p>
            <a:r>
              <a:rPr lang="zh-CN" altLang="zh-CN" dirty="0">
                <a:solidFill>
                  <a:srgbClr val="FF0000"/>
                </a:solidFill>
              </a:rPr>
              <a:t>网络</a:t>
            </a:r>
            <a:r>
              <a:rPr lang="zh-CN" altLang="zh-CN" dirty="0"/>
              <a:t>把许多计算机连接在一起</a:t>
            </a:r>
            <a:endParaRPr lang="en-US" altLang="zh-CN" dirty="0"/>
          </a:p>
          <a:p>
            <a:r>
              <a:rPr lang="zh-CN" altLang="zh-CN" dirty="0">
                <a:solidFill>
                  <a:srgbClr val="FF0000"/>
                </a:solidFill>
              </a:rPr>
              <a:t>互连网</a:t>
            </a:r>
            <a:r>
              <a:rPr lang="zh-CN" altLang="zh-CN" dirty="0"/>
              <a:t>则把许多网络通过路由器连接在一起</a:t>
            </a:r>
            <a:endParaRPr lang="en-US" altLang="zh-CN" dirty="0"/>
          </a:p>
          <a:p>
            <a:r>
              <a:rPr lang="zh-CN" altLang="zh-CN" dirty="0"/>
              <a:t>与网络相连的计算机常称为</a:t>
            </a:r>
            <a:r>
              <a:rPr lang="zh-CN" altLang="zh-CN" dirty="0">
                <a:solidFill>
                  <a:srgbClr val="0000CC"/>
                </a:solidFill>
              </a:rPr>
              <a:t>主机</a:t>
            </a:r>
            <a:endParaRPr lang="zh-CN" altLang="en-US" dirty="0"/>
          </a:p>
        </p:txBody>
      </p:sp>
      <p:sp>
        <p:nvSpPr>
          <p:cNvPr id="5" name="标题 4"/>
          <p:cNvSpPr>
            <a:spLocks noGrp="1"/>
          </p:cNvSpPr>
          <p:nvPr>
            <p:ph type="title"/>
          </p:nvPr>
        </p:nvSpPr>
        <p:spPr/>
        <p:txBody>
          <a:bodyPr/>
          <a:lstStyle/>
          <a:p>
            <a:pPr algn="ctr"/>
            <a:r>
              <a:rPr lang="zh-CN" altLang="en-US" dirty="0"/>
              <a:t>基本概念要清楚</a:t>
            </a:r>
          </a:p>
        </p:txBody>
      </p:sp>
      <p:grpSp>
        <p:nvGrpSpPr>
          <p:cNvPr id="178" name="组合 177"/>
          <p:cNvGrpSpPr/>
          <p:nvPr/>
        </p:nvGrpSpPr>
        <p:grpSpPr>
          <a:xfrm>
            <a:off x="1841991" y="2852936"/>
            <a:ext cx="9660149" cy="3868874"/>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4" name="Text Box 1318"/>
              <p:cNvSpPr txBox="1">
                <a:spLocks noChangeArrowheads="1"/>
              </p:cNvSpPr>
              <p:nvPr/>
            </p:nvSpPr>
            <p:spPr bwMode="auto">
              <a:xfrm>
                <a:off x="3224808" y="2996953"/>
                <a:ext cx="3236824" cy="44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954" kern="0" dirty="0">
                    <a:solidFill>
                      <a:srgbClr val="000099"/>
                    </a:solidFill>
                    <a:latin typeface="+mn-ea"/>
                    <a:ea typeface="+mn-ea"/>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39" name="Text Box 1524"/>
              <p:cNvSpPr txBox="1">
                <a:spLocks noChangeArrowheads="1"/>
              </p:cNvSpPr>
              <p:nvPr/>
            </p:nvSpPr>
            <p:spPr bwMode="auto">
              <a:xfrm>
                <a:off x="4495150" y="4787860"/>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0" name="Text Box 1524"/>
              <p:cNvSpPr txBox="1">
                <a:spLocks noChangeArrowheads="1"/>
              </p:cNvSpPr>
              <p:nvPr/>
            </p:nvSpPr>
            <p:spPr bwMode="auto">
              <a:xfrm>
                <a:off x="6151334" y="4758796"/>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1" name="Text Box 1524"/>
              <p:cNvSpPr txBox="1">
                <a:spLocks noChangeArrowheads="1"/>
              </p:cNvSpPr>
              <p:nvPr/>
            </p:nvSpPr>
            <p:spPr bwMode="auto">
              <a:xfrm>
                <a:off x="3445696" y="5276471"/>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2" name="Text Box 1524"/>
              <p:cNvSpPr txBox="1">
                <a:spLocks noChangeArrowheads="1"/>
              </p:cNvSpPr>
              <p:nvPr/>
            </p:nvSpPr>
            <p:spPr bwMode="auto">
              <a:xfrm>
                <a:off x="5304351" y="3841672"/>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3" name="Text Box 1524"/>
              <p:cNvSpPr txBox="1">
                <a:spLocks noChangeArrowheads="1"/>
              </p:cNvSpPr>
              <p:nvPr/>
            </p:nvSpPr>
            <p:spPr bwMode="auto">
              <a:xfrm>
                <a:off x="2973340" y="4524086"/>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a:solidFill>
                      <a:srgbClr val="000099"/>
                    </a:solidFill>
                    <a:latin typeface="+mn-ea"/>
                    <a:ea typeface="+mn-ea"/>
                  </a:rPr>
                  <a:t>网络</a:t>
                </a:r>
              </a:p>
            </p:txBody>
          </p:sp>
          <p:sp>
            <p:nvSpPr>
              <p:cNvPr id="44" name="Text Box 1524"/>
              <p:cNvSpPr txBox="1">
                <a:spLocks noChangeArrowheads="1"/>
              </p:cNvSpPr>
              <p:nvPr/>
            </p:nvSpPr>
            <p:spPr bwMode="auto">
              <a:xfrm>
                <a:off x="3656856" y="3779748"/>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5" name="Text Box 1524"/>
              <p:cNvSpPr txBox="1">
                <a:spLocks noChangeArrowheads="1"/>
              </p:cNvSpPr>
              <p:nvPr/>
            </p:nvSpPr>
            <p:spPr bwMode="auto">
              <a:xfrm>
                <a:off x="5251868" y="5404960"/>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a:solidFill>
                      <a:srgbClr val="000099"/>
                    </a:solidFill>
                    <a:latin typeface="+mn-ea"/>
                    <a:ea typeface="+mn-ea"/>
                  </a:rPr>
                  <a:t>网络</a:t>
                </a:r>
              </a:p>
            </p:txBody>
          </p:sp>
          <p:sp>
            <p:nvSpPr>
              <p:cNvPr id="175" name="矩形 174"/>
              <p:cNvSpPr/>
              <p:nvPr/>
            </p:nvSpPr>
            <p:spPr>
              <a:xfrm>
                <a:off x="6702960" y="3356992"/>
                <a:ext cx="527749" cy="300082"/>
              </a:xfrm>
              <a:prstGeom prst="rect">
                <a:avLst/>
              </a:prstGeom>
            </p:spPr>
            <p:txBody>
              <a:bodyPr wrap="none">
                <a:spAutoFit/>
              </a:bodyPr>
              <a:lstStyle/>
              <a:p>
                <a:pPr defTabSz="1125472" eaLnBrk="1" fontAlgn="auto" hangingPunct="1">
                  <a:spcBef>
                    <a:spcPts val="0"/>
                  </a:spcBef>
                  <a:spcAft>
                    <a:spcPts val="0"/>
                  </a:spcAft>
                  <a:defRPr/>
                </a:pPr>
                <a:r>
                  <a:rPr kumimoji="1" lang="zh-CN" altLang="en-US" kern="0" dirty="0">
                    <a:solidFill>
                      <a:srgbClr val="000099"/>
                    </a:solidFill>
                    <a:latin typeface="+mn-ea"/>
                  </a:rPr>
                  <a:t>主机</a:t>
                </a:r>
              </a:p>
            </p:txBody>
          </p:sp>
        </p:grpSp>
        <p:sp>
          <p:nvSpPr>
            <p:cNvPr id="177" name="矩形 176"/>
            <p:cNvSpPr/>
            <p:nvPr/>
          </p:nvSpPr>
          <p:spPr>
            <a:xfrm>
              <a:off x="7290080" y="3704975"/>
              <a:ext cx="2055407" cy="1552508"/>
            </a:xfrm>
            <a:prstGeom prst="rect">
              <a:avLst/>
            </a:prstGeom>
            <a:solidFill>
              <a:srgbClr val="FFFF00"/>
            </a:solidFill>
            <a:ln>
              <a:solidFill>
                <a:srgbClr val="000099"/>
              </a:solidFill>
            </a:ln>
          </p:spPr>
          <p:txBody>
            <a:bodyPr wrap="square">
              <a:spAutoFit/>
            </a:bodyPr>
            <a:lstStyle/>
            <a:p>
              <a:r>
                <a:rPr lang="zh-CN" altLang="zh-CN" sz="2954" dirty="0">
                  <a:solidFill>
                    <a:srgbClr val="000099"/>
                  </a:solidFill>
                  <a:latin typeface="+mn-ea"/>
                </a:rPr>
                <a:t>主机</a:t>
              </a:r>
              <a:r>
                <a:rPr lang="zh-CN" altLang="en-US" sz="2954" dirty="0">
                  <a:solidFill>
                    <a:srgbClr val="000099"/>
                  </a:solidFill>
                  <a:latin typeface="+mn-ea"/>
                </a:rPr>
                <a:t>可以是计算机，也可以是</a:t>
              </a:r>
              <a:r>
                <a:rPr lang="zh-CN" altLang="zh-CN" sz="2954" dirty="0">
                  <a:solidFill>
                    <a:srgbClr val="000099"/>
                  </a:solidFill>
                  <a:latin typeface="+mn-ea"/>
                </a:rPr>
                <a:t>智能手机</a:t>
              </a:r>
              <a:r>
                <a:rPr lang="zh-CN" altLang="en-US" sz="2954" dirty="0">
                  <a:solidFill>
                    <a:srgbClr val="000099"/>
                  </a:solidFill>
                  <a:latin typeface="+mn-ea"/>
                </a:rPr>
                <a:t>等</a:t>
              </a:r>
              <a:r>
                <a:rPr lang="zh-CN" altLang="zh-CN" sz="2954" dirty="0">
                  <a:solidFill>
                    <a:srgbClr val="000099"/>
                  </a:solidFill>
                  <a:latin typeface="+mn-ea"/>
                </a:rPr>
                <a:t>智能机器</a:t>
              </a:r>
              <a:endParaRPr lang="zh-CN" altLang="en-US" sz="2954" dirty="0">
                <a:solidFill>
                  <a:srgbClr val="000099"/>
                </a:solidFill>
                <a:latin typeface="+mn-ea"/>
              </a:endParaRPr>
            </a:p>
          </p:txBody>
        </p:sp>
      </p:grpSp>
    </p:spTree>
    <p:extLst>
      <p:ext uri="{BB962C8B-B14F-4D97-AF65-F5344CB8AC3E}">
        <p14:creationId xmlns:p14="http://schemas.microsoft.com/office/powerpoint/2010/main" val="313400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第一阶段：</a:t>
            </a:r>
            <a:r>
              <a:rPr lang="zh-CN" altLang="en-US" dirty="0"/>
              <a:t>从单个网络 </a:t>
            </a:r>
            <a:r>
              <a:rPr lang="en-US" altLang="zh-CN" dirty="0"/>
              <a:t>ARPANET </a:t>
            </a:r>
            <a:r>
              <a:rPr lang="zh-CN" altLang="en-US" dirty="0"/>
              <a:t>向互联网发展的过程 </a:t>
            </a:r>
          </a:p>
          <a:p>
            <a:r>
              <a:rPr lang="en-US" altLang="zh-CN" dirty="0"/>
              <a:t>1983 </a:t>
            </a:r>
            <a:r>
              <a:rPr lang="zh-CN" altLang="en-US" dirty="0"/>
              <a:t>年， </a:t>
            </a:r>
            <a:r>
              <a:rPr lang="en-US" altLang="zh-CN" dirty="0"/>
              <a:t>TCP/IP </a:t>
            </a:r>
            <a:r>
              <a:rPr lang="zh-CN" altLang="en-US" dirty="0"/>
              <a:t>协议成为 </a:t>
            </a:r>
            <a:r>
              <a:rPr lang="en-US" altLang="zh-CN" dirty="0"/>
              <a:t>ARPANET </a:t>
            </a:r>
            <a:r>
              <a:rPr lang="zh-CN" altLang="en-US" dirty="0"/>
              <a:t>上的标准协议，</a:t>
            </a:r>
            <a:r>
              <a:rPr lang="zh-CN" altLang="zh-CN" dirty="0"/>
              <a:t>使得所有使用</a:t>
            </a:r>
            <a:r>
              <a:rPr lang="en-US" altLang="zh-CN" dirty="0"/>
              <a:t> TCP/IP </a:t>
            </a:r>
            <a:r>
              <a:rPr lang="zh-CN" altLang="zh-CN" dirty="0"/>
              <a:t>协议的计算机都能利用互连网相互通信</a:t>
            </a:r>
            <a:endParaRPr lang="zh-CN" altLang="en-US" dirty="0"/>
          </a:p>
          <a:p>
            <a:r>
              <a:rPr lang="zh-CN" altLang="en-US" dirty="0"/>
              <a:t>人们把 </a:t>
            </a:r>
            <a:r>
              <a:rPr lang="en-US" altLang="zh-CN" dirty="0"/>
              <a:t>1983 </a:t>
            </a:r>
            <a:r>
              <a:rPr lang="zh-CN" altLang="en-US" dirty="0"/>
              <a:t>年作为互联网的诞生时间</a:t>
            </a:r>
            <a:endParaRPr lang="en-US" altLang="zh-CN" dirty="0"/>
          </a:p>
          <a:p>
            <a:r>
              <a:rPr lang="en-US" altLang="zh-CN" dirty="0"/>
              <a:t>1990</a:t>
            </a:r>
            <a:r>
              <a:rPr lang="zh-CN" altLang="zh-CN" dirty="0"/>
              <a:t>年</a:t>
            </a:r>
            <a:r>
              <a:rPr lang="zh-CN" altLang="en-US" dirty="0"/>
              <a:t>，</a:t>
            </a:r>
            <a:r>
              <a:rPr lang="en-US" altLang="zh-CN" dirty="0"/>
              <a:t>ARPANET </a:t>
            </a:r>
            <a:r>
              <a:rPr lang="zh-CN" altLang="zh-CN" dirty="0"/>
              <a:t>正式宣布关闭</a:t>
            </a:r>
            <a:endParaRPr lang="zh-CN" altLang="en-US" dirty="0"/>
          </a:p>
          <a:p>
            <a:endParaRPr lang="en-US" altLang="zh-CN" dirty="0"/>
          </a:p>
        </p:txBody>
      </p:sp>
      <p:sp>
        <p:nvSpPr>
          <p:cNvPr id="2" name="标题 1"/>
          <p:cNvSpPr>
            <a:spLocks noGrp="1"/>
          </p:cNvSpPr>
          <p:nvPr>
            <p:ph type="title"/>
          </p:nvPr>
        </p:nvSpPr>
        <p:spPr/>
        <p:txBody>
          <a:bodyPr>
            <a:normAutofit fontScale="90000"/>
          </a:bodyPr>
          <a:lstStyle/>
          <a:p>
            <a:r>
              <a:rPr lang="en-US" altLang="zh-CN" sz="4431" dirty="0"/>
              <a:t>1.2.2  </a:t>
            </a:r>
            <a:r>
              <a:rPr lang="zh-CN" altLang="zh-CN" sz="4431" dirty="0"/>
              <a:t>互联网基础结构发展的三个阶段</a:t>
            </a:r>
            <a:endParaRPr lang="zh-CN" altLang="en-US" sz="4431" dirty="0"/>
          </a:p>
        </p:txBody>
      </p:sp>
    </p:spTree>
    <p:extLst>
      <p:ext uri="{BB962C8B-B14F-4D97-AF65-F5344CB8AC3E}">
        <p14:creationId xmlns:p14="http://schemas.microsoft.com/office/powerpoint/2010/main" val="337514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196754"/>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a:solidFill>
                  <a:srgbClr val="FF0000"/>
                </a:solidFill>
              </a:rPr>
              <a:t>“</a:t>
            </a:r>
            <a:r>
              <a:rPr lang="en-US" altLang="zh-CN" dirty="0" err="1">
                <a:solidFill>
                  <a:srgbClr val="FF0000"/>
                </a:solidFill>
              </a:rPr>
              <a:t>i</a:t>
            </a:r>
            <a:r>
              <a:rPr lang="en-US" altLang="zh-CN" dirty="0">
                <a:solidFill>
                  <a:srgbClr val="FF0000"/>
                </a:solidFill>
              </a:rPr>
              <a:t>” </a:t>
            </a:r>
            <a:r>
              <a:rPr lang="zh-CN" altLang="en-US" dirty="0"/>
              <a:t>开始的 </a:t>
            </a:r>
            <a:r>
              <a:rPr lang="en-US" altLang="zh-CN" dirty="0"/>
              <a:t>internet</a:t>
            </a:r>
            <a:r>
              <a:rPr lang="zh-CN" altLang="en-US" dirty="0"/>
              <a:t>（互连网）是一个通用名词，它泛指由多个计算机网络互连而成的网络</a:t>
            </a:r>
          </a:p>
          <a:p>
            <a:r>
              <a:rPr lang="zh-CN" altLang="en-US" dirty="0"/>
              <a:t>以</a:t>
            </a:r>
            <a:r>
              <a:rPr lang="zh-CN" altLang="en-US" dirty="0">
                <a:solidFill>
                  <a:srgbClr val="FF0000"/>
                </a:solidFill>
              </a:rPr>
              <a:t>大写字母 </a:t>
            </a:r>
            <a:r>
              <a:rPr lang="en-US" altLang="zh-CN" dirty="0">
                <a:solidFill>
                  <a:srgbClr val="FF0000"/>
                </a:solidFill>
              </a:rPr>
              <a:t>“I” </a:t>
            </a:r>
            <a:r>
              <a:rPr lang="zh-CN" altLang="en-US" dirty="0"/>
              <a:t>开始的的 </a:t>
            </a:r>
            <a:r>
              <a:rPr lang="en-US" altLang="zh-CN" dirty="0"/>
              <a:t>Internet</a:t>
            </a:r>
            <a:r>
              <a:rPr lang="zh-CN" altLang="en-US" dirty="0"/>
              <a:t>（互联网</a:t>
            </a:r>
            <a:r>
              <a:rPr lang="zh-CN" altLang="zh-CN" dirty="0"/>
              <a:t>或因特网</a:t>
            </a:r>
            <a:r>
              <a:rPr lang="zh-CN" altLang="en-US" dirty="0"/>
              <a:t>）则是一个专用名词，它指当前全球最大的、开放的、由众多网络相互连接而成的特定计算机网络，它采用 </a:t>
            </a:r>
            <a:r>
              <a:rPr lang="en-US" altLang="zh-CN" dirty="0"/>
              <a:t>TCP/IP </a:t>
            </a:r>
            <a:r>
              <a:rPr lang="zh-CN" altLang="en-US" dirty="0"/>
              <a:t>协议族作为通信的规则，且其前身是美国的 </a:t>
            </a:r>
            <a:r>
              <a:rPr lang="en-US" altLang="zh-CN" dirty="0"/>
              <a:t>ARPANET</a:t>
            </a:r>
            <a:endParaRPr lang="zh-CN" altLang="en-US" dirty="0"/>
          </a:p>
        </p:txBody>
      </p:sp>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2" name="文本框 1">
            <a:extLst>
              <a:ext uri="{FF2B5EF4-FFF2-40B4-BE49-F238E27FC236}">
                <a16:creationId xmlns:a16="http://schemas.microsoft.com/office/drawing/2014/main" id="{C73EBD2F-F2BC-410B-A85B-E19DE72A5E69}"/>
              </a:ext>
            </a:extLst>
          </p:cNvPr>
          <p:cNvSpPr txBox="1"/>
          <p:nvPr/>
        </p:nvSpPr>
        <p:spPr>
          <a:xfrm>
            <a:off x="4079776" y="5136922"/>
            <a:ext cx="6840760" cy="369332"/>
          </a:xfrm>
          <a:prstGeom prst="rect">
            <a:avLst/>
          </a:prstGeom>
          <a:noFill/>
        </p:spPr>
        <p:txBody>
          <a:bodyPr wrap="square" rtlCol="0">
            <a:spAutoFit/>
          </a:bodyPr>
          <a:lstStyle/>
          <a:p>
            <a:r>
              <a:rPr lang="en-US" altLang="zh-CN" dirty="0">
                <a:solidFill>
                  <a:srgbClr val="00B050"/>
                </a:solidFill>
              </a:rPr>
              <a:t>The difference between the Internet and WEB(World Wide Web)</a:t>
            </a:r>
            <a:endParaRPr lang="zh-CN" altLang="en-US" dirty="0">
              <a:solidFill>
                <a:srgbClr val="00B050"/>
              </a:solidFill>
            </a:endParaRPr>
          </a:p>
        </p:txBody>
      </p:sp>
    </p:spTree>
    <p:extLst>
      <p:ext uri="{BB962C8B-B14F-4D97-AF65-F5344CB8AC3E}">
        <p14:creationId xmlns:p14="http://schemas.microsoft.com/office/powerpoint/2010/main" val="184752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4" name="圆角矩形 3"/>
          <p:cNvSpPr/>
          <p:nvPr/>
        </p:nvSpPr>
        <p:spPr bwMode="auto">
          <a:xfrm>
            <a:off x="955736" y="2204864"/>
            <a:ext cx="10280527" cy="3013258"/>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r>
              <a:rPr lang="zh-CN" altLang="zh-CN" sz="3939" dirty="0">
                <a:solidFill>
                  <a:srgbClr val="000099"/>
                </a:solidFill>
                <a:latin typeface="+mn-ea"/>
              </a:rPr>
              <a:t>任意把几个计算机网络互连起来（不管采用什么协议），并能够相互通信，这样构成的是一个互连网</a:t>
            </a:r>
            <a:r>
              <a:rPr lang="en-US" altLang="zh-CN" sz="3939" dirty="0">
                <a:solidFill>
                  <a:srgbClr val="000099"/>
                </a:solidFill>
                <a:latin typeface="+mn-ea"/>
              </a:rPr>
              <a:t> (internet)</a:t>
            </a:r>
            <a:r>
              <a:rPr lang="zh-CN" altLang="zh-CN" sz="3939" dirty="0">
                <a:solidFill>
                  <a:srgbClr val="000099"/>
                </a:solidFill>
                <a:latin typeface="+mn-ea"/>
              </a:rPr>
              <a:t>，而不是互联网</a:t>
            </a:r>
            <a:r>
              <a:rPr lang="en-US" altLang="zh-CN" sz="3939" dirty="0">
                <a:solidFill>
                  <a:srgbClr val="000099"/>
                </a:solidFill>
                <a:latin typeface="+mn-ea"/>
              </a:rPr>
              <a:t> (Internet)</a:t>
            </a:r>
            <a:endParaRPr lang="zh-CN" altLang="zh-CN" sz="3939" dirty="0">
              <a:solidFill>
                <a:srgbClr val="000099"/>
              </a:solidFill>
              <a:latin typeface="+mn-ea"/>
            </a:endParaRPr>
          </a:p>
        </p:txBody>
      </p:sp>
    </p:spTree>
    <p:extLst>
      <p:ext uri="{BB962C8B-B14F-4D97-AF65-F5344CB8AC3E}">
        <p14:creationId xmlns:p14="http://schemas.microsoft.com/office/powerpoint/2010/main" val="274719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0" indent="0">
              <a:buNone/>
            </a:pPr>
            <a:r>
              <a:rPr lang="zh-CN" altLang="en-US" dirty="0">
                <a:solidFill>
                  <a:srgbClr val="FF0000"/>
                </a:solidFill>
              </a:rPr>
              <a:t>第二阶段：</a:t>
            </a:r>
            <a:r>
              <a:rPr lang="zh-CN" altLang="en-US" dirty="0"/>
              <a:t>建成了三级结构的互联网。 </a:t>
            </a:r>
          </a:p>
          <a:p>
            <a:r>
              <a:rPr lang="zh-CN" altLang="en-US" dirty="0"/>
              <a:t>它是一个三级计算机网络，分为主干网、地区网和校园网（或企业网）。</a:t>
            </a:r>
            <a:endParaRPr lang="en-US" altLang="zh-CN" dirty="0"/>
          </a:p>
        </p:txBody>
      </p:sp>
      <p:sp>
        <p:nvSpPr>
          <p:cNvPr id="303106" name="Rectangle 2"/>
          <p:cNvSpPr>
            <a:spLocks noGrp="1" noChangeArrowheads="1"/>
          </p:cNvSpPr>
          <p:nvPr>
            <p:ph type="title"/>
          </p:nvPr>
        </p:nvSpPr>
        <p:spPr/>
        <p:txBody>
          <a:bodyPr>
            <a:normAutofit fontScale="90000"/>
          </a:bodyPr>
          <a:lstStyle/>
          <a:p>
            <a:r>
              <a:rPr lang="en-US" altLang="zh-CN" sz="4431" dirty="0"/>
              <a:t>1.2.2  </a:t>
            </a:r>
            <a:r>
              <a:rPr lang="zh-CN" altLang="zh-CN" sz="4431" dirty="0"/>
              <a:t>互联网基础结构发展的三个阶段</a:t>
            </a:r>
            <a:endParaRPr lang="zh-CN" altLang="en-US" sz="4431" dirty="0"/>
          </a:p>
        </p:txBody>
      </p:sp>
      <p:grpSp>
        <p:nvGrpSpPr>
          <p:cNvPr id="5" name="组合 4"/>
          <p:cNvGrpSpPr/>
          <p:nvPr/>
        </p:nvGrpSpPr>
        <p:grpSpPr>
          <a:xfrm>
            <a:off x="920349" y="2897249"/>
            <a:ext cx="10670415" cy="3633634"/>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rtlCol="0" anchor="ctr" anchorCtr="0" compatLnSpc="1">
              <a:prstTxWarp prst="textNoShape">
                <a:avLst/>
              </a:prstTxWarp>
            </a:bodyPr>
            <a:lstStyle/>
            <a:p>
              <a:pPr algn="ctr" defTabSz="1125472"/>
              <a:r>
                <a:rPr lang="zh-CN" altLang="en-US" sz="2954" dirty="0">
                  <a:solidFill>
                    <a:srgbClr val="000099"/>
                  </a:solidFill>
                  <a:latin typeface="+mn-ea"/>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88"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72"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56"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43"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pPr algn="ctr" defTabSz="1125472"/>
              <a:r>
                <a:rPr lang="zh-CN" altLang="en-US" sz="2462" dirty="0">
                  <a:solidFill>
                    <a:srgbClr val="000099"/>
                  </a:solidFill>
                  <a:latin typeface="+mn-ea"/>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pPr algn="ctr" defTabSz="1125472"/>
              <a:r>
                <a:rPr lang="zh-CN" altLang="en-US" sz="2462" dirty="0">
                  <a:solidFill>
                    <a:srgbClr val="000099"/>
                  </a:solidFill>
                  <a:latin typeface="+mn-ea"/>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24"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pPr algn="ctr" defTabSz="1125472"/>
              <a:r>
                <a:rPr lang="zh-CN" altLang="en-US" sz="2462" dirty="0">
                  <a:solidFill>
                    <a:srgbClr val="000099"/>
                  </a:solidFill>
                  <a:latin typeface="+mn-ea"/>
                </a:rPr>
                <a:t>地区网</a:t>
              </a:r>
            </a:p>
          </p:txBody>
        </p:sp>
      </p:grpSp>
    </p:spTree>
    <p:extLst>
      <p:ext uri="{BB962C8B-B14F-4D97-AF65-F5344CB8AC3E}">
        <p14:creationId xmlns:p14="http://schemas.microsoft.com/office/powerpoint/2010/main" val="194242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normAutofit lnSpcReduction="10000"/>
          </a:bodyPr>
          <a:lstStyle/>
          <a:p>
            <a:pPr marL="0" indent="0">
              <a:buNone/>
            </a:pPr>
            <a:r>
              <a:rPr lang="zh-CN" altLang="en-US" sz="3446" dirty="0">
                <a:solidFill>
                  <a:srgbClr val="FF0000"/>
                </a:solidFill>
              </a:rPr>
              <a:t>第三阶段：</a:t>
            </a:r>
            <a:r>
              <a:rPr lang="zh-CN" altLang="en-US" sz="3446" dirty="0"/>
              <a:t>逐渐形成了多层次 </a:t>
            </a:r>
            <a:r>
              <a:rPr lang="en-US" altLang="zh-CN" sz="3446" dirty="0"/>
              <a:t>ISP </a:t>
            </a:r>
            <a:r>
              <a:rPr lang="zh-CN" altLang="en-US" sz="3446" dirty="0"/>
              <a:t>结构的互联网 </a:t>
            </a:r>
            <a:endParaRPr lang="en-US" altLang="zh-CN" sz="3446" dirty="0"/>
          </a:p>
          <a:p>
            <a:r>
              <a:rPr lang="zh-CN" altLang="en-US" sz="3446" dirty="0"/>
              <a:t>出现了</a:t>
            </a:r>
            <a:r>
              <a:rPr lang="zh-CN" altLang="en-US" sz="3446" dirty="0">
                <a:solidFill>
                  <a:srgbClr val="0000CC"/>
                </a:solidFill>
              </a:rPr>
              <a:t>互联网服务提供者 </a:t>
            </a:r>
            <a:r>
              <a:rPr lang="en-US" altLang="zh-CN" sz="3446" dirty="0">
                <a:solidFill>
                  <a:srgbClr val="0000CC"/>
                </a:solidFill>
              </a:rPr>
              <a:t>ISP</a:t>
            </a:r>
            <a:r>
              <a:rPr lang="en-US" altLang="zh-CN" sz="3446" dirty="0"/>
              <a:t> (Internet Service Provider)</a:t>
            </a:r>
          </a:p>
          <a:p>
            <a:r>
              <a:rPr lang="zh-CN" altLang="zh-CN" sz="3446" dirty="0"/>
              <a:t>任何机构和个人只要向某个</a:t>
            </a:r>
            <a:r>
              <a:rPr lang="en-US" altLang="zh-CN" sz="3446" dirty="0"/>
              <a:t> ISP </a:t>
            </a:r>
            <a:r>
              <a:rPr lang="zh-CN" altLang="zh-CN" sz="3446" dirty="0"/>
              <a:t>交纳规定的费用，就可</a:t>
            </a:r>
            <a:r>
              <a:rPr lang="zh-CN" altLang="en-US" sz="3446" dirty="0"/>
              <a:t>从</a:t>
            </a:r>
            <a:r>
              <a:rPr lang="zh-CN" altLang="zh-CN" sz="3446" dirty="0"/>
              <a:t>该</a:t>
            </a:r>
            <a:r>
              <a:rPr lang="en-US" altLang="zh-CN" sz="3446" dirty="0"/>
              <a:t> ISP </a:t>
            </a:r>
            <a:r>
              <a:rPr lang="zh-CN" altLang="zh-CN" sz="3446" dirty="0"/>
              <a:t>获取所需</a:t>
            </a:r>
            <a:r>
              <a:rPr lang="en-US" altLang="zh-CN" sz="3446" dirty="0"/>
              <a:t> IP </a:t>
            </a:r>
            <a:r>
              <a:rPr lang="zh-CN" altLang="zh-CN" sz="3446" dirty="0"/>
              <a:t>地址的使用权，并可通过该</a:t>
            </a:r>
            <a:r>
              <a:rPr lang="en-US" altLang="zh-CN" sz="3446" dirty="0"/>
              <a:t> ISP </a:t>
            </a:r>
            <a:r>
              <a:rPr lang="zh-CN" altLang="zh-CN" sz="3446" dirty="0"/>
              <a:t>接入到互联网</a:t>
            </a:r>
            <a:endParaRPr lang="en-US" altLang="zh-CN" sz="3446" dirty="0"/>
          </a:p>
          <a:p>
            <a:r>
              <a:rPr lang="zh-CN" altLang="zh-CN" sz="3446" dirty="0"/>
              <a:t>根据提供服务的覆盖面积大小以及所拥有的</a:t>
            </a:r>
            <a:r>
              <a:rPr lang="en-US" altLang="zh-CN" sz="3446" dirty="0"/>
              <a:t> IP </a:t>
            </a:r>
            <a:r>
              <a:rPr lang="zh-CN" altLang="zh-CN" sz="3446" dirty="0"/>
              <a:t>地址数目的不同，</a:t>
            </a:r>
            <a:r>
              <a:rPr lang="en-US" altLang="zh-CN" sz="3446" dirty="0"/>
              <a:t>ISP </a:t>
            </a:r>
            <a:r>
              <a:rPr lang="zh-CN" altLang="zh-CN" sz="3446" dirty="0"/>
              <a:t>也分成为</a:t>
            </a:r>
            <a:r>
              <a:rPr lang="zh-CN" altLang="zh-CN" sz="3446" dirty="0">
                <a:solidFill>
                  <a:srgbClr val="0000CC"/>
                </a:solidFill>
              </a:rPr>
              <a:t>不同层次的</a:t>
            </a:r>
            <a:r>
              <a:rPr lang="en-US" altLang="zh-CN" sz="3446" dirty="0">
                <a:solidFill>
                  <a:srgbClr val="0000CC"/>
                </a:solidFill>
              </a:rPr>
              <a:t> ISP</a:t>
            </a:r>
            <a:r>
              <a:rPr lang="zh-CN" altLang="zh-CN" sz="3446" dirty="0"/>
              <a:t>：</a:t>
            </a:r>
            <a:r>
              <a:rPr lang="zh-CN" altLang="zh-CN" sz="3446" dirty="0">
                <a:solidFill>
                  <a:srgbClr val="FF0000"/>
                </a:solidFill>
              </a:rPr>
              <a:t>主干</a:t>
            </a:r>
            <a:r>
              <a:rPr lang="en-US" altLang="zh-CN" sz="3446" dirty="0">
                <a:solidFill>
                  <a:srgbClr val="FF0000"/>
                </a:solidFill>
              </a:rPr>
              <a:t> ISP</a:t>
            </a:r>
            <a:r>
              <a:rPr lang="zh-CN" altLang="zh-CN" sz="3446" dirty="0">
                <a:solidFill>
                  <a:srgbClr val="FF0000"/>
                </a:solidFill>
              </a:rPr>
              <a:t>、地区</a:t>
            </a:r>
            <a:r>
              <a:rPr lang="en-US" altLang="zh-CN" sz="3446" dirty="0">
                <a:solidFill>
                  <a:srgbClr val="FF0000"/>
                </a:solidFill>
              </a:rPr>
              <a:t> ISP </a:t>
            </a:r>
            <a:r>
              <a:rPr lang="zh-CN" altLang="zh-CN" sz="3446" dirty="0"/>
              <a:t>和</a:t>
            </a:r>
            <a:r>
              <a:rPr lang="en-US" altLang="zh-CN" sz="3446" dirty="0"/>
              <a:t> </a:t>
            </a:r>
            <a:r>
              <a:rPr lang="zh-CN" altLang="zh-CN" sz="3446" dirty="0">
                <a:solidFill>
                  <a:srgbClr val="FF0000"/>
                </a:solidFill>
              </a:rPr>
              <a:t>本地</a:t>
            </a:r>
            <a:r>
              <a:rPr lang="en-US" altLang="zh-CN" sz="3446" dirty="0">
                <a:solidFill>
                  <a:srgbClr val="FF0000"/>
                </a:solidFill>
              </a:rPr>
              <a:t> ISP</a:t>
            </a:r>
            <a:endParaRPr lang="zh-CN" altLang="en-US" sz="3446" dirty="0">
              <a:solidFill>
                <a:srgbClr val="FF0000"/>
              </a:solidFill>
            </a:endParaRPr>
          </a:p>
          <a:p>
            <a:endParaRPr lang="zh-CN" altLang="en-US" sz="3446" dirty="0"/>
          </a:p>
        </p:txBody>
      </p:sp>
      <p:sp>
        <p:nvSpPr>
          <p:cNvPr id="303106" name="Rectangle 2"/>
          <p:cNvSpPr>
            <a:spLocks noGrp="1" noChangeArrowheads="1"/>
          </p:cNvSpPr>
          <p:nvPr>
            <p:ph type="title"/>
          </p:nvPr>
        </p:nvSpPr>
        <p:spPr/>
        <p:txBody>
          <a:bodyPr>
            <a:normAutofit fontScale="90000"/>
          </a:bodyPr>
          <a:lstStyle/>
          <a:p>
            <a:r>
              <a:rPr lang="en-US" altLang="zh-CN" sz="4431" dirty="0"/>
              <a:t>1.2.2  </a:t>
            </a:r>
            <a:r>
              <a:rPr lang="zh-CN" altLang="zh-CN" sz="4431" dirty="0"/>
              <a:t>互联网基础结构发展的三个阶段</a:t>
            </a:r>
            <a:endParaRPr lang="zh-CN" altLang="en-US" sz="4431" dirty="0"/>
          </a:p>
        </p:txBody>
      </p:sp>
    </p:spTree>
    <p:extLst>
      <p:ext uri="{BB962C8B-B14F-4D97-AF65-F5344CB8AC3E}">
        <p14:creationId xmlns:p14="http://schemas.microsoft.com/office/powerpoint/2010/main" val="2800852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32388" y="5399965"/>
            <a:ext cx="10420650" cy="621323"/>
            <a:chOff x="920065" y="4724375"/>
            <a:chExt cx="8466778" cy="504825"/>
          </a:xfrm>
        </p:grpSpPr>
        <p:sp>
          <p:nvSpPr>
            <p:cNvPr id="396459" name="Text Box 171"/>
            <p:cNvSpPr txBox="1">
              <a:spLocks noChangeArrowheads="1"/>
            </p:cNvSpPr>
            <p:nvPr/>
          </p:nvSpPr>
          <p:spPr bwMode="auto">
            <a:xfrm>
              <a:off x="1898786" y="4799397"/>
              <a:ext cx="65627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主机</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A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本地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地区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主干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地区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本地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主机</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62" b="1">
                <a:solidFill>
                  <a:srgbClr val="000099"/>
                </a:solidFill>
                <a:latin typeface="微软雅黑" panose="020B0503020204020204" pitchFamily="34" charset="-122"/>
                <a:ea typeface="微软雅黑" panose="020B0503020204020204" pitchFamily="34" charset="-122"/>
                <a:cs typeface="Arial" pitchFamily="34" charset="0"/>
              </a:endParaRPr>
            </a:p>
          </p:txBody>
        </p:sp>
      </p:grpSp>
      <p:grpSp>
        <p:nvGrpSpPr>
          <p:cNvPr id="4" name="组合 3"/>
          <p:cNvGrpSpPr/>
          <p:nvPr/>
        </p:nvGrpSpPr>
        <p:grpSpPr>
          <a:xfrm>
            <a:off x="541536" y="219408"/>
            <a:ext cx="11389687" cy="5009792"/>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2" name="Text Box 144"/>
            <p:cNvSpPr txBox="1">
              <a:spLocks noChangeArrowheads="1"/>
            </p:cNvSpPr>
            <p:nvPr/>
          </p:nvSpPr>
          <p:spPr bwMode="auto">
            <a:xfrm>
              <a:off x="8008550" y="4509989"/>
              <a:ext cx="591137" cy="54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939" b="1">
                  <a:solidFill>
                    <a:srgbClr val="000099"/>
                  </a:solidFill>
                  <a:latin typeface="+mn-ea"/>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06698" cy="28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ea"/>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01202" cy="28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ea"/>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231"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主干 </a:t>
              </a:r>
              <a:r>
                <a:rPr kumimoji="1" lang="zh-CN" altLang="en-US" sz="1108" b="1" dirty="0">
                  <a:solidFill>
                    <a:srgbClr val="000099"/>
                  </a:solidFill>
                  <a:latin typeface="+mn-ea"/>
                  <a:cs typeface="Arial" pitchFamily="34" charset="0"/>
                </a:rPr>
                <a:t> </a:t>
              </a:r>
              <a:r>
                <a:rPr kumimoji="1" lang="en-US" altLang="zh-CN" b="1" dirty="0">
                  <a:solidFill>
                    <a:srgbClr val="000099"/>
                  </a:solidFill>
                  <a:latin typeface="+mn-ea"/>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地区 </a:t>
              </a:r>
              <a:r>
                <a:rPr kumimoji="1" lang="zh-CN" altLang="en-US" sz="73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主干 </a:t>
              </a:r>
              <a:r>
                <a:rPr kumimoji="1" lang="zh-CN" altLang="en-US" sz="1108" b="1" dirty="0">
                  <a:solidFill>
                    <a:srgbClr val="000099"/>
                  </a:solidFill>
                  <a:latin typeface="+mn-ea"/>
                  <a:cs typeface="Arial" pitchFamily="34" charset="0"/>
                </a:rPr>
                <a:t> </a:t>
              </a:r>
              <a:r>
                <a:rPr kumimoji="1" lang="en-US" altLang="zh-CN" b="1" dirty="0">
                  <a:solidFill>
                    <a:srgbClr val="000099"/>
                  </a:solidFill>
                  <a:latin typeface="+mn-ea"/>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主干 </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地区 </a:t>
              </a:r>
              <a:r>
                <a:rPr kumimoji="1" lang="zh-CN" altLang="en-US" sz="73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地区 </a:t>
              </a:r>
              <a:r>
                <a:rPr kumimoji="1" lang="zh-CN" altLang="en-US" sz="738" b="1" dirty="0">
                  <a:solidFill>
                    <a:srgbClr val="000099"/>
                  </a:solidFill>
                  <a:latin typeface="+mn-ea"/>
                  <a:cs typeface="Arial" pitchFamily="34" charset="0"/>
                </a:rPr>
                <a:t> </a:t>
              </a:r>
              <a:r>
                <a:rPr kumimoji="1" lang="en-US" altLang="zh-CN" b="1" dirty="0">
                  <a:solidFill>
                    <a:srgbClr val="000099"/>
                  </a:solidFill>
                  <a:latin typeface="+mn-ea"/>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地区 </a:t>
              </a:r>
              <a:r>
                <a:rPr kumimoji="1" lang="zh-CN" altLang="en-US" sz="73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5" name="Text Box 187"/>
            <p:cNvSpPr txBox="1">
              <a:spLocks noChangeArrowheads="1"/>
            </p:cNvSpPr>
            <p:nvPr/>
          </p:nvSpPr>
          <p:spPr bwMode="auto">
            <a:xfrm>
              <a:off x="1714112" y="2655789"/>
              <a:ext cx="889315" cy="86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46" b="1">
                  <a:solidFill>
                    <a:srgbClr val="000099"/>
                  </a:solidFill>
                  <a:latin typeface="+mn-ea"/>
                  <a:cs typeface="Arial" pitchFamily="34" charset="0"/>
                  <a:sym typeface="Symbol" pitchFamily="18" charset="2"/>
                </a:rPr>
                <a:t></a:t>
              </a:r>
            </a:p>
          </p:txBody>
        </p:sp>
        <p:sp>
          <p:nvSpPr>
            <p:cNvPr id="396476" name="Text Box 188"/>
            <p:cNvSpPr txBox="1">
              <a:spLocks noChangeArrowheads="1"/>
            </p:cNvSpPr>
            <p:nvPr/>
          </p:nvSpPr>
          <p:spPr bwMode="auto">
            <a:xfrm>
              <a:off x="4419345" y="2638326"/>
              <a:ext cx="889315" cy="86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46" b="1">
                  <a:solidFill>
                    <a:srgbClr val="000099"/>
                  </a:solidFill>
                  <a:latin typeface="+mn-ea"/>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grpSp>
          <p:nvGrpSpPr>
            <p:cNvPr id="396479" name="Group 191"/>
            <p:cNvGrpSpPr>
              <a:grpSpLocks/>
            </p:cNvGrpSpPr>
            <p:nvPr/>
          </p:nvGrpSpPr>
          <p:grpSpPr bwMode="auto">
            <a:xfrm>
              <a:off x="7305158" y="3084414"/>
              <a:ext cx="546894" cy="346075"/>
              <a:chOff x="3334" y="255"/>
              <a:chExt cx="318" cy="218"/>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287"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ea"/>
                    <a:cs typeface="Arial" pitchFamily="34" charset="0"/>
                  </a:rPr>
                  <a:t>IXP</a:t>
                </a:r>
              </a:p>
            </p:txBody>
          </p:sp>
        </p:grpSp>
        <p:sp>
          <p:nvSpPr>
            <p:cNvPr id="396482" name="Text Box 194"/>
            <p:cNvSpPr txBox="1">
              <a:spLocks noChangeArrowheads="1"/>
            </p:cNvSpPr>
            <p:nvPr/>
          </p:nvSpPr>
          <p:spPr bwMode="auto">
            <a:xfrm>
              <a:off x="1751948" y="3786088"/>
              <a:ext cx="646100" cy="59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b="1">
                  <a:solidFill>
                    <a:srgbClr val="000099"/>
                  </a:solidFill>
                  <a:latin typeface="+mn-ea"/>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231"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grpSp>
          <p:nvGrpSpPr>
            <p:cNvPr id="396484" name="Group 196"/>
            <p:cNvGrpSpPr>
              <a:grpSpLocks/>
            </p:cNvGrpSpPr>
            <p:nvPr/>
          </p:nvGrpSpPr>
          <p:grpSpPr bwMode="auto">
            <a:xfrm>
              <a:off x="1724431" y="4725889"/>
              <a:ext cx="901171" cy="563563"/>
              <a:chOff x="295" y="2432"/>
              <a:chExt cx="524"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440"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ea"/>
                    <a:cs typeface="Arial" pitchFamily="34" charset="0"/>
                  </a:rPr>
                  <a:t>校园网</a:t>
                </a:r>
              </a:p>
            </p:txBody>
          </p:sp>
        </p:grpSp>
        <p:grpSp>
          <p:nvGrpSpPr>
            <p:cNvPr id="396487" name="Group 199"/>
            <p:cNvGrpSpPr>
              <a:grpSpLocks/>
            </p:cNvGrpSpPr>
            <p:nvPr/>
          </p:nvGrpSpPr>
          <p:grpSpPr bwMode="auto">
            <a:xfrm>
              <a:off x="2739108" y="4725889"/>
              <a:ext cx="901171" cy="563563"/>
              <a:chOff x="295" y="2432"/>
              <a:chExt cx="524"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440"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ea"/>
                    <a:cs typeface="Arial" pitchFamily="34" charset="0"/>
                  </a:rPr>
                  <a:t>校园网</a:t>
                </a:r>
              </a:p>
            </p:txBody>
          </p:sp>
        </p:grpSp>
        <p:sp>
          <p:nvSpPr>
            <p:cNvPr id="396490" name="Text Box 202"/>
            <p:cNvSpPr txBox="1">
              <a:spLocks noChangeArrowheads="1"/>
            </p:cNvSpPr>
            <p:nvPr/>
          </p:nvSpPr>
          <p:spPr bwMode="auto">
            <a:xfrm>
              <a:off x="5628358" y="4654451"/>
              <a:ext cx="591137" cy="54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939" b="1">
                  <a:solidFill>
                    <a:srgbClr val="000099"/>
                  </a:solidFill>
                  <a:latin typeface="+mn-ea"/>
                  <a:cs typeface="Arial" pitchFamily="34" charset="0"/>
                  <a:sym typeface="Symbol" pitchFamily="18" charset="2"/>
                </a:rPr>
                <a:t></a:t>
              </a:r>
            </a:p>
          </p:txBody>
        </p:sp>
        <p:sp>
          <p:nvSpPr>
            <p:cNvPr id="396491" name="Text Box 203"/>
            <p:cNvSpPr txBox="1">
              <a:spLocks noChangeArrowheads="1"/>
            </p:cNvSpPr>
            <p:nvPr/>
          </p:nvSpPr>
          <p:spPr bwMode="auto">
            <a:xfrm>
              <a:off x="6682591" y="4509989"/>
              <a:ext cx="591137" cy="54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939" b="1">
                  <a:solidFill>
                    <a:srgbClr val="000099"/>
                  </a:solidFill>
                  <a:latin typeface="+mn-ea"/>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grpSp>
      <p:sp>
        <p:nvSpPr>
          <p:cNvPr id="8" name="矩形 7"/>
          <p:cNvSpPr/>
          <p:nvPr/>
        </p:nvSpPr>
        <p:spPr>
          <a:xfrm>
            <a:off x="1090356" y="6087759"/>
            <a:ext cx="10568012" cy="546945"/>
          </a:xfrm>
          <a:prstGeom prst="rect">
            <a:avLst/>
          </a:prstGeom>
        </p:spPr>
        <p:txBody>
          <a:bodyPr wrap="square">
            <a:spAutoFit/>
          </a:bodyPr>
          <a:lstStyle/>
          <a:p>
            <a:pPr algn="ctr"/>
            <a:r>
              <a:rPr lang="zh-CN" altLang="zh-CN" sz="2954" b="1" dirty="0">
                <a:solidFill>
                  <a:srgbClr val="000099"/>
                </a:solidFill>
                <a:latin typeface="微软雅黑" panose="020B0503020204020204" pitchFamily="34" charset="-122"/>
                <a:ea typeface="微软雅黑" panose="020B0503020204020204" pitchFamily="34" charset="-122"/>
                <a:cs typeface="Arial" pitchFamily="34" charset="0"/>
              </a:rPr>
              <a:t>基于</a:t>
            </a:r>
            <a:r>
              <a:rPr lang="en-US" altLang="zh-CN" sz="2954" b="1" dirty="0">
                <a:solidFill>
                  <a:srgbClr val="000099"/>
                </a:solidFill>
                <a:latin typeface="微软雅黑" panose="020B0503020204020204" pitchFamily="34" charset="-122"/>
                <a:ea typeface="微软雅黑" panose="020B0503020204020204" pitchFamily="34" charset="-122"/>
                <a:cs typeface="Arial" pitchFamily="34" charset="0"/>
              </a:rPr>
              <a:t> ISP </a:t>
            </a:r>
            <a:r>
              <a:rPr lang="zh-CN" altLang="zh-CN" sz="2954" b="1" dirty="0">
                <a:solidFill>
                  <a:srgbClr val="000099"/>
                </a:solidFill>
                <a:latin typeface="微软雅黑" panose="020B0503020204020204" pitchFamily="34" charset="-122"/>
                <a:ea typeface="微软雅黑" panose="020B0503020204020204" pitchFamily="34" charset="-122"/>
                <a:cs typeface="Arial" pitchFamily="34" charset="0"/>
              </a:rPr>
              <a:t>的多层结构的互联网的概念示意图</a:t>
            </a:r>
            <a:endParaRPr lang="zh-CN" altLang="en-US" sz="2954" b="1" dirty="0">
              <a:solidFill>
                <a:srgbClr val="000099"/>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79376" y="592630"/>
            <a:ext cx="1054640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a:solidFill>
                  <a:srgbClr val="000099"/>
                </a:solidFill>
                <a:latin typeface="+mn-ea"/>
                <a:cs typeface="Arial" pitchFamily="34" charset="0"/>
              </a:rPr>
              <a:t>到</a:t>
            </a:r>
            <a:r>
              <a:rPr lang="en-US" altLang="zh-CN" sz="3200" dirty="0">
                <a:solidFill>
                  <a:srgbClr val="000099"/>
                </a:solidFill>
                <a:latin typeface="+mn-ea"/>
                <a:cs typeface="Arial" pitchFamily="34" charset="0"/>
              </a:rPr>
              <a:t>2016 </a:t>
            </a:r>
            <a:r>
              <a:rPr lang="zh-CN" altLang="zh-CN" sz="3200" dirty="0">
                <a:solidFill>
                  <a:srgbClr val="000099"/>
                </a:solidFill>
                <a:latin typeface="+mn-ea"/>
                <a:cs typeface="Arial" pitchFamily="34" charset="0"/>
              </a:rPr>
              <a:t>年</a:t>
            </a:r>
            <a:r>
              <a:rPr lang="en-US" altLang="zh-CN" sz="3200" dirty="0">
                <a:solidFill>
                  <a:srgbClr val="000099"/>
                </a:solidFill>
                <a:latin typeface="+mn-ea"/>
                <a:cs typeface="Arial" pitchFamily="34" charset="0"/>
              </a:rPr>
              <a:t> 3 </a:t>
            </a:r>
            <a:r>
              <a:rPr lang="zh-CN" altLang="zh-CN" sz="3200" dirty="0">
                <a:solidFill>
                  <a:srgbClr val="000099"/>
                </a:solidFill>
                <a:latin typeface="+mn-ea"/>
                <a:cs typeface="Arial" pitchFamily="34" charset="0"/>
              </a:rPr>
              <a:t>月，全球已经有</a:t>
            </a:r>
            <a:r>
              <a:rPr lang="en-US" altLang="zh-CN" sz="3200" dirty="0">
                <a:solidFill>
                  <a:srgbClr val="000099"/>
                </a:solidFill>
                <a:latin typeface="+mn-ea"/>
                <a:cs typeface="Arial" pitchFamily="34" charset="0"/>
              </a:rPr>
              <a:t> 226 </a:t>
            </a:r>
            <a:r>
              <a:rPr lang="zh-CN" altLang="zh-CN" sz="3200" dirty="0">
                <a:solidFill>
                  <a:srgbClr val="000099"/>
                </a:solidFill>
                <a:latin typeface="+mn-ea"/>
                <a:cs typeface="Arial" pitchFamily="34" charset="0"/>
              </a:rPr>
              <a:t>个</a:t>
            </a:r>
            <a:r>
              <a:rPr lang="en-US" altLang="zh-CN" sz="3200" dirty="0">
                <a:solidFill>
                  <a:srgbClr val="000099"/>
                </a:solidFill>
                <a:latin typeface="+mn-ea"/>
                <a:cs typeface="Arial" pitchFamily="34" charset="0"/>
              </a:rPr>
              <a:t> IXP</a:t>
            </a:r>
            <a:r>
              <a:rPr lang="zh-CN" altLang="zh-CN" sz="3200" dirty="0">
                <a:solidFill>
                  <a:srgbClr val="000099"/>
                </a:solidFill>
                <a:latin typeface="+mn-ea"/>
                <a:cs typeface="Arial" pitchFamily="34" charset="0"/>
              </a:rPr>
              <a:t>，分布在</a:t>
            </a:r>
            <a:r>
              <a:rPr lang="en-US" altLang="zh-CN" sz="3200" dirty="0">
                <a:solidFill>
                  <a:srgbClr val="000099"/>
                </a:solidFill>
                <a:latin typeface="+mn-ea"/>
                <a:cs typeface="Arial" pitchFamily="34" charset="0"/>
              </a:rPr>
              <a:t> 172 </a:t>
            </a:r>
            <a:r>
              <a:rPr lang="zh-CN" altLang="zh-CN" sz="3200" dirty="0">
                <a:solidFill>
                  <a:srgbClr val="000099"/>
                </a:solidFill>
                <a:latin typeface="+mn-ea"/>
                <a:cs typeface="Arial" pitchFamily="34" charset="0"/>
              </a:rPr>
              <a:t>个国家和地区</a:t>
            </a:r>
            <a:r>
              <a:rPr lang="zh-CN" altLang="en-US" sz="3200" dirty="0">
                <a:solidFill>
                  <a:srgbClr val="000099"/>
                </a:solidFill>
                <a:latin typeface="+mn-ea"/>
                <a:cs typeface="Arial" pitchFamily="34" charset="0"/>
              </a:rPr>
              <a:t>。但</a:t>
            </a:r>
            <a:r>
              <a:rPr lang="zh-CN" altLang="zh-CN" sz="3200" dirty="0">
                <a:solidFill>
                  <a:srgbClr val="000099"/>
                </a:solidFill>
                <a:latin typeface="+mn-ea"/>
                <a:cs typeface="Arial" pitchFamily="34" charset="0"/>
              </a:rPr>
              <a:t>互联网的发展在全世界还很不平衡</a:t>
            </a:r>
            <a:r>
              <a:rPr lang="zh-CN" altLang="en-US" sz="3200" dirty="0">
                <a:solidFill>
                  <a:srgbClr val="000099"/>
                </a:solidFill>
                <a:latin typeface="+mn-ea"/>
                <a:cs typeface="Arial" pitchFamily="34" charset="0"/>
              </a:rPr>
              <a:t>。</a:t>
            </a:r>
          </a:p>
        </p:txBody>
      </p:sp>
      <p:pic>
        <p:nvPicPr>
          <p:cNvPr id="7" name="图片 6"/>
          <p:cNvPicPr/>
          <p:nvPr/>
        </p:nvPicPr>
        <p:blipFill>
          <a:blip r:embed="rId2" cstate="print"/>
          <a:srcRect l="23654" t="16245" r="32539" b="43791"/>
          <a:stretch>
            <a:fillRect/>
          </a:stretch>
        </p:blipFill>
        <p:spPr bwMode="auto">
          <a:xfrm>
            <a:off x="2423592" y="1844824"/>
            <a:ext cx="7006933" cy="4264268"/>
          </a:xfrm>
          <a:prstGeom prst="rect">
            <a:avLst/>
          </a:prstGeom>
          <a:noFill/>
          <a:ln w="9525">
            <a:noFill/>
            <a:miter lim="800000"/>
            <a:headEnd/>
            <a:tailEnd/>
          </a:ln>
        </p:spPr>
      </p:pic>
      <p:sp>
        <p:nvSpPr>
          <p:cNvPr id="2" name="矩形 1"/>
          <p:cNvSpPr/>
          <p:nvPr/>
        </p:nvSpPr>
        <p:spPr>
          <a:xfrm>
            <a:off x="1398864" y="6194250"/>
            <a:ext cx="9837401" cy="546945"/>
          </a:xfrm>
          <a:prstGeom prst="rect">
            <a:avLst/>
          </a:prstGeom>
        </p:spPr>
        <p:txBody>
          <a:bodyPr wrap="square">
            <a:spAutoFit/>
          </a:bodyPr>
          <a:lstStyle/>
          <a:p>
            <a:pPr algn="ctr"/>
            <a:r>
              <a:rPr lang="zh-CN" altLang="zh-CN" sz="2954" dirty="0">
                <a:solidFill>
                  <a:srgbClr val="000099"/>
                </a:solidFill>
                <a:latin typeface="微软雅黑" panose="020B0503020204020204" pitchFamily="34" charset="-122"/>
                <a:ea typeface="微软雅黑" panose="020B0503020204020204" pitchFamily="34" charset="-122"/>
                <a:cs typeface="Arial" pitchFamily="34" charset="0"/>
              </a:rPr>
              <a:t>互联网交换点</a:t>
            </a:r>
            <a:r>
              <a:rPr lang="en-US" altLang="zh-CN" sz="2954" dirty="0">
                <a:solidFill>
                  <a:srgbClr val="000099"/>
                </a:solidFill>
                <a:latin typeface="微软雅黑" panose="020B0503020204020204" pitchFamily="34" charset="-122"/>
                <a:ea typeface="微软雅黑" panose="020B0503020204020204" pitchFamily="34" charset="-122"/>
                <a:cs typeface="Arial" pitchFamily="34" charset="0"/>
              </a:rPr>
              <a:t> IXP </a:t>
            </a:r>
            <a:r>
              <a:rPr lang="zh-CN" altLang="zh-CN" sz="2954" dirty="0">
                <a:solidFill>
                  <a:srgbClr val="000099"/>
                </a:solidFill>
                <a:latin typeface="微软雅黑" panose="020B0503020204020204" pitchFamily="34" charset="-122"/>
                <a:ea typeface="微软雅黑" panose="020B0503020204020204" pitchFamily="34" charset="-122"/>
                <a:cs typeface="Arial" pitchFamily="34" charset="0"/>
              </a:rPr>
              <a:t>在全球的分布图（</a:t>
            </a:r>
            <a:r>
              <a:rPr lang="en-US" altLang="zh-CN" sz="2954" dirty="0">
                <a:solidFill>
                  <a:srgbClr val="000099"/>
                </a:solidFill>
                <a:latin typeface="微软雅黑" panose="020B0503020204020204" pitchFamily="34" charset="-122"/>
                <a:ea typeface="微软雅黑" panose="020B0503020204020204" pitchFamily="34" charset="-122"/>
                <a:cs typeface="Arial" pitchFamily="34" charset="0"/>
              </a:rPr>
              <a:t>2016</a:t>
            </a:r>
            <a:r>
              <a:rPr lang="zh-CN" altLang="zh-CN" sz="2954" dirty="0">
                <a:solidFill>
                  <a:srgbClr val="000099"/>
                </a:solidFill>
                <a:latin typeface="微软雅黑" panose="020B0503020204020204" pitchFamily="34" charset="-122"/>
                <a:ea typeface="微软雅黑" panose="020B0503020204020204" pitchFamily="34" charset="-122"/>
                <a:cs typeface="Arial" pitchFamily="34" charset="0"/>
              </a:rPr>
              <a:t>年）</a:t>
            </a:r>
            <a:endParaRPr lang="zh-CN" altLang="en-US" sz="2954" dirty="0">
              <a:solidFill>
                <a:srgbClr val="000099"/>
              </a:solidFill>
              <a:latin typeface="微软雅黑" panose="020B0503020204020204" pitchFamily="34" charset="-122"/>
              <a:ea typeface="微软雅黑" panose="020B0503020204020204" pitchFamily="34" charset="-122"/>
              <a:cs typeface="Arial" pitchFamily="34" charset="0"/>
            </a:endParaRPr>
          </a:p>
        </p:txBody>
      </p:sp>
      <p:sp>
        <p:nvSpPr>
          <p:cNvPr id="5" name="TextBox 39946">
            <a:extLst>
              <a:ext uri="{FF2B5EF4-FFF2-40B4-BE49-F238E27FC236}">
                <a16:creationId xmlns:a16="http://schemas.microsoft.com/office/drawing/2014/main" id="{CA8A9B96-D8F7-4670-9AD4-75B482EC4897}"/>
              </a:ext>
            </a:extLst>
          </p:cNvPr>
          <p:cNvSpPr txBox="1">
            <a:spLocks noChangeArrowheads="1"/>
          </p:cNvSpPr>
          <p:nvPr/>
        </p:nvSpPr>
        <p:spPr bwMode="auto">
          <a:xfrm>
            <a:off x="6528048" y="186821"/>
            <a:ext cx="3573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dirty="0">
                <a:solidFill>
                  <a:srgbClr val="CC0000"/>
                </a:solidFill>
                <a:cs typeface="Arial" panose="020B0604020202020204" pitchFamily="34" charset="0"/>
              </a:rPr>
              <a:t>Internet </a:t>
            </a:r>
            <a:r>
              <a:rPr lang="en-US" altLang="zh-CN" dirty="0" err="1">
                <a:solidFill>
                  <a:srgbClr val="CC0000"/>
                </a:solidFill>
                <a:cs typeface="Arial" panose="020B0604020202020204" pitchFamily="34" charset="0"/>
              </a:rPr>
              <a:t>eXchange</a:t>
            </a:r>
            <a:r>
              <a:rPr lang="en-US" altLang="zh-CN" dirty="0">
                <a:solidFill>
                  <a:srgbClr val="CC0000"/>
                </a:solidFill>
                <a:cs typeface="Arial" panose="020B0604020202020204" pitchFamily="34" charset="0"/>
              </a:rPr>
              <a:t> Point </a:t>
            </a:r>
          </a:p>
        </p:txBody>
      </p:sp>
    </p:spTree>
    <p:extLst>
      <p:ext uri="{BB962C8B-B14F-4D97-AF65-F5344CB8AC3E}">
        <p14:creationId xmlns:p14="http://schemas.microsoft.com/office/powerpoint/2010/main" val="416122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Oval 3"/>
          <p:cNvSpPr>
            <a:spLocks noChangeArrowheads="1"/>
          </p:cNvSpPr>
          <p:nvPr/>
        </p:nvSpPr>
        <p:spPr bwMode="auto">
          <a:xfrm>
            <a:off x="3044825" y="4203701"/>
            <a:ext cx="2941638" cy="132397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042" name="Straight Connector 10"/>
          <p:cNvCxnSpPr>
            <a:cxnSpLocks noChangeShapeType="1"/>
            <a:stCxn id="507" idx="7"/>
          </p:cNvCxnSpPr>
          <p:nvPr/>
        </p:nvCxnSpPr>
        <p:spPr bwMode="auto">
          <a:xfrm>
            <a:off x="4079876" y="4437063"/>
            <a:ext cx="969963" cy="682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3" name="Straight Connector 297"/>
          <p:cNvCxnSpPr>
            <a:cxnSpLocks noChangeShapeType="1"/>
          </p:cNvCxnSpPr>
          <p:nvPr/>
        </p:nvCxnSpPr>
        <p:spPr bwMode="auto">
          <a:xfrm>
            <a:off x="4583114" y="4724401"/>
            <a:ext cx="109537" cy="793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4" name="Straight Connector 298"/>
          <p:cNvCxnSpPr>
            <a:cxnSpLocks noChangeShapeType="1"/>
          </p:cNvCxnSpPr>
          <p:nvPr/>
        </p:nvCxnSpPr>
        <p:spPr bwMode="auto">
          <a:xfrm flipV="1">
            <a:off x="4400550" y="4919663"/>
            <a:ext cx="222250"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5" name="Straight Connector 299"/>
          <p:cNvCxnSpPr>
            <a:cxnSpLocks noChangeShapeType="1"/>
          </p:cNvCxnSpPr>
          <p:nvPr/>
        </p:nvCxnSpPr>
        <p:spPr bwMode="auto">
          <a:xfrm flipV="1">
            <a:off x="4127500" y="4751388"/>
            <a:ext cx="177800"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6" name="Straight Connector 300"/>
          <p:cNvCxnSpPr>
            <a:cxnSpLocks noChangeShapeType="1"/>
            <a:stCxn id="444" idx="6"/>
          </p:cNvCxnSpPr>
          <p:nvPr/>
        </p:nvCxnSpPr>
        <p:spPr bwMode="auto">
          <a:xfrm flipV="1">
            <a:off x="3841751" y="5038725"/>
            <a:ext cx="188913"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7" name="Straight Connector 301"/>
          <p:cNvCxnSpPr>
            <a:cxnSpLocks noChangeShapeType="1"/>
          </p:cNvCxnSpPr>
          <p:nvPr/>
        </p:nvCxnSpPr>
        <p:spPr bwMode="auto">
          <a:xfrm flipV="1">
            <a:off x="4597401" y="4967289"/>
            <a:ext cx="231775" cy="2444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8" name="Straight Connector 302"/>
          <p:cNvCxnSpPr>
            <a:cxnSpLocks noChangeShapeType="1"/>
          </p:cNvCxnSpPr>
          <p:nvPr/>
        </p:nvCxnSpPr>
        <p:spPr bwMode="auto">
          <a:xfrm flipH="1" flipV="1">
            <a:off x="5048251" y="4954588"/>
            <a:ext cx="327025" cy="1190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9" name="Straight Connector 303"/>
          <p:cNvCxnSpPr>
            <a:cxnSpLocks noChangeShapeType="1"/>
          </p:cNvCxnSpPr>
          <p:nvPr/>
        </p:nvCxnSpPr>
        <p:spPr bwMode="auto">
          <a:xfrm flipV="1">
            <a:off x="5035550" y="4619626"/>
            <a:ext cx="260350" cy="188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50" name="Straight Connector 304"/>
          <p:cNvCxnSpPr>
            <a:cxnSpLocks noChangeShapeType="1"/>
            <a:endCxn id="505" idx="7"/>
          </p:cNvCxnSpPr>
          <p:nvPr/>
        </p:nvCxnSpPr>
        <p:spPr bwMode="auto">
          <a:xfrm flipH="1" flipV="1">
            <a:off x="4081463" y="4494214"/>
            <a:ext cx="207962"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87051" name="TextBox 39958"/>
          <p:cNvSpPr txBox="1">
            <a:spLocks noChangeArrowheads="1"/>
          </p:cNvSpPr>
          <p:nvPr/>
        </p:nvSpPr>
        <p:spPr bwMode="auto">
          <a:xfrm>
            <a:off x="3179763" y="4533901"/>
            <a:ext cx="10038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ISP C</a:t>
            </a:r>
          </a:p>
        </p:txBody>
      </p:sp>
      <p:grpSp>
        <p:nvGrpSpPr>
          <p:cNvPr id="87052" name="Group 347"/>
          <p:cNvGrpSpPr>
            <a:grpSpLocks/>
          </p:cNvGrpSpPr>
          <p:nvPr/>
        </p:nvGrpSpPr>
        <p:grpSpPr bwMode="auto">
          <a:xfrm>
            <a:off x="5056189" y="4419600"/>
            <a:ext cx="485775" cy="211138"/>
            <a:chOff x="1871277" y="1576300"/>
            <a:chExt cx="1128371" cy="437860"/>
          </a:xfrm>
        </p:grpSpPr>
        <p:sp>
          <p:nvSpPr>
            <p:cNvPr id="496" name="Oval 49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97" name="Rectangle 49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98" name="Oval 49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99" name="Freeform 498"/>
            <p:cNvSpPr/>
            <p:nvPr/>
          </p:nvSpPr>
          <p:spPr bwMode="auto">
            <a:xfrm>
              <a:off x="2158901" y="1671774"/>
              <a:ext cx="549434"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00" name="Freeform 49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01" name="Freeform 50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02" name="Freeform 50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03" name="Straight Connector 502"/>
            <p:cNvCxnSpPr>
              <a:cxnSpLocks noChangeShapeType="1"/>
              <a:endCxn id="49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04" name="Straight Connector 50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53" name="Group 347"/>
          <p:cNvGrpSpPr>
            <a:grpSpLocks/>
          </p:cNvGrpSpPr>
          <p:nvPr/>
        </p:nvGrpSpPr>
        <p:grpSpPr bwMode="auto">
          <a:xfrm>
            <a:off x="4587875" y="4773614"/>
            <a:ext cx="484188" cy="211137"/>
            <a:chOff x="1871277" y="1576300"/>
            <a:chExt cx="1128371" cy="437860"/>
          </a:xfrm>
        </p:grpSpPr>
        <p:sp>
          <p:nvSpPr>
            <p:cNvPr id="478" name="Oval 47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79" name="Rectangle 478"/>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80" name="Oval 47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81" name="Freeform 480"/>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82" name="Freeform 48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83" name="Freeform 48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84" name="Freeform 48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85" name="Straight Connector 484"/>
            <p:cNvCxnSpPr>
              <a:cxnSpLocks noChangeShapeType="1"/>
              <a:endCxn id="4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86" name="Straight Connector 48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54" name="Group 347"/>
          <p:cNvGrpSpPr>
            <a:grpSpLocks/>
          </p:cNvGrpSpPr>
          <p:nvPr/>
        </p:nvGrpSpPr>
        <p:grpSpPr bwMode="auto">
          <a:xfrm>
            <a:off x="4148139" y="4560889"/>
            <a:ext cx="484187" cy="211137"/>
            <a:chOff x="1871277" y="1576300"/>
            <a:chExt cx="1128371" cy="437860"/>
          </a:xfrm>
        </p:grpSpPr>
        <p:sp>
          <p:nvSpPr>
            <p:cNvPr id="469" name="Oval 46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70" name="Rectangle 469"/>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71" name="Oval 47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72" name="Freeform 471"/>
            <p:cNvSpPr/>
            <p:nvPr/>
          </p:nvSpPr>
          <p:spPr bwMode="auto">
            <a:xfrm>
              <a:off x="2159844" y="1671772"/>
              <a:ext cx="547538"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73" name="Freeform 47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74" name="Freeform 47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75" name="Freeform 47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76" name="Straight Connector 475"/>
            <p:cNvCxnSpPr>
              <a:cxnSpLocks noChangeShapeType="1"/>
              <a:endCxn id="47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77" name="Straight Connector 47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55" name="Group 347"/>
          <p:cNvGrpSpPr>
            <a:grpSpLocks/>
          </p:cNvGrpSpPr>
          <p:nvPr/>
        </p:nvGrpSpPr>
        <p:grpSpPr bwMode="auto">
          <a:xfrm>
            <a:off x="3941764" y="4854575"/>
            <a:ext cx="484187" cy="211138"/>
            <a:chOff x="1871277" y="1576300"/>
            <a:chExt cx="1128371" cy="437860"/>
          </a:xfrm>
        </p:grpSpPr>
        <p:sp>
          <p:nvSpPr>
            <p:cNvPr id="460" name="Oval 45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61" name="Rectangle 460"/>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62" name="Oval 46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63" name="Freeform 462"/>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64" name="Freeform 46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65" name="Freeform 46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66" name="Freeform 46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67" name="Straight Connector 466"/>
            <p:cNvCxnSpPr>
              <a:cxnSpLocks noChangeShapeType="1"/>
              <a:endCxn id="46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87056" name="Oval 3"/>
          <p:cNvSpPr>
            <a:spLocks noChangeArrowheads="1"/>
          </p:cNvSpPr>
          <p:nvPr/>
        </p:nvSpPr>
        <p:spPr bwMode="auto">
          <a:xfrm>
            <a:off x="6138863" y="3649664"/>
            <a:ext cx="3219450" cy="134302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057" name="Straight Connector 10"/>
          <p:cNvCxnSpPr>
            <a:cxnSpLocks noChangeShapeType="1"/>
            <a:stCxn id="599" idx="7"/>
          </p:cNvCxnSpPr>
          <p:nvPr/>
        </p:nvCxnSpPr>
        <p:spPr bwMode="auto">
          <a:xfrm>
            <a:off x="7272339" y="3886200"/>
            <a:ext cx="1062037" cy="698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58" name="Straight Connector 297"/>
          <p:cNvCxnSpPr>
            <a:cxnSpLocks noChangeShapeType="1"/>
          </p:cNvCxnSpPr>
          <p:nvPr/>
        </p:nvCxnSpPr>
        <p:spPr bwMode="auto">
          <a:xfrm>
            <a:off x="7823200" y="4176713"/>
            <a:ext cx="120650" cy="825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59" name="Straight Connector 298"/>
          <p:cNvCxnSpPr>
            <a:cxnSpLocks noChangeShapeType="1"/>
          </p:cNvCxnSpPr>
          <p:nvPr/>
        </p:nvCxnSpPr>
        <p:spPr bwMode="auto">
          <a:xfrm flipV="1">
            <a:off x="7623175" y="4376738"/>
            <a:ext cx="242888"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0" name="Straight Connector 299"/>
          <p:cNvCxnSpPr>
            <a:cxnSpLocks noChangeShapeType="1"/>
          </p:cNvCxnSpPr>
          <p:nvPr/>
        </p:nvCxnSpPr>
        <p:spPr bwMode="auto">
          <a:xfrm flipV="1">
            <a:off x="7324726" y="4205288"/>
            <a:ext cx="195263"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1" name="Straight Connector 300"/>
          <p:cNvCxnSpPr>
            <a:cxnSpLocks noChangeShapeType="1"/>
            <a:stCxn id="536" idx="6"/>
          </p:cNvCxnSpPr>
          <p:nvPr/>
        </p:nvCxnSpPr>
        <p:spPr bwMode="auto">
          <a:xfrm flipV="1">
            <a:off x="7011989" y="4497388"/>
            <a:ext cx="206375"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2" name="Straight Connector 301"/>
          <p:cNvCxnSpPr>
            <a:cxnSpLocks noChangeShapeType="1"/>
          </p:cNvCxnSpPr>
          <p:nvPr/>
        </p:nvCxnSpPr>
        <p:spPr bwMode="auto">
          <a:xfrm flipV="1">
            <a:off x="7839075" y="4424363"/>
            <a:ext cx="254000" cy="247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3" name="Straight Connector 302"/>
          <p:cNvCxnSpPr>
            <a:cxnSpLocks noChangeShapeType="1"/>
          </p:cNvCxnSpPr>
          <p:nvPr/>
        </p:nvCxnSpPr>
        <p:spPr bwMode="auto">
          <a:xfrm flipH="1" flipV="1">
            <a:off x="8302626" y="4403725"/>
            <a:ext cx="358775" cy="120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4" name="Straight Connector 303"/>
          <p:cNvCxnSpPr>
            <a:cxnSpLocks noChangeShapeType="1"/>
          </p:cNvCxnSpPr>
          <p:nvPr/>
        </p:nvCxnSpPr>
        <p:spPr bwMode="auto">
          <a:xfrm flipV="1">
            <a:off x="8318500" y="4070350"/>
            <a:ext cx="285750" cy="1920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5" name="Straight Connector 304"/>
          <p:cNvCxnSpPr>
            <a:cxnSpLocks noChangeShapeType="1"/>
            <a:endCxn id="597" idx="7"/>
          </p:cNvCxnSpPr>
          <p:nvPr/>
        </p:nvCxnSpPr>
        <p:spPr bwMode="auto">
          <a:xfrm flipH="1" flipV="1">
            <a:off x="7273926" y="3943351"/>
            <a:ext cx="227013" cy="857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87066" name="TextBox 39958"/>
          <p:cNvSpPr txBox="1">
            <a:spLocks noChangeArrowheads="1"/>
          </p:cNvSpPr>
          <p:nvPr/>
        </p:nvSpPr>
        <p:spPr bwMode="auto">
          <a:xfrm>
            <a:off x="6288088" y="3983039"/>
            <a:ext cx="1011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ISP B</a:t>
            </a:r>
          </a:p>
        </p:txBody>
      </p:sp>
      <p:grpSp>
        <p:nvGrpSpPr>
          <p:cNvPr id="87067" name="Group 347"/>
          <p:cNvGrpSpPr>
            <a:grpSpLocks/>
          </p:cNvGrpSpPr>
          <p:nvPr/>
        </p:nvGrpSpPr>
        <p:grpSpPr bwMode="auto">
          <a:xfrm>
            <a:off x="6821489" y="3752851"/>
            <a:ext cx="530225" cy="214313"/>
            <a:chOff x="1871277" y="1576300"/>
            <a:chExt cx="1128371" cy="437860"/>
          </a:xfrm>
        </p:grpSpPr>
        <p:sp>
          <p:nvSpPr>
            <p:cNvPr id="597" name="Oval 59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98" name="Rectangle 597"/>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99" name="Oval 59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600" name="Freeform 599"/>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601" name="Freeform 60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602" name="Freeform 60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603" name="Freeform 60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604" name="Straight Connector 603"/>
            <p:cNvCxnSpPr>
              <a:cxnSpLocks noChangeShapeType="1"/>
              <a:endCxn id="59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05" name="Straight Connector 60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68" name="Group 347"/>
          <p:cNvGrpSpPr>
            <a:grpSpLocks/>
          </p:cNvGrpSpPr>
          <p:nvPr/>
        </p:nvGrpSpPr>
        <p:grpSpPr bwMode="auto">
          <a:xfrm>
            <a:off x="7827964" y="4227513"/>
            <a:ext cx="530225" cy="214312"/>
            <a:chOff x="1871277" y="1576300"/>
            <a:chExt cx="1128371" cy="437860"/>
          </a:xfrm>
        </p:grpSpPr>
        <p:sp>
          <p:nvSpPr>
            <p:cNvPr id="570" name="Oval 56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71" name="Rectangle 570"/>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72" name="Oval 57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73" name="Freeform 572"/>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74" name="Freeform 57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75" name="Freeform 57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76" name="Freeform 57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77" name="Straight Connector 576"/>
            <p:cNvCxnSpPr>
              <a:cxnSpLocks noChangeShapeType="1"/>
              <a:endCxn id="57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69" name="Group 347"/>
          <p:cNvGrpSpPr>
            <a:grpSpLocks/>
          </p:cNvGrpSpPr>
          <p:nvPr/>
        </p:nvGrpSpPr>
        <p:grpSpPr bwMode="auto">
          <a:xfrm>
            <a:off x="7346951" y="4011613"/>
            <a:ext cx="530225" cy="214312"/>
            <a:chOff x="1871277" y="1576300"/>
            <a:chExt cx="1128371" cy="437860"/>
          </a:xfrm>
        </p:grpSpPr>
        <p:sp>
          <p:nvSpPr>
            <p:cNvPr id="561" name="Oval 56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62" name="Rectangle 561"/>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63" name="Oval 56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64" name="Freeform 563"/>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65" name="Freeform 56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66" name="Freeform 56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67" name="Freeform 56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68" name="Straight Connector 567"/>
            <p:cNvCxnSpPr>
              <a:cxnSpLocks noChangeShapeType="1"/>
              <a:endCxn id="56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69" name="Straight Connector 56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70" name="Group 347"/>
          <p:cNvGrpSpPr>
            <a:grpSpLocks/>
          </p:cNvGrpSpPr>
          <p:nvPr/>
        </p:nvGrpSpPr>
        <p:grpSpPr bwMode="auto">
          <a:xfrm>
            <a:off x="7121526" y="4310063"/>
            <a:ext cx="530225" cy="214312"/>
            <a:chOff x="1871277" y="1576300"/>
            <a:chExt cx="1128371" cy="437860"/>
          </a:xfrm>
        </p:grpSpPr>
        <p:sp>
          <p:nvSpPr>
            <p:cNvPr id="552" name="Oval 55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53" name="Rectangle 552"/>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54" name="Oval 55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55" name="Freeform 554"/>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56" name="Freeform 55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57" name="Freeform 55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58" name="Freeform 55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59" name="Straight Connector 558"/>
            <p:cNvCxnSpPr>
              <a:cxnSpLocks noChangeShapeType="1"/>
              <a:endCxn id="55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60" name="Straight Connector 55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87071" name="Oval 3"/>
          <p:cNvSpPr>
            <a:spLocks noChangeArrowheads="1"/>
          </p:cNvSpPr>
          <p:nvPr/>
        </p:nvSpPr>
        <p:spPr bwMode="auto">
          <a:xfrm>
            <a:off x="3257550" y="2725739"/>
            <a:ext cx="3475038" cy="138112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072" name="Straight Connector 10"/>
          <p:cNvCxnSpPr>
            <a:cxnSpLocks noChangeShapeType="1"/>
            <a:stCxn id="415" idx="7"/>
          </p:cNvCxnSpPr>
          <p:nvPr/>
        </p:nvCxnSpPr>
        <p:spPr bwMode="auto">
          <a:xfrm>
            <a:off x="4481514" y="2968626"/>
            <a:ext cx="1146175" cy="730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3" name="Straight Connector 297"/>
          <p:cNvCxnSpPr>
            <a:cxnSpLocks noChangeShapeType="1"/>
          </p:cNvCxnSpPr>
          <p:nvPr/>
        </p:nvCxnSpPr>
        <p:spPr bwMode="auto">
          <a:xfrm>
            <a:off x="5075239" y="3268664"/>
            <a:ext cx="130175"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4" name="Straight Connector 298"/>
          <p:cNvCxnSpPr>
            <a:cxnSpLocks noChangeShapeType="1"/>
          </p:cNvCxnSpPr>
          <p:nvPr/>
        </p:nvCxnSpPr>
        <p:spPr bwMode="auto">
          <a:xfrm flipV="1">
            <a:off x="4859339" y="3473450"/>
            <a:ext cx="263525" cy="460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5" name="Straight Connector 299"/>
          <p:cNvCxnSpPr>
            <a:cxnSpLocks noChangeShapeType="1"/>
          </p:cNvCxnSpPr>
          <p:nvPr/>
        </p:nvCxnSpPr>
        <p:spPr bwMode="auto">
          <a:xfrm flipV="1">
            <a:off x="4538663" y="3297239"/>
            <a:ext cx="209550" cy="1095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6" name="Straight Connector 300"/>
          <p:cNvCxnSpPr>
            <a:cxnSpLocks noChangeShapeType="1"/>
            <a:stCxn id="352" idx="6"/>
          </p:cNvCxnSpPr>
          <p:nvPr/>
        </p:nvCxnSpPr>
        <p:spPr bwMode="auto">
          <a:xfrm flipV="1">
            <a:off x="4200525" y="3597276"/>
            <a:ext cx="222250" cy="984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7" name="Straight Connector 301"/>
          <p:cNvCxnSpPr>
            <a:cxnSpLocks noChangeShapeType="1"/>
          </p:cNvCxnSpPr>
          <p:nvPr/>
        </p:nvCxnSpPr>
        <p:spPr bwMode="auto">
          <a:xfrm flipV="1">
            <a:off x="5092700" y="3522663"/>
            <a:ext cx="273050" cy="254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8" name="Straight Connector 302"/>
          <p:cNvCxnSpPr>
            <a:cxnSpLocks noChangeShapeType="1"/>
          </p:cNvCxnSpPr>
          <p:nvPr/>
        </p:nvCxnSpPr>
        <p:spPr bwMode="auto">
          <a:xfrm flipH="1" flipV="1">
            <a:off x="5624513" y="3508376"/>
            <a:ext cx="387350" cy="1254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9" name="Straight Connector 303"/>
          <p:cNvCxnSpPr>
            <a:cxnSpLocks noChangeShapeType="1"/>
          </p:cNvCxnSpPr>
          <p:nvPr/>
        </p:nvCxnSpPr>
        <p:spPr bwMode="auto">
          <a:xfrm flipV="1">
            <a:off x="5610226" y="3159125"/>
            <a:ext cx="307975" cy="1984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80" name="Straight Connector 304"/>
          <p:cNvCxnSpPr>
            <a:cxnSpLocks noChangeShapeType="1"/>
            <a:endCxn id="413" idx="7"/>
          </p:cNvCxnSpPr>
          <p:nvPr/>
        </p:nvCxnSpPr>
        <p:spPr bwMode="auto">
          <a:xfrm flipH="1" flipV="1">
            <a:off x="4483101" y="3028951"/>
            <a:ext cx="246063" cy="87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87081" name="TextBox 39958"/>
          <p:cNvSpPr txBox="1">
            <a:spLocks noChangeArrowheads="1"/>
          </p:cNvSpPr>
          <p:nvPr/>
        </p:nvSpPr>
        <p:spPr bwMode="auto">
          <a:xfrm>
            <a:off x="3417889" y="3070226"/>
            <a:ext cx="1042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ISP A</a:t>
            </a:r>
          </a:p>
        </p:txBody>
      </p:sp>
      <p:grpSp>
        <p:nvGrpSpPr>
          <p:cNvPr id="87082" name="Group 347"/>
          <p:cNvGrpSpPr>
            <a:grpSpLocks/>
          </p:cNvGrpSpPr>
          <p:nvPr/>
        </p:nvGrpSpPr>
        <p:grpSpPr bwMode="auto">
          <a:xfrm>
            <a:off x="5884864" y="3562351"/>
            <a:ext cx="573087" cy="220663"/>
            <a:chOff x="1871277" y="1576300"/>
            <a:chExt cx="1128371" cy="437860"/>
          </a:xfrm>
        </p:grpSpPr>
        <p:sp>
          <p:nvSpPr>
            <p:cNvPr id="395" name="Oval 3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96" name="Rectangle 39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97" name="Oval 3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98" name="Freeform 397"/>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99" name="Freeform 3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00" name="Freeform 3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01" name="Freeform 4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02" name="Straight Connector 401"/>
            <p:cNvCxnSpPr>
              <a:cxnSpLocks noChangeShapeType="1"/>
              <a:endCxn id="3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03" name="Straight Connector 4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3" name="Group 347"/>
          <p:cNvGrpSpPr>
            <a:grpSpLocks/>
          </p:cNvGrpSpPr>
          <p:nvPr/>
        </p:nvGrpSpPr>
        <p:grpSpPr bwMode="auto">
          <a:xfrm>
            <a:off x="5081588" y="3321051"/>
            <a:ext cx="571500" cy="220663"/>
            <a:chOff x="1871277" y="1576300"/>
            <a:chExt cx="1128371" cy="437860"/>
          </a:xfrm>
        </p:grpSpPr>
        <p:sp>
          <p:nvSpPr>
            <p:cNvPr id="386" name="Oval 38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87" name="Rectangle 38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88" name="Oval 38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89" name="Freeform 388"/>
            <p:cNvSpPr/>
            <p:nvPr/>
          </p:nvSpPr>
          <p:spPr bwMode="auto">
            <a:xfrm>
              <a:off x="2159638" y="1673953"/>
              <a:ext cx="548513"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90" name="Freeform 38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91" name="Freeform 39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92" name="Freeform 39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93" name="Straight Connector 392"/>
            <p:cNvCxnSpPr>
              <a:cxnSpLocks noChangeShapeType="1"/>
              <a:endCxn id="38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4" name="Group 347"/>
          <p:cNvGrpSpPr>
            <a:grpSpLocks/>
          </p:cNvGrpSpPr>
          <p:nvPr/>
        </p:nvGrpSpPr>
        <p:grpSpPr bwMode="auto">
          <a:xfrm>
            <a:off x="4560889" y="3098801"/>
            <a:ext cx="573087" cy="219075"/>
            <a:chOff x="1871277" y="1576300"/>
            <a:chExt cx="1128371" cy="437860"/>
          </a:xfrm>
        </p:grpSpPr>
        <p:sp>
          <p:nvSpPr>
            <p:cNvPr id="377" name="Oval 37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78" name="Rectangle 377"/>
            <p:cNvSpPr/>
            <p:nvPr/>
          </p:nvSpPr>
          <p:spPr bwMode="auto">
            <a:xfrm>
              <a:off x="1871277" y="1738119"/>
              <a:ext cx="1128371" cy="11739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79" name="Oval 37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80" name="Freeform 379"/>
            <p:cNvSpPr/>
            <p:nvPr/>
          </p:nvSpPr>
          <p:spPr bwMode="auto">
            <a:xfrm>
              <a:off x="2158840" y="1674661"/>
              <a:ext cx="550120"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81" name="Freeform 38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82" name="Freeform 38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83" name="Freeform 38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84" name="Straight Connector 383"/>
            <p:cNvCxnSpPr>
              <a:cxnSpLocks noChangeShapeType="1"/>
              <a:endCxn id="37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5" name="Straight Connector 38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5" name="Group 347"/>
          <p:cNvGrpSpPr>
            <a:grpSpLocks/>
          </p:cNvGrpSpPr>
          <p:nvPr/>
        </p:nvGrpSpPr>
        <p:grpSpPr bwMode="auto">
          <a:xfrm>
            <a:off x="4318000" y="3405189"/>
            <a:ext cx="573088" cy="219075"/>
            <a:chOff x="1871277" y="1576300"/>
            <a:chExt cx="1128371" cy="437860"/>
          </a:xfrm>
        </p:grpSpPr>
        <p:sp>
          <p:nvSpPr>
            <p:cNvPr id="368" name="Oval 36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9" name="Rectangle 368"/>
            <p:cNvSpPr/>
            <p:nvPr/>
          </p:nvSpPr>
          <p:spPr bwMode="auto">
            <a:xfrm>
              <a:off x="1871277" y="1738117"/>
              <a:ext cx="1128371" cy="11739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70" name="Oval 36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71" name="Freeform 370"/>
            <p:cNvSpPr/>
            <p:nvPr/>
          </p:nvSpPr>
          <p:spPr bwMode="auto">
            <a:xfrm>
              <a:off x="2158839" y="1674659"/>
              <a:ext cx="550119"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72" name="Freeform 37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73" name="Freeform 37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74" name="Freeform 37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75" name="Straight Connector 374"/>
            <p:cNvCxnSpPr>
              <a:cxnSpLocks noChangeShapeType="1"/>
              <a:endCxn id="37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6" name="Straight Connector 37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6" name="Group 347"/>
          <p:cNvGrpSpPr>
            <a:grpSpLocks/>
          </p:cNvGrpSpPr>
          <p:nvPr/>
        </p:nvGrpSpPr>
        <p:grpSpPr bwMode="auto">
          <a:xfrm>
            <a:off x="4865689" y="3759201"/>
            <a:ext cx="573087" cy="220663"/>
            <a:chOff x="1871277" y="1576300"/>
            <a:chExt cx="1128371" cy="437860"/>
          </a:xfrm>
        </p:grpSpPr>
        <p:sp>
          <p:nvSpPr>
            <p:cNvPr id="359" name="Oval 35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0" name="Rectangle 359"/>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61" name="Oval 36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 name="Freeform 361"/>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63" name="Freeform 36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64" name="Freeform 36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65" name="Freeform 36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66" name="Straight Connector 365"/>
            <p:cNvCxnSpPr>
              <a:cxnSpLocks noChangeShapeType="1"/>
              <a:endCxn id="36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7" name="Group 347"/>
          <p:cNvGrpSpPr>
            <a:grpSpLocks/>
          </p:cNvGrpSpPr>
          <p:nvPr/>
        </p:nvGrpSpPr>
        <p:grpSpPr bwMode="auto">
          <a:xfrm>
            <a:off x="3629025" y="3614738"/>
            <a:ext cx="573088" cy="220662"/>
            <a:chOff x="1871277" y="1576300"/>
            <a:chExt cx="1128371" cy="437860"/>
          </a:xfrm>
        </p:grpSpPr>
        <p:sp>
          <p:nvSpPr>
            <p:cNvPr id="350" name="Oval 34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51" name="Rectangle 350"/>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52" name="Oval 35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53" name="Freeform 352"/>
            <p:cNvSpPr/>
            <p:nvPr/>
          </p:nvSpPr>
          <p:spPr bwMode="auto">
            <a:xfrm>
              <a:off x="2158839" y="1673951"/>
              <a:ext cx="550119"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54" name="Freeform 35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55" name="Freeform 35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56" name="Freeform 35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57" name="Straight Connector 356"/>
            <p:cNvCxnSpPr>
              <a:cxnSpLocks noChangeShapeType="1"/>
              <a:endCxn id="35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8" name="Straight Connector 35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8711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5F3CCD-B104-43C5-9F28-0893BDFCF49A}" type="slidenum">
              <a:rPr lang="en-US" altLang="zh-CN" sz="1200" smtClean="0">
                <a:solidFill>
                  <a:schemeClr val="accent4"/>
                </a:solidFill>
                <a:latin typeface="Tahoma" panose="020B0604030504040204" pitchFamily="34" charset="0"/>
              </a:rPr>
              <a:pPr/>
              <a:t>26</a:t>
            </a:fld>
            <a:endParaRPr lang="en-US" altLang="zh-CN" sz="1200" dirty="0">
              <a:solidFill>
                <a:schemeClr val="accent4"/>
              </a:solidFill>
              <a:latin typeface="Tahoma" panose="020B0604030504040204" pitchFamily="34" charset="0"/>
            </a:endParaRPr>
          </a:p>
        </p:txBody>
      </p:sp>
      <p:sp>
        <p:nvSpPr>
          <p:cNvPr id="87088" name="Rectangle 2"/>
          <p:cNvSpPr>
            <a:spLocks noGrp="1" noChangeArrowheads="1"/>
          </p:cNvSpPr>
          <p:nvPr>
            <p:ph type="title" idx="4294967295"/>
          </p:nvPr>
        </p:nvSpPr>
        <p:spPr>
          <a:xfrm>
            <a:off x="0" y="165100"/>
            <a:ext cx="8353425" cy="650875"/>
          </a:xfrm>
        </p:spPr>
        <p:txBody>
          <a:bodyPr>
            <a:normAutofit fontScale="90000"/>
          </a:bodyPr>
          <a:lstStyle/>
          <a:p>
            <a:pPr eaLnBrk="1" hangingPunct="1"/>
            <a:r>
              <a:rPr lang="en-US" altLang="zh-CN" sz="3600" dirty="0"/>
              <a:t>Internet structure: network of networks</a:t>
            </a:r>
            <a:endParaRPr lang="en-US" altLang="zh-CN" dirty="0"/>
          </a:p>
        </p:txBody>
      </p:sp>
      <p:grpSp>
        <p:nvGrpSpPr>
          <p:cNvPr id="87090" name="Group 2"/>
          <p:cNvGrpSpPr>
            <a:grpSpLocks/>
          </p:cNvGrpSpPr>
          <p:nvPr/>
        </p:nvGrpSpPr>
        <p:grpSpPr bwMode="auto">
          <a:xfrm>
            <a:off x="3349625" y="2241551"/>
            <a:ext cx="647700" cy="417513"/>
            <a:chOff x="3053396" y="4304255"/>
            <a:chExt cx="648422" cy="418253"/>
          </a:xfrm>
        </p:grpSpPr>
        <p:sp>
          <p:nvSpPr>
            <p:cNvPr id="8728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6"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1" name="Group 135"/>
          <p:cNvGrpSpPr>
            <a:grpSpLocks/>
          </p:cNvGrpSpPr>
          <p:nvPr/>
        </p:nvGrpSpPr>
        <p:grpSpPr bwMode="auto">
          <a:xfrm>
            <a:off x="7858125" y="2495551"/>
            <a:ext cx="649288" cy="417513"/>
            <a:chOff x="3053396" y="4304255"/>
            <a:chExt cx="648422" cy="418253"/>
          </a:xfrm>
        </p:grpSpPr>
        <p:sp>
          <p:nvSpPr>
            <p:cNvPr id="8728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4"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2" name="Group 138"/>
          <p:cNvGrpSpPr>
            <a:grpSpLocks/>
          </p:cNvGrpSpPr>
          <p:nvPr/>
        </p:nvGrpSpPr>
        <p:grpSpPr bwMode="auto">
          <a:xfrm>
            <a:off x="2765425" y="5353051"/>
            <a:ext cx="647700" cy="417513"/>
            <a:chOff x="3053396" y="4304255"/>
            <a:chExt cx="648422" cy="418253"/>
          </a:xfrm>
        </p:grpSpPr>
        <p:sp>
          <p:nvSpPr>
            <p:cNvPr id="8728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2"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3" name="Group 141"/>
          <p:cNvGrpSpPr>
            <a:grpSpLocks/>
          </p:cNvGrpSpPr>
          <p:nvPr/>
        </p:nvGrpSpPr>
        <p:grpSpPr bwMode="auto">
          <a:xfrm>
            <a:off x="2346325" y="4730751"/>
            <a:ext cx="647700" cy="417513"/>
            <a:chOff x="3053396" y="4304255"/>
            <a:chExt cx="648422" cy="418253"/>
          </a:xfrm>
        </p:grpSpPr>
        <p:sp>
          <p:nvSpPr>
            <p:cNvPr id="8727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0"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4" name="Group 147"/>
          <p:cNvGrpSpPr>
            <a:grpSpLocks/>
          </p:cNvGrpSpPr>
          <p:nvPr/>
        </p:nvGrpSpPr>
        <p:grpSpPr bwMode="auto">
          <a:xfrm>
            <a:off x="8607425" y="2927351"/>
            <a:ext cx="649288" cy="417513"/>
            <a:chOff x="3053396" y="4304255"/>
            <a:chExt cx="648422" cy="418253"/>
          </a:xfrm>
        </p:grpSpPr>
        <p:sp>
          <p:nvSpPr>
            <p:cNvPr id="8727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8"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5" name="Group 150"/>
          <p:cNvGrpSpPr>
            <a:grpSpLocks/>
          </p:cNvGrpSpPr>
          <p:nvPr/>
        </p:nvGrpSpPr>
        <p:grpSpPr bwMode="auto">
          <a:xfrm>
            <a:off x="4949825" y="2000251"/>
            <a:ext cx="649288" cy="417513"/>
            <a:chOff x="3053396" y="4304255"/>
            <a:chExt cx="648422" cy="418253"/>
          </a:xfrm>
        </p:grpSpPr>
        <p:sp>
          <p:nvSpPr>
            <p:cNvPr id="8727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6"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6" name="Group 156"/>
          <p:cNvGrpSpPr>
            <a:grpSpLocks/>
          </p:cNvGrpSpPr>
          <p:nvPr/>
        </p:nvGrpSpPr>
        <p:grpSpPr bwMode="auto">
          <a:xfrm>
            <a:off x="5864225" y="1974851"/>
            <a:ext cx="649288" cy="417513"/>
            <a:chOff x="3053396" y="4304255"/>
            <a:chExt cx="648422" cy="418253"/>
          </a:xfrm>
        </p:grpSpPr>
        <p:sp>
          <p:nvSpPr>
            <p:cNvPr id="8727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7" name="Group 160"/>
          <p:cNvGrpSpPr>
            <a:grpSpLocks/>
          </p:cNvGrpSpPr>
          <p:nvPr/>
        </p:nvGrpSpPr>
        <p:grpSpPr bwMode="auto">
          <a:xfrm>
            <a:off x="8924925" y="5607051"/>
            <a:ext cx="649288" cy="417513"/>
            <a:chOff x="3053396" y="4304255"/>
            <a:chExt cx="648422" cy="418253"/>
          </a:xfrm>
        </p:grpSpPr>
        <p:sp>
          <p:nvSpPr>
            <p:cNvPr id="8727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2"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8" name="Group 163"/>
          <p:cNvGrpSpPr>
            <a:grpSpLocks/>
          </p:cNvGrpSpPr>
          <p:nvPr/>
        </p:nvGrpSpPr>
        <p:grpSpPr bwMode="auto">
          <a:xfrm>
            <a:off x="9763125" y="4959351"/>
            <a:ext cx="649288" cy="417513"/>
            <a:chOff x="3053396" y="4304255"/>
            <a:chExt cx="648422" cy="418253"/>
          </a:xfrm>
        </p:grpSpPr>
        <p:sp>
          <p:nvSpPr>
            <p:cNvPr id="8726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9" name="Group 169"/>
          <p:cNvGrpSpPr>
            <a:grpSpLocks/>
          </p:cNvGrpSpPr>
          <p:nvPr/>
        </p:nvGrpSpPr>
        <p:grpSpPr bwMode="auto">
          <a:xfrm>
            <a:off x="6689725" y="5848351"/>
            <a:ext cx="649288" cy="417513"/>
            <a:chOff x="3053396" y="4304255"/>
            <a:chExt cx="648422" cy="418253"/>
          </a:xfrm>
        </p:grpSpPr>
        <p:sp>
          <p:nvSpPr>
            <p:cNvPr id="8726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68"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00" name="Group 172"/>
          <p:cNvGrpSpPr>
            <a:grpSpLocks/>
          </p:cNvGrpSpPr>
          <p:nvPr/>
        </p:nvGrpSpPr>
        <p:grpSpPr bwMode="auto">
          <a:xfrm>
            <a:off x="5775325" y="5988051"/>
            <a:ext cx="649288" cy="417513"/>
            <a:chOff x="3053396" y="4304255"/>
            <a:chExt cx="648422" cy="418253"/>
          </a:xfrm>
        </p:grpSpPr>
        <p:sp>
          <p:nvSpPr>
            <p:cNvPr id="8726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6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01" name="Group 175"/>
          <p:cNvGrpSpPr>
            <a:grpSpLocks/>
          </p:cNvGrpSpPr>
          <p:nvPr/>
        </p:nvGrpSpPr>
        <p:grpSpPr bwMode="auto">
          <a:xfrm>
            <a:off x="4556125" y="5835651"/>
            <a:ext cx="649288" cy="417513"/>
            <a:chOff x="3053396" y="4304255"/>
            <a:chExt cx="648422" cy="418253"/>
          </a:xfrm>
        </p:grpSpPr>
        <p:sp>
          <p:nvSpPr>
            <p:cNvPr id="8726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64"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sp>
        <p:nvSpPr>
          <p:cNvPr id="87102" name="TextBox 4"/>
          <p:cNvSpPr txBox="1">
            <a:spLocks noChangeArrowheads="1"/>
          </p:cNvSpPr>
          <p:nvPr/>
        </p:nvSpPr>
        <p:spPr bwMode="auto">
          <a:xfrm rot="1053502">
            <a:off x="7022466" y="1899773"/>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3" name="TextBox 179"/>
          <p:cNvSpPr txBox="1">
            <a:spLocks noChangeArrowheads="1"/>
          </p:cNvSpPr>
          <p:nvPr/>
        </p:nvSpPr>
        <p:spPr bwMode="auto">
          <a:xfrm rot="2829263">
            <a:off x="9309259" y="3372972"/>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4" name="TextBox 180"/>
          <p:cNvSpPr txBox="1">
            <a:spLocks noChangeArrowheads="1"/>
          </p:cNvSpPr>
          <p:nvPr/>
        </p:nvSpPr>
        <p:spPr bwMode="auto">
          <a:xfrm rot="9845918">
            <a:off x="7977347" y="5885191"/>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5" name="TextBox 181"/>
          <p:cNvSpPr txBox="1">
            <a:spLocks noChangeArrowheads="1"/>
          </p:cNvSpPr>
          <p:nvPr/>
        </p:nvSpPr>
        <p:spPr bwMode="auto">
          <a:xfrm rot="11651262">
            <a:off x="3609341" y="5789148"/>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6" name="TextBox 182"/>
          <p:cNvSpPr txBox="1">
            <a:spLocks noChangeArrowheads="1"/>
          </p:cNvSpPr>
          <p:nvPr/>
        </p:nvSpPr>
        <p:spPr bwMode="auto">
          <a:xfrm rot="16607303">
            <a:off x="2023428" y="3482509"/>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7" name="TextBox 183"/>
          <p:cNvSpPr txBox="1">
            <a:spLocks noChangeArrowheads="1"/>
          </p:cNvSpPr>
          <p:nvPr/>
        </p:nvSpPr>
        <p:spPr bwMode="auto">
          <a:xfrm rot="20582737">
            <a:off x="4209416" y="1849766"/>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cxnSp>
        <p:nvCxnSpPr>
          <p:cNvPr id="87108" name="Straight Connector 12"/>
          <p:cNvCxnSpPr>
            <a:cxnSpLocks noChangeShapeType="1"/>
          </p:cNvCxnSpPr>
          <p:nvPr/>
        </p:nvCxnSpPr>
        <p:spPr bwMode="auto">
          <a:xfrm>
            <a:off x="3906839"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09" name="Straight Connector 502"/>
          <p:cNvCxnSpPr>
            <a:cxnSpLocks noChangeShapeType="1"/>
          </p:cNvCxnSpPr>
          <p:nvPr/>
        </p:nvCxnSpPr>
        <p:spPr bwMode="auto">
          <a:xfrm>
            <a:off x="5440364" y="2411414"/>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0" name="Straight Connector 503"/>
          <p:cNvCxnSpPr>
            <a:cxnSpLocks noChangeShapeType="1"/>
          </p:cNvCxnSpPr>
          <p:nvPr/>
        </p:nvCxnSpPr>
        <p:spPr bwMode="auto">
          <a:xfrm flipH="1">
            <a:off x="5949951" y="2389189"/>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1" name="Straight Connector 504"/>
          <p:cNvCxnSpPr>
            <a:cxnSpLocks noChangeShapeType="1"/>
          </p:cNvCxnSpPr>
          <p:nvPr/>
        </p:nvCxnSpPr>
        <p:spPr bwMode="auto">
          <a:xfrm>
            <a:off x="8294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2" name="Straight Connector 505"/>
          <p:cNvCxnSpPr>
            <a:cxnSpLocks noChangeShapeType="1"/>
          </p:cNvCxnSpPr>
          <p:nvPr/>
        </p:nvCxnSpPr>
        <p:spPr bwMode="auto">
          <a:xfrm flipH="1">
            <a:off x="8661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3" name="Straight Connector 507"/>
          <p:cNvCxnSpPr>
            <a:cxnSpLocks noChangeShapeType="1"/>
          </p:cNvCxnSpPr>
          <p:nvPr/>
        </p:nvCxnSpPr>
        <p:spPr bwMode="auto">
          <a:xfrm flipH="1" flipV="1">
            <a:off x="8978901"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4" name="Straight Connector 510"/>
          <p:cNvCxnSpPr>
            <a:cxnSpLocks noChangeShapeType="1"/>
          </p:cNvCxnSpPr>
          <p:nvPr/>
        </p:nvCxnSpPr>
        <p:spPr bwMode="auto">
          <a:xfrm flipH="1" flipV="1">
            <a:off x="5630864"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5" name="Straight Connector 512"/>
          <p:cNvCxnSpPr>
            <a:cxnSpLocks noChangeShapeType="1"/>
          </p:cNvCxnSpPr>
          <p:nvPr/>
        </p:nvCxnSpPr>
        <p:spPr bwMode="auto">
          <a:xfrm flipV="1">
            <a:off x="3314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6" name="Straight Connector 513"/>
          <p:cNvCxnSpPr>
            <a:cxnSpLocks noChangeShapeType="1"/>
            <a:endCxn id="444" idx="2"/>
          </p:cNvCxnSpPr>
          <p:nvPr/>
        </p:nvCxnSpPr>
        <p:spPr bwMode="auto">
          <a:xfrm>
            <a:off x="2908300" y="5018089"/>
            <a:ext cx="450850"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19" name="Group 347"/>
          <p:cNvGrpSpPr>
            <a:grpSpLocks/>
          </p:cNvGrpSpPr>
          <p:nvPr/>
        </p:nvGrpSpPr>
        <p:grpSpPr bwMode="auto">
          <a:xfrm>
            <a:off x="8342314" y="3868738"/>
            <a:ext cx="530225" cy="214312"/>
            <a:chOff x="1871277" y="1576300"/>
            <a:chExt cx="1128371" cy="437860"/>
          </a:xfrm>
        </p:grpSpPr>
        <p:sp>
          <p:nvSpPr>
            <p:cNvPr id="588" name="Oval 58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89" name="Rectangle 588"/>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90" name="Oval 58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91" name="Freeform 590"/>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92" name="Freeform 59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93" name="Freeform 59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94" name="Freeform 59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95" name="Straight Connector 594"/>
            <p:cNvCxnSpPr>
              <a:cxnSpLocks noChangeShapeType="1"/>
              <a:endCxn id="59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96" name="Straight Connector 59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0" name="Group 347"/>
          <p:cNvGrpSpPr>
            <a:grpSpLocks/>
          </p:cNvGrpSpPr>
          <p:nvPr/>
        </p:nvGrpSpPr>
        <p:grpSpPr bwMode="auto">
          <a:xfrm>
            <a:off x="8574089" y="4464051"/>
            <a:ext cx="530225" cy="214313"/>
            <a:chOff x="1871277" y="1576300"/>
            <a:chExt cx="1128371" cy="437860"/>
          </a:xfrm>
        </p:grpSpPr>
        <p:sp>
          <p:nvSpPr>
            <p:cNvPr id="579" name="Oval 57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80" name="Rectangle 579"/>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81" name="Oval 58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82" name="Freeform 581"/>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83" name="Freeform 58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84" name="Freeform 58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85" name="Freeform 58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86" name="Straight Connector 585"/>
            <p:cNvCxnSpPr>
              <a:cxnSpLocks noChangeShapeType="1"/>
              <a:endCxn id="58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87" name="Straight Connector 58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1" name="Group 347"/>
          <p:cNvGrpSpPr>
            <a:grpSpLocks/>
          </p:cNvGrpSpPr>
          <p:nvPr/>
        </p:nvGrpSpPr>
        <p:grpSpPr bwMode="auto">
          <a:xfrm>
            <a:off x="6483351" y="4514851"/>
            <a:ext cx="530225" cy="214313"/>
            <a:chOff x="1871277" y="1576300"/>
            <a:chExt cx="1128371" cy="437860"/>
          </a:xfrm>
        </p:grpSpPr>
        <p:sp>
          <p:nvSpPr>
            <p:cNvPr id="534" name="Oval 53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35" name="Rectangle 534"/>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36" name="Oval 53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37" name="Freeform 536"/>
            <p:cNvSpPr/>
            <p:nvPr/>
          </p:nvSpPr>
          <p:spPr bwMode="auto">
            <a:xfrm>
              <a:off x="2158438" y="1673602"/>
              <a:ext cx="550671"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38" name="Freeform 53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39" name="Freeform 53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40" name="Freeform 53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41" name="Straight Connector 540"/>
            <p:cNvCxnSpPr>
              <a:cxnSpLocks noChangeShapeType="1"/>
              <a:endCxn id="53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2" name="Straight Connector 54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87122" name="Straight Connector 508"/>
          <p:cNvCxnSpPr>
            <a:cxnSpLocks noChangeShapeType="1"/>
          </p:cNvCxnSpPr>
          <p:nvPr/>
        </p:nvCxnSpPr>
        <p:spPr bwMode="auto">
          <a:xfrm flipH="1" flipV="1">
            <a:off x="8020050" y="4722814"/>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23" name="Group 347"/>
          <p:cNvGrpSpPr>
            <a:grpSpLocks/>
          </p:cNvGrpSpPr>
          <p:nvPr/>
        </p:nvGrpSpPr>
        <p:grpSpPr bwMode="auto">
          <a:xfrm>
            <a:off x="3667125" y="4305300"/>
            <a:ext cx="484188" cy="211138"/>
            <a:chOff x="1871277" y="1576300"/>
            <a:chExt cx="1128371" cy="437860"/>
          </a:xfrm>
        </p:grpSpPr>
        <p:sp>
          <p:nvSpPr>
            <p:cNvPr id="505" name="Oval 5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06" name="Rectangle 505"/>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07" name="Oval 5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08" name="Freeform 507"/>
            <p:cNvSpPr/>
            <p:nvPr/>
          </p:nvSpPr>
          <p:spPr bwMode="auto">
            <a:xfrm>
              <a:off x="2159844" y="1671774"/>
              <a:ext cx="547537"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09" name="Freeform 5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10" name="Freeform 5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11" name="Freeform 5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12" name="Straight Connector 511"/>
            <p:cNvCxnSpPr>
              <a:cxnSpLocks noChangeShapeType="1"/>
              <a:endCxn id="5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13" name="Straight Connector 5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4" name="Group 347"/>
          <p:cNvGrpSpPr>
            <a:grpSpLocks/>
          </p:cNvGrpSpPr>
          <p:nvPr/>
        </p:nvGrpSpPr>
        <p:grpSpPr bwMode="auto">
          <a:xfrm>
            <a:off x="5268914" y="5006975"/>
            <a:ext cx="484187" cy="211138"/>
            <a:chOff x="1871277" y="1576300"/>
            <a:chExt cx="1128371" cy="437860"/>
          </a:xfrm>
        </p:grpSpPr>
        <p:sp>
          <p:nvSpPr>
            <p:cNvPr id="487" name="Oval 48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88" name="Rectangle 487"/>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89" name="Oval 4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90" name="Freeform 489"/>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91" name="Freeform 4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92" name="Freeform 4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93" name="Freeform 4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94" name="Straight Connector 493"/>
            <p:cNvCxnSpPr>
              <a:cxnSpLocks noChangeShapeType="1"/>
              <a:endCxn id="4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5" name="Straight Connector 4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5" name="Group 439"/>
          <p:cNvGrpSpPr>
            <a:grpSpLocks/>
          </p:cNvGrpSpPr>
          <p:nvPr/>
        </p:nvGrpSpPr>
        <p:grpSpPr bwMode="auto">
          <a:xfrm>
            <a:off x="4405314" y="5194300"/>
            <a:ext cx="484187" cy="211138"/>
            <a:chOff x="1871277" y="1576300"/>
            <a:chExt cx="1128371" cy="437860"/>
          </a:xfrm>
        </p:grpSpPr>
        <p:sp>
          <p:nvSpPr>
            <p:cNvPr id="451" name="Oval 45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52" name="Rectangle 451"/>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53" name="Oval 45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54" name="Freeform 453"/>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55" name="Freeform 45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56" name="Freeform 45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57" name="Freeform 45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58" name="Straight Connector 457"/>
            <p:cNvCxnSpPr>
              <a:cxnSpLocks noChangeShapeType="1"/>
              <a:endCxn id="45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59" name="Straight Connector 45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6" name="Group 347"/>
          <p:cNvGrpSpPr>
            <a:grpSpLocks/>
          </p:cNvGrpSpPr>
          <p:nvPr/>
        </p:nvGrpSpPr>
        <p:grpSpPr bwMode="auto">
          <a:xfrm>
            <a:off x="3359150" y="5056189"/>
            <a:ext cx="484188" cy="211137"/>
            <a:chOff x="1871277" y="1576300"/>
            <a:chExt cx="1128371" cy="437860"/>
          </a:xfrm>
        </p:grpSpPr>
        <p:sp>
          <p:nvSpPr>
            <p:cNvPr id="442" name="Oval 44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43" name="Rectangle 442"/>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44" name="Oval 44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45" name="Freeform 444"/>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46" name="Freeform 44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47" name="Freeform 44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48" name="Freeform 44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49" name="Straight Connector 448"/>
            <p:cNvCxnSpPr>
              <a:cxnSpLocks noChangeShapeType="1"/>
              <a:endCxn id="44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50" name="Straight Connector 44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7" name="Group 347"/>
          <p:cNvGrpSpPr>
            <a:grpSpLocks/>
          </p:cNvGrpSpPr>
          <p:nvPr/>
        </p:nvGrpSpPr>
        <p:grpSpPr bwMode="auto">
          <a:xfrm>
            <a:off x="3994150" y="2832101"/>
            <a:ext cx="571500" cy="220663"/>
            <a:chOff x="1871277" y="1576300"/>
            <a:chExt cx="1128371" cy="437860"/>
          </a:xfrm>
        </p:grpSpPr>
        <p:sp>
          <p:nvSpPr>
            <p:cNvPr id="413" name="Oval 41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14" name="Rectangle 413"/>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15" name="Oval 4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16" name="Freeform 415"/>
            <p:cNvSpPr/>
            <p:nvPr/>
          </p:nvSpPr>
          <p:spPr bwMode="auto">
            <a:xfrm>
              <a:off x="2159638" y="1673953"/>
              <a:ext cx="548515"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17" name="Freeform 4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18" name="Freeform 4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19" name="Freeform 4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20" name="Straight Connector 419"/>
            <p:cNvCxnSpPr>
              <a:cxnSpLocks noChangeShapeType="1"/>
              <a:endCxn id="4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21" name="Straight Connector 4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8" name="Group 347"/>
          <p:cNvGrpSpPr>
            <a:grpSpLocks/>
          </p:cNvGrpSpPr>
          <p:nvPr/>
        </p:nvGrpSpPr>
        <p:grpSpPr bwMode="auto">
          <a:xfrm>
            <a:off x="5635625" y="2951163"/>
            <a:ext cx="571500" cy="220662"/>
            <a:chOff x="1871277" y="1576300"/>
            <a:chExt cx="1128371" cy="437860"/>
          </a:xfrm>
        </p:grpSpPr>
        <p:sp>
          <p:nvSpPr>
            <p:cNvPr id="404" name="Oval 40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05" name="Rectangle 404"/>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06" name="Oval 40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07" name="Freeform 406"/>
            <p:cNvSpPr/>
            <p:nvPr/>
          </p:nvSpPr>
          <p:spPr bwMode="auto">
            <a:xfrm>
              <a:off x="2159638" y="1673951"/>
              <a:ext cx="548515"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08" name="Freeform 40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09" name="Freeform 40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10" name="Freeform 40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11" name="Straight Connector 410"/>
            <p:cNvCxnSpPr>
              <a:cxnSpLocks noChangeShapeType="1"/>
              <a:endCxn id="40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12" name="Straight Connector 41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9" name="Group 531"/>
          <p:cNvGrpSpPr>
            <a:grpSpLocks/>
          </p:cNvGrpSpPr>
          <p:nvPr/>
        </p:nvGrpSpPr>
        <p:grpSpPr bwMode="auto">
          <a:xfrm>
            <a:off x="7627939" y="4654551"/>
            <a:ext cx="530225" cy="214313"/>
            <a:chOff x="1871277" y="1576300"/>
            <a:chExt cx="1128371" cy="437860"/>
          </a:xfrm>
        </p:grpSpPr>
        <p:sp>
          <p:nvSpPr>
            <p:cNvPr id="543" name="Oval 54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44" name="Rectangle 543"/>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45" name="Oval 54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46" name="Freeform 545"/>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47" name="Freeform 54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48" name="Freeform 54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49" name="Freeform 54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50" name="Straight Connector 549"/>
            <p:cNvCxnSpPr>
              <a:cxnSpLocks noChangeShapeType="1"/>
              <a:endCxn id="54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1" name="Straight Connector 55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87130" name="Straight Connector 506"/>
          <p:cNvCxnSpPr>
            <a:cxnSpLocks noChangeShapeType="1"/>
          </p:cNvCxnSpPr>
          <p:nvPr/>
        </p:nvCxnSpPr>
        <p:spPr bwMode="auto">
          <a:xfrm flipH="1">
            <a:off x="9090025" y="431165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31" name="Group 166"/>
          <p:cNvGrpSpPr>
            <a:grpSpLocks/>
          </p:cNvGrpSpPr>
          <p:nvPr/>
        </p:nvGrpSpPr>
        <p:grpSpPr bwMode="auto">
          <a:xfrm>
            <a:off x="9534525" y="4044951"/>
            <a:ext cx="649288" cy="417513"/>
            <a:chOff x="3053396" y="4304255"/>
            <a:chExt cx="648422" cy="418253"/>
          </a:xfrm>
        </p:grpSpPr>
        <p:sp>
          <p:nvSpPr>
            <p:cNvPr id="8717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72"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32" name="Group 20"/>
          <p:cNvGrpSpPr>
            <a:grpSpLocks/>
          </p:cNvGrpSpPr>
          <p:nvPr/>
        </p:nvGrpSpPr>
        <p:grpSpPr bwMode="auto">
          <a:xfrm>
            <a:off x="6221413" y="2871789"/>
            <a:ext cx="2133600" cy="1082675"/>
            <a:chOff x="4696844" y="2871032"/>
            <a:chExt cx="2133865" cy="1082781"/>
          </a:xfrm>
        </p:grpSpPr>
        <p:grpSp>
          <p:nvGrpSpPr>
            <p:cNvPr id="87166" name="Group 16"/>
            <p:cNvGrpSpPr>
              <a:grpSpLocks/>
            </p:cNvGrpSpPr>
            <p:nvPr/>
          </p:nvGrpSpPr>
          <p:grpSpPr bwMode="auto">
            <a:xfrm>
              <a:off x="5677190" y="2871032"/>
              <a:ext cx="572685" cy="338587"/>
              <a:chOff x="5573768" y="2726239"/>
              <a:chExt cx="572685" cy="338587"/>
            </a:xfrm>
          </p:grpSpPr>
          <p:sp>
            <p:nvSpPr>
              <p:cNvPr id="87169"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70" name="TextBox 15"/>
              <p:cNvSpPr txBox="1">
                <a:spLocks noChangeArrowheads="1"/>
              </p:cNvSpPr>
              <p:nvPr/>
            </p:nvSpPr>
            <p:spPr bwMode="auto">
              <a:xfrm>
                <a:off x="5593027" y="2726239"/>
                <a:ext cx="553426" cy="3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chemeClr val="accent4"/>
                    </a:solidFill>
                    <a:latin typeface="Comic Sans MS" panose="030F0702030302020204" pitchFamily="66" charset="0"/>
                  </a:rPr>
                  <a:t>IXP</a:t>
                </a:r>
              </a:p>
            </p:txBody>
          </p:sp>
        </p:grpSp>
        <p:cxnSp>
          <p:nvCxnSpPr>
            <p:cNvPr id="87167" name="Straight Connector 18"/>
            <p:cNvCxnSpPr>
              <a:cxnSpLocks noChangeShapeType="1"/>
            </p:cNvCxnSpPr>
            <p:nvPr/>
          </p:nvCxnSpPr>
          <p:spPr bwMode="auto">
            <a:xfrm>
              <a:off x="4696844" y="3073933"/>
              <a:ext cx="980347" cy="35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8" name="Straight Connector 516"/>
            <p:cNvCxnSpPr>
              <a:cxnSpLocks noChangeShapeType="1"/>
            </p:cNvCxnSpPr>
            <p:nvPr/>
          </p:nvCxnSpPr>
          <p:spPr bwMode="auto">
            <a:xfrm>
              <a:off x="6137159" y="3146857"/>
              <a:ext cx="693550" cy="8069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87133" name="Group 39939"/>
          <p:cNvGrpSpPr>
            <a:grpSpLocks/>
          </p:cNvGrpSpPr>
          <p:nvPr/>
        </p:nvGrpSpPr>
        <p:grpSpPr bwMode="auto">
          <a:xfrm>
            <a:off x="3908425" y="3703639"/>
            <a:ext cx="2921000" cy="1411287"/>
            <a:chOff x="2577005" y="3679131"/>
            <a:chExt cx="2919566" cy="1413453"/>
          </a:xfrm>
        </p:grpSpPr>
        <p:cxnSp>
          <p:nvCxnSpPr>
            <p:cNvPr id="87163" name="Straight Connector 7"/>
            <p:cNvCxnSpPr>
              <a:cxnSpLocks noChangeShapeType="1"/>
              <a:stCxn id="395" idx="6"/>
            </p:cNvCxnSpPr>
            <p:nvPr/>
          </p:nvCxnSpPr>
          <p:spPr bwMode="auto">
            <a:xfrm>
              <a:off x="5124112" y="3679131"/>
              <a:ext cx="372459" cy="17130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4" name="Straight Connector 415"/>
            <p:cNvCxnSpPr>
              <a:cxnSpLocks noChangeShapeType="1"/>
              <a:endCxn id="507" idx="4"/>
            </p:cNvCxnSpPr>
            <p:nvPr/>
          </p:nvCxnSpPr>
          <p:spPr bwMode="auto">
            <a:xfrm flipH="1">
              <a:off x="2577005" y="3804357"/>
              <a:ext cx="19911" cy="47755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5" name="Straight Connector 523"/>
            <p:cNvCxnSpPr>
              <a:cxnSpLocks noChangeShapeType="1"/>
            </p:cNvCxnSpPr>
            <p:nvPr/>
          </p:nvCxnSpPr>
          <p:spPr bwMode="auto">
            <a:xfrm flipV="1">
              <a:off x="4424422" y="4626270"/>
              <a:ext cx="726759" cy="466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87134" name="Group 39937"/>
          <p:cNvGrpSpPr>
            <a:grpSpLocks/>
          </p:cNvGrpSpPr>
          <p:nvPr/>
        </p:nvGrpSpPr>
        <p:grpSpPr bwMode="auto">
          <a:xfrm>
            <a:off x="5430839" y="3883025"/>
            <a:ext cx="1379537" cy="674688"/>
            <a:chOff x="3962400" y="3676180"/>
            <a:chExt cx="1378622" cy="673930"/>
          </a:xfrm>
        </p:grpSpPr>
        <p:cxnSp>
          <p:nvCxnSpPr>
            <p:cNvPr id="87157" name="Straight Connector 515"/>
            <p:cNvCxnSpPr>
              <a:cxnSpLocks noChangeShapeType="1"/>
            </p:cNvCxnSpPr>
            <p:nvPr/>
          </p:nvCxnSpPr>
          <p:spPr bwMode="auto">
            <a:xfrm flipV="1">
              <a:off x="4065677" y="4166418"/>
              <a:ext cx="194972" cy="18369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87158" name="Group 518"/>
            <p:cNvGrpSpPr>
              <a:grpSpLocks/>
            </p:cNvGrpSpPr>
            <p:nvPr/>
          </p:nvGrpSpPr>
          <p:grpSpPr bwMode="auto">
            <a:xfrm>
              <a:off x="3979477" y="3880343"/>
              <a:ext cx="552990" cy="349302"/>
              <a:chOff x="5620344" y="2672371"/>
              <a:chExt cx="552990" cy="349302"/>
            </a:xfrm>
          </p:grpSpPr>
          <p:sp>
            <p:nvSpPr>
              <p:cNvPr id="87161" name="Oval 521"/>
              <p:cNvSpPr>
                <a:spLocks noChangeArrowheads="1"/>
              </p:cNvSpPr>
              <p:nvPr/>
            </p:nvSpPr>
            <p:spPr bwMode="auto">
              <a:xfrm>
                <a:off x="5634518" y="2672371"/>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62" name="TextBox 522"/>
              <p:cNvSpPr txBox="1">
                <a:spLocks noChangeArrowheads="1"/>
              </p:cNvSpPr>
              <p:nvPr/>
            </p:nvSpPr>
            <p:spPr bwMode="auto">
              <a:xfrm>
                <a:off x="5620344" y="2683499"/>
                <a:ext cx="552990" cy="3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chemeClr val="accent4"/>
                    </a:solidFill>
                    <a:latin typeface="Comic Sans MS" panose="030F0702030302020204" pitchFamily="66" charset="0"/>
                  </a:rPr>
                  <a:t>IXP</a:t>
                </a:r>
              </a:p>
            </p:txBody>
          </p:sp>
        </p:grpSp>
        <p:cxnSp>
          <p:nvCxnSpPr>
            <p:cNvPr id="87159" name="Straight Connector 519"/>
            <p:cNvCxnSpPr>
              <a:cxnSpLocks noChangeShapeType="1"/>
              <a:stCxn id="87161" idx="6"/>
              <a:endCxn id="597" idx="2"/>
            </p:cNvCxnSpPr>
            <p:nvPr/>
          </p:nvCxnSpPr>
          <p:spPr bwMode="auto">
            <a:xfrm flipV="1">
              <a:off x="4521743" y="3687971"/>
              <a:ext cx="819279" cy="3447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0" name="Straight Connector 520"/>
            <p:cNvCxnSpPr>
              <a:cxnSpLocks noChangeShapeType="1"/>
            </p:cNvCxnSpPr>
            <p:nvPr/>
          </p:nvCxnSpPr>
          <p:spPr bwMode="auto">
            <a:xfrm>
              <a:off x="3962400" y="3676180"/>
              <a:ext cx="300277" cy="20338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cxnSp>
        <p:nvCxnSpPr>
          <p:cNvPr id="87135" name="Straight Connector 500"/>
          <p:cNvCxnSpPr>
            <a:cxnSpLocks noChangeShapeType="1"/>
            <a:endCxn id="87138" idx="2"/>
          </p:cNvCxnSpPr>
          <p:nvPr/>
        </p:nvCxnSpPr>
        <p:spPr bwMode="auto">
          <a:xfrm>
            <a:off x="2971800" y="2921001"/>
            <a:ext cx="38100" cy="30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36" name="Straight Connector 501"/>
          <p:cNvCxnSpPr>
            <a:cxnSpLocks noChangeShapeType="1"/>
            <a:endCxn id="87138" idx="3"/>
          </p:cNvCxnSpPr>
          <p:nvPr/>
        </p:nvCxnSpPr>
        <p:spPr bwMode="auto">
          <a:xfrm>
            <a:off x="2751139" y="3201989"/>
            <a:ext cx="123825" cy="212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37" name="Straight Connector 514"/>
          <p:cNvCxnSpPr>
            <a:cxnSpLocks noChangeShapeType="1"/>
            <a:endCxn id="87138" idx="5"/>
          </p:cNvCxnSpPr>
          <p:nvPr/>
        </p:nvCxnSpPr>
        <p:spPr bwMode="auto">
          <a:xfrm flipV="1">
            <a:off x="2671763" y="4298950"/>
            <a:ext cx="2032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7138" name="Oval 517"/>
          <p:cNvSpPr>
            <a:spLocks noChangeArrowheads="1"/>
          </p:cNvSpPr>
          <p:nvPr/>
        </p:nvSpPr>
        <p:spPr bwMode="auto">
          <a:xfrm rot="5400000">
            <a:off x="2383632" y="3666332"/>
            <a:ext cx="1252537"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139" name="Straight Connector 39941"/>
          <p:cNvCxnSpPr>
            <a:cxnSpLocks noChangeShapeType="1"/>
            <a:stCxn id="87138" idx="0"/>
            <a:endCxn id="350" idx="2"/>
          </p:cNvCxnSpPr>
          <p:nvPr/>
        </p:nvCxnSpPr>
        <p:spPr bwMode="auto">
          <a:xfrm flipV="1">
            <a:off x="3200401" y="3754438"/>
            <a:ext cx="430213"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40" name="Straight Connector 524"/>
          <p:cNvCxnSpPr>
            <a:cxnSpLocks noChangeShapeType="1"/>
            <a:endCxn id="507" idx="2"/>
          </p:cNvCxnSpPr>
          <p:nvPr/>
        </p:nvCxnSpPr>
        <p:spPr bwMode="auto">
          <a:xfrm>
            <a:off x="3201989" y="4041776"/>
            <a:ext cx="465137" cy="34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41" name="Group 144"/>
          <p:cNvGrpSpPr>
            <a:grpSpLocks/>
          </p:cNvGrpSpPr>
          <p:nvPr/>
        </p:nvGrpSpPr>
        <p:grpSpPr bwMode="auto">
          <a:xfrm>
            <a:off x="2117725" y="4070351"/>
            <a:ext cx="647700" cy="417513"/>
            <a:chOff x="3053396" y="4304255"/>
            <a:chExt cx="648422" cy="418253"/>
          </a:xfrm>
        </p:grpSpPr>
        <p:sp>
          <p:nvSpPr>
            <p:cNvPr id="8715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56"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42" name="Group 131"/>
          <p:cNvGrpSpPr>
            <a:grpSpLocks/>
          </p:cNvGrpSpPr>
          <p:nvPr/>
        </p:nvGrpSpPr>
        <p:grpSpPr bwMode="auto">
          <a:xfrm>
            <a:off x="2193925" y="3041651"/>
            <a:ext cx="647700" cy="417513"/>
            <a:chOff x="3053396" y="4304255"/>
            <a:chExt cx="648422" cy="418253"/>
          </a:xfrm>
        </p:grpSpPr>
        <p:sp>
          <p:nvSpPr>
            <p:cNvPr id="8715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54"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43" name="Group 153"/>
          <p:cNvGrpSpPr>
            <a:grpSpLocks/>
          </p:cNvGrpSpPr>
          <p:nvPr/>
        </p:nvGrpSpPr>
        <p:grpSpPr bwMode="auto">
          <a:xfrm>
            <a:off x="2574925" y="2647951"/>
            <a:ext cx="647700" cy="417513"/>
            <a:chOff x="3053396" y="4304255"/>
            <a:chExt cx="648422" cy="418253"/>
          </a:xfrm>
        </p:grpSpPr>
        <p:sp>
          <p:nvSpPr>
            <p:cNvPr id="871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52"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cxnSp>
        <p:nvCxnSpPr>
          <p:cNvPr id="87144" name="Straight Connector 509"/>
          <p:cNvCxnSpPr>
            <a:cxnSpLocks noChangeShapeType="1"/>
            <a:endCxn id="87146" idx="5"/>
          </p:cNvCxnSpPr>
          <p:nvPr/>
        </p:nvCxnSpPr>
        <p:spPr bwMode="auto">
          <a:xfrm flipH="1" flipV="1">
            <a:off x="6608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45" name="Straight Connector 511"/>
          <p:cNvCxnSpPr>
            <a:cxnSpLocks noChangeShapeType="1"/>
          </p:cNvCxnSpPr>
          <p:nvPr/>
        </p:nvCxnSpPr>
        <p:spPr bwMode="auto">
          <a:xfrm flipV="1">
            <a:off x="4913314" y="5689600"/>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7146" name="Oval 6"/>
          <p:cNvSpPr>
            <a:spLocks noChangeArrowheads="1"/>
          </p:cNvSpPr>
          <p:nvPr/>
        </p:nvSpPr>
        <p:spPr bwMode="auto">
          <a:xfrm>
            <a:off x="4864100" y="5359400"/>
            <a:ext cx="2044700"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47" name="TextBox 9"/>
          <p:cNvSpPr txBox="1">
            <a:spLocks noChangeArrowheads="1"/>
          </p:cNvSpPr>
          <p:nvPr/>
        </p:nvSpPr>
        <p:spPr bwMode="auto">
          <a:xfrm>
            <a:off x="5080000" y="53340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dirty="0">
                <a:solidFill>
                  <a:schemeClr val="accent2"/>
                </a:solidFill>
                <a:latin typeface="Comic Sans MS" panose="030F0702030302020204" pitchFamily="66" charset="0"/>
              </a:rPr>
              <a:t>regional net</a:t>
            </a:r>
          </a:p>
        </p:txBody>
      </p:sp>
      <p:sp>
        <p:nvSpPr>
          <p:cNvPr id="87148" name="Oval 11"/>
          <p:cNvSpPr>
            <a:spLocks noChangeArrowheads="1"/>
          </p:cNvSpPr>
          <p:nvPr/>
        </p:nvSpPr>
        <p:spPr bwMode="auto">
          <a:xfrm>
            <a:off x="3390900" y="3429000"/>
            <a:ext cx="6096000" cy="673100"/>
          </a:xfrm>
          <a:prstGeom prst="ellipse">
            <a:avLst/>
          </a:prstGeom>
          <a:solidFill>
            <a:srgbClr val="FF6600">
              <a:alpha val="70195"/>
            </a:srgb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49" name="TextBox 13"/>
          <p:cNvSpPr txBox="1">
            <a:spLocks noChangeArrowheads="1"/>
          </p:cNvSpPr>
          <p:nvPr/>
        </p:nvSpPr>
        <p:spPr bwMode="auto">
          <a:xfrm>
            <a:off x="4637089" y="3541713"/>
            <a:ext cx="38635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Content provider network</a:t>
            </a:r>
          </a:p>
        </p:txBody>
      </p:sp>
      <p:sp>
        <p:nvSpPr>
          <p:cNvPr id="87150" name="Rectangle 3"/>
          <p:cNvSpPr txBox="1">
            <a:spLocks noChangeArrowheads="1"/>
          </p:cNvSpPr>
          <p:nvPr/>
        </p:nvSpPr>
        <p:spPr bwMode="auto">
          <a:xfrm>
            <a:off x="1944506" y="1011238"/>
            <a:ext cx="8760006"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zh-CN" sz="2000" dirty="0">
                <a:solidFill>
                  <a:srgbClr val="000099"/>
                </a:solidFill>
                <a:latin typeface="Comic Sans MS" panose="030F0702030302020204" pitchFamily="66" charset="0"/>
              </a:rPr>
              <a:t>… and content provider networks  (e.g., Google, Microsoft,   Akamai) may run their own network, to bring services, content close to end users</a:t>
            </a:r>
          </a:p>
        </p:txBody>
      </p:sp>
      <p:sp>
        <p:nvSpPr>
          <p:cNvPr id="422" name="Footer Placeholder 2"/>
          <p:cNvSpPr>
            <a:spLocks noGrp="1"/>
          </p:cNvSpPr>
          <p:nvPr>
            <p:ph type="ftr" sz="quarter" idx="4294967295"/>
          </p:nvPr>
        </p:nvSpPr>
        <p:spPr>
          <a:xfrm>
            <a:off x="10344472" y="6669360"/>
            <a:ext cx="1384395"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2"/>
                </a:solidFill>
                <a:latin typeface="Tahoma" panose="020B0604030504040204" pitchFamily="34" charset="0"/>
              </a:rPr>
              <a:t>1.3 network core</a:t>
            </a:r>
          </a:p>
        </p:txBody>
      </p:sp>
    </p:spTree>
    <p:extLst>
      <p:ext uri="{BB962C8B-B14F-4D97-AF65-F5344CB8AC3E}">
        <p14:creationId xmlns:p14="http://schemas.microsoft.com/office/powerpoint/2010/main" val="230172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165100"/>
            <a:ext cx="8416925" cy="650875"/>
          </a:xfrm>
        </p:spPr>
        <p:txBody>
          <a:bodyPr>
            <a:normAutofit fontScale="90000"/>
          </a:bodyPr>
          <a:lstStyle/>
          <a:p>
            <a:pPr eaLnBrk="1" hangingPunct="1"/>
            <a:r>
              <a:rPr lang="en-US" altLang="zh-CN" sz="3600" dirty="0"/>
              <a:t>Internet structure: network of networks</a:t>
            </a:r>
            <a:endParaRPr lang="en-US" altLang="zh-CN" dirty="0"/>
          </a:p>
        </p:txBody>
      </p:sp>
      <p:sp>
        <p:nvSpPr>
          <p:cNvPr id="102403" name="Rectangle 3"/>
          <p:cNvSpPr>
            <a:spLocks noGrp="1" noChangeArrowheads="1"/>
          </p:cNvSpPr>
          <p:nvPr>
            <p:ph type="body" sz="half" idx="4294967295"/>
          </p:nvPr>
        </p:nvSpPr>
        <p:spPr>
          <a:xfrm>
            <a:off x="1373186" y="5092406"/>
            <a:ext cx="9187309" cy="1648962"/>
          </a:xfrm>
        </p:spPr>
        <p:txBody>
          <a:bodyPr>
            <a:normAutofit fontScale="92500" lnSpcReduction="10000"/>
          </a:bodyPr>
          <a:lstStyle/>
          <a:p>
            <a:pPr marL="396875">
              <a:buFont typeface="Wingdings" panose="05000000000000000000" pitchFamily="2" charset="2"/>
              <a:buChar char="n"/>
            </a:pPr>
            <a:r>
              <a:rPr lang="en-US" altLang="zh-CN" sz="2400" dirty="0"/>
              <a:t>at center: small # of well-connected large networks</a:t>
            </a:r>
          </a:p>
          <a:p>
            <a:pPr marL="682625" lvl="1" indent="-225425"/>
            <a:r>
              <a:rPr lang="en-US" altLang="ja-JP" sz="2000" dirty="0">
                <a:solidFill>
                  <a:srgbClr val="CC0000"/>
                </a:solidFill>
                <a:ea typeface="MS PGothic" panose="020B0600070205080204" pitchFamily="34" charset="-128"/>
              </a:rPr>
              <a:t>"tier-1" commercial ISPs</a:t>
            </a:r>
            <a:r>
              <a:rPr lang="en-US" altLang="ja-JP" sz="2000" dirty="0">
                <a:solidFill>
                  <a:srgbClr val="FF0000"/>
                </a:solidFill>
                <a:ea typeface="MS PGothic" panose="020B0600070205080204" pitchFamily="34" charset="-128"/>
              </a:rPr>
              <a:t> </a:t>
            </a:r>
            <a:r>
              <a:rPr lang="en-US" altLang="ja-JP" sz="2000" dirty="0">
                <a:ea typeface="MS PGothic" panose="020B0600070205080204" pitchFamily="34" charset="-128"/>
              </a:rPr>
              <a:t>(e.g., Level 3, Sprint, AT&amp;T, NTT), national &amp; international coverage</a:t>
            </a:r>
          </a:p>
          <a:p>
            <a:pPr marL="682625" lvl="1" indent="-225425"/>
            <a:r>
              <a:rPr lang="en-US" altLang="zh-CN" sz="2000" dirty="0">
                <a:solidFill>
                  <a:srgbClr val="CC0000"/>
                </a:solidFill>
                <a:ea typeface="宋体" panose="02010600030101010101" pitchFamily="2" charset="-122"/>
              </a:rPr>
              <a:t>content provider network </a:t>
            </a:r>
            <a:r>
              <a:rPr lang="en-US" altLang="zh-CN" sz="2000" dirty="0">
                <a:ea typeface="宋体" panose="02010600030101010101" pitchFamily="2" charset="-122"/>
              </a:rPr>
              <a:t>(e.g., Google): private network that connects it data centers to Internet, often bypassing tier-1, regional ISPs</a:t>
            </a:r>
          </a:p>
          <a:p>
            <a:pPr marL="682625" lvl="1" indent="-225425">
              <a:buNone/>
            </a:pPr>
            <a:endParaRPr lang="en-US" altLang="zh-CN" sz="2000" dirty="0">
              <a:ea typeface="宋体" panose="02010600030101010101" pitchFamily="2" charset="-122"/>
            </a:endParaRPr>
          </a:p>
        </p:txBody>
      </p:sp>
      <p:sp>
        <p:nvSpPr>
          <p:cNvPr id="79" name="Rectangle 78"/>
          <p:cNvSpPr/>
          <p:nvPr/>
        </p:nvSpPr>
        <p:spPr bwMode="auto">
          <a:xfrm>
            <a:off x="3713164" y="2486025"/>
            <a:ext cx="649287"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mic Sans MS" panose="030F0702030302020204" pitchFamily="66" charset="0"/>
              </a:rPr>
              <a:t>IXP</a:t>
            </a:r>
          </a:p>
        </p:txBody>
      </p:sp>
      <p:sp>
        <p:nvSpPr>
          <p:cNvPr id="80" name="Rectangle 79"/>
          <p:cNvSpPr/>
          <p:nvPr/>
        </p:nvSpPr>
        <p:spPr bwMode="auto">
          <a:xfrm>
            <a:off x="6553200" y="2409825"/>
            <a:ext cx="647700"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mic Sans MS" panose="030F0702030302020204" pitchFamily="66" charset="0"/>
              </a:rPr>
              <a:t>IXP</a:t>
            </a:r>
          </a:p>
        </p:txBody>
      </p:sp>
      <p:cxnSp>
        <p:nvCxnSpPr>
          <p:cNvPr id="84" name="Straight Connector 83"/>
          <p:cNvCxnSpPr>
            <a:endCxn id="89131" idx="0"/>
          </p:cNvCxnSpPr>
          <p:nvPr/>
        </p:nvCxnSpPr>
        <p:spPr bwMode="auto">
          <a:xfrm rot="5400000">
            <a:off x="1973263" y="3055938"/>
            <a:ext cx="2362200" cy="30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128" idx="4"/>
          </p:cNvCxnSpPr>
          <p:nvPr/>
        </p:nvCxnSpPr>
        <p:spPr bwMode="auto">
          <a:xfrm rot="5400000">
            <a:off x="4727576" y="4089401"/>
            <a:ext cx="504825" cy="98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9128" idx="3"/>
          </p:cNvCxnSpPr>
          <p:nvPr/>
        </p:nvCxnSpPr>
        <p:spPr bwMode="auto">
          <a:xfrm rot="5400000">
            <a:off x="3873501" y="3935413"/>
            <a:ext cx="620712" cy="290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auto">
          <a:xfrm rot="16200000" flipH="1">
            <a:off x="2381250" y="3117850"/>
            <a:ext cx="2438400" cy="260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9" idx="2"/>
          </p:cNvCxnSpPr>
          <p:nvPr/>
        </p:nvCxnSpPr>
        <p:spPr bwMode="auto">
          <a:xfrm rot="5400000">
            <a:off x="2913857" y="3418682"/>
            <a:ext cx="1600200" cy="649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a:off x="9229725" y="2486025"/>
            <a:ext cx="647700"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mic Sans MS" panose="030F0702030302020204" pitchFamily="66" charset="0"/>
              </a:rPr>
              <a:t>IXP</a:t>
            </a:r>
          </a:p>
        </p:txBody>
      </p:sp>
      <p:cxnSp>
        <p:nvCxnSpPr>
          <p:cNvPr id="90" name="Straight Connector 89"/>
          <p:cNvCxnSpPr>
            <a:endCxn id="89134" idx="0"/>
          </p:cNvCxnSpPr>
          <p:nvPr/>
        </p:nvCxnSpPr>
        <p:spPr bwMode="auto">
          <a:xfrm>
            <a:off x="5497514" y="3857625"/>
            <a:ext cx="422275"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129" idx="2"/>
            <a:endCxn id="89128" idx="6"/>
          </p:cNvCxnSpPr>
          <p:nvPr/>
        </p:nvCxnSpPr>
        <p:spPr bwMode="auto">
          <a:xfrm rot="10800000">
            <a:off x="6021388" y="3490913"/>
            <a:ext cx="5318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auto">
          <a:xfrm rot="5400000">
            <a:off x="6711951" y="3946526"/>
            <a:ext cx="620713" cy="290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auto">
          <a:xfrm rot="16200000" flipH="1">
            <a:off x="7456488" y="4089401"/>
            <a:ext cx="544513" cy="80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9129" idx="5"/>
          </p:cNvCxnSpPr>
          <p:nvPr/>
        </p:nvCxnSpPr>
        <p:spPr bwMode="auto">
          <a:xfrm>
            <a:off x="8245475" y="3770314"/>
            <a:ext cx="412750" cy="714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9127" idx="4"/>
            <a:endCxn id="89136" idx="7"/>
          </p:cNvCxnSpPr>
          <p:nvPr/>
        </p:nvCxnSpPr>
        <p:spPr bwMode="auto">
          <a:xfrm>
            <a:off x="8499476" y="2105026"/>
            <a:ext cx="639763" cy="2378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auto">
          <a:xfrm rot="10800000">
            <a:off x="4605338" y="1647825"/>
            <a:ext cx="5318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auto">
          <a:xfrm rot="10800000">
            <a:off x="6958014" y="1647825"/>
            <a:ext cx="530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p:cNvSpPr/>
          <p:nvPr/>
        </p:nvSpPr>
        <p:spPr bwMode="auto">
          <a:xfrm>
            <a:off x="3713164" y="1038225"/>
            <a:ext cx="4460875" cy="457200"/>
          </a:xfrm>
          <a:prstGeom prst="arc">
            <a:avLst>
              <a:gd name="adj1" fmla="val 10681875"/>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Comic Sans MS" panose="030F0702030302020204" pitchFamily="66" charset="0"/>
            </a:endParaRPr>
          </a:p>
        </p:txBody>
      </p:sp>
      <p:cxnSp>
        <p:nvCxnSpPr>
          <p:cNvPr id="99" name="Straight Connector 98"/>
          <p:cNvCxnSpPr/>
          <p:nvPr/>
        </p:nvCxnSpPr>
        <p:spPr bwMode="auto">
          <a:xfrm rot="16200000" flipH="1">
            <a:off x="8881269" y="2056606"/>
            <a:ext cx="533400" cy="325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9" idx="0"/>
          </p:cNvCxnSpPr>
          <p:nvPr/>
        </p:nvCxnSpPr>
        <p:spPr bwMode="auto">
          <a:xfrm rot="16200000" flipH="1">
            <a:off x="3687763" y="2135188"/>
            <a:ext cx="457200" cy="244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auto">
          <a:xfrm rot="16200000" flipH="1">
            <a:off x="4255294" y="2897981"/>
            <a:ext cx="457200" cy="242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auto">
          <a:xfrm rot="10800000" flipV="1">
            <a:off x="4362450" y="1876426"/>
            <a:ext cx="3163888" cy="773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auto">
          <a:xfrm rot="16200000" flipH="1">
            <a:off x="6421438" y="2078038"/>
            <a:ext cx="504825"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auto">
          <a:xfrm rot="5400000">
            <a:off x="5007769" y="2518569"/>
            <a:ext cx="1143000" cy="163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auto">
          <a:xfrm rot="16200000" flipH="1">
            <a:off x="6886576" y="2938463"/>
            <a:ext cx="304800"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auto">
          <a:xfrm rot="10800000" flipV="1">
            <a:off x="5741988" y="2790826"/>
            <a:ext cx="811212" cy="54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89125" idx="5"/>
          </p:cNvCxnSpPr>
          <p:nvPr/>
        </p:nvCxnSpPr>
        <p:spPr bwMode="auto">
          <a:xfrm rot="16200000" flipH="1">
            <a:off x="4758532" y="1535907"/>
            <a:ext cx="1470025" cy="2281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9" idx="2"/>
          </p:cNvCxnSpPr>
          <p:nvPr/>
        </p:nvCxnSpPr>
        <p:spPr bwMode="auto">
          <a:xfrm rot="16200000" flipH="1">
            <a:off x="8945563" y="3551238"/>
            <a:ext cx="1458913" cy="242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auto">
          <a:xfrm rot="5400000">
            <a:off x="7934326" y="3101976"/>
            <a:ext cx="1535113" cy="1217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89" idx="1"/>
          </p:cNvCxnSpPr>
          <p:nvPr/>
        </p:nvCxnSpPr>
        <p:spPr bwMode="auto">
          <a:xfrm rot="10800000" flipV="1">
            <a:off x="7931151" y="2714626"/>
            <a:ext cx="1298575" cy="468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80" idx="3"/>
          </p:cNvCxnSpPr>
          <p:nvPr/>
        </p:nvCxnSpPr>
        <p:spPr bwMode="auto">
          <a:xfrm rot="10800000" flipV="1">
            <a:off x="7200901" y="2028825"/>
            <a:ext cx="830263"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auto">
          <a:xfrm>
            <a:off x="6821489" y="1884363"/>
            <a:ext cx="2433637"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125" name="Oval 34"/>
          <p:cNvSpPr>
            <a:spLocks noChangeArrowheads="1"/>
          </p:cNvSpPr>
          <p:nvPr/>
        </p:nvSpPr>
        <p:spPr bwMode="auto">
          <a:xfrm>
            <a:off x="2659064" y="1266826"/>
            <a:ext cx="1984375" cy="790575"/>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bg1"/>
                </a:solidFill>
                <a:latin typeface="Comic Sans MS" panose="030F0702030302020204" pitchFamily="66" charset="0"/>
              </a:rPr>
              <a:t>Tier 1 ISP</a:t>
            </a:r>
            <a:endParaRPr lang="en-US" altLang="zh-CN">
              <a:latin typeface="Comic Sans MS" panose="030F0702030302020204" pitchFamily="66" charset="0"/>
            </a:endParaRPr>
          </a:p>
        </p:txBody>
      </p:sp>
      <p:sp>
        <p:nvSpPr>
          <p:cNvPr id="89126" name="Oval 34"/>
          <p:cNvSpPr>
            <a:spLocks noChangeArrowheads="1"/>
          </p:cNvSpPr>
          <p:nvPr/>
        </p:nvSpPr>
        <p:spPr bwMode="auto">
          <a:xfrm>
            <a:off x="5011739" y="1266826"/>
            <a:ext cx="1982787" cy="790575"/>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bg1"/>
                </a:solidFill>
                <a:latin typeface="Comic Sans MS" panose="030F0702030302020204" pitchFamily="66" charset="0"/>
              </a:rPr>
              <a:t>Tier 1 ISP</a:t>
            </a:r>
            <a:endParaRPr lang="en-US" altLang="zh-CN">
              <a:latin typeface="Comic Sans MS" panose="030F0702030302020204" pitchFamily="66" charset="0"/>
            </a:endParaRPr>
          </a:p>
        </p:txBody>
      </p:sp>
      <p:sp>
        <p:nvSpPr>
          <p:cNvPr id="89127" name="Oval 34"/>
          <p:cNvSpPr>
            <a:spLocks noChangeArrowheads="1"/>
          </p:cNvSpPr>
          <p:nvPr/>
        </p:nvSpPr>
        <p:spPr bwMode="auto">
          <a:xfrm>
            <a:off x="7445375" y="1266825"/>
            <a:ext cx="2108200" cy="838200"/>
          </a:xfrm>
          <a:prstGeom prst="ellipse">
            <a:avLst/>
          </a:prstGeom>
          <a:solidFill>
            <a:srgbClr val="00206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bg1"/>
                </a:solidFill>
                <a:latin typeface="Comic Sans MS" panose="030F0702030302020204" pitchFamily="66" charset="0"/>
              </a:rPr>
              <a:t>Google</a:t>
            </a:r>
            <a:endParaRPr lang="en-US" altLang="zh-CN">
              <a:latin typeface="Comic Sans MS" panose="030F0702030302020204" pitchFamily="66" charset="0"/>
            </a:endParaRPr>
          </a:p>
        </p:txBody>
      </p:sp>
      <p:sp>
        <p:nvSpPr>
          <p:cNvPr id="89128" name="Oval 33"/>
          <p:cNvSpPr>
            <a:spLocks noChangeArrowheads="1"/>
          </p:cNvSpPr>
          <p:nvPr/>
        </p:nvSpPr>
        <p:spPr bwMode="auto">
          <a:xfrm>
            <a:off x="4038600" y="3095626"/>
            <a:ext cx="1982788" cy="790575"/>
          </a:xfrm>
          <a:prstGeom prst="ellipse">
            <a:avLst/>
          </a:prstGeom>
          <a:solidFill>
            <a:schemeClr val="hlink"/>
          </a:soli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accent4"/>
                </a:solidFill>
                <a:latin typeface="Comic Sans MS" panose="030F0702030302020204" pitchFamily="66" charset="0"/>
              </a:rPr>
              <a:t>Regional ISP</a:t>
            </a:r>
          </a:p>
        </p:txBody>
      </p:sp>
      <p:sp>
        <p:nvSpPr>
          <p:cNvPr id="89129" name="Oval 33"/>
          <p:cNvSpPr>
            <a:spLocks noChangeArrowheads="1"/>
          </p:cNvSpPr>
          <p:nvPr/>
        </p:nvSpPr>
        <p:spPr bwMode="auto">
          <a:xfrm>
            <a:off x="6553200" y="3095626"/>
            <a:ext cx="1982788" cy="790575"/>
          </a:xfrm>
          <a:prstGeom prst="ellipse">
            <a:avLst/>
          </a:prstGeom>
          <a:solidFill>
            <a:schemeClr val="hlink"/>
          </a:soli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accent4"/>
                </a:solidFill>
                <a:latin typeface="Comic Sans MS" panose="030F0702030302020204" pitchFamily="66" charset="0"/>
              </a:rPr>
              <a:t>Regional ISP</a:t>
            </a:r>
          </a:p>
        </p:txBody>
      </p:sp>
      <p:sp>
        <p:nvSpPr>
          <p:cNvPr id="89130" name="Oval 76"/>
          <p:cNvSpPr>
            <a:spLocks noChangeArrowheads="1"/>
          </p:cNvSpPr>
          <p:nvPr/>
        </p:nvSpPr>
        <p:spPr bwMode="auto">
          <a:xfrm>
            <a:off x="3551238"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1" name="Oval 76"/>
          <p:cNvSpPr>
            <a:spLocks noChangeArrowheads="1"/>
          </p:cNvSpPr>
          <p:nvPr/>
        </p:nvSpPr>
        <p:spPr bwMode="auto">
          <a:xfrm>
            <a:off x="2578100"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2" name="Oval 76"/>
          <p:cNvSpPr>
            <a:spLocks noChangeArrowheads="1"/>
          </p:cNvSpPr>
          <p:nvPr/>
        </p:nvSpPr>
        <p:spPr bwMode="auto">
          <a:xfrm>
            <a:off x="7445375"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3" name="Oval 76"/>
          <p:cNvSpPr>
            <a:spLocks noChangeArrowheads="1"/>
          </p:cNvSpPr>
          <p:nvPr/>
        </p:nvSpPr>
        <p:spPr bwMode="auto">
          <a:xfrm>
            <a:off x="6470650" y="4391026"/>
            <a:ext cx="846138"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4" name="Oval 76"/>
          <p:cNvSpPr>
            <a:spLocks noChangeArrowheads="1"/>
          </p:cNvSpPr>
          <p:nvPr/>
        </p:nvSpPr>
        <p:spPr bwMode="auto">
          <a:xfrm>
            <a:off x="5497514" y="4391026"/>
            <a:ext cx="846137"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5" name="Oval 76"/>
          <p:cNvSpPr>
            <a:spLocks noChangeArrowheads="1"/>
          </p:cNvSpPr>
          <p:nvPr/>
        </p:nvSpPr>
        <p:spPr bwMode="auto">
          <a:xfrm>
            <a:off x="4524375"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6" name="Oval 76"/>
          <p:cNvSpPr>
            <a:spLocks noChangeArrowheads="1"/>
          </p:cNvSpPr>
          <p:nvPr/>
        </p:nvSpPr>
        <p:spPr bwMode="auto">
          <a:xfrm>
            <a:off x="8418513"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7" name="Oval 76"/>
          <p:cNvSpPr>
            <a:spLocks noChangeArrowheads="1"/>
          </p:cNvSpPr>
          <p:nvPr/>
        </p:nvSpPr>
        <p:spPr bwMode="auto">
          <a:xfrm>
            <a:off x="9391650"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Tree>
    <p:extLst>
      <p:ext uri="{BB962C8B-B14F-4D97-AF65-F5344CB8AC3E}">
        <p14:creationId xmlns:p14="http://schemas.microsoft.com/office/powerpoint/2010/main" val="1035214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C385F12-4203-45AB-AE9D-2FB79F15D8BC}" type="slidenum">
              <a:rPr lang="en-US" altLang="zh-CN" sz="1200" smtClean="0">
                <a:solidFill>
                  <a:schemeClr val="accent4"/>
                </a:solidFill>
                <a:latin typeface="Tahoma" panose="020B0604030504040204" pitchFamily="34" charset="0"/>
              </a:rPr>
              <a:pPr/>
              <a:t>28</a:t>
            </a:fld>
            <a:endParaRPr lang="en-US" altLang="zh-CN" sz="1200" dirty="0">
              <a:solidFill>
                <a:schemeClr val="accent4"/>
              </a:solidFill>
              <a:latin typeface="Tahoma" panose="020B0604030504040204" pitchFamily="34" charset="0"/>
            </a:endParaRPr>
          </a:p>
        </p:txBody>
      </p:sp>
      <p:sp>
        <p:nvSpPr>
          <p:cNvPr id="91140" name="Rectangle 2"/>
          <p:cNvSpPr>
            <a:spLocks noGrp="1" noChangeArrowheads="1"/>
          </p:cNvSpPr>
          <p:nvPr>
            <p:ph type="title" idx="4294967295"/>
          </p:nvPr>
        </p:nvSpPr>
        <p:spPr>
          <a:xfrm>
            <a:off x="0" y="114300"/>
            <a:ext cx="7772400" cy="1143000"/>
          </a:xfrm>
        </p:spPr>
        <p:txBody>
          <a:bodyPr/>
          <a:lstStyle/>
          <a:p>
            <a:pPr eaLnBrk="1" hangingPunct="1"/>
            <a:r>
              <a:rPr lang="en-US" altLang="zh-CN"/>
              <a:t>Tier-1 ISP: e.g., Sprint</a:t>
            </a:r>
          </a:p>
        </p:txBody>
      </p:sp>
      <p:pic>
        <p:nvPicPr>
          <p:cNvPr id="91139" name="Picture 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6" y="1452564"/>
            <a:ext cx="8385175"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a:grpSpLocks/>
          </p:cNvGrpSpPr>
          <p:nvPr/>
        </p:nvGrpSpPr>
        <p:grpSpPr bwMode="auto">
          <a:xfrm>
            <a:off x="2895601" y="1725614"/>
            <a:ext cx="3863975" cy="3017837"/>
            <a:chOff x="1371600" y="1725614"/>
            <a:chExt cx="3863976" cy="3017838"/>
          </a:xfrm>
        </p:grpSpPr>
        <p:grpSp>
          <p:nvGrpSpPr>
            <p:cNvPr id="91143" name="Group 187"/>
            <p:cNvGrpSpPr>
              <a:grpSpLocks/>
            </p:cNvGrpSpPr>
            <p:nvPr/>
          </p:nvGrpSpPr>
          <p:grpSpPr bwMode="auto">
            <a:xfrm>
              <a:off x="1371600" y="1725614"/>
              <a:ext cx="3863976" cy="3017838"/>
              <a:chOff x="864" y="1087"/>
              <a:chExt cx="2434" cy="1901"/>
            </a:xfrm>
          </p:grpSpPr>
          <p:sp>
            <p:nvSpPr>
              <p:cNvPr id="91194" name="Rectangle 202"/>
              <p:cNvSpPr>
                <a:spLocks noChangeArrowheads="1"/>
              </p:cNvSpPr>
              <p:nvPr/>
            </p:nvSpPr>
            <p:spPr bwMode="auto">
              <a:xfrm>
                <a:off x="1307" y="1103"/>
                <a:ext cx="1560" cy="18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Comic Sans MS" panose="030F0702030302020204" pitchFamily="66" charset="0"/>
                </a:endParaRPr>
              </a:p>
            </p:txBody>
          </p:sp>
          <p:sp>
            <p:nvSpPr>
              <p:cNvPr id="91195" name="Line 205"/>
              <p:cNvSpPr>
                <a:spLocks noChangeShapeType="1"/>
              </p:cNvSpPr>
              <p:nvPr/>
            </p:nvSpPr>
            <p:spPr bwMode="auto">
              <a:xfrm flipH="1">
                <a:off x="1408" y="1945"/>
                <a:ext cx="2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196" name="Line 206"/>
              <p:cNvSpPr>
                <a:spLocks noChangeShapeType="1"/>
              </p:cNvSpPr>
              <p:nvPr/>
            </p:nvSpPr>
            <p:spPr bwMode="auto">
              <a:xfrm flipH="1">
                <a:off x="1408" y="2028"/>
                <a:ext cx="2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197" name="Text Box 207"/>
              <p:cNvSpPr txBox="1">
                <a:spLocks noChangeArrowheads="1"/>
              </p:cNvSpPr>
              <p:nvPr/>
            </p:nvSpPr>
            <p:spPr bwMode="auto">
              <a:xfrm flipH="1">
                <a:off x="1336" y="1789"/>
                <a:ext cx="22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grpSp>
            <p:nvGrpSpPr>
              <p:cNvPr id="91198" name="Group 208"/>
              <p:cNvGrpSpPr>
                <a:grpSpLocks/>
              </p:cNvGrpSpPr>
              <p:nvPr/>
            </p:nvGrpSpPr>
            <p:grpSpPr bwMode="auto">
              <a:xfrm flipH="1">
                <a:off x="1617" y="2063"/>
                <a:ext cx="775" cy="284"/>
                <a:chOff x="2927" y="2500"/>
                <a:chExt cx="949" cy="332"/>
              </a:xfrm>
            </p:grpSpPr>
            <p:sp>
              <p:nvSpPr>
                <p:cNvPr id="91227" name="Line 209"/>
                <p:cNvSpPr>
                  <a:spLocks noChangeShapeType="1"/>
                </p:cNvSpPr>
                <p:nvPr/>
              </p:nvSpPr>
              <p:spPr bwMode="auto">
                <a:xfrm flipH="1">
                  <a:off x="2927" y="2515"/>
                  <a:ext cx="236" cy="3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8" name="Line 210"/>
                <p:cNvSpPr>
                  <a:spLocks noChangeShapeType="1"/>
                </p:cNvSpPr>
                <p:nvPr/>
              </p:nvSpPr>
              <p:spPr bwMode="auto">
                <a:xfrm>
                  <a:off x="3209" y="2500"/>
                  <a:ext cx="201" cy="3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9" name="Line 211"/>
                <p:cNvSpPr>
                  <a:spLocks noChangeShapeType="1"/>
                </p:cNvSpPr>
                <p:nvPr/>
              </p:nvSpPr>
              <p:spPr bwMode="auto">
                <a:xfrm>
                  <a:off x="3315" y="2500"/>
                  <a:ext cx="561" cy="3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199" name="Line 212"/>
              <p:cNvSpPr>
                <a:spLocks noChangeShapeType="1"/>
              </p:cNvSpPr>
              <p:nvPr/>
            </p:nvSpPr>
            <p:spPr bwMode="auto">
              <a:xfrm flipH="1" flipV="1">
                <a:off x="1819" y="1533"/>
                <a:ext cx="0" cy="3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0" name="Line 213"/>
              <p:cNvSpPr>
                <a:spLocks noChangeShapeType="1"/>
              </p:cNvSpPr>
              <p:nvPr/>
            </p:nvSpPr>
            <p:spPr bwMode="auto">
              <a:xfrm flipH="1">
                <a:off x="1587" y="2081"/>
                <a:ext cx="193" cy="2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1" name="Line 214"/>
              <p:cNvSpPr>
                <a:spLocks noChangeShapeType="1"/>
              </p:cNvSpPr>
              <p:nvPr/>
            </p:nvSpPr>
            <p:spPr bwMode="auto">
              <a:xfrm>
                <a:off x="1818" y="2068"/>
                <a:ext cx="164" cy="2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2" name="Line 215"/>
              <p:cNvSpPr>
                <a:spLocks noChangeShapeType="1"/>
              </p:cNvSpPr>
              <p:nvPr/>
            </p:nvSpPr>
            <p:spPr bwMode="auto">
              <a:xfrm>
                <a:off x="1904" y="2068"/>
                <a:ext cx="459" cy="2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3" name="Text Box 272"/>
              <p:cNvSpPr txBox="1">
                <a:spLocks noChangeArrowheads="1"/>
              </p:cNvSpPr>
              <p:nvPr/>
            </p:nvSpPr>
            <p:spPr bwMode="auto">
              <a:xfrm>
                <a:off x="1583" y="2691"/>
                <a:ext cx="126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dirty="0">
                    <a:solidFill>
                      <a:srgbClr val="000099"/>
                    </a:solidFill>
                    <a:latin typeface="Comic Sans MS" panose="030F0702030302020204" pitchFamily="66" charset="0"/>
                  </a:rPr>
                  <a:t>to/from customers</a:t>
                </a:r>
              </a:p>
            </p:txBody>
          </p:sp>
          <p:sp>
            <p:nvSpPr>
              <p:cNvPr id="91204" name="Text Box 273"/>
              <p:cNvSpPr txBox="1">
                <a:spLocks noChangeArrowheads="1"/>
              </p:cNvSpPr>
              <p:nvPr/>
            </p:nvSpPr>
            <p:spPr bwMode="auto">
              <a:xfrm>
                <a:off x="2262" y="1699"/>
                <a:ext cx="5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dirty="0">
                    <a:solidFill>
                      <a:srgbClr val="000099"/>
                    </a:solidFill>
                    <a:latin typeface="Comic Sans MS" panose="030F0702030302020204" pitchFamily="66" charset="0"/>
                  </a:rPr>
                  <a:t>peering</a:t>
                </a:r>
              </a:p>
            </p:txBody>
          </p:sp>
          <p:sp>
            <p:nvSpPr>
              <p:cNvPr id="91205" name="Text Box 274"/>
              <p:cNvSpPr txBox="1">
                <a:spLocks noChangeArrowheads="1"/>
              </p:cNvSpPr>
              <p:nvPr/>
            </p:nvSpPr>
            <p:spPr bwMode="auto">
              <a:xfrm>
                <a:off x="1383" y="1367"/>
                <a:ext cx="12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dirty="0">
                    <a:solidFill>
                      <a:srgbClr val="000099"/>
                    </a:solidFill>
                    <a:latin typeface="Comic Sans MS" panose="030F0702030302020204" pitchFamily="66" charset="0"/>
                  </a:rPr>
                  <a:t> to/from backbone</a:t>
                </a:r>
              </a:p>
              <a:p>
                <a:pPr algn="ctr" eaLnBrk="1" hangingPunct="1"/>
                <a:r>
                  <a:rPr lang="en-US" altLang="zh-CN" sz="1200" dirty="0">
                    <a:solidFill>
                      <a:srgbClr val="0000FF"/>
                    </a:solidFill>
                    <a:latin typeface="Comic Sans MS" panose="030F0702030302020204" pitchFamily="66" charset="0"/>
                  </a:rPr>
                  <a:t>multi-home</a:t>
                </a:r>
              </a:p>
            </p:txBody>
          </p:sp>
          <p:sp>
            <p:nvSpPr>
              <p:cNvPr id="91206" name="Rectangle 275"/>
              <p:cNvSpPr>
                <a:spLocks noChangeArrowheads="1"/>
              </p:cNvSpPr>
              <p:nvPr/>
            </p:nvSpPr>
            <p:spPr bwMode="auto">
              <a:xfrm>
                <a:off x="1355" y="1139"/>
                <a:ext cx="1447" cy="177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Comic Sans MS" panose="030F0702030302020204" pitchFamily="66" charset="0"/>
                </a:endParaRPr>
              </a:p>
            </p:txBody>
          </p:sp>
          <p:sp>
            <p:nvSpPr>
              <p:cNvPr id="91207" name="Line 290"/>
              <p:cNvSpPr>
                <a:spLocks noChangeShapeType="1"/>
              </p:cNvSpPr>
              <p:nvPr/>
            </p:nvSpPr>
            <p:spPr bwMode="auto">
              <a:xfrm flipH="1" flipV="1">
                <a:off x="2226" y="1559"/>
                <a:ext cx="0" cy="3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8" name="Line 292"/>
              <p:cNvSpPr>
                <a:spLocks noChangeShapeType="1"/>
              </p:cNvSpPr>
              <p:nvPr/>
            </p:nvSpPr>
            <p:spPr bwMode="auto">
              <a:xfrm>
                <a:off x="2360" y="1948"/>
                <a:ext cx="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9" name="Line 293"/>
              <p:cNvSpPr>
                <a:spLocks noChangeShapeType="1"/>
              </p:cNvSpPr>
              <p:nvPr/>
            </p:nvSpPr>
            <p:spPr bwMode="auto">
              <a:xfrm>
                <a:off x="2360" y="2030"/>
                <a:ext cx="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10" name="Text Box 294"/>
              <p:cNvSpPr txBox="1">
                <a:spLocks noChangeArrowheads="1"/>
              </p:cNvSpPr>
              <p:nvPr/>
            </p:nvSpPr>
            <p:spPr bwMode="auto">
              <a:xfrm>
                <a:off x="2410" y="1790"/>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dirty="0">
                    <a:latin typeface="Comic Sans MS" panose="030F0702030302020204" pitchFamily="66" charset="0"/>
                  </a:rPr>
                  <a:t>…</a:t>
                </a:r>
              </a:p>
            </p:txBody>
          </p:sp>
          <p:grpSp>
            <p:nvGrpSpPr>
              <p:cNvPr id="91211" name="Group 296"/>
              <p:cNvGrpSpPr>
                <a:grpSpLocks/>
              </p:cNvGrpSpPr>
              <p:nvPr/>
            </p:nvGrpSpPr>
            <p:grpSpPr bwMode="auto">
              <a:xfrm>
                <a:off x="2376" y="2519"/>
                <a:ext cx="83" cy="167"/>
                <a:chOff x="4467" y="2745"/>
                <a:chExt cx="96" cy="345"/>
              </a:xfrm>
            </p:grpSpPr>
            <p:sp>
              <p:nvSpPr>
                <p:cNvPr id="91225" name="Line 29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6" name="Line 29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212" name="Text Box 299"/>
              <p:cNvSpPr txBox="1">
                <a:spLocks noChangeArrowheads="1"/>
              </p:cNvSpPr>
              <p:nvPr/>
            </p:nvSpPr>
            <p:spPr bwMode="auto">
              <a:xfrm rot="16200000" flipH="1">
                <a:off x="2242" y="2495"/>
                <a:ext cx="2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grpSp>
            <p:nvGrpSpPr>
              <p:cNvPr id="91213" name="Group 301"/>
              <p:cNvGrpSpPr>
                <a:grpSpLocks/>
              </p:cNvGrpSpPr>
              <p:nvPr/>
            </p:nvGrpSpPr>
            <p:grpSpPr bwMode="auto">
              <a:xfrm>
                <a:off x="1977" y="2528"/>
                <a:ext cx="84" cy="167"/>
                <a:chOff x="4467" y="2745"/>
                <a:chExt cx="96" cy="345"/>
              </a:xfrm>
            </p:grpSpPr>
            <p:sp>
              <p:nvSpPr>
                <p:cNvPr id="91223" name="Line 302"/>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4" name="Line 303"/>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214" name="Text Box 304"/>
              <p:cNvSpPr txBox="1">
                <a:spLocks noChangeArrowheads="1"/>
              </p:cNvSpPr>
              <p:nvPr/>
            </p:nvSpPr>
            <p:spPr bwMode="auto">
              <a:xfrm rot="16200000" flipH="1">
                <a:off x="1837" y="2491"/>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grpSp>
            <p:nvGrpSpPr>
              <p:cNvPr id="91215" name="Group 306"/>
              <p:cNvGrpSpPr>
                <a:grpSpLocks/>
              </p:cNvGrpSpPr>
              <p:nvPr/>
            </p:nvGrpSpPr>
            <p:grpSpPr bwMode="auto">
              <a:xfrm>
                <a:off x="1545" y="2526"/>
                <a:ext cx="92" cy="167"/>
                <a:chOff x="4467" y="2745"/>
                <a:chExt cx="96" cy="345"/>
              </a:xfrm>
            </p:grpSpPr>
            <p:sp>
              <p:nvSpPr>
                <p:cNvPr id="91221" name="Line 30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2" name="Line 30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216" name="Text Box 309"/>
              <p:cNvSpPr txBox="1">
                <a:spLocks noChangeArrowheads="1"/>
              </p:cNvSpPr>
              <p:nvPr/>
            </p:nvSpPr>
            <p:spPr bwMode="auto">
              <a:xfrm rot="16200000" flipH="1">
                <a:off x="1407" y="24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sp>
            <p:nvSpPr>
              <p:cNvPr id="91217" name="Text Box 310"/>
              <p:cNvSpPr txBox="1">
                <a:spLocks noChangeArrowheads="1"/>
              </p:cNvSpPr>
              <p:nvPr/>
            </p:nvSpPr>
            <p:spPr bwMode="auto">
              <a:xfrm>
                <a:off x="1404" y="1179"/>
                <a:ext cx="1340"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dirty="0">
                    <a:solidFill>
                      <a:srgbClr val="FF0000"/>
                    </a:solidFill>
                    <a:latin typeface="Comic Sans MS" panose="030F0702030302020204" pitchFamily="66" charset="0"/>
                  </a:rPr>
                  <a:t>POP: point-of-presence</a:t>
                </a:r>
              </a:p>
            </p:txBody>
          </p:sp>
          <p:sp>
            <p:nvSpPr>
              <p:cNvPr id="91218" name="Line 148"/>
              <p:cNvSpPr>
                <a:spLocks noChangeShapeType="1"/>
              </p:cNvSpPr>
              <p:nvPr/>
            </p:nvSpPr>
            <p:spPr bwMode="auto">
              <a:xfrm>
                <a:off x="3192" y="1948"/>
                <a:ext cx="0"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19" name="Line 184"/>
              <p:cNvSpPr>
                <a:spLocks noChangeShapeType="1"/>
              </p:cNvSpPr>
              <p:nvPr/>
            </p:nvSpPr>
            <p:spPr bwMode="auto">
              <a:xfrm>
                <a:off x="3298" y="2402"/>
                <a:ext cx="0" cy="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0" name="Freeform 186"/>
              <p:cNvSpPr>
                <a:spLocks/>
              </p:cNvSpPr>
              <p:nvPr/>
            </p:nvSpPr>
            <p:spPr bwMode="auto">
              <a:xfrm>
                <a:off x="864" y="1087"/>
                <a:ext cx="475" cy="1879"/>
              </a:xfrm>
              <a:custGeom>
                <a:avLst/>
                <a:gdLst>
                  <a:gd name="T0" fmla="*/ 0 w 475"/>
                  <a:gd name="T1" fmla="*/ 1224 h 1879"/>
                  <a:gd name="T2" fmla="*/ 475 w 475"/>
                  <a:gd name="T3" fmla="*/ 0 h 1879"/>
                  <a:gd name="T4" fmla="*/ 468 w 475"/>
                  <a:gd name="T5" fmla="*/ 1879 h 1879"/>
                  <a:gd name="T6" fmla="*/ 0 w 475"/>
                  <a:gd name="T7" fmla="*/ 1224 h 1879"/>
                  <a:gd name="T8" fmla="*/ 0 60000 65536"/>
                  <a:gd name="T9" fmla="*/ 0 60000 65536"/>
                  <a:gd name="T10" fmla="*/ 0 60000 65536"/>
                  <a:gd name="T11" fmla="*/ 0 60000 65536"/>
                  <a:gd name="T12" fmla="*/ 0 w 475"/>
                  <a:gd name="T13" fmla="*/ 0 h 1879"/>
                  <a:gd name="T14" fmla="*/ 475 w 475"/>
                  <a:gd name="T15" fmla="*/ 1879 h 1879"/>
                </a:gdLst>
                <a:ahLst/>
                <a:cxnLst>
                  <a:cxn ang="T8">
                    <a:pos x="T0" y="T1"/>
                  </a:cxn>
                  <a:cxn ang="T9">
                    <a:pos x="T2" y="T3"/>
                  </a:cxn>
                  <a:cxn ang="T10">
                    <a:pos x="T4" y="T5"/>
                  </a:cxn>
                  <a:cxn ang="T11">
                    <a:pos x="T6" y="T7"/>
                  </a:cxn>
                </a:cxnLst>
                <a:rect l="T12" t="T13" r="T14" b="T15"/>
                <a:pathLst>
                  <a:path w="475" h="1879">
                    <a:moveTo>
                      <a:pt x="0" y="1224"/>
                    </a:moveTo>
                    <a:lnTo>
                      <a:pt x="475" y="0"/>
                    </a:lnTo>
                    <a:lnTo>
                      <a:pt x="468" y="1879"/>
                    </a:lnTo>
                    <a:lnTo>
                      <a:pt x="0" y="1224"/>
                    </a:lnTo>
                    <a:close/>
                  </a:path>
                </a:pathLst>
              </a:cu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omic Sans MS" panose="030F0702030302020204" pitchFamily="66" charset="0"/>
                </a:endParaRPr>
              </a:p>
            </p:txBody>
          </p:sp>
        </p:grpSp>
        <p:grpSp>
          <p:nvGrpSpPr>
            <p:cNvPr id="91144" name="Group 347"/>
            <p:cNvGrpSpPr>
              <a:grpSpLocks/>
            </p:cNvGrpSpPr>
            <p:nvPr/>
          </p:nvGrpSpPr>
          <p:grpSpPr bwMode="auto">
            <a:xfrm>
              <a:off x="3570624" y="3685767"/>
              <a:ext cx="544387" cy="333770"/>
              <a:chOff x="1871277" y="1576300"/>
              <a:chExt cx="1128371" cy="437860"/>
            </a:xfrm>
          </p:grpSpPr>
          <p:sp>
            <p:nvSpPr>
              <p:cNvPr id="88" name="Oval 8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89" name="Rectangle 88"/>
              <p:cNvSpPr/>
              <p:nvPr/>
            </p:nvSpPr>
            <p:spPr bwMode="auto">
              <a:xfrm>
                <a:off x="1870583" y="1739279"/>
                <a:ext cx="1128630"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90" name="Oval 8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91" name="Freeform 90"/>
              <p:cNvSpPr/>
              <p:nvPr/>
            </p:nvSpPr>
            <p:spPr bwMode="auto">
              <a:xfrm>
                <a:off x="2160144" y="1674720"/>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92" name="Freeform 9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3" name="Freeform 9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4" name="Freeform 9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95" name="Straight Connector 94"/>
              <p:cNvCxnSpPr>
                <a:cxnSpLocks noChangeShapeType="1"/>
                <a:endCxn id="9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6" name="Straight Connector 9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5" name="Group 347"/>
            <p:cNvGrpSpPr>
              <a:grpSpLocks/>
            </p:cNvGrpSpPr>
            <p:nvPr/>
          </p:nvGrpSpPr>
          <p:grpSpPr bwMode="auto">
            <a:xfrm>
              <a:off x="2915191" y="3680361"/>
              <a:ext cx="544387" cy="333770"/>
              <a:chOff x="1871277" y="1576300"/>
              <a:chExt cx="1128371" cy="437860"/>
            </a:xfrm>
          </p:grpSpPr>
          <p:sp>
            <p:nvSpPr>
              <p:cNvPr id="98" name="Oval 9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99" name="Rectangle 98"/>
              <p:cNvSpPr/>
              <p:nvPr/>
            </p:nvSpPr>
            <p:spPr bwMode="auto">
              <a:xfrm>
                <a:off x="1870156" y="1740124"/>
                <a:ext cx="1128632"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0" name="Oval 9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1" name="Freeform 100"/>
              <p:cNvSpPr/>
              <p:nvPr/>
            </p:nvSpPr>
            <p:spPr bwMode="auto">
              <a:xfrm>
                <a:off x="2159717" y="1673481"/>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2" name="Freeform 10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3" name="Freeform 10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4" name="Freeform 10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05" name="Straight Connector 104"/>
              <p:cNvCxnSpPr>
                <a:cxnSpLocks noChangeShapeType="1"/>
                <a:endCxn id="10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6" name="Straight Connector 10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6" name="Group 347"/>
            <p:cNvGrpSpPr>
              <a:grpSpLocks/>
            </p:cNvGrpSpPr>
            <p:nvPr/>
          </p:nvGrpSpPr>
          <p:grpSpPr bwMode="auto">
            <a:xfrm>
              <a:off x="2256002" y="3682470"/>
              <a:ext cx="544387" cy="333770"/>
              <a:chOff x="1871277" y="1576300"/>
              <a:chExt cx="1128371" cy="437860"/>
            </a:xfrm>
          </p:grpSpPr>
          <p:sp>
            <p:nvSpPr>
              <p:cNvPr id="108" name="Oval 10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9" name="Rectangle 108"/>
              <p:cNvSpPr/>
              <p:nvPr/>
            </p:nvSpPr>
            <p:spPr bwMode="auto">
              <a:xfrm>
                <a:off x="1870937" y="1739439"/>
                <a:ext cx="1128630"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0" name="Oval 10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1" name="Freeform 110"/>
              <p:cNvSpPr/>
              <p:nvPr/>
            </p:nvSpPr>
            <p:spPr bwMode="auto">
              <a:xfrm>
                <a:off x="2160498" y="1674880"/>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2" name="Freeform 11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3" name="Freeform 11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4" name="Freeform 11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15" name="Straight Connector 114"/>
              <p:cNvCxnSpPr>
                <a:cxnSpLocks noChangeShapeType="1"/>
                <a:endCxn id="11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6" name="Straight Connector 11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7" name="Group 347"/>
            <p:cNvGrpSpPr>
              <a:grpSpLocks/>
            </p:cNvGrpSpPr>
            <p:nvPr/>
          </p:nvGrpSpPr>
          <p:grpSpPr bwMode="auto">
            <a:xfrm>
              <a:off x="2630086" y="2989478"/>
              <a:ext cx="544387" cy="333770"/>
              <a:chOff x="1871277" y="1576300"/>
              <a:chExt cx="1128371" cy="437860"/>
            </a:xfrm>
          </p:grpSpPr>
          <p:sp>
            <p:nvSpPr>
              <p:cNvPr id="118" name="Oval 11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9" name="Rectangle 118"/>
              <p:cNvSpPr/>
              <p:nvPr/>
            </p:nvSpPr>
            <p:spPr bwMode="auto">
              <a:xfrm>
                <a:off x="1872110" y="1738461"/>
                <a:ext cx="1128630"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20" name="Oval 11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21" name="Freeform 120"/>
              <p:cNvSpPr/>
              <p:nvPr/>
            </p:nvSpPr>
            <p:spPr bwMode="auto">
              <a:xfrm>
                <a:off x="2161672" y="1673900"/>
                <a:ext cx="546218" cy="16035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22" name="Freeform 12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23" name="Freeform 12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24" name="Freeform 12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25" name="Straight Connector 124"/>
              <p:cNvCxnSpPr>
                <a:cxnSpLocks noChangeShapeType="1"/>
                <a:endCxn id="12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26" name="Straight Connector 12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8" name="Group 347"/>
            <p:cNvGrpSpPr>
              <a:grpSpLocks/>
            </p:cNvGrpSpPr>
            <p:nvPr/>
          </p:nvGrpSpPr>
          <p:grpSpPr bwMode="auto">
            <a:xfrm>
              <a:off x="3244642" y="2991587"/>
              <a:ext cx="544387" cy="333770"/>
              <a:chOff x="1871277" y="1576300"/>
              <a:chExt cx="1128371" cy="437860"/>
            </a:xfrm>
          </p:grpSpPr>
          <p:sp>
            <p:nvSpPr>
              <p:cNvPr id="128" name="Oval 12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29" name="Rectangle 128"/>
              <p:cNvSpPr/>
              <p:nvPr/>
            </p:nvSpPr>
            <p:spPr bwMode="auto">
              <a:xfrm>
                <a:off x="1871708" y="1739859"/>
                <a:ext cx="1128632"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30" name="Oval 12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31" name="Freeform 130"/>
              <p:cNvSpPr/>
              <p:nvPr/>
            </p:nvSpPr>
            <p:spPr bwMode="auto">
              <a:xfrm>
                <a:off x="2161269" y="1673216"/>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32" name="Freeform 13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33" name="Freeform 13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34" name="Freeform 13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35" name="Straight Connector 134"/>
              <p:cNvCxnSpPr>
                <a:cxnSpLocks noChangeShapeType="1"/>
                <a:endCxn id="13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36" name="Straight Connector 13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97" name="Footer Placeholder 2"/>
          <p:cNvSpPr>
            <a:spLocks noGrp="1"/>
          </p:cNvSpPr>
          <p:nvPr>
            <p:ph type="ftr" sz="quarter" idx="4294967295"/>
          </p:nvPr>
        </p:nvSpPr>
        <p:spPr>
          <a:xfrm>
            <a:off x="10344472" y="6669360"/>
            <a:ext cx="1384395"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2"/>
                </a:solidFill>
                <a:latin typeface="Tahoma" panose="020B0604030504040204" pitchFamily="34" charset="0"/>
              </a:rPr>
              <a:t>1.3 network core</a:t>
            </a:r>
          </a:p>
        </p:txBody>
      </p:sp>
    </p:spTree>
    <p:extLst>
      <p:ext uri="{BB962C8B-B14F-4D97-AF65-F5344CB8AC3E}">
        <p14:creationId xmlns:p14="http://schemas.microsoft.com/office/powerpoint/2010/main" val="3039923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p:txBody>
          <a:bodyPr/>
          <a:lstStyle/>
          <a:p>
            <a:r>
              <a:rPr lang="zh-CN" altLang="en-US" dirty="0"/>
              <a:t>互联网已经成为世界上规模最大和增长速率最快的计算机网络，没有人能够准确说出互联网究竟有多大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(World Wide Web) </a:t>
            </a:r>
            <a:r>
              <a:rPr lang="zh-CN" altLang="en-US" dirty="0"/>
              <a:t>被广泛使用在互联网上，大大方便了广大非网络专业人员对网络的使用，成为互联网的这种指数级增长的主要驱动力</a:t>
            </a:r>
          </a:p>
        </p:txBody>
      </p:sp>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Tree>
    <p:extLst>
      <p:ext uri="{BB962C8B-B14F-4D97-AF65-F5344CB8AC3E}">
        <p14:creationId xmlns:p14="http://schemas.microsoft.com/office/powerpoint/2010/main" val="252306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26CD42D-8F10-454E-8E37-77854FEFE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016" y="1617106"/>
            <a:ext cx="3858077" cy="3878708"/>
          </a:xfrm>
          <a:prstGeom prst="rect">
            <a:avLst/>
          </a:prstGeom>
        </p:spPr>
      </p:pic>
      <p:sp>
        <p:nvSpPr>
          <p:cNvPr id="8" name="内容占位符 7">
            <a:extLst>
              <a:ext uri="{FF2B5EF4-FFF2-40B4-BE49-F238E27FC236}">
                <a16:creationId xmlns:a16="http://schemas.microsoft.com/office/drawing/2014/main" id="{9DFA2E6E-F2E9-47F9-92C1-D6C172B2D515}"/>
              </a:ext>
            </a:extLst>
          </p:cNvPr>
          <p:cNvSpPr>
            <a:spLocks noGrp="1"/>
          </p:cNvSpPr>
          <p:nvPr>
            <p:ph idx="1"/>
          </p:nvPr>
        </p:nvSpPr>
        <p:spPr/>
        <p:txBody>
          <a:bodyPr/>
          <a:lstStyle/>
          <a:p>
            <a:pPr marL="0" indent="0">
              <a:buNone/>
            </a:pPr>
            <a:r>
              <a:rPr lang="en-US" altLang="zh-CN" sz="2400" dirty="0"/>
              <a:t>Waves of Change</a:t>
            </a:r>
          </a:p>
          <a:p>
            <a:r>
              <a:rPr lang="en-US" altLang="ja-JP" sz="2400" dirty="0"/>
              <a:t>1. </a:t>
            </a:r>
            <a:r>
              <a:rPr lang="zh-CN" altLang="en-US" sz="2400" dirty="0"/>
              <a:t>第一次工业革命</a:t>
            </a:r>
            <a:endParaRPr lang="en-US" altLang="ja-JP" sz="2400" dirty="0"/>
          </a:p>
          <a:p>
            <a:pPr marL="682625" lvl="1" indent="-225425"/>
            <a:r>
              <a:rPr lang="zh-CN" altLang="en-US" sz="2000" dirty="0"/>
              <a:t>机械制造、水能与蒸汽能</a:t>
            </a:r>
            <a:endParaRPr lang="en-US" altLang="zh-CN" sz="2000" dirty="0"/>
          </a:p>
          <a:p>
            <a:pPr marL="342900" lvl="1" indent="-342900">
              <a:buFont typeface="Wingdings" panose="05000000000000000000" pitchFamily="2" charset="2"/>
              <a:buChar char="v"/>
            </a:pPr>
            <a:r>
              <a:rPr lang="en-US" altLang="zh-CN" dirty="0"/>
              <a:t>2. </a:t>
            </a:r>
            <a:r>
              <a:rPr lang="zh-CN" altLang="en-US" dirty="0"/>
              <a:t>第二次工业革命</a:t>
            </a:r>
            <a:endParaRPr lang="en-US" altLang="zh-CN" dirty="0"/>
          </a:p>
          <a:p>
            <a:pPr marL="682625" lvl="1" indent="-225425"/>
            <a:r>
              <a:rPr lang="zh-CN" altLang="en-US" sz="2000" dirty="0"/>
              <a:t>大工业制造、电能</a:t>
            </a:r>
            <a:endParaRPr lang="en-US" altLang="zh-CN" sz="2000" dirty="0"/>
          </a:p>
          <a:p>
            <a:pPr marL="342900" lvl="1" indent="-342900">
              <a:buFont typeface="Wingdings" panose="05000000000000000000" pitchFamily="2" charset="2"/>
              <a:buChar char="v"/>
            </a:pPr>
            <a:r>
              <a:rPr lang="en-US" altLang="zh-CN" dirty="0"/>
              <a:t>3. </a:t>
            </a:r>
            <a:r>
              <a:rPr lang="zh-CN" altLang="en-US" dirty="0"/>
              <a:t>互联网革命</a:t>
            </a:r>
            <a:endParaRPr lang="en-US" altLang="zh-CN" dirty="0"/>
          </a:p>
          <a:p>
            <a:pPr marL="682625" lvl="1" indent="-225425"/>
            <a:r>
              <a:rPr lang="zh-CN" altLang="en-US" sz="2000" dirty="0"/>
              <a:t>自动化、电子技术与信息技术</a:t>
            </a:r>
            <a:endParaRPr lang="en-US" altLang="zh-CN" sz="2000" dirty="0"/>
          </a:p>
          <a:p>
            <a:pPr marL="342900" lvl="1" indent="-342900">
              <a:buFont typeface="Wingdings" panose="05000000000000000000" pitchFamily="2" charset="2"/>
              <a:buChar char="v"/>
            </a:pPr>
            <a:r>
              <a:rPr lang="en-US" altLang="zh-CN" dirty="0"/>
              <a:t>4. </a:t>
            </a:r>
            <a:r>
              <a:rPr lang="zh-CN" altLang="en-US" dirty="0"/>
              <a:t>第四次工业革命</a:t>
            </a:r>
            <a:endParaRPr lang="en-US" altLang="zh-CN" dirty="0"/>
          </a:p>
          <a:p>
            <a:pPr marL="682625" lvl="1" indent="-225425"/>
            <a:r>
              <a:rPr lang="en-US" altLang="zh-CN" sz="2000" dirty="0"/>
              <a:t>IoT</a:t>
            </a:r>
            <a:r>
              <a:rPr lang="zh-CN" altLang="en-US" sz="2000" dirty="0"/>
              <a:t>、数字集成与智能制造</a:t>
            </a:r>
            <a:endParaRPr lang="en-US" altLang="zh-CN" sz="2000" dirty="0"/>
          </a:p>
          <a:p>
            <a:endParaRPr lang="zh-CN" altLang="en-US" dirty="0"/>
          </a:p>
        </p:txBody>
      </p:sp>
      <p:sp>
        <p:nvSpPr>
          <p:cNvPr id="15" name="标题 1">
            <a:extLst>
              <a:ext uri="{FF2B5EF4-FFF2-40B4-BE49-F238E27FC236}">
                <a16:creationId xmlns:a16="http://schemas.microsoft.com/office/drawing/2014/main" id="{C53D3B36-06AB-4D95-BA4B-0C71F457299E}"/>
              </a:ext>
            </a:extLst>
          </p:cNvPr>
          <p:cNvSpPr>
            <a:spLocks noGrp="1"/>
          </p:cNvSpPr>
          <p:nvPr>
            <p:ph type="title"/>
          </p:nvPr>
        </p:nvSpPr>
        <p:spPr/>
        <p:txBody>
          <a:bodyPr>
            <a:normAutofit fontScale="90000"/>
          </a:bodyPr>
          <a:lstStyle/>
          <a:p>
            <a:r>
              <a:rPr lang="en-US" altLang="zh-CN" sz="4923" dirty="0"/>
              <a:t>1.1  </a:t>
            </a:r>
            <a:r>
              <a:rPr lang="zh-CN" altLang="en-US" sz="4923" dirty="0"/>
              <a:t>智能时代的</a:t>
            </a:r>
            <a:r>
              <a:rPr lang="zh-CN" altLang="zh-CN" sz="4923" dirty="0"/>
              <a:t>计算机网络</a:t>
            </a:r>
            <a:endParaRPr lang="zh-CN" altLang="en-US" sz="4923" dirty="0"/>
          </a:p>
        </p:txBody>
      </p:sp>
      <p:sp>
        <p:nvSpPr>
          <p:cNvPr id="6" name="文本框 5">
            <a:extLst>
              <a:ext uri="{FF2B5EF4-FFF2-40B4-BE49-F238E27FC236}">
                <a16:creationId xmlns:a16="http://schemas.microsoft.com/office/drawing/2014/main" id="{D65DFADE-C390-4031-AF99-F9C4F6BB900D}"/>
              </a:ext>
            </a:extLst>
          </p:cNvPr>
          <p:cNvSpPr txBox="1"/>
          <p:nvPr/>
        </p:nvSpPr>
        <p:spPr>
          <a:xfrm>
            <a:off x="6678837" y="3638508"/>
            <a:ext cx="1296144" cy="369332"/>
          </a:xfrm>
          <a:prstGeom prst="rect">
            <a:avLst/>
          </a:prstGeom>
          <a:noFill/>
        </p:spPr>
        <p:txBody>
          <a:bodyPr wrap="square" rtlCol="0">
            <a:spAutoFit/>
          </a:bodyPr>
          <a:lstStyle/>
          <a:p>
            <a:pPr algn="ctr"/>
            <a:r>
              <a:rPr lang="zh-CN" altLang="en-US" dirty="0">
                <a:solidFill>
                  <a:schemeClr val="accent2">
                    <a:lumMod val="75000"/>
                  </a:schemeClr>
                </a:solidFill>
              </a:rPr>
              <a:t>工业革命</a:t>
            </a:r>
          </a:p>
        </p:txBody>
      </p:sp>
      <p:sp>
        <p:nvSpPr>
          <p:cNvPr id="12" name="文本框 11">
            <a:extLst>
              <a:ext uri="{FF2B5EF4-FFF2-40B4-BE49-F238E27FC236}">
                <a16:creationId xmlns:a16="http://schemas.microsoft.com/office/drawing/2014/main" id="{53118AAC-401A-4250-8201-95028A4415AE}"/>
              </a:ext>
            </a:extLst>
          </p:cNvPr>
          <p:cNvSpPr txBox="1"/>
          <p:nvPr/>
        </p:nvSpPr>
        <p:spPr>
          <a:xfrm>
            <a:off x="7752184" y="3136854"/>
            <a:ext cx="1296144" cy="369332"/>
          </a:xfrm>
          <a:prstGeom prst="rect">
            <a:avLst/>
          </a:prstGeom>
          <a:noFill/>
        </p:spPr>
        <p:txBody>
          <a:bodyPr wrap="square" rtlCol="0">
            <a:spAutoFit/>
          </a:bodyPr>
          <a:lstStyle/>
          <a:p>
            <a:pPr algn="ctr"/>
            <a:r>
              <a:rPr lang="zh-CN" altLang="en-US" dirty="0">
                <a:solidFill>
                  <a:schemeClr val="accent2">
                    <a:lumMod val="75000"/>
                  </a:schemeClr>
                </a:solidFill>
              </a:rPr>
              <a:t>互联网</a:t>
            </a:r>
          </a:p>
        </p:txBody>
      </p:sp>
      <p:sp>
        <p:nvSpPr>
          <p:cNvPr id="13" name="文本框 12">
            <a:extLst>
              <a:ext uri="{FF2B5EF4-FFF2-40B4-BE49-F238E27FC236}">
                <a16:creationId xmlns:a16="http://schemas.microsoft.com/office/drawing/2014/main" id="{D42AC0C5-3B74-436F-BEFB-1B57AE26DB09}"/>
              </a:ext>
            </a:extLst>
          </p:cNvPr>
          <p:cNvSpPr txBox="1"/>
          <p:nvPr/>
        </p:nvSpPr>
        <p:spPr>
          <a:xfrm>
            <a:off x="8762116" y="2701361"/>
            <a:ext cx="1296144" cy="369332"/>
          </a:xfrm>
          <a:prstGeom prst="rect">
            <a:avLst/>
          </a:prstGeom>
          <a:noFill/>
        </p:spPr>
        <p:txBody>
          <a:bodyPr wrap="square" rtlCol="0">
            <a:spAutoFit/>
          </a:bodyPr>
          <a:lstStyle/>
          <a:p>
            <a:pPr algn="ctr"/>
            <a:r>
              <a:rPr lang="zh-CN" altLang="en-US" dirty="0">
                <a:solidFill>
                  <a:schemeClr val="accent2">
                    <a:lumMod val="75000"/>
                  </a:schemeClr>
                </a:solidFill>
              </a:rPr>
              <a:t>人工智能</a:t>
            </a:r>
          </a:p>
        </p:txBody>
      </p:sp>
    </p:spTree>
    <p:extLst>
      <p:ext uri="{BB962C8B-B14F-4D97-AF65-F5344CB8AC3E}">
        <p14:creationId xmlns:p14="http://schemas.microsoft.com/office/powerpoint/2010/main" val="188655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950498CA-78B2-4918-B43B-3111A8534938}"/>
              </a:ext>
            </a:extLst>
          </p:cNvPr>
          <p:cNvSpPr>
            <a:spLocks noGrp="1"/>
          </p:cNvSpPr>
          <p:nvPr>
            <p:ph type="body" sz="half" idx="1"/>
          </p:nvPr>
        </p:nvSpPr>
        <p:spPr/>
        <p:txBody>
          <a:bodyPr/>
          <a:lstStyle/>
          <a:p>
            <a:endParaRPr lang="zh-CN" altLang="en-US"/>
          </a:p>
        </p:txBody>
      </p:sp>
      <p:sp>
        <p:nvSpPr>
          <p:cNvPr id="8" name="内容占位符 7"/>
          <p:cNvSpPr>
            <a:spLocks noGrp="1"/>
          </p:cNvSpPr>
          <p:nvPr>
            <p:ph sz="half" idx="2"/>
          </p:nvPr>
        </p:nvSpPr>
        <p:spPr/>
        <p:txBody>
          <a:bodyPr/>
          <a:lstStyle/>
          <a:p>
            <a:pPr>
              <a:lnSpc>
                <a:spcPct val="110000"/>
              </a:lnSpc>
              <a:spcBef>
                <a:spcPts val="738"/>
              </a:spcBef>
            </a:pPr>
            <a:r>
              <a:rPr lang="zh-CN" altLang="zh-CN" dirty="0"/>
              <a:t>从</a:t>
            </a:r>
            <a:r>
              <a:rPr lang="en-US" altLang="zh-CN" dirty="0"/>
              <a:t> 1993 </a:t>
            </a:r>
            <a:r>
              <a:rPr lang="zh-CN" altLang="zh-CN" dirty="0"/>
              <a:t>年至</a:t>
            </a:r>
            <a:r>
              <a:rPr lang="en-US" altLang="zh-CN" dirty="0"/>
              <a:t> 2016 </a:t>
            </a:r>
            <a:r>
              <a:rPr lang="zh-CN" altLang="zh-CN" dirty="0"/>
              <a:t>年互联网用户数的增长情况</a:t>
            </a:r>
            <a:r>
              <a:rPr lang="zh-CN" altLang="en-US" dirty="0"/>
              <a:t>如图所示</a:t>
            </a:r>
            <a:r>
              <a:rPr lang="zh-CN" altLang="zh-CN" dirty="0"/>
              <a:t>。</a:t>
            </a:r>
            <a:r>
              <a:rPr lang="zh-CN" altLang="zh-CN" dirty="0">
                <a:solidFill>
                  <a:srgbClr val="0000CC"/>
                </a:solidFill>
              </a:rPr>
              <a:t>这里的用户是指在家中上网的人</a:t>
            </a:r>
            <a:endParaRPr lang="en-US" altLang="zh-CN" dirty="0">
              <a:solidFill>
                <a:srgbClr val="0000CC"/>
              </a:solidFill>
            </a:endParaRPr>
          </a:p>
          <a:p>
            <a:pPr>
              <a:lnSpc>
                <a:spcPct val="110000"/>
              </a:lnSpc>
              <a:spcBef>
                <a:spcPts val="738"/>
              </a:spcBef>
            </a:pPr>
            <a:r>
              <a:rPr lang="zh-CN" altLang="zh-CN" dirty="0"/>
              <a:t>可以看出，在</a:t>
            </a:r>
            <a:r>
              <a:rPr lang="en-US" altLang="zh-CN" dirty="0"/>
              <a:t> 2005 </a:t>
            </a:r>
            <a:r>
              <a:rPr lang="zh-CN" altLang="zh-CN" dirty="0"/>
              <a:t>年互联网的用户数超过了</a:t>
            </a:r>
            <a:r>
              <a:rPr lang="en-US" altLang="zh-CN" dirty="0"/>
              <a:t> 10 </a:t>
            </a:r>
            <a:r>
              <a:rPr lang="zh-CN" altLang="zh-CN" dirty="0"/>
              <a:t>亿，在</a:t>
            </a:r>
            <a:r>
              <a:rPr lang="en-US" altLang="zh-CN" dirty="0"/>
              <a:t> 2010 </a:t>
            </a:r>
            <a:r>
              <a:rPr lang="zh-CN" altLang="zh-CN" dirty="0"/>
              <a:t>年超过了</a:t>
            </a:r>
            <a:r>
              <a:rPr lang="en-US" altLang="zh-CN" dirty="0"/>
              <a:t> 20 </a:t>
            </a:r>
            <a:r>
              <a:rPr lang="zh-CN" altLang="zh-CN" dirty="0"/>
              <a:t>亿，而在</a:t>
            </a:r>
            <a:r>
              <a:rPr lang="en-US" altLang="zh-CN" dirty="0"/>
              <a:t>2014</a:t>
            </a:r>
            <a:r>
              <a:rPr lang="zh-CN" altLang="zh-CN" dirty="0"/>
              <a:t>年</a:t>
            </a:r>
            <a:r>
              <a:rPr lang="en-US" altLang="zh-CN" dirty="0"/>
              <a:t> </a:t>
            </a:r>
            <a:r>
              <a:rPr lang="zh-CN" altLang="zh-CN" dirty="0"/>
              <a:t>已接近了</a:t>
            </a:r>
            <a:r>
              <a:rPr lang="en-US" altLang="zh-CN" dirty="0"/>
              <a:t> 30</a:t>
            </a:r>
            <a:r>
              <a:rPr lang="zh-CN" altLang="zh-CN" dirty="0"/>
              <a:t>亿</a:t>
            </a:r>
            <a:endParaRPr lang="zh-CN" altLang="en-US" dirty="0"/>
          </a:p>
        </p:txBody>
      </p:sp>
      <p:sp>
        <p:nvSpPr>
          <p:cNvPr id="318466" name="Rectangle 2"/>
          <p:cNvSpPr>
            <a:spLocks noGrp="1" noChangeArrowheads="1"/>
          </p:cNvSpPr>
          <p:nvPr>
            <p:ph type="title"/>
          </p:nvPr>
        </p:nvSpPr>
        <p:spPr/>
        <p:txBody>
          <a:bodyPr/>
          <a:lstStyle/>
          <a:p>
            <a:pPr algn="ctr"/>
            <a:r>
              <a:rPr lang="zh-CN" altLang="en-US" dirty="0"/>
              <a:t>互联网的发展情况概况</a:t>
            </a:r>
          </a:p>
        </p:txBody>
      </p:sp>
      <p:pic>
        <p:nvPicPr>
          <p:cNvPr id="10" name="图片 9" descr="Internet.jpg"/>
          <p:cNvPicPr>
            <a:picLocks noChangeAspect="1"/>
          </p:cNvPicPr>
          <p:nvPr/>
        </p:nvPicPr>
        <p:blipFill>
          <a:blip r:embed="rId3" cstate="print"/>
          <a:srcRect t="3774" r="14465" b="7547"/>
          <a:stretch>
            <a:fillRect/>
          </a:stretch>
        </p:blipFill>
        <p:spPr>
          <a:xfrm>
            <a:off x="623392" y="1360155"/>
            <a:ext cx="5337396" cy="4137690"/>
          </a:xfrm>
          <a:prstGeom prst="rect">
            <a:avLst/>
          </a:prstGeom>
        </p:spPr>
      </p:pic>
      <p:sp>
        <p:nvSpPr>
          <p:cNvPr id="12" name="矩形 11">
            <a:extLst>
              <a:ext uri="{FF2B5EF4-FFF2-40B4-BE49-F238E27FC236}">
                <a16:creationId xmlns:a16="http://schemas.microsoft.com/office/drawing/2014/main" id="{E69805D4-EAD7-4A6B-85B2-1D12E35D3F36}"/>
              </a:ext>
            </a:extLst>
          </p:cNvPr>
          <p:cNvSpPr/>
          <p:nvPr/>
        </p:nvSpPr>
        <p:spPr>
          <a:xfrm>
            <a:off x="407368" y="5733256"/>
            <a:ext cx="6125396" cy="471219"/>
          </a:xfrm>
          <a:prstGeom prst="rect">
            <a:avLst/>
          </a:prstGeom>
        </p:spPr>
        <p:txBody>
          <a:bodyPr wrap="none">
            <a:spAutoFit/>
          </a:bodyPr>
          <a:lstStyle/>
          <a:p>
            <a:pPr algn="ctr"/>
            <a:r>
              <a:rPr lang="en-US" altLang="zh-CN" sz="2462" dirty="0">
                <a:solidFill>
                  <a:srgbClr val="000099"/>
                </a:solidFill>
                <a:latin typeface="+mn-ea"/>
              </a:rPr>
              <a:t>1993 </a:t>
            </a:r>
            <a:r>
              <a:rPr lang="zh-CN" altLang="zh-CN" sz="2462" dirty="0">
                <a:solidFill>
                  <a:srgbClr val="000099"/>
                </a:solidFill>
                <a:latin typeface="+mn-ea"/>
              </a:rPr>
              <a:t>年至</a:t>
            </a:r>
            <a:r>
              <a:rPr lang="en-US" altLang="zh-CN" sz="2462" dirty="0">
                <a:solidFill>
                  <a:srgbClr val="000099"/>
                </a:solidFill>
                <a:latin typeface="+mn-ea"/>
              </a:rPr>
              <a:t> 2016 </a:t>
            </a:r>
            <a:r>
              <a:rPr lang="zh-CN" altLang="zh-CN" sz="2462" dirty="0">
                <a:solidFill>
                  <a:srgbClr val="000099"/>
                </a:solidFill>
                <a:latin typeface="+mn-ea"/>
              </a:rPr>
              <a:t>年互联网用户的增长情况</a:t>
            </a:r>
            <a:endParaRPr lang="zh-CN" altLang="en-US" sz="2462" dirty="0">
              <a:solidFill>
                <a:srgbClr val="000099"/>
              </a:solidFill>
              <a:latin typeface="+mn-ea"/>
            </a:endParaRPr>
          </a:p>
        </p:txBody>
      </p:sp>
    </p:spTree>
    <p:extLst>
      <p:ext uri="{BB962C8B-B14F-4D97-AF65-F5344CB8AC3E}">
        <p14:creationId xmlns:p14="http://schemas.microsoft.com/office/powerpoint/2010/main" val="1930640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互联网的发展情况概况</a:t>
            </a:r>
          </a:p>
        </p:txBody>
      </p:sp>
      <p:graphicFrame>
        <p:nvGraphicFramePr>
          <p:cNvPr id="5" name="表格 4"/>
          <p:cNvGraphicFramePr>
            <a:graphicFrameLocks noGrp="1"/>
          </p:cNvGraphicFramePr>
          <p:nvPr>
            <p:extLst>
              <p:ext uri="{D42A27DB-BD31-4B8C-83A1-F6EECF244321}">
                <p14:modId xmlns:p14="http://schemas.microsoft.com/office/powerpoint/2010/main" val="178643575"/>
              </p:ext>
            </p:extLst>
          </p:nvPr>
        </p:nvGraphicFramePr>
        <p:xfrm>
          <a:off x="955737" y="1852936"/>
          <a:ext cx="10457778" cy="3437192"/>
        </p:xfrm>
        <a:graphic>
          <a:graphicData uri="http://schemas.openxmlformats.org/drawingml/2006/table">
            <a:tbl>
              <a:tblPr firstRow="1" bandRow="1">
                <a:tableStyleId>{073A0DAA-6AF3-43AB-8588-CEC1D06C72B9}</a:tableStyleId>
              </a:tblPr>
              <a:tblGrid>
                <a:gridCol w="1595254">
                  <a:extLst>
                    <a:ext uri="{9D8B030D-6E8A-4147-A177-3AD203B41FA5}">
                      <a16:colId xmlns:a16="http://schemas.microsoft.com/office/drawing/2014/main" val="20000"/>
                    </a:ext>
                  </a:extLst>
                </a:gridCol>
                <a:gridCol w="1861130">
                  <a:extLst>
                    <a:ext uri="{9D8B030D-6E8A-4147-A177-3AD203B41FA5}">
                      <a16:colId xmlns:a16="http://schemas.microsoft.com/office/drawing/2014/main" val="20001"/>
                    </a:ext>
                  </a:extLst>
                </a:gridCol>
                <a:gridCol w="1861131">
                  <a:extLst>
                    <a:ext uri="{9D8B030D-6E8A-4147-A177-3AD203B41FA5}">
                      <a16:colId xmlns:a16="http://schemas.microsoft.com/office/drawing/2014/main" val="20002"/>
                    </a:ext>
                  </a:extLst>
                </a:gridCol>
                <a:gridCol w="1949755">
                  <a:extLst>
                    <a:ext uri="{9D8B030D-6E8A-4147-A177-3AD203B41FA5}">
                      <a16:colId xmlns:a16="http://schemas.microsoft.com/office/drawing/2014/main" val="20003"/>
                    </a:ext>
                  </a:extLst>
                </a:gridCol>
                <a:gridCol w="3190508">
                  <a:extLst>
                    <a:ext uri="{9D8B030D-6E8A-4147-A177-3AD203B41FA5}">
                      <a16:colId xmlns:a16="http://schemas.microsoft.com/office/drawing/2014/main" val="20004"/>
                    </a:ext>
                  </a:extLst>
                </a:gridCol>
              </a:tblGrid>
              <a:tr h="886252">
                <a:tc>
                  <a:txBody>
                    <a:bodyPr/>
                    <a:lstStyle/>
                    <a:p>
                      <a:pPr algn="ctr"/>
                      <a:r>
                        <a:rPr lang="zh-CN" altLang="en-US" sz="3400" b="1" dirty="0">
                          <a:latin typeface="+mn-lt"/>
                          <a:ea typeface="黑体" pitchFamily="2" charset="-122"/>
                        </a:rPr>
                        <a:t>年份</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网络数</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主机数</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用户数</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管理机构数</a:t>
                      </a:r>
                    </a:p>
                  </a:txBody>
                  <a:tcPr marL="112542" marR="112542" marT="56271" marB="56271" anchor="ctr">
                    <a:solidFill>
                      <a:srgbClr val="000099"/>
                    </a:solidFill>
                  </a:tcPr>
                </a:tc>
                <a:extLst>
                  <a:ext uri="{0D108BD9-81ED-4DB2-BD59-A6C34878D82A}">
                    <a16:rowId xmlns:a16="http://schemas.microsoft.com/office/drawing/2014/main" val="10000"/>
                  </a:ext>
                </a:extLst>
              </a:tr>
              <a:tr h="637735">
                <a:tc>
                  <a:txBody>
                    <a:bodyPr/>
                    <a:lstStyle/>
                    <a:p>
                      <a:pPr algn="ctr"/>
                      <a:r>
                        <a:rPr lang="en-US" altLang="zh-CN" sz="3400" b="1" dirty="0">
                          <a:solidFill>
                            <a:srgbClr val="000099"/>
                          </a:solidFill>
                          <a:latin typeface="+mn-lt"/>
                          <a:ea typeface="黑体" pitchFamily="2" charset="-122"/>
                        </a:rPr>
                        <a:t>1980</a:t>
                      </a:r>
                      <a:endParaRPr lang="zh-CN" altLang="en-US" sz="3400" b="1"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endParaRPr lang="zh-CN" altLang="en-US" sz="3400" b="1"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2</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2</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0</a:t>
                      </a:r>
                      <a:endParaRPr lang="zh-CN" altLang="en-US" sz="3400" b="1" baseline="30000" dirty="0">
                        <a:solidFill>
                          <a:srgbClr val="000099"/>
                        </a:solidFill>
                        <a:latin typeface="+mn-lt"/>
                        <a:ea typeface="黑体" pitchFamily="2" charset="-122"/>
                      </a:endParaRPr>
                    </a:p>
                  </a:txBody>
                  <a:tcPr marL="112542" marR="112542" marT="56271" marB="56271" anchor="ctr"/>
                </a:tc>
                <a:extLst>
                  <a:ext uri="{0D108BD9-81ED-4DB2-BD59-A6C34878D82A}">
                    <a16:rowId xmlns:a16="http://schemas.microsoft.com/office/drawing/2014/main" val="10001"/>
                  </a:ext>
                </a:extLst>
              </a:tr>
              <a:tr h="637735">
                <a:tc>
                  <a:txBody>
                    <a:bodyPr/>
                    <a:lstStyle/>
                    <a:p>
                      <a:pPr algn="ctr"/>
                      <a:r>
                        <a:rPr lang="en-US" altLang="zh-CN" sz="3400" b="1" dirty="0">
                          <a:solidFill>
                            <a:srgbClr val="000099"/>
                          </a:solidFill>
                          <a:latin typeface="+mn-lt"/>
                          <a:ea typeface="黑体" pitchFamily="2" charset="-122"/>
                        </a:rPr>
                        <a:t>1990</a:t>
                      </a:r>
                      <a:endParaRPr lang="zh-CN" altLang="en-US" sz="3400" b="1"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3</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5</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6</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1</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extLst>
                  <a:ext uri="{0D108BD9-81ED-4DB2-BD59-A6C34878D82A}">
                    <a16:rowId xmlns:a16="http://schemas.microsoft.com/office/drawing/2014/main" val="10002"/>
                  </a:ext>
                </a:extLst>
              </a:tr>
              <a:tr h="637735">
                <a:tc>
                  <a:txBody>
                    <a:bodyPr/>
                    <a:lstStyle/>
                    <a:p>
                      <a:pPr algn="ctr"/>
                      <a:r>
                        <a:rPr lang="en-US" altLang="zh-CN" sz="3400" b="1" dirty="0">
                          <a:solidFill>
                            <a:srgbClr val="000099"/>
                          </a:solidFill>
                          <a:latin typeface="+mn-lt"/>
                          <a:ea typeface="黑体" pitchFamily="2" charset="-122"/>
                        </a:rPr>
                        <a:t>2000</a:t>
                      </a:r>
                      <a:endParaRPr lang="zh-CN" altLang="en-US" sz="3400" b="1"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5</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7</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8</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2</a:t>
                      </a:r>
                      <a:endParaRPr lang="zh-CN" altLang="en-US" sz="3400" b="1" baseline="30000" dirty="0">
                        <a:solidFill>
                          <a:srgbClr val="000099"/>
                        </a:solidFill>
                        <a:latin typeface="+mn-lt"/>
                        <a:ea typeface="黑体" pitchFamily="2" charset="-122"/>
                      </a:endParaRPr>
                    </a:p>
                  </a:txBody>
                  <a:tcPr marL="112542" marR="112542" marT="56271" marB="56271" anchor="ctr"/>
                </a:tc>
                <a:extLst>
                  <a:ext uri="{0D108BD9-81ED-4DB2-BD59-A6C34878D82A}">
                    <a16:rowId xmlns:a16="http://schemas.microsoft.com/office/drawing/2014/main" val="10003"/>
                  </a:ext>
                </a:extLst>
              </a:tr>
              <a:tr h="637735">
                <a:tc>
                  <a:txBody>
                    <a:bodyPr/>
                    <a:lstStyle/>
                    <a:p>
                      <a:pPr algn="ctr"/>
                      <a:r>
                        <a:rPr lang="en-US" altLang="zh-CN" sz="3400" b="1" dirty="0">
                          <a:solidFill>
                            <a:srgbClr val="000099"/>
                          </a:solidFill>
                          <a:latin typeface="+mn-lt"/>
                          <a:ea typeface="黑体" pitchFamily="2" charset="-122"/>
                        </a:rPr>
                        <a:t>2005</a:t>
                      </a:r>
                      <a:endParaRPr lang="zh-CN" altLang="en-US" sz="3400" b="1"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6</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8</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9</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3</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8" name="矩形 7"/>
          <p:cNvSpPr/>
          <p:nvPr/>
        </p:nvSpPr>
        <p:spPr>
          <a:xfrm>
            <a:off x="1957597" y="1213369"/>
            <a:ext cx="8215164" cy="584775"/>
          </a:xfrm>
          <a:prstGeom prst="rect">
            <a:avLst/>
          </a:prstGeom>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互联网的发展概况</a:t>
            </a:r>
            <a:r>
              <a:rPr lang="zh-CN" altLang="en-US" sz="3200" dirty="0">
                <a:solidFill>
                  <a:srgbClr val="000099"/>
                </a:solidFill>
                <a:latin typeface="微软雅黑" panose="020B0503020204020204" pitchFamily="34" charset="-122"/>
                <a:ea typeface="微软雅黑" panose="020B0503020204020204" pitchFamily="34" charset="-122"/>
              </a:rPr>
              <a:t>（统计到 </a:t>
            </a:r>
            <a:r>
              <a:rPr lang="en-US" altLang="zh-CN" sz="3200" dirty="0">
                <a:solidFill>
                  <a:srgbClr val="000099"/>
                </a:solidFill>
                <a:latin typeface="微软雅黑" panose="020B0503020204020204" pitchFamily="34" charset="-122"/>
                <a:ea typeface="微软雅黑" panose="020B0503020204020204" pitchFamily="34" charset="-122"/>
              </a:rPr>
              <a:t>2005 </a:t>
            </a:r>
            <a:r>
              <a:rPr lang="zh-CN" altLang="en-US" sz="3200" dirty="0">
                <a:solidFill>
                  <a:srgbClr val="000099"/>
                </a:solidFill>
                <a:latin typeface="微软雅黑" panose="020B0503020204020204" pitchFamily="34" charset="-122"/>
                <a:ea typeface="微软雅黑" panose="020B0503020204020204" pitchFamily="34" charset="-122"/>
              </a:rPr>
              <a:t>年）</a:t>
            </a:r>
          </a:p>
        </p:txBody>
      </p:sp>
    </p:spTree>
    <p:extLst>
      <p:ext uri="{BB962C8B-B14F-4D97-AF65-F5344CB8AC3E}">
        <p14:creationId xmlns:p14="http://schemas.microsoft.com/office/powerpoint/2010/main" val="2556767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a:t>1.2.3  </a:t>
            </a:r>
            <a:r>
              <a:rPr lang="zh-CN" altLang="zh-CN" dirty="0"/>
              <a:t>互联网的标准化工作</a:t>
            </a:r>
            <a:endParaRPr lang="zh-CN" altLang="en-US" dirty="0"/>
          </a:p>
        </p:txBody>
      </p:sp>
      <p:grpSp>
        <p:nvGrpSpPr>
          <p:cNvPr id="3" name="组合 2"/>
          <p:cNvGrpSpPr/>
          <p:nvPr/>
        </p:nvGrpSpPr>
        <p:grpSpPr>
          <a:xfrm>
            <a:off x="512612" y="1992924"/>
            <a:ext cx="11425769" cy="444890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62" dirty="0">
                  <a:solidFill>
                    <a:srgbClr val="000099"/>
                  </a:solidFill>
                  <a:latin typeface="微软雅黑" panose="020B0503020204020204" pitchFamily="34" charset="-122"/>
                  <a:ea typeface="微软雅黑" panose="020B0503020204020204" pitchFamily="34" charset="-122"/>
                </a:rPr>
                <a:t>互联网协会 </a:t>
              </a:r>
              <a:r>
                <a:rPr kumimoji="1" lang="en-US" altLang="zh-CN" sz="2462" dirty="0">
                  <a:solidFill>
                    <a:srgbClr val="000099"/>
                  </a:solidFill>
                  <a:latin typeface="微软雅黑" panose="020B0503020204020204" pitchFamily="34" charset="-122"/>
                  <a:ea typeface="微软雅黑" panose="020B0503020204020204" pitchFamily="34"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互联网研究指导组</a:t>
              </a:r>
            </a:p>
            <a:p>
              <a:pPr algn="ctr"/>
              <a:r>
                <a:rPr kumimoji="1" lang="en-US" altLang="zh-CN" sz="2400" dirty="0">
                  <a:solidFill>
                    <a:srgbClr val="000099"/>
                  </a:solidFill>
                  <a:latin typeface="微软雅黑" panose="020B0503020204020204" pitchFamily="34" charset="-122"/>
                  <a:ea typeface="微软雅黑" panose="020B0503020204020204" pitchFamily="34"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303808" cy="3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互联网研究部 </a:t>
              </a:r>
              <a:r>
                <a:rPr kumimoji="1" lang="en-US" altLang="zh-CN" sz="2400" dirty="0">
                  <a:solidFill>
                    <a:srgbClr val="000099"/>
                  </a:solidFill>
                  <a:latin typeface="微软雅黑" panose="020B0503020204020204" pitchFamily="34" charset="-122"/>
                  <a:ea typeface="微软雅黑" panose="020B0503020204020204" pitchFamily="34" charset="-122"/>
                </a:rPr>
                <a:t>IRTF </a:t>
              </a:r>
            </a:p>
          </p:txBody>
        </p:sp>
        <p:sp>
          <p:nvSpPr>
            <p:cNvPr id="320525" name="Text Box 13"/>
            <p:cNvSpPr txBox="1">
              <a:spLocks noChangeArrowheads="1"/>
            </p:cNvSpPr>
            <p:nvPr/>
          </p:nvSpPr>
          <p:spPr bwMode="auto">
            <a:xfrm>
              <a:off x="6485335" y="3560763"/>
              <a:ext cx="2286511" cy="3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互联网工程部 </a:t>
              </a:r>
              <a:r>
                <a:rPr kumimoji="1" lang="en-US" altLang="zh-CN" sz="2400" dirty="0">
                  <a:solidFill>
                    <a:srgbClr val="000099"/>
                  </a:solidFill>
                  <a:latin typeface="微软雅黑" panose="020B0503020204020204" pitchFamily="34" charset="-122"/>
                  <a:ea typeface="微软雅黑" panose="020B0503020204020204" pitchFamily="34"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互联网工程指导组</a:t>
              </a:r>
            </a:p>
            <a:p>
              <a:pPr algn="ctr"/>
              <a:r>
                <a:rPr kumimoji="1" lang="en-US" altLang="zh-CN" sz="2400" dirty="0">
                  <a:solidFill>
                    <a:srgbClr val="000099"/>
                  </a:solidFill>
                  <a:latin typeface="微软雅黑" panose="020B0503020204020204" pitchFamily="34" charset="-122"/>
                  <a:ea typeface="微软雅黑" panose="020B0503020204020204" pitchFamily="34" charset="-122"/>
                </a:rPr>
                <a:t>IESG </a:t>
              </a:r>
            </a:p>
          </p:txBody>
        </p:sp>
        <p:sp>
          <p:nvSpPr>
            <p:cNvPr id="320529" name="Text Box 17"/>
            <p:cNvSpPr txBox="1">
              <a:spLocks noChangeArrowheads="1"/>
            </p:cNvSpPr>
            <p:nvPr/>
          </p:nvSpPr>
          <p:spPr bwMode="auto">
            <a:xfrm>
              <a:off x="7371027" y="4754563"/>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62" dirty="0">
                  <a:solidFill>
                    <a:schemeClr val="accent4">
                      <a:lumMod val="60000"/>
                      <a:lumOff val="40000"/>
                    </a:schemeClr>
                  </a:solidFill>
                  <a:latin typeface="微软雅黑" panose="020B0503020204020204" pitchFamily="34" charset="-122"/>
                  <a:ea typeface="微软雅黑" panose="020B0503020204020204" pitchFamily="34" charset="-122"/>
                </a:rPr>
                <a:t>互联网体系结构</a:t>
              </a:r>
            </a:p>
            <a:p>
              <a:pPr algn="ctr"/>
              <a:r>
                <a:rPr kumimoji="1" lang="zh-CN" altLang="en-US" sz="2462" dirty="0">
                  <a:solidFill>
                    <a:schemeClr val="accent4">
                      <a:lumMod val="60000"/>
                      <a:lumOff val="40000"/>
                    </a:schemeClr>
                  </a:solidFill>
                  <a:latin typeface="微软雅黑" panose="020B0503020204020204" pitchFamily="34" charset="-122"/>
                  <a:ea typeface="微软雅黑" panose="020B0503020204020204" pitchFamily="34" charset="-122"/>
                </a:rPr>
                <a:t>研究委员会 </a:t>
              </a:r>
              <a:r>
                <a:rPr kumimoji="1" lang="en-US" altLang="zh-CN" sz="2462" dirty="0">
                  <a:solidFill>
                    <a:schemeClr val="accent4">
                      <a:lumMod val="60000"/>
                      <a:lumOff val="40000"/>
                    </a:schemeClr>
                  </a:solidFill>
                  <a:latin typeface="微软雅黑" panose="020B0503020204020204" pitchFamily="34" charset="-122"/>
                  <a:ea typeface="微软雅黑" panose="020B0503020204020204" pitchFamily="34"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grpSp>
      <p:sp>
        <p:nvSpPr>
          <p:cNvPr id="2" name="矩形 1"/>
          <p:cNvSpPr/>
          <p:nvPr/>
        </p:nvSpPr>
        <p:spPr>
          <a:xfrm>
            <a:off x="660450" y="1163607"/>
            <a:ext cx="10871099" cy="596253"/>
          </a:xfrm>
          <a:prstGeom prst="rect">
            <a:avLst/>
          </a:prstGeom>
        </p:spPr>
        <p:txBody>
          <a:bodyPr wrap="square">
            <a:spAutoFit/>
          </a:bodyPr>
          <a:lstStyle/>
          <a:p>
            <a:pPr algn="ctr">
              <a:lnSpc>
                <a:spcPct val="110000"/>
              </a:lnSpc>
            </a:pPr>
            <a:r>
              <a:rPr lang="zh-CN" altLang="zh-CN" sz="3200" dirty="0">
                <a:solidFill>
                  <a:srgbClr val="000099"/>
                </a:solidFill>
                <a:latin typeface="微软雅黑" panose="020B0503020204020204" pitchFamily="34" charset="-122"/>
                <a:ea typeface="微软雅黑" panose="020B0503020204020204" pitchFamily="34" charset="-122"/>
              </a:rPr>
              <a:t>互联网的标准化工作对互联网的发展起到了非常重要的作用</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9218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solidFill>
                  <a:srgbClr val="0000CC"/>
                </a:solidFill>
              </a:rPr>
              <a:t>互联网草案 </a:t>
            </a:r>
            <a:r>
              <a:rPr lang="en-US" altLang="zh-CN" dirty="0"/>
              <a:t>(Internet Draft) ——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建议标准 </a:t>
            </a:r>
            <a:r>
              <a:rPr lang="en-US" altLang="zh-CN" dirty="0"/>
              <a:t>(Proposed Standard) —— </a:t>
            </a:r>
            <a:r>
              <a:rPr lang="zh-CN" altLang="en-US" dirty="0"/>
              <a:t>从这个阶段开始就成为 </a:t>
            </a:r>
            <a:r>
              <a:rPr lang="en-US" altLang="zh-CN" dirty="0"/>
              <a:t>RFC </a:t>
            </a:r>
            <a:r>
              <a:rPr lang="zh-CN" altLang="en-US" dirty="0"/>
              <a:t>文档</a:t>
            </a:r>
          </a:p>
          <a:p>
            <a:r>
              <a:rPr lang="zh-CN" altLang="en-US" dirty="0">
                <a:solidFill>
                  <a:srgbClr val="0000CC"/>
                </a:solidFill>
              </a:rPr>
              <a:t>互联网标准 </a:t>
            </a:r>
            <a:r>
              <a:rPr lang="en-US" altLang="zh-CN" dirty="0"/>
              <a:t>(Internet Standard) —— </a:t>
            </a:r>
            <a:r>
              <a:rPr lang="zh-CN" altLang="zh-CN" dirty="0"/>
              <a:t>达到正式标准后，每个标准就分配到一个编号</a:t>
            </a:r>
            <a:r>
              <a:rPr lang="en-US" altLang="zh-CN" dirty="0"/>
              <a:t> STD </a:t>
            </a:r>
            <a:r>
              <a:rPr lang="en-US" altLang="zh-CN" dirty="0" err="1"/>
              <a:t>xxxx</a:t>
            </a:r>
            <a:r>
              <a:rPr lang="zh-CN" altLang="zh-CN" dirty="0"/>
              <a:t>。</a:t>
            </a:r>
            <a:r>
              <a:rPr lang="en-US" altLang="zh-CN" dirty="0"/>
              <a:t> </a:t>
            </a:r>
            <a:r>
              <a:rPr lang="zh-CN" altLang="zh-CN" dirty="0"/>
              <a:t>一个标准可以和多个</a:t>
            </a:r>
            <a:r>
              <a:rPr lang="en-US" altLang="zh-CN" dirty="0"/>
              <a:t> RFC </a:t>
            </a:r>
            <a:r>
              <a:rPr lang="zh-CN" altLang="zh-CN" dirty="0"/>
              <a:t>文档关联</a:t>
            </a:r>
            <a:endParaRPr lang="en-US" altLang="zh-CN" dirty="0"/>
          </a:p>
        </p:txBody>
      </p:sp>
      <p:sp>
        <p:nvSpPr>
          <p:cNvPr id="322562" name="Rectangle 2"/>
          <p:cNvSpPr>
            <a:spLocks noGrp="1" noChangeArrowheads="1"/>
          </p:cNvSpPr>
          <p:nvPr>
            <p:ph type="title"/>
          </p:nvPr>
        </p:nvSpPr>
        <p:spPr/>
        <p:txBody>
          <a:bodyPr>
            <a:normAutofit fontScale="90000"/>
          </a:bodyPr>
          <a:lstStyle/>
          <a:p>
            <a:pPr algn="ctr"/>
            <a:r>
              <a:rPr lang="zh-CN" altLang="en-US" sz="4431" dirty="0"/>
              <a:t>成为</a:t>
            </a:r>
            <a:r>
              <a:rPr lang="zh-CN" altLang="zh-CN" sz="4431" dirty="0"/>
              <a:t>互联网正式标准要经过三个阶段</a:t>
            </a:r>
            <a:endParaRPr lang="zh-CN" altLang="en-US" sz="4431" dirty="0"/>
          </a:p>
        </p:txBody>
      </p:sp>
      <p:sp>
        <p:nvSpPr>
          <p:cNvPr id="2" name="矩形 1"/>
          <p:cNvSpPr/>
          <p:nvPr/>
        </p:nvSpPr>
        <p:spPr>
          <a:xfrm>
            <a:off x="256305" y="5085184"/>
            <a:ext cx="11679390" cy="646331"/>
          </a:xfrm>
          <a:prstGeom prst="rect">
            <a:avLst/>
          </a:prstGeom>
          <a:solidFill>
            <a:schemeClr val="accent4">
              <a:lumMod val="20000"/>
              <a:lumOff val="80000"/>
            </a:schemeClr>
          </a:solidFill>
          <a:ln>
            <a:solidFill>
              <a:srgbClr val="FF99FF"/>
            </a:solidFill>
          </a:ln>
        </p:spPr>
        <p:txBody>
          <a:bodyPr wrap="square">
            <a:spAutoFit/>
          </a:bodyPr>
          <a:lstStyle/>
          <a:p>
            <a:pPr algn="ctr"/>
            <a:r>
              <a:rPr lang="zh-CN" altLang="zh-CN" sz="3600" dirty="0">
                <a:solidFill>
                  <a:srgbClr val="000099"/>
                </a:solidFill>
                <a:latin typeface="微软雅黑" panose="020B0503020204020204" pitchFamily="34" charset="-122"/>
                <a:ea typeface="微软雅黑" panose="020B0503020204020204" pitchFamily="34" charset="-122"/>
              </a:rPr>
              <a:t>所有互联网标准都以</a:t>
            </a:r>
            <a:r>
              <a:rPr lang="en-US" altLang="zh-CN" sz="3600" dirty="0">
                <a:solidFill>
                  <a:srgbClr val="000099"/>
                </a:solidFill>
                <a:latin typeface="微软雅黑" panose="020B0503020204020204" pitchFamily="34" charset="-122"/>
                <a:ea typeface="微软雅黑" panose="020B0503020204020204" pitchFamily="34" charset="-122"/>
              </a:rPr>
              <a:t> RFC </a:t>
            </a:r>
            <a:r>
              <a:rPr lang="zh-CN" altLang="en-US" sz="3600" dirty="0">
                <a:solidFill>
                  <a:srgbClr val="000099"/>
                </a:solidFill>
                <a:latin typeface="微软雅黑" panose="020B0503020204020204" pitchFamily="34" charset="-122"/>
                <a:ea typeface="微软雅黑" panose="020B0503020204020204" pitchFamily="34" charset="-122"/>
              </a:rPr>
              <a:t>文档</a:t>
            </a:r>
            <a:r>
              <a:rPr lang="zh-CN" altLang="zh-CN" sz="3600" dirty="0">
                <a:solidFill>
                  <a:srgbClr val="000099"/>
                </a:solidFill>
                <a:latin typeface="微软雅黑" panose="020B0503020204020204" pitchFamily="34" charset="-122"/>
                <a:ea typeface="微软雅黑" panose="020B0503020204020204" pitchFamily="34" charset="-122"/>
              </a:rPr>
              <a:t>的形式在互联网上发表</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1500A7C-E858-4FCC-B610-A3EA6C781781}"/>
              </a:ext>
            </a:extLst>
          </p:cNvPr>
          <p:cNvSpPr/>
          <p:nvPr/>
        </p:nvSpPr>
        <p:spPr>
          <a:xfrm>
            <a:off x="4151784" y="5805264"/>
            <a:ext cx="2634054" cy="369332"/>
          </a:xfrm>
          <a:prstGeom prst="rect">
            <a:avLst/>
          </a:prstGeom>
        </p:spPr>
        <p:txBody>
          <a:bodyPr wrap="none">
            <a:spAutoFit/>
          </a:bodyPr>
          <a:lstStyle/>
          <a:p>
            <a:r>
              <a:rPr lang="en-US" altLang="zh-CN" dirty="0">
                <a:solidFill>
                  <a:srgbClr val="FF0000"/>
                </a:solidFill>
              </a:rPr>
              <a:t>R</a:t>
            </a:r>
            <a:r>
              <a:rPr lang="en-US" altLang="zh-CN" dirty="0">
                <a:solidFill>
                  <a:srgbClr val="000099"/>
                </a:solidFill>
              </a:rPr>
              <a:t>equest </a:t>
            </a:r>
            <a:r>
              <a:rPr lang="en-US" altLang="zh-CN" dirty="0">
                <a:solidFill>
                  <a:srgbClr val="FF0000"/>
                </a:solidFill>
              </a:rPr>
              <a:t>F</a:t>
            </a:r>
            <a:r>
              <a:rPr lang="en-US" altLang="zh-CN" dirty="0">
                <a:solidFill>
                  <a:srgbClr val="000099"/>
                </a:solidFill>
              </a:rPr>
              <a:t>or </a:t>
            </a:r>
            <a:r>
              <a:rPr lang="en-US" altLang="zh-CN" dirty="0">
                <a:solidFill>
                  <a:srgbClr val="FF0000"/>
                </a:solidFill>
              </a:rPr>
              <a:t>C</a:t>
            </a:r>
            <a:r>
              <a:rPr lang="en-US" altLang="zh-CN" dirty="0">
                <a:solidFill>
                  <a:srgbClr val="000099"/>
                </a:solidFill>
              </a:rPr>
              <a:t>omments</a:t>
            </a:r>
            <a:endParaRPr lang="zh-CN" altLang="en-US" dirty="0">
              <a:solidFill>
                <a:srgbClr val="000099"/>
              </a:solidFill>
            </a:endParaRPr>
          </a:p>
        </p:txBody>
      </p:sp>
    </p:spTree>
    <p:extLst>
      <p:ext uri="{BB962C8B-B14F-4D97-AF65-F5344CB8AC3E}">
        <p14:creationId xmlns:p14="http://schemas.microsoft.com/office/powerpoint/2010/main" val="3846664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a:t>各种 </a:t>
            </a:r>
            <a:r>
              <a:rPr lang="en-US" altLang="zh-CN" dirty="0"/>
              <a:t>RFC </a:t>
            </a:r>
            <a:r>
              <a:rPr lang="zh-CN" altLang="en-US" dirty="0"/>
              <a:t>之间的关系 </a:t>
            </a:r>
          </a:p>
        </p:txBody>
      </p:sp>
      <p:grpSp>
        <p:nvGrpSpPr>
          <p:cNvPr id="3" name="组合 2"/>
          <p:cNvGrpSpPr/>
          <p:nvPr/>
        </p:nvGrpSpPr>
        <p:grpSpPr>
          <a:xfrm>
            <a:off x="867113" y="2132856"/>
            <a:ext cx="10484245" cy="4520772"/>
            <a:chOff x="428229" y="1916114"/>
            <a:chExt cx="8518449" cy="3673127"/>
          </a:xfrm>
        </p:grpSpPr>
        <p:sp>
          <p:nvSpPr>
            <p:cNvPr id="324610" name="Rectangle 2"/>
            <p:cNvSpPr>
              <a:spLocks noChangeArrowheads="1"/>
            </p:cNvSpPr>
            <p:nvPr/>
          </p:nvSpPr>
          <p:spPr bwMode="auto">
            <a:xfrm>
              <a:off x="428229" y="2712906"/>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ea"/>
              </a:endParaRPr>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30" name="Text Box 22"/>
            <p:cNvSpPr txBox="1">
              <a:spLocks noChangeArrowheads="1"/>
            </p:cNvSpPr>
            <p:nvPr/>
          </p:nvSpPr>
          <p:spPr bwMode="auto">
            <a:xfrm>
              <a:off x="3768063" y="1992314"/>
              <a:ext cx="1718071"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互联网草案</a:t>
              </a:r>
            </a:p>
          </p:txBody>
        </p:sp>
        <p:sp>
          <p:nvSpPr>
            <p:cNvPr id="324631" name="Text Box 23"/>
            <p:cNvSpPr txBox="1">
              <a:spLocks noChangeArrowheads="1"/>
            </p:cNvSpPr>
            <p:nvPr/>
          </p:nvSpPr>
          <p:spPr bwMode="auto">
            <a:xfrm>
              <a:off x="3883289" y="2981326"/>
              <a:ext cx="1397130"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建议标准</a:t>
              </a:r>
            </a:p>
          </p:txBody>
        </p:sp>
        <p:sp>
          <p:nvSpPr>
            <p:cNvPr id="324633" name="Text Box 25"/>
            <p:cNvSpPr txBox="1">
              <a:spLocks noChangeArrowheads="1"/>
            </p:cNvSpPr>
            <p:nvPr/>
          </p:nvSpPr>
          <p:spPr bwMode="auto">
            <a:xfrm>
              <a:off x="3761184" y="3956596"/>
              <a:ext cx="1724951" cy="382865"/>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chemeClr val="accent2"/>
                  </a:solidFill>
                  <a:latin typeface="+mn-ea"/>
                </a:rPr>
                <a:t>互联网标准</a:t>
              </a:r>
            </a:p>
          </p:txBody>
        </p:sp>
        <p:sp>
          <p:nvSpPr>
            <p:cNvPr id="324634" name="Text Box 26"/>
            <p:cNvSpPr txBox="1">
              <a:spLocks noChangeArrowheads="1"/>
            </p:cNvSpPr>
            <p:nvPr/>
          </p:nvSpPr>
          <p:spPr bwMode="auto">
            <a:xfrm>
              <a:off x="3726788" y="4893221"/>
              <a:ext cx="175934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历史的 </a:t>
              </a:r>
              <a:r>
                <a:rPr kumimoji="1" lang="en-US" altLang="zh-CN" sz="2400" dirty="0">
                  <a:solidFill>
                    <a:srgbClr val="333399"/>
                  </a:solidFill>
                  <a:latin typeface="+mn-ea"/>
                </a:rPr>
                <a:t>RFC</a:t>
              </a:r>
            </a:p>
          </p:txBody>
        </p:sp>
        <p:sp>
          <p:nvSpPr>
            <p:cNvPr id="324635" name="Text Box 27"/>
            <p:cNvSpPr txBox="1">
              <a:spLocks noChangeArrowheads="1"/>
            </p:cNvSpPr>
            <p:nvPr/>
          </p:nvSpPr>
          <p:spPr bwMode="auto">
            <a:xfrm>
              <a:off x="732630" y="2986089"/>
              <a:ext cx="1781705"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实验的 </a:t>
              </a:r>
              <a:r>
                <a:rPr kumimoji="1" lang="en-US" altLang="zh-CN" sz="2400" dirty="0">
                  <a:solidFill>
                    <a:srgbClr val="333399"/>
                  </a:solidFill>
                  <a:latin typeface="+mn-ea"/>
                </a:rPr>
                <a:t>RFC</a:t>
              </a:r>
            </a:p>
          </p:txBody>
        </p:sp>
        <p:sp>
          <p:nvSpPr>
            <p:cNvPr id="324636" name="Text Box 28"/>
            <p:cNvSpPr txBox="1">
              <a:spLocks noChangeArrowheads="1"/>
            </p:cNvSpPr>
            <p:nvPr/>
          </p:nvSpPr>
          <p:spPr bwMode="auto">
            <a:xfrm>
              <a:off x="6407944" y="3001964"/>
              <a:ext cx="2218531"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提供信息的 </a:t>
              </a:r>
              <a:r>
                <a:rPr kumimoji="1" lang="en-US" altLang="zh-CN" sz="2400" dirty="0">
                  <a:solidFill>
                    <a:srgbClr val="333399"/>
                  </a:solidFill>
                  <a:latin typeface="+mn-ea"/>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grpSp>
      <p:sp>
        <p:nvSpPr>
          <p:cNvPr id="2" name="矩形 1"/>
          <p:cNvSpPr/>
          <p:nvPr/>
        </p:nvSpPr>
        <p:spPr>
          <a:xfrm>
            <a:off x="371152" y="1017892"/>
            <a:ext cx="11664949" cy="1007263"/>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zh-CN" sz="2800" dirty="0">
                <a:solidFill>
                  <a:srgbClr val="000099"/>
                </a:solidFill>
                <a:latin typeface="+mn-ea"/>
              </a:rPr>
              <a:t>除了建议标准和互联网标准这两种</a:t>
            </a:r>
            <a:r>
              <a:rPr lang="en-US" altLang="zh-CN" sz="2800" dirty="0">
                <a:solidFill>
                  <a:srgbClr val="000099"/>
                </a:solidFill>
                <a:latin typeface="+mn-ea"/>
              </a:rPr>
              <a:t> RFC </a:t>
            </a:r>
            <a:r>
              <a:rPr lang="zh-CN" altLang="zh-CN" sz="2800" dirty="0">
                <a:solidFill>
                  <a:srgbClr val="000099"/>
                </a:solidFill>
                <a:latin typeface="+mn-ea"/>
              </a:rPr>
              <a:t>文档外，还有三种</a:t>
            </a:r>
            <a:r>
              <a:rPr lang="en-US" altLang="zh-CN" sz="2800" dirty="0">
                <a:solidFill>
                  <a:srgbClr val="000099"/>
                </a:solidFill>
                <a:latin typeface="+mn-ea"/>
              </a:rPr>
              <a:t> RFC </a:t>
            </a:r>
            <a:r>
              <a:rPr lang="zh-CN" altLang="zh-CN" sz="2800" dirty="0">
                <a:solidFill>
                  <a:srgbClr val="000099"/>
                </a:solidFill>
                <a:latin typeface="+mn-ea"/>
              </a:rPr>
              <a:t>文档，即历史的、实验的和提供信息的</a:t>
            </a:r>
            <a:r>
              <a:rPr lang="en-US" altLang="zh-CN" sz="2800" dirty="0">
                <a:solidFill>
                  <a:srgbClr val="000099"/>
                </a:solidFill>
                <a:latin typeface="+mn-ea"/>
              </a:rPr>
              <a:t> RFC </a:t>
            </a:r>
            <a:r>
              <a:rPr lang="zh-CN" altLang="zh-CN" sz="2800" dirty="0">
                <a:solidFill>
                  <a:srgbClr val="000099"/>
                </a:solidFill>
                <a:latin typeface="+mn-ea"/>
              </a:rPr>
              <a:t>文档</a:t>
            </a:r>
            <a:r>
              <a:rPr lang="zh-CN" altLang="en-US" sz="2800" dirty="0">
                <a:solidFill>
                  <a:srgbClr val="000099"/>
                </a:solidFill>
                <a:latin typeface="+mn-ea"/>
              </a:rPr>
              <a:t>。</a:t>
            </a:r>
          </a:p>
        </p:txBody>
      </p:sp>
    </p:spTree>
    <p:extLst>
      <p:ext uri="{BB962C8B-B14F-4D97-AF65-F5344CB8AC3E}">
        <p14:creationId xmlns:p14="http://schemas.microsoft.com/office/powerpoint/2010/main" val="2510065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460926"/>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19011914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1.3.1  </a:t>
            </a:r>
            <a:r>
              <a:rPr lang="zh-CN" altLang="zh-CN" dirty="0"/>
              <a:t>互联网的边缘部分</a:t>
            </a:r>
          </a:p>
          <a:p>
            <a:r>
              <a:rPr lang="en-US" altLang="zh-CN" dirty="0"/>
              <a:t>1.3.2  </a:t>
            </a:r>
            <a:r>
              <a:rPr lang="zh-CN" altLang="zh-CN" dirty="0"/>
              <a:t>互联网的核心部分</a:t>
            </a:r>
          </a:p>
          <a:p>
            <a:endParaRPr lang="zh-CN" altLang="en-US" dirty="0"/>
          </a:p>
        </p:txBody>
      </p:sp>
      <p:sp>
        <p:nvSpPr>
          <p:cNvPr id="2" name="标题 1"/>
          <p:cNvSpPr>
            <a:spLocks noGrp="1"/>
          </p:cNvSpPr>
          <p:nvPr>
            <p:ph type="title"/>
          </p:nvPr>
        </p:nvSpPr>
        <p:spPr/>
        <p:txBody>
          <a:bodyPr/>
          <a:lstStyle/>
          <a:p>
            <a:r>
              <a:rPr lang="en-US" altLang="zh-CN" dirty="0"/>
              <a:t>1.3  </a:t>
            </a:r>
            <a:r>
              <a:rPr lang="zh-CN" altLang="zh-CN" dirty="0"/>
              <a:t>互联网</a:t>
            </a:r>
            <a:r>
              <a:rPr lang="zh-CN" altLang="en-US" dirty="0"/>
              <a:t>的组成</a:t>
            </a:r>
          </a:p>
        </p:txBody>
      </p:sp>
    </p:spTree>
    <p:extLst>
      <p:ext uri="{BB962C8B-B14F-4D97-AF65-F5344CB8AC3E}">
        <p14:creationId xmlns:p14="http://schemas.microsoft.com/office/powerpoint/2010/main" val="2931483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idx="1"/>
          </p:nvPr>
        </p:nvSpPr>
        <p:spPr/>
        <p:txBody>
          <a:bodyPr/>
          <a:lstStyle/>
          <a:p>
            <a:pPr>
              <a:buFont typeface="Wingdings" pitchFamily="2" charset="2"/>
              <a:buNone/>
            </a:pPr>
            <a:r>
              <a:rPr lang="zh-CN" altLang="en-US" dirty="0"/>
              <a:t>从互联网的工作方式上看，可以划分为两大块：</a:t>
            </a:r>
          </a:p>
          <a:p>
            <a:pPr>
              <a:buNone/>
            </a:pPr>
            <a:r>
              <a:rPr lang="en-US" altLang="zh-CN" dirty="0"/>
              <a:t>(1) </a:t>
            </a:r>
            <a:r>
              <a:rPr lang="zh-CN" altLang="en-US" dirty="0">
                <a:solidFill>
                  <a:srgbClr val="FF0000"/>
                </a:solidFill>
              </a:rPr>
              <a:t>边缘部分：</a:t>
            </a:r>
            <a:r>
              <a:rPr lang="zh-CN" altLang="en-US" dirty="0"/>
              <a:t> 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核心部分：</a:t>
            </a:r>
            <a:r>
              <a:rPr lang="zh-CN" altLang="en-US" dirty="0"/>
              <a:t>由大量网络和连接这些网络的路由器组成。这部分是为边缘部分提供服务的（提供连通性和交换）</a:t>
            </a:r>
          </a:p>
        </p:txBody>
      </p:sp>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Tree>
    <p:extLst>
      <p:ext uri="{BB962C8B-B14F-4D97-AF65-F5344CB8AC3E}">
        <p14:creationId xmlns:p14="http://schemas.microsoft.com/office/powerpoint/2010/main" val="1465114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36079" y="1340768"/>
            <a:ext cx="9919842" cy="4940857"/>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884279" cy="502184"/>
            </a:xfrm>
            <a:prstGeom prst="rect">
              <a:avLst/>
            </a:prstGeom>
            <a:solidFill>
              <a:srgbClr val="FFFF00"/>
            </a:solidFill>
            <a:ln w="9525">
              <a:solidFill>
                <a:schemeClr val="tx1"/>
              </a:solidFill>
              <a:miter lim="800000"/>
              <a:headEnd/>
              <a:tailEnd/>
            </a:ln>
            <a:effectLst/>
            <a:extLst/>
          </p:spPr>
          <p:txBody>
            <a:bodyPr wrap="square">
              <a:spAutoFit/>
            </a:bodyPr>
            <a:lstStyle>
              <a:defPPr>
                <a:defRPr lang="en-US"/>
              </a:defPPr>
              <a:lvl1pPr>
                <a:defRPr sz="2400">
                  <a:solidFill>
                    <a:srgbClr val="333399"/>
                  </a:solidFill>
                  <a:ea typeface="黑体" pitchFamily="2" charset="-122"/>
                </a:defRPr>
              </a:lvl1pPr>
            </a:lstStyle>
            <a:p>
              <a:r>
                <a:rPr lang="zh-CN" altLang="en-US" sz="2954" dirty="0">
                  <a:latin typeface="+mn-ea"/>
                  <a:ea typeface="+mn-ea"/>
                </a:rPr>
                <a:t>互联网的核心部分</a:t>
              </a:r>
            </a:p>
          </p:txBody>
        </p:sp>
        <p:sp>
          <p:nvSpPr>
            <p:cNvPr id="328783" name="Text Box 79"/>
            <p:cNvSpPr txBox="1">
              <a:spLocks noChangeArrowheads="1"/>
            </p:cNvSpPr>
            <p:nvPr/>
          </p:nvSpPr>
          <p:spPr bwMode="auto">
            <a:xfrm>
              <a:off x="3818289" y="1844824"/>
              <a:ext cx="2949816" cy="502184"/>
            </a:xfrm>
            <a:prstGeom prst="rect">
              <a:avLst/>
            </a:prstGeom>
            <a:solidFill>
              <a:srgbClr val="FFFF00"/>
            </a:solidFill>
            <a:ln w="9525">
              <a:solidFill>
                <a:schemeClr val="tx1"/>
              </a:solidFill>
              <a:miter lim="800000"/>
              <a:headEnd/>
              <a:tailEnd/>
            </a:ln>
            <a:effectLst/>
            <a:extLst/>
          </p:spPr>
          <p:txBody>
            <a:bodyPr wrap="square">
              <a:spAutoFit/>
            </a:bodyPr>
            <a:lstStyle/>
            <a:p>
              <a:pPr algn="ctr"/>
              <a:r>
                <a:rPr lang="zh-CN" altLang="en-US" sz="2954" dirty="0">
                  <a:solidFill>
                    <a:srgbClr val="333399"/>
                  </a:solidFill>
                  <a:latin typeface="+mn-ea"/>
                </a:rPr>
                <a:t>互联网的边缘部分</a:t>
              </a:r>
            </a:p>
          </p:txBody>
        </p:sp>
        <p:sp>
          <p:nvSpPr>
            <p:cNvPr id="328784" name="Text Box 80"/>
            <p:cNvSpPr txBox="1">
              <a:spLocks noChangeArrowheads="1"/>
            </p:cNvSpPr>
            <p:nvPr/>
          </p:nvSpPr>
          <p:spPr bwMode="auto">
            <a:xfrm>
              <a:off x="1712640" y="2132856"/>
              <a:ext cx="847262" cy="5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dirty="0">
                  <a:solidFill>
                    <a:srgbClr val="333399"/>
                  </a:solidFill>
                  <a:latin typeface="+mn-ea"/>
                </a:rPr>
                <a:t>主机</a:t>
              </a:r>
            </a:p>
          </p:txBody>
        </p:sp>
        <p:sp>
          <p:nvSpPr>
            <p:cNvPr id="328785" name="Text Box 81"/>
            <p:cNvSpPr txBox="1">
              <a:spLocks noChangeArrowheads="1"/>
            </p:cNvSpPr>
            <p:nvPr/>
          </p:nvSpPr>
          <p:spPr bwMode="auto">
            <a:xfrm>
              <a:off x="2496597" y="3039343"/>
              <a:ext cx="847262" cy="5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dirty="0">
                  <a:solidFill>
                    <a:srgbClr val="333399"/>
                  </a:solidFill>
                  <a:latin typeface="+mn-ea"/>
                </a:rPr>
                <a:t>网络</a:t>
              </a:r>
            </a:p>
          </p:txBody>
        </p:sp>
        <p:sp>
          <p:nvSpPr>
            <p:cNvPr id="328786" name="Text Box 82"/>
            <p:cNvSpPr txBox="1">
              <a:spLocks noChangeArrowheads="1"/>
            </p:cNvSpPr>
            <p:nvPr/>
          </p:nvSpPr>
          <p:spPr bwMode="auto">
            <a:xfrm>
              <a:off x="3296816" y="2823319"/>
              <a:ext cx="1187784" cy="5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dirty="0">
                  <a:solidFill>
                    <a:srgbClr val="333399"/>
                  </a:solidFill>
                  <a:latin typeface="+mn-ea"/>
                </a:rPr>
                <a:t>路由器</a:t>
              </a:r>
            </a:p>
          </p:txBody>
        </p:sp>
      </p:grpSp>
      <p:sp>
        <p:nvSpPr>
          <p:cNvPr id="3" name="标题 2"/>
          <p:cNvSpPr>
            <a:spLocks noGrp="1"/>
          </p:cNvSpPr>
          <p:nvPr>
            <p:ph type="title"/>
          </p:nvPr>
        </p:nvSpPr>
        <p:spPr/>
        <p:txBody>
          <a:bodyPr/>
          <a:lstStyle/>
          <a:p>
            <a:pPr algn="ctr"/>
            <a:r>
              <a:rPr lang="zh-CN" altLang="en-US" dirty="0"/>
              <a:t>互联网的边缘部分与核心部分</a:t>
            </a:r>
          </a:p>
        </p:txBody>
      </p:sp>
      <p:sp>
        <p:nvSpPr>
          <p:cNvPr id="5" name="文本占位符 4">
            <a:extLst>
              <a:ext uri="{FF2B5EF4-FFF2-40B4-BE49-F238E27FC236}">
                <a16:creationId xmlns:a16="http://schemas.microsoft.com/office/drawing/2014/main" id="{D57EF98D-58BE-4DC2-B89F-37535C385379}"/>
              </a:ext>
            </a:extLst>
          </p:cNvPr>
          <p:cNvSpPr>
            <a:spLocks noGrp="1"/>
          </p:cNvSpPr>
          <p:nvPr>
            <p:ph type="body" sz="quarter" idx="11"/>
          </p:nvPr>
        </p:nvSpPr>
        <p:spPr>
          <a:xfrm>
            <a:off x="1869327" y="6315068"/>
            <a:ext cx="8280400" cy="431800"/>
          </a:xfrm>
        </p:spPr>
        <p:txBody>
          <a:bodyPr>
            <a:normAutofit fontScale="92500" lnSpcReduction="20000"/>
          </a:bodyPr>
          <a:lstStyle/>
          <a:p>
            <a:r>
              <a:rPr lang="zh-CN" altLang="en-US" dirty="0"/>
              <a:t>互联网的边缘部分与核心部分</a:t>
            </a:r>
          </a:p>
          <a:p>
            <a:endParaRPr lang="zh-CN" altLang="en-US" dirty="0"/>
          </a:p>
        </p:txBody>
      </p:sp>
    </p:spTree>
    <p:extLst>
      <p:ext uri="{BB962C8B-B14F-4D97-AF65-F5344CB8AC3E}">
        <p14:creationId xmlns:p14="http://schemas.microsoft.com/office/powerpoint/2010/main" val="1127766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2"/>
          <p:cNvSpPr>
            <a:spLocks noGrp="1"/>
          </p:cNvSpPr>
          <p:nvPr>
            <p:ph type="ftr" sz="quarter" idx="11"/>
          </p:nvPr>
        </p:nvSpPr>
        <p:spPr>
          <a:xfrm>
            <a:off x="10344472" y="6600388"/>
            <a:ext cx="1631669" cy="2849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2"/>
                </a:solidFill>
                <a:latin typeface="Tahoma" panose="020B0604030504040204" pitchFamily="34" charset="0"/>
              </a:rPr>
              <a:t>1.2 network edge</a:t>
            </a:r>
          </a:p>
        </p:txBody>
      </p:sp>
      <p:sp>
        <p:nvSpPr>
          <p:cNvPr id="35847" name="Slide Number Placeholder 3"/>
          <p:cNvSpPr>
            <a:spLocks noGrp="1"/>
          </p:cNvSpPr>
          <p:nvPr>
            <p:ph type="sldNum" sz="quarter" idx="12"/>
          </p:nvPr>
        </p:nvSpPr>
        <p:spPr>
          <a:xfrm>
            <a:off x="11856640" y="6662138"/>
            <a:ext cx="360040" cy="22324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C4848D-B25B-4612-8E69-0F8BB2C32E06}" type="slidenum">
              <a:rPr lang="en-US" altLang="zh-CN" sz="1200" smtClean="0">
                <a:solidFill>
                  <a:schemeClr val="accent4"/>
                </a:solidFill>
                <a:latin typeface="Tahoma" panose="020B0604030504040204" pitchFamily="34" charset="0"/>
              </a:rPr>
              <a:pPr/>
              <a:t>39</a:t>
            </a:fld>
            <a:endParaRPr lang="en-US" altLang="zh-CN" sz="1200" dirty="0">
              <a:solidFill>
                <a:schemeClr val="accent4"/>
              </a:solidFill>
              <a:latin typeface="Tahoma" panose="020B0604030504040204" pitchFamily="34" charset="0"/>
            </a:endParaRPr>
          </a:p>
        </p:txBody>
      </p:sp>
      <p:sp>
        <p:nvSpPr>
          <p:cNvPr id="35842" name="Rectangle 2"/>
          <p:cNvSpPr>
            <a:spLocks noGrp="1" noChangeArrowheads="1"/>
          </p:cNvSpPr>
          <p:nvPr>
            <p:ph type="title" idx="4294967295"/>
          </p:nvPr>
        </p:nvSpPr>
        <p:spPr>
          <a:xfrm>
            <a:off x="1900238" y="218164"/>
            <a:ext cx="8220075" cy="892175"/>
          </a:xfrm>
        </p:spPr>
        <p:txBody>
          <a:bodyPr>
            <a:normAutofit fontScale="90000"/>
          </a:bodyPr>
          <a:lstStyle/>
          <a:p>
            <a:pPr eaLnBrk="1" hangingPunct="1"/>
            <a:r>
              <a:rPr lang="en-US" altLang="zh-CN" sz="4000" dirty="0"/>
              <a:t>A closer look at network structure:</a:t>
            </a:r>
            <a:endParaRPr lang="en-US" altLang="zh-CN" dirty="0"/>
          </a:p>
        </p:txBody>
      </p:sp>
      <p:sp>
        <p:nvSpPr>
          <p:cNvPr id="9219" name="Rectangle 3"/>
          <p:cNvSpPr>
            <a:spLocks noGrp="1" noChangeArrowheads="1"/>
          </p:cNvSpPr>
          <p:nvPr>
            <p:ph type="body" sz="half" idx="4294967295"/>
          </p:nvPr>
        </p:nvSpPr>
        <p:spPr>
          <a:xfrm>
            <a:off x="1991878" y="1550285"/>
            <a:ext cx="4203700" cy="1047750"/>
          </a:xfrm>
        </p:spPr>
        <p:txBody>
          <a:bodyPr>
            <a:normAutofit fontScale="77500" lnSpcReduction="20000"/>
          </a:bodyPr>
          <a:lstStyle/>
          <a:p>
            <a:pPr>
              <a:lnSpc>
                <a:spcPct val="110000"/>
              </a:lnSpc>
              <a:buClr>
                <a:srgbClr val="000099"/>
              </a:buClr>
              <a:buSzPct val="75000"/>
              <a:buFont typeface="Wingdings" panose="05000000000000000000" pitchFamily="2" charset="2"/>
              <a:buChar char="v"/>
              <a:defRPr/>
            </a:pPr>
            <a:r>
              <a:rPr lang="en-US" sz="3100" dirty="0">
                <a:solidFill>
                  <a:schemeClr val="accent1"/>
                </a:solidFill>
                <a:ea typeface="宋体" panose="02010600030101010101" pitchFamily="2" charset="-122"/>
              </a:rPr>
              <a:t>network edge:</a:t>
            </a:r>
          </a:p>
          <a:p>
            <a:pPr lvl="1">
              <a:buSzPct val="100000"/>
              <a:buFont typeface="Wingdings" panose="05000000000000000000" pitchFamily="2" charset="2"/>
              <a:buChar char="n"/>
              <a:defRPr/>
            </a:pPr>
            <a:r>
              <a:rPr lang="en-US" dirty="0">
                <a:ea typeface="ＭＳ Ｐゴシック" charset="0"/>
                <a:cs typeface="ＭＳ Ｐゴシック" charset="0"/>
              </a:rPr>
              <a:t>hosts: clients and servers</a:t>
            </a:r>
          </a:p>
          <a:p>
            <a:pPr lvl="1">
              <a:buSzPct val="100000"/>
              <a:buFont typeface="Wingdings" panose="05000000000000000000" pitchFamily="2" charset="2"/>
              <a:buChar char="n"/>
              <a:defRPr/>
            </a:pPr>
            <a:r>
              <a:rPr lang="en-US" dirty="0">
                <a:ea typeface="ＭＳ Ｐゴシック" charset="0"/>
                <a:cs typeface="ＭＳ Ｐゴシック" charset="0"/>
              </a:rPr>
              <a:t>servers often in data centers</a:t>
            </a:r>
          </a:p>
          <a:p>
            <a:pPr lvl="1" eaLnBrk="1" hangingPunct="1">
              <a:buSzPct val="75000"/>
              <a:buFont typeface="Arial"/>
              <a:buChar char="•"/>
              <a:defRPr/>
            </a:pPr>
            <a:endParaRPr lang="en-US" dirty="0">
              <a:ea typeface="ＭＳ Ｐゴシック" charset="0"/>
              <a:cs typeface="ＭＳ Ｐゴシック" charset="0"/>
            </a:endParaRPr>
          </a:p>
        </p:txBody>
      </p:sp>
      <p:sp>
        <p:nvSpPr>
          <p:cNvPr id="10088" name="Rectangle 872"/>
          <p:cNvSpPr>
            <a:spLocks noChangeArrowheads="1"/>
          </p:cNvSpPr>
          <p:nvPr/>
        </p:nvSpPr>
        <p:spPr bwMode="auto">
          <a:xfrm>
            <a:off x="1943100" y="3068638"/>
            <a:ext cx="4027488"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5288" indent="-3952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fontAlgn="base">
              <a:lnSpc>
                <a:spcPct val="90000"/>
              </a:lnSpc>
              <a:spcBef>
                <a:spcPct val="20000"/>
              </a:spcBef>
              <a:spcAft>
                <a:spcPct val="0"/>
              </a:spcAft>
              <a:buClr>
                <a:srgbClr val="000099"/>
              </a:buClr>
              <a:buSzPct val="75000"/>
              <a:buFont typeface="Wingdings" panose="05000000000000000000" pitchFamily="2" charset="2"/>
              <a:buChar char="v"/>
            </a:pPr>
            <a:r>
              <a:rPr lang="en-US" altLang="zh-CN" dirty="0">
                <a:solidFill>
                  <a:schemeClr val="accent1"/>
                </a:solidFill>
                <a:latin typeface="Comic Sans MS" panose="030F0702030302020204" pitchFamily="66" charset="0"/>
                <a:ea typeface="宋体" panose="02010600030101010101" pitchFamily="2" charset="-122"/>
              </a:rPr>
              <a:t>access networks, physical media: </a:t>
            </a:r>
            <a:r>
              <a:rPr lang="en-US" altLang="zh-CN" dirty="0">
                <a:solidFill>
                  <a:srgbClr val="000099"/>
                </a:solidFill>
                <a:latin typeface="Comic Sans MS" panose="030F0702030302020204" pitchFamily="66" charset="0"/>
                <a:ea typeface="宋体" panose="02010600030101010101" pitchFamily="2" charset="-122"/>
              </a:rPr>
              <a:t>wired, wireless communication links </a:t>
            </a:r>
          </a:p>
        </p:txBody>
      </p:sp>
      <p:sp>
        <p:nvSpPr>
          <p:cNvPr id="10089" name="Rectangle 873"/>
          <p:cNvSpPr>
            <a:spLocks noChangeArrowheads="1"/>
          </p:cNvSpPr>
          <p:nvPr/>
        </p:nvSpPr>
        <p:spPr bwMode="auto">
          <a:xfrm>
            <a:off x="1971675" y="4784726"/>
            <a:ext cx="3810000"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000099"/>
              </a:buClr>
              <a:buSzPct val="75000"/>
              <a:buFont typeface="Wingdings" panose="05000000000000000000" pitchFamily="2" charset="2"/>
              <a:buChar char="v"/>
              <a:defRPr/>
            </a:pPr>
            <a:r>
              <a:rPr lang="en-US" sz="2400" dirty="0">
                <a:solidFill>
                  <a:schemeClr val="accent1"/>
                </a:solidFill>
                <a:latin typeface="Comic Sans MS" panose="030F0702030302020204" pitchFamily="66" charset="0"/>
                <a:ea typeface="宋体" panose="02010600030101010101" pitchFamily="2" charset="-122"/>
              </a:rPr>
              <a:t>network core: </a:t>
            </a:r>
          </a:p>
          <a:p>
            <a:pPr marL="793750" lvl="1" indent="-342900">
              <a:lnSpc>
                <a:spcPct val="85000"/>
              </a:lnSpc>
              <a:spcBef>
                <a:spcPct val="15000"/>
              </a:spcBef>
              <a:buClr>
                <a:srgbClr val="000099"/>
              </a:buClr>
              <a:buSzPct val="100000"/>
              <a:buFont typeface="Wingdings" panose="05000000000000000000" pitchFamily="2" charset="2"/>
              <a:buChar char="n"/>
              <a:defRPr/>
            </a:pPr>
            <a:r>
              <a:rPr lang="en-US" sz="2000" dirty="0">
                <a:solidFill>
                  <a:srgbClr val="000099"/>
                </a:solidFill>
                <a:latin typeface="Comic Sans MS" panose="030F0702030302020204" pitchFamily="66" charset="0"/>
                <a:ea typeface="ＭＳ Ｐゴシック" charset="0"/>
                <a:cs typeface="ＭＳ Ｐゴシック" charset="0"/>
              </a:rPr>
              <a:t>interconnected routers</a:t>
            </a:r>
          </a:p>
          <a:p>
            <a:pPr marL="793750" lvl="1" indent="-342900">
              <a:lnSpc>
                <a:spcPct val="85000"/>
              </a:lnSpc>
              <a:spcBef>
                <a:spcPct val="15000"/>
              </a:spcBef>
              <a:buClr>
                <a:srgbClr val="000099"/>
              </a:buClr>
              <a:buSzPct val="100000"/>
              <a:buFont typeface="Wingdings" panose="05000000000000000000" pitchFamily="2" charset="2"/>
              <a:buChar char="n"/>
              <a:defRPr/>
            </a:pPr>
            <a:r>
              <a:rPr lang="en-US" sz="2000" dirty="0">
                <a:solidFill>
                  <a:srgbClr val="000099"/>
                </a:solidFill>
                <a:latin typeface="Comic Sans MS" panose="030F0702030302020204" pitchFamily="66" charset="0"/>
                <a:ea typeface="ＭＳ Ｐゴシック" charset="0"/>
                <a:cs typeface="ＭＳ Ｐゴシック" charset="0"/>
              </a:rPr>
              <a:t>network of networks</a:t>
            </a:r>
          </a:p>
          <a:p>
            <a:pPr marL="342900" indent="-342900">
              <a:spcBef>
                <a:spcPct val="20000"/>
              </a:spcBef>
              <a:buClr>
                <a:schemeClr val="accent2"/>
              </a:buClr>
              <a:buSzPct val="85000"/>
              <a:buFont typeface="Wingdings" charset="0"/>
              <a:buChar char="q"/>
              <a:defRPr/>
            </a:pPr>
            <a:endParaRPr lang="en-US" sz="2000" dirty="0">
              <a:latin typeface="Comic Sans MS" panose="030F0702030302020204" pitchFamily="66" charset="0"/>
              <a:ea typeface="ＭＳ Ｐゴシック" charset="0"/>
              <a:cs typeface="ＭＳ Ｐゴシック" charset="0"/>
            </a:endParaRPr>
          </a:p>
        </p:txBody>
      </p:sp>
      <p:grpSp>
        <p:nvGrpSpPr>
          <p:cNvPr id="35848" name="Group 621"/>
          <p:cNvGrpSpPr>
            <a:grpSpLocks/>
          </p:cNvGrpSpPr>
          <p:nvPr/>
        </p:nvGrpSpPr>
        <p:grpSpPr bwMode="auto">
          <a:xfrm>
            <a:off x="6726239" y="1384300"/>
            <a:ext cx="3551237" cy="4747137"/>
            <a:chOff x="5202238" y="1384300"/>
            <a:chExt cx="3551237" cy="4747137"/>
          </a:xfrm>
        </p:grpSpPr>
        <p:sp>
          <p:nvSpPr>
            <p:cNvPr id="35849" name="Freeform 416"/>
            <p:cNvSpPr>
              <a:spLocks/>
            </p:cNvSpPr>
            <p:nvPr/>
          </p:nvSpPr>
          <p:spPr bwMode="auto">
            <a:xfrm>
              <a:off x="7023100" y="2001838"/>
              <a:ext cx="1730375" cy="1125537"/>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850"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851" name="Freeform 665"/>
            <p:cNvSpPr>
              <a:spLocks/>
            </p:cNvSpPr>
            <p:nvPr/>
          </p:nvSpPr>
          <p:spPr bwMode="auto">
            <a:xfrm>
              <a:off x="5202238" y="1712913"/>
              <a:ext cx="1736725"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852" name="Group 666"/>
            <p:cNvGrpSpPr>
              <a:grpSpLocks/>
            </p:cNvGrpSpPr>
            <p:nvPr/>
          </p:nvGrpSpPr>
          <p:grpSpPr bwMode="auto">
            <a:xfrm>
              <a:off x="5329977" y="2980450"/>
              <a:ext cx="1458912" cy="933450"/>
              <a:chOff x="2889" y="1631"/>
              <a:chExt cx="980" cy="743"/>
            </a:xfrm>
          </p:grpSpPr>
          <p:sp>
            <p:nvSpPr>
              <p:cNvPr id="36459" name="Rectangle 667"/>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60" name="AutoShape 668"/>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grpSp>
        <p:sp>
          <p:nvSpPr>
            <p:cNvPr id="35853" name="Freeform 669"/>
            <p:cNvSpPr>
              <a:spLocks/>
            </p:cNvSpPr>
            <p:nvPr/>
          </p:nvSpPr>
          <p:spPr bwMode="auto">
            <a:xfrm>
              <a:off x="5364163" y="4331380"/>
              <a:ext cx="3225800" cy="1665288"/>
            </a:xfrm>
            <a:custGeom>
              <a:avLst/>
              <a:gdLst>
                <a:gd name="T0" fmla="*/ 2147483647 w 2032"/>
                <a:gd name="T1" fmla="*/ 2147483647 h 1049"/>
                <a:gd name="T2" fmla="*/ 2147483647 w 2032"/>
                <a:gd name="T3" fmla="*/ 2147483647 h 1049"/>
                <a:gd name="T4" fmla="*/ 2147483647 w 2032"/>
                <a:gd name="T5" fmla="*/ 2147483647 h 1049"/>
                <a:gd name="T6" fmla="*/ 2147483647 w 2032"/>
                <a:gd name="T7" fmla="*/ 2147483647 h 1049"/>
                <a:gd name="T8" fmla="*/ 2147483647 w 2032"/>
                <a:gd name="T9" fmla="*/ 2147483647 h 1049"/>
                <a:gd name="T10" fmla="*/ 2147483647 w 2032"/>
                <a:gd name="T11" fmla="*/ 2147483647 h 1049"/>
                <a:gd name="T12" fmla="*/ 2147483647 w 2032"/>
                <a:gd name="T13" fmla="*/ 2147483647 h 1049"/>
                <a:gd name="T14" fmla="*/ 2147483647 w 2032"/>
                <a:gd name="T15" fmla="*/ 2147483647 h 1049"/>
                <a:gd name="T16" fmla="*/ 2147483647 w 2032"/>
                <a:gd name="T17" fmla="*/ 2147483647 h 1049"/>
                <a:gd name="T18" fmla="*/ 2147483647 w 2032"/>
                <a:gd name="T19" fmla="*/ 2147483647 h 1049"/>
                <a:gd name="T20" fmla="*/ 2147483647 w 2032"/>
                <a:gd name="T21" fmla="*/ 2147483647 h 1049"/>
                <a:gd name="T22" fmla="*/ 2147483647 w 2032"/>
                <a:gd name="T23" fmla="*/ 2147483647 h 1049"/>
                <a:gd name="T24" fmla="*/ 2147483647 w 2032"/>
                <a:gd name="T25" fmla="*/ 2147483647 h 1049"/>
                <a:gd name="T26" fmla="*/ 2147483647 w 2032"/>
                <a:gd name="T27" fmla="*/ 2147483647 h 1049"/>
                <a:gd name="T28" fmla="*/ 2147483647 w 2032"/>
                <a:gd name="T29" fmla="*/ 2147483647 h 1049"/>
                <a:gd name="T30" fmla="*/ 2147483647 w 2032"/>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854" name="Line 670"/>
            <p:cNvSpPr>
              <a:spLocks noChangeShapeType="1"/>
            </p:cNvSpPr>
            <p:nvPr/>
          </p:nvSpPr>
          <p:spPr bwMode="auto">
            <a:xfrm rot="-5400000">
              <a:off x="7845425" y="5162551"/>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55" name="Line 671"/>
            <p:cNvSpPr>
              <a:spLocks noChangeShapeType="1"/>
            </p:cNvSpPr>
            <p:nvPr/>
          </p:nvSpPr>
          <p:spPr bwMode="auto">
            <a:xfrm rot="5400000" flipV="1">
              <a:off x="7991475" y="5443538"/>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56" name="Line 672"/>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57" name="Line 674"/>
            <p:cNvSpPr>
              <a:spLocks noChangeShapeType="1"/>
            </p:cNvSpPr>
            <p:nvPr/>
          </p:nvSpPr>
          <p:spPr bwMode="auto">
            <a:xfrm>
              <a:off x="6100763" y="4776788"/>
              <a:ext cx="217487" cy="10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58" name="Line 675"/>
            <p:cNvSpPr>
              <a:spLocks noChangeShapeType="1"/>
            </p:cNvSpPr>
            <p:nvPr/>
          </p:nvSpPr>
          <p:spPr bwMode="auto">
            <a:xfrm flipV="1">
              <a:off x="5842000" y="5038725"/>
              <a:ext cx="407988" cy="74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59" name="Line 678"/>
            <p:cNvSpPr>
              <a:spLocks noChangeShapeType="1"/>
            </p:cNvSpPr>
            <p:nvPr/>
          </p:nvSpPr>
          <p:spPr bwMode="auto">
            <a:xfrm flipH="1">
              <a:off x="6267450" y="5102225"/>
              <a:ext cx="144463" cy="169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0" name="Line 679"/>
            <p:cNvSpPr>
              <a:spLocks noChangeShapeType="1"/>
            </p:cNvSpPr>
            <p:nvPr/>
          </p:nvSpPr>
          <p:spPr bwMode="auto">
            <a:xfrm flipH="1" flipV="1">
              <a:off x="6586538" y="5110163"/>
              <a:ext cx="76200"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1" name="Line 680"/>
            <p:cNvSpPr>
              <a:spLocks noChangeShapeType="1"/>
            </p:cNvSpPr>
            <p:nvPr/>
          </p:nvSpPr>
          <p:spPr bwMode="auto">
            <a:xfrm>
              <a:off x="6743700" y="5056188"/>
              <a:ext cx="503238" cy="269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2" name="Line 682"/>
            <p:cNvSpPr>
              <a:spLocks noChangeShapeType="1"/>
            </p:cNvSpPr>
            <p:nvPr/>
          </p:nvSpPr>
          <p:spPr bwMode="auto">
            <a:xfrm>
              <a:off x="6284913" y="3551238"/>
              <a:ext cx="0" cy="1063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3" name="Line 683"/>
            <p:cNvSpPr>
              <a:spLocks noChangeShapeType="1"/>
            </p:cNvSpPr>
            <p:nvPr/>
          </p:nvSpPr>
          <p:spPr bwMode="auto">
            <a:xfrm flipV="1">
              <a:off x="5891213" y="3736975"/>
              <a:ext cx="16827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pic>
          <p:nvPicPr>
            <p:cNvPr id="35864" name="Picture 684"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388" y="3548063"/>
              <a:ext cx="3698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5" name="Line 685"/>
            <p:cNvSpPr>
              <a:spLocks noChangeShapeType="1"/>
            </p:cNvSpPr>
            <p:nvPr/>
          </p:nvSpPr>
          <p:spPr bwMode="auto">
            <a:xfrm rot="5400000" flipV="1">
              <a:off x="7994650"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66" name="Line 686"/>
            <p:cNvSpPr>
              <a:spLocks noChangeShapeType="1"/>
            </p:cNvSpPr>
            <p:nvPr/>
          </p:nvSpPr>
          <p:spPr bwMode="auto">
            <a:xfrm flipV="1">
              <a:off x="5894388" y="3733800"/>
              <a:ext cx="16827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pic>
          <p:nvPicPr>
            <p:cNvPr id="35867" name="Picture 70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975" y="3546475"/>
              <a:ext cx="3698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8" name="Line 711"/>
            <p:cNvSpPr>
              <a:spLocks noChangeShapeType="1"/>
            </p:cNvSpPr>
            <p:nvPr/>
          </p:nvSpPr>
          <p:spPr bwMode="auto">
            <a:xfrm>
              <a:off x="7396163" y="3816350"/>
              <a:ext cx="163512"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9" name="Line 712"/>
            <p:cNvSpPr>
              <a:spLocks noChangeShapeType="1"/>
            </p:cNvSpPr>
            <p:nvPr/>
          </p:nvSpPr>
          <p:spPr bwMode="auto">
            <a:xfrm>
              <a:off x="7493000" y="3736975"/>
              <a:ext cx="279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0" name="Line 713"/>
            <p:cNvSpPr>
              <a:spLocks noChangeShapeType="1"/>
            </p:cNvSpPr>
            <p:nvPr/>
          </p:nvSpPr>
          <p:spPr bwMode="auto">
            <a:xfrm flipV="1">
              <a:off x="7729538" y="3822700"/>
              <a:ext cx="134937" cy="1047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1" name="Line 714"/>
            <p:cNvSpPr>
              <a:spLocks noChangeShapeType="1"/>
            </p:cNvSpPr>
            <p:nvPr/>
          </p:nvSpPr>
          <p:spPr bwMode="auto">
            <a:xfrm>
              <a:off x="6723063" y="2590800"/>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2" name="Line 715"/>
            <p:cNvSpPr>
              <a:spLocks noChangeShapeType="1"/>
            </p:cNvSpPr>
            <p:nvPr/>
          </p:nvSpPr>
          <p:spPr bwMode="auto">
            <a:xfrm>
              <a:off x="7358063" y="4700588"/>
              <a:ext cx="390525" cy="184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3" name="Line 716"/>
            <p:cNvSpPr>
              <a:spLocks noChangeShapeType="1"/>
            </p:cNvSpPr>
            <p:nvPr/>
          </p:nvSpPr>
          <p:spPr bwMode="auto">
            <a:xfrm flipV="1">
              <a:off x="6737350" y="4687888"/>
              <a:ext cx="322263"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4" name="Line 717"/>
            <p:cNvSpPr>
              <a:spLocks noChangeShapeType="1"/>
            </p:cNvSpPr>
            <p:nvPr/>
          </p:nvSpPr>
          <p:spPr bwMode="auto">
            <a:xfrm flipV="1">
              <a:off x="6780213" y="4979988"/>
              <a:ext cx="971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5" name="Line 718"/>
            <p:cNvSpPr>
              <a:spLocks noChangeShapeType="1"/>
            </p:cNvSpPr>
            <p:nvPr/>
          </p:nvSpPr>
          <p:spPr bwMode="auto">
            <a:xfrm flipV="1">
              <a:off x="7577138" y="2495550"/>
              <a:ext cx="123825" cy="873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6" name="Line 719"/>
            <p:cNvSpPr>
              <a:spLocks noChangeShapeType="1"/>
            </p:cNvSpPr>
            <p:nvPr/>
          </p:nvSpPr>
          <p:spPr bwMode="auto">
            <a:xfrm>
              <a:off x="7405688" y="2668588"/>
              <a:ext cx="0" cy="8255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7" name="Line 720"/>
            <p:cNvSpPr>
              <a:spLocks noChangeShapeType="1"/>
            </p:cNvSpPr>
            <p:nvPr/>
          </p:nvSpPr>
          <p:spPr bwMode="auto">
            <a:xfrm flipV="1">
              <a:off x="7577138" y="2565400"/>
              <a:ext cx="263525" cy="2889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8" name="Line 721"/>
            <p:cNvSpPr>
              <a:spLocks noChangeShapeType="1"/>
            </p:cNvSpPr>
            <p:nvPr/>
          </p:nvSpPr>
          <p:spPr bwMode="auto">
            <a:xfrm>
              <a:off x="7942263" y="2563813"/>
              <a:ext cx="0" cy="196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9" name="Line 722"/>
            <p:cNvSpPr>
              <a:spLocks noChangeShapeType="1"/>
            </p:cNvSpPr>
            <p:nvPr/>
          </p:nvSpPr>
          <p:spPr bwMode="auto">
            <a:xfrm>
              <a:off x="7596188" y="2870200"/>
              <a:ext cx="1889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0" name="Line 723"/>
            <p:cNvSpPr>
              <a:spLocks noChangeShapeType="1"/>
            </p:cNvSpPr>
            <p:nvPr/>
          </p:nvSpPr>
          <p:spPr bwMode="auto">
            <a:xfrm>
              <a:off x="8150225" y="2860675"/>
              <a:ext cx="1778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1" name="Line 724"/>
            <p:cNvSpPr>
              <a:spLocks noChangeShapeType="1"/>
            </p:cNvSpPr>
            <p:nvPr/>
          </p:nvSpPr>
          <p:spPr bwMode="auto">
            <a:xfrm flipH="1">
              <a:off x="7296150" y="2936875"/>
              <a:ext cx="98425" cy="70485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2" name="Line 725"/>
            <p:cNvSpPr>
              <a:spLocks noChangeShapeType="1"/>
            </p:cNvSpPr>
            <p:nvPr/>
          </p:nvSpPr>
          <p:spPr bwMode="auto">
            <a:xfrm flipH="1">
              <a:off x="7888288" y="2936875"/>
              <a:ext cx="111125" cy="7270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3" name="Line 726"/>
            <p:cNvSpPr>
              <a:spLocks noChangeShapeType="1"/>
            </p:cNvSpPr>
            <p:nvPr/>
          </p:nvSpPr>
          <p:spPr bwMode="auto">
            <a:xfrm flipV="1">
              <a:off x="7272338" y="4078288"/>
              <a:ext cx="227012" cy="4365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4" name="Line 727"/>
            <p:cNvSpPr>
              <a:spLocks noChangeShapeType="1"/>
            </p:cNvSpPr>
            <p:nvPr/>
          </p:nvSpPr>
          <p:spPr bwMode="auto">
            <a:xfrm>
              <a:off x="8345488" y="2859088"/>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5" name="Line 728"/>
            <p:cNvSpPr>
              <a:spLocks noChangeShapeType="1"/>
            </p:cNvSpPr>
            <p:nvPr/>
          </p:nvSpPr>
          <p:spPr bwMode="auto">
            <a:xfrm>
              <a:off x="6289675" y="2406650"/>
              <a:ext cx="152400" cy="95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6" name="Oval 407"/>
            <p:cNvSpPr>
              <a:spLocks noChangeArrowheads="1"/>
            </p:cNvSpPr>
            <p:nvPr/>
          </p:nvSpPr>
          <p:spPr bwMode="auto">
            <a:xfrm>
              <a:off x="6354763" y="2565400"/>
              <a:ext cx="387350" cy="9525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5887" name="Rectangle 410"/>
            <p:cNvSpPr>
              <a:spLocks noChangeArrowheads="1"/>
            </p:cNvSpPr>
            <p:nvPr/>
          </p:nvSpPr>
          <p:spPr bwMode="auto">
            <a:xfrm>
              <a:off x="6354763" y="2555875"/>
              <a:ext cx="388937" cy="58738"/>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5888" name="Oval 411"/>
            <p:cNvSpPr>
              <a:spLocks noChangeArrowheads="1"/>
            </p:cNvSpPr>
            <p:nvPr/>
          </p:nvSpPr>
          <p:spPr bwMode="auto">
            <a:xfrm>
              <a:off x="6353175" y="2490788"/>
              <a:ext cx="387350" cy="111125"/>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5889" name="Group 732"/>
            <p:cNvGrpSpPr>
              <a:grpSpLocks/>
            </p:cNvGrpSpPr>
            <p:nvPr/>
          </p:nvGrpSpPr>
          <p:grpSpPr bwMode="auto">
            <a:xfrm>
              <a:off x="6430963" y="2519363"/>
              <a:ext cx="219075" cy="52387"/>
              <a:chOff x="2468" y="1332"/>
              <a:chExt cx="310" cy="60"/>
            </a:xfrm>
          </p:grpSpPr>
          <p:sp>
            <p:nvSpPr>
              <p:cNvPr id="36457" name="Freeform 7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58" name="Freeform 7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5890" name="Line 735"/>
            <p:cNvSpPr>
              <a:spLocks noChangeShapeType="1"/>
            </p:cNvSpPr>
            <p:nvPr/>
          </p:nvSpPr>
          <p:spPr bwMode="auto">
            <a:xfrm>
              <a:off x="6354763" y="2543175"/>
              <a:ext cx="0" cy="74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91" name="Line 736"/>
            <p:cNvSpPr>
              <a:spLocks noChangeShapeType="1"/>
            </p:cNvSpPr>
            <p:nvPr/>
          </p:nvSpPr>
          <p:spPr bwMode="auto">
            <a:xfrm>
              <a:off x="6740525" y="2546350"/>
              <a:ext cx="0" cy="730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5892" name="Group 737"/>
            <p:cNvGrpSpPr>
              <a:grpSpLocks/>
            </p:cNvGrpSpPr>
            <p:nvPr/>
          </p:nvGrpSpPr>
          <p:grpSpPr bwMode="auto">
            <a:xfrm>
              <a:off x="7202488" y="2493963"/>
              <a:ext cx="390525" cy="174625"/>
              <a:chOff x="4334" y="1470"/>
              <a:chExt cx="246" cy="107"/>
            </a:xfrm>
          </p:grpSpPr>
          <p:sp>
            <p:nvSpPr>
              <p:cNvPr id="3644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5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5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52" name="Group 741"/>
              <p:cNvGrpSpPr>
                <a:grpSpLocks/>
              </p:cNvGrpSpPr>
              <p:nvPr/>
            </p:nvGrpSpPr>
            <p:grpSpPr bwMode="auto">
              <a:xfrm>
                <a:off x="4383" y="1488"/>
                <a:ext cx="138" cy="33"/>
                <a:chOff x="2468" y="1332"/>
                <a:chExt cx="310" cy="60"/>
              </a:xfrm>
            </p:grpSpPr>
            <p:sp>
              <p:nvSpPr>
                <p:cNvPr id="36455"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56"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53" name="Line 74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54" name="Line 74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3" name="Group 746"/>
            <p:cNvGrpSpPr>
              <a:grpSpLocks/>
            </p:cNvGrpSpPr>
            <p:nvPr/>
          </p:nvGrpSpPr>
          <p:grpSpPr bwMode="auto">
            <a:xfrm>
              <a:off x="7213600" y="2757488"/>
              <a:ext cx="390525" cy="174625"/>
              <a:chOff x="4334" y="1470"/>
              <a:chExt cx="246" cy="107"/>
            </a:xfrm>
          </p:grpSpPr>
          <p:sp>
            <p:nvSpPr>
              <p:cNvPr id="3644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4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4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44" name="Group 750"/>
              <p:cNvGrpSpPr>
                <a:grpSpLocks/>
              </p:cNvGrpSpPr>
              <p:nvPr/>
            </p:nvGrpSpPr>
            <p:grpSpPr bwMode="auto">
              <a:xfrm>
                <a:off x="4383" y="1488"/>
                <a:ext cx="138" cy="33"/>
                <a:chOff x="2468" y="1332"/>
                <a:chExt cx="310" cy="60"/>
              </a:xfrm>
            </p:grpSpPr>
            <p:sp>
              <p:nvSpPr>
                <p:cNvPr id="36447"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48"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45" name="Line 75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46" name="Line 75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4" name="Group 764"/>
            <p:cNvGrpSpPr>
              <a:grpSpLocks/>
            </p:cNvGrpSpPr>
            <p:nvPr/>
          </p:nvGrpSpPr>
          <p:grpSpPr bwMode="auto">
            <a:xfrm>
              <a:off x="7689850" y="2393950"/>
              <a:ext cx="390525" cy="174625"/>
              <a:chOff x="4334" y="1470"/>
              <a:chExt cx="246" cy="107"/>
            </a:xfrm>
          </p:grpSpPr>
          <p:sp>
            <p:nvSpPr>
              <p:cNvPr id="3643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3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3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36" name="Group 768"/>
              <p:cNvGrpSpPr>
                <a:grpSpLocks/>
              </p:cNvGrpSpPr>
              <p:nvPr/>
            </p:nvGrpSpPr>
            <p:grpSpPr bwMode="auto">
              <a:xfrm>
                <a:off x="4383" y="1488"/>
                <a:ext cx="138" cy="33"/>
                <a:chOff x="2468" y="1332"/>
                <a:chExt cx="310" cy="60"/>
              </a:xfrm>
            </p:grpSpPr>
            <p:sp>
              <p:nvSpPr>
                <p:cNvPr id="36439" name="Freeform 7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40" name="Freeform 7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37" name="Line 77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38" name="Line 77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sp>
          <p:nvSpPr>
            <p:cNvPr id="35895" name="Line 782"/>
            <p:cNvSpPr>
              <a:spLocks noChangeShapeType="1"/>
            </p:cNvSpPr>
            <p:nvPr/>
          </p:nvSpPr>
          <p:spPr bwMode="auto">
            <a:xfrm>
              <a:off x="6427788" y="3743325"/>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5896" name="Group 801"/>
            <p:cNvGrpSpPr>
              <a:grpSpLocks/>
            </p:cNvGrpSpPr>
            <p:nvPr/>
          </p:nvGrpSpPr>
          <p:grpSpPr bwMode="auto">
            <a:xfrm>
              <a:off x="7591425" y="4806950"/>
              <a:ext cx="622300" cy="244475"/>
              <a:chOff x="4334" y="1470"/>
              <a:chExt cx="246" cy="107"/>
            </a:xfrm>
          </p:grpSpPr>
          <p:sp>
            <p:nvSpPr>
              <p:cNvPr id="3642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2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2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28" name="Group 805"/>
              <p:cNvGrpSpPr>
                <a:grpSpLocks/>
              </p:cNvGrpSpPr>
              <p:nvPr/>
            </p:nvGrpSpPr>
            <p:grpSpPr bwMode="auto">
              <a:xfrm>
                <a:off x="4383" y="1488"/>
                <a:ext cx="138" cy="33"/>
                <a:chOff x="2468" y="1332"/>
                <a:chExt cx="310" cy="60"/>
              </a:xfrm>
            </p:grpSpPr>
            <p:sp>
              <p:nvSpPr>
                <p:cNvPr id="36431" name="Freeform 8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32" name="Freeform 8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29" name="Line 80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30" name="Line 809"/>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7" name="Group 810"/>
            <p:cNvGrpSpPr>
              <a:grpSpLocks/>
            </p:cNvGrpSpPr>
            <p:nvPr/>
          </p:nvGrpSpPr>
          <p:grpSpPr bwMode="auto">
            <a:xfrm>
              <a:off x="6965950" y="4508500"/>
              <a:ext cx="622300" cy="244475"/>
              <a:chOff x="4334" y="1470"/>
              <a:chExt cx="246" cy="107"/>
            </a:xfrm>
          </p:grpSpPr>
          <p:sp>
            <p:nvSpPr>
              <p:cNvPr id="3641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1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1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20" name="Group 814"/>
              <p:cNvGrpSpPr>
                <a:grpSpLocks/>
              </p:cNvGrpSpPr>
              <p:nvPr/>
            </p:nvGrpSpPr>
            <p:grpSpPr bwMode="auto">
              <a:xfrm>
                <a:off x="4383" y="1488"/>
                <a:ext cx="138" cy="33"/>
                <a:chOff x="2468" y="1332"/>
                <a:chExt cx="310" cy="60"/>
              </a:xfrm>
            </p:grpSpPr>
            <p:sp>
              <p:nvSpPr>
                <p:cNvPr id="36423" name="Freeform 8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24" name="Freeform 8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21" name="Line 81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22" name="Line 81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8" name="Group 819"/>
            <p:cNvGrpSpPr>
              <a:grpSpLocks/>
            </p:cNvGrpSpPr>
            <p:nvPr/>
          </p:nvGrpSpPr>
          <p:grpSpPr bwMode="auto">
            <a:xfrm>
              <a:off x="6242050" y="4851400"/>
              <a:ext cx="622300" cy="244475"/>
              <a:chOff x="4334" y="1470"/>
              <a:chExt cx="246" cy="107"/>
            </a:xfrm>
          </p:grpSpPr>
          <p:sp>
            <p:nvSpPr>
              <p:cNvPr id="3640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1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1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12" name="Group 823"/>
              <p:cNvGrpSpPr>
                <a:grpSpLocks/>
              </p:cNvGrpSpPr>
              <p:nvPr/>
            </p:nvGrpSpPr>
            <p:grpSpPr bwMode="auto">
              <a:xfrm>
                <a:off x="4383" y="1488"/>
                <a:ext cx="138" cy="33"/>
                <a:chOff x="2468" y="1332"/>
                <a:chExt cx="310" cy="60"/>
              </a:xfrm>
            </p:grpSpPr>
            <p:sp>
              <p:nvSpPr>
                <p:cNvPr id="36415" name="Freeform 8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16" name="Freeform 8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13" name="Line 82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14" name="Line 82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9" name="Group 828"/>
            <p:cNvGrpSpPr>
              <a:grpSpLocks/>
            </p:cNvGrpSpPr>
            <p:nvPr/>
          </p:nvGrpSpPr>
          <p:grpSpPr bwMode="auto">
            <a:xfrm>
              <a:off x="6051550" y="3644900"/>
              <a:ext cx="390525" cy="171450"/>
              <a:chOff x="4334" y="1470"/>
              <a:chExt cx="246" cy="107"/>
            </a:xfrm>
          </p:grpSpPr>
          <p:sp>
            <p:nvSpPr>
              <p:cNvPr id="3640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0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0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04" name="Group 832"/>
              <p:cNvGrpSpPr>
                <a:grpSpLocks/>
              </p:cNvGrpSpPr>
              <p:nvPr/>
            </p:nvGrpSpPr>
            <p:grpSpPr bwMode="auto">
              <a:xfrm>
                <a:off x="4383" y="1488"/>
                <a:ext cx="138" cy="33"/>
                <a:chOff x="2468" y="1332"/>
                <a:chExt cx="310" cy="60"/>
              </a:xfrm>
            </p:grpSpPr>
            <p:sp>
              <p:nvSpPr>
                <p:cNvPr id="36407" name="Freeform 8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08" name="Freeform 8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05" name="Line 835"/>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06" name="Line 836"/>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00" name="Group 846"/>
            <p:cNvGrpSpPr>
              <a:grpSpLocks/>
            </p:cNvGrpSpPr>
            <p:nvPr/>
          </p:nvGrpSpPr>
          <p:grpSpPr bwMode="auto">
            <a:xfrm>
              <a:off x="6138863" y="1989138"/>
              <a:ext cx="282575" cy="477837"/>
              <a:chOff x="3748" y="1253"/>
              <a:chExt cx="178" cy="301"/>
            </a:xfrm>
          </p:grpSpPr>
          <p:sp>
            <p:nvSpPr>
              <p:cNvPr id="36385" name="Line 270"/>
              <p:cNvSpPr>
                <a:spLocks noChangeShapeType="1"/>
              </p:cNvSpPr>
              <p:nvPr/>
            </p:nvSpPr>
            <p:spPr bwMode="auto">
              <a:xfrm flipH="1">
                <a:off x="3748" y="1276"/>
                <a:ext cx="89" cy="2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6" name="Line 271"/>
              <p:cNvSpPr>
                <a:spLocks noChangeShapeType="1"/>
              </p:cNvSpPr>
              <p:nvPr/>
            </p:nvSpPr>
            <p:spPr bwMode="auto">
              <a:xfrm>
                <a:off x="3837" y="1276"/>
                <a:ext cx="89"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7" name="Line 272"/>
              <p:cNvSpPr>
                <a:spLocks noChangeShapeType="1"/>
              </p:cNvSpPr>
              <p:nvPr/>
            </p:nvSpPr>
            <p:spPr bwMode="auto">
              <a:xfrm>
                <a:off x="3748" y="1527"/>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8" name="Line 273"/>
              <p:cNvSpPr>
                <a:spLocks noChangeShapeType="1"/>
              </p:cNvSpPr>
              <p:nvPr/>
            </p:nvSpPr>
            <p:spPr bwMode="auto">
              <a:xfrm flipH="1">
                <a:off x="3837" y="1527"/>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9" name="Line 274"/>
              <p:cNvSpPr>
                <a:spLocks noChangeShapeType="1"/>
              </p:cNvSpPr>
              <p:nvPr/>
            </p:nvSpPr>
            <p:spPr bwMode="auto">
              <a:xfrm>
                <a:off x="3837" y="1282"/>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0" name="Line 275"/>
              <p:cNvSpPr>
                <a:spLocks noChangeShapeType="1"/>
              </p:cNvSpPr>
              <p:nvPr/>
            </p:nvSpPr>
            <p:spPr bwMode="auto">
              <a:xfrm flipV="1">
                <a:off x="3748" y="1501"/>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1" name="Line 276"/>
              <p:cNvSpPr>
                <a:spLocks noChangeShapeType="1"/>
              </p:cNvSpPr>
              <p:nvPr/>
            </p:nvSpPr>
            <p:spPr bwMode="auto">
              <a:xfrm flipH="1" flipV="1">
                <a:off x="3837" y="1501"/>
                <a:ext cx="89" cy="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2" name="Line 277"/>
              <p:cNvSpPr>
                <a:spLocks noChangeShapeType="1"/>
              </p:cNvSpPr>
              <p:nvPr/>
            </p:nvSpPr>
            <p:spPr bwMode="auto">
              <a:xfrm>
                <a:off x="3786" y="1418"/>
                <a:ext cx="51"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3" name="Line 278"/>
              <p:cNvSpPr>
                <a:spLocks noChangeShapeType="1"/>
              </p:cNvSpPr>
              <p:nvPr/>
            </p:nvSpPr>
            <p:spPr bwMode="auto">
              <a:xfrm flipV="1">
                <a:off x="3837" y="1418"/>
                <a:ext cx="54"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4" name="Line 279"/>
              <p:cNvSpPr>
                <a:spLocks noChangeShapeType="1"/>
              </p:cNvSpPr>
              <p:nvPr/>
            </p:nvSpPr>
            <p:spPr bwMode="auto">
              <a:xfrm>
                <a:off x="3768" y="1455"/>
                <a:ext cx="66" cy="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5" name="Line 280"/>
              <p:cNvSpPr>
                <a:spLocks noChangeShapeType="1"/>
              </p:cNvSpPr>
              <p:nvPr/>
            </p:nvSpPr>
            <p:spPr bwMode="auto">
              <a:xfrm flipV="1">
                <a:off x="3837" y="1461"/>
                <a:ext cx="66" cy="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6" name="Line 281"/>
              <p:cNvSpPr>
                <a:spLocks noChangeShapeType="1"/>
              </p:cNvSpPr>
              <p:nvPr/>
            </p:nvSpPr>
            <p:spPr bwMode="auto">
              <a:xfrm flipV="1">
                <a:off x="3837" y="1381"/>
                <a:ext cx="34" cy="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7" name="Line 282"/>
              <p:cNvSpPr>
                <a:spLocks noChangeShapeType="1"/>
              </p:cNvSpPr>
              <p:nvPr/>
            </p:nvSpPr>
            <p:spPr bwMode="auto">
              <a:xfrm flipV="1">
                <a:off x="3837" y="1329"/>
                <a:ext cx="21"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8" name="Line 283"/>
              <p:cNvSpPr>
                <a:spLocks noChangeShapeType="1"/>
              </p:cNvSpPr>
              <p:nvPr/>
            </p:nvSpPr>
            <p:spPr bwMode="auto">
              <a:xfrm>
                <a:off x="3798" y="1377"/>
                <a:ext cx="42" cy="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9" name="Line 284"/>
              <p:cNvSpPr>
                <a:spLocks noChangeShapeType="1"/>
              </p:cNvSpPr>
              <p:nvPr/>
            </p:nvSpPr>
            <p:spPr bwMode="auto">
              <a:xfrm>
                <a:off x="3817" y="1327"/>
                <a:ext cx="24" cy="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400" name="Oval 862"/>
              <p:cNvSpPr>
                <a:spLocks noChangeArrowheads="1"/>
              </p:cNvSpPr>
              <p:nvPr/>
            </p:nvSpPr>
            <p:spPr bwMode="auto">
              <a:xfrm>
                <a:off x="3821" y="1253"/>
                <a:ext cx="30" cy="2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pic>
          <p:nvPicPr>
            <p:cNvPr id="35901" name="Picture 915"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25" y="5056188"/>
              <a:ext cx="4333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02" name="Line 918"/>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grpSp>
          <p:nvGrpSpPr>
            <p:cNvPr id="35903" name="Group 919"/>
            <p:cNvGrpSpPr>
              <a:grpSpLocks/>
            </p:cNvGrpSpPr>
            <p:nvPr/>
          </p:nvGrpSpPr>
          <p:grpSpPr bwMode="auto">
            <a:xfrm flipH="1">
              <a:off x="5775325" y="4533900"/>
              <a:ext cx="414338" cy="373063"/>
              <a:chOff x="2839" y="3501"/>
              <a:chExt cx="755" cy="803"/>
            </a:xfrm>
          </p:grpSpPr>
          <p:pic>
            <p:nvPicPr>
              <p:cNvPr id="36383" name="Picture 920"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84"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grpSp>
          <p:nvGrpSpPr>
            <p:cNvPr id="35904" name="Group 922"/>
            <p:cNvGrpSpPr>
              <a:grpSpLocks/>
            </p:cNvGrpSpPr>
            <p:nvPr/>
          </p:nvGrpSpPr>
          <p:grpSpPr bwMode="auto">
            <a:xfrm flipH="1">
              <a:off x="5457825" y="4954588"/>
              <a:ext cx="482600" cy="406400"/>
              <a:chOff x="2839" y="3501"/>
              <a:chExt cx="755" cy="803"/>
            </a:xfrm>
          </p:grpSpPr>
          <p:pic>
            <p:nvPicPr>
              <p:cNvPr id="36381" name="Picture 923"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82" name="Freeform 92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grpSp>
          <p:nvGrpSpPr>
            <p:cNvPr id="35905" name="Group 925"/>
            <p:cNvGrpSpPr>
              <a:grpSpLocks/>
            </p:cNvGrpSpPr>
            <p:nvPr/>
          </p:nvGrpSpPr>
          <p:grpSpPr bwMode="auto">
            <a:xfrm flipH="1">
              <a:off x="5935663" y="5256213"/>
              <a:ext cx="427037" cy="349250"/>
              <a:chOff x="2839" y="3501"/>
              <a:chExt cx="755" cy="803"/>
            </a:xfrm>
          </p:grpSpPr>
          <p:pic>
            <p:nvPicPr>
              <p:cNvPr id="36379" name="Picture 926"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80" name="Freeform 92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grpSp>
          <p:nvGrpSpPr>
            <p:cNvPr id="35906" name="Group 928"/>
            <p:cNvGrpSpPr>
              <a:grpSpLocks/>
            </p:cNvGrpSpPr>
            <p:nvPr/>
          </p:nvGrpSpPr>
          <p:grpSpPr bwMode="auto">
            <a:xfrm>
              <a:off x="6550025" y="5238750"/>
              <a:ext cx="427038" cy="350838"/>
              <a:chOff x="2839" y="3501"/>
              <a:chExt cx="755" cy="803"/>
            </a:xfrm>
          </p:grpSpPr>
          <p:pic>
            <p:nvPicPr>
              <p:cNvPr id="36377" name="Picture 9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78" name="Freeform 93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pic>
          <p:nvPicPr>
            <p:cNvPr id="35907" name="Picture 933"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73010" y="1604047"/>
              <a:ext cx="136841" cy="32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8"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8163" y="1558925"/>
              <a:ext cx="415925" cy="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9" name="Picture 936"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50577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10" name="Group 938"/>
            <p:cNvGrpSpPr>
              <a:grpSpLocks/>
            </p:cNvGrpSpPr>
            <p:nvPr/>
          </p:nvGrpSpPr>
          <p:grpSpPr bwMode="auto">
            <a:xfrm>
              <a:off x="8240713" y="5002213"/>
              <a:ext cx="227012" cy="481012"/>
              <a:chOff x="4140" y="429"/>
              <a:chExt cx="1425" cy="2396"/>
            </a:xfrm>
          </p:grpSpPr>
          <p:sp>
            <p:nvSpPr>
              <p:cNvPr id="36345" name="Freeform 93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46" name="Rectangle 940"/>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7" name="Freeform 94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48" name="Freeform 94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49" name="Rectangle 943"/>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50" name="Group 944"/>
              <p:cNvGrpSpPr>
                <a:grpSpLocks/>
              </p:cNvGrpSpPr>
              <p:nvPr/>
            </p:nvGrpSpPr>
            <p:grpSpPr bwMode="auto">
              <a:xfrm>
                <a:off x="4749" y="668"/>
                <a:ext cx="581" cy="145"/>
                <a:chOff x="614" y="2568"/>
                <a:chExt cx="725" cy="139"/>
              </a:xfrm>
            </p:grpSpPr>
            <p:sp>
              <p:nvSpPr>
                <p:cNvPr id="36375" name="AutoShape 945"/>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6" name="AutoShape 946"/>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1" name="Rectangle 947"/>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52" name="Group 948"/>
              <p:cNvGrpSpPr>
                <a:grpSpLocks/>
              </p:cNvGrpSpPr>
              <p:nvPr/>
            </p:nvGrpSpPr>
            <p:grpSpPr bwMode="auto">
              <a:xfrm>
                <a:off x="4747" y="994"/>
                <a:ext cx="581" cy="134"/>
                <a:chOff x="614" y="2568"/>
                <a:chExt cx="725" cy="139"/>
              </a:xfrm>
            </p:grpSpPr>
            <p:sp>
              <p:nvSpPr>
                <p:cNvPr id="36373" name="AutoShape 949"/>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4" name="AutoShape 950"/>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3" name="Rectangle 951"/>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54" name="Rectangle 952"/>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55" name="Group 953"/>
              <p:cNvGrpSpPr>
                <a:grpSpLocks/>
              </p:cNvGrpSpPr>
              <p:nvPr/>
            </p:nvGrpSpPr>
            <p:grpSpPr bwMode="auto">
              <a:xfrm>
                <a:off x="4735" y="1627"/>
                <a:ext cx="582" cy="151"/>
                <a:chOff x="614" y="2568"/>
                <a:chExt cx="725" cy="139"/>
              </a:xfrm>
            </p:grpSpPr>
            <p:sp>
              <p:nvSpPr>
                <p:cNvPr id="36371" name="AutoShape 954"/>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2" name="AutoShape 955"/>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6" name="Freeform 95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6357" name="Group 957"/>
              <p:cNvGrpSpPr>
                <a:grpSpLocks/>
              </p:cNvGrpSpPr>
              <p:nvPr/>
            </p:nvGrpSpPr>
            <p:grpSpPr bwMode="auto">
              <a:xfrm>
                <a:off x="4739" y="1327"/>
                <a:ext cx="582" cy="139"/>
                <a:chOff x="614" y="2568"/>
                <a:chExt cx="725" cy="139"/>
              </a:xfrm>
            </p:grpSpPr>
            <p:sp>
              <p:nvSpPr>
                <p:cNvPr id="36369" name="AutoShape 958"/>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0" name="AutoShape 959"/>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8" name="Rectangle 960"/>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59" name="Freeform 96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60" name="Freeform 962"/>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61" name="Oval 963"/>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2" name="Freeform 96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63" name="AutoShape 965"/>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4" name="AutoShape 966"/>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5" name="Oval 967"/>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6" name="Oval 968"/>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800">
                  <a:solidFill>
                    <a:srgbClr val="000099"/>
                  </a:solidFill>
                  <a:latin typeface="Comic Sans MS" panose="030F0702030302020204" pitchFamily="66" charset="0"/>
                </a:endParaRPr>
              </a:p>
            </p:txBody>
          </p:sp>
          <p:sp>
            <p:nvSpPr>
              <p:cNvPr id="36367" name="Oval 969"/>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8" name="Rectangle 970"/>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grpSp>
          <p:nvGrpSpPr>
            <p:cNvPr id="35911" name="Group 971"/>
            <p:cNvGrpSpPr>
              <a:grpSpLocks/>
            </p:cNvGrpSpPr>
            <p:nvPr/>
          </p:nvGrpSpPr>
          <p:grpSpPr bwMode="auto">
            <a:xfrm>
              <a:off x="7924800" y="5303838"/>
              <a:ext cx="227013" cy="481012"/>
              <a:chOff x="4140" y="429"/>
              <a:chExt cx="1425" cy="2396"/>
            </a:xfrm>
          </p:grpSpPr>
          <p:sp>
            <p:nvSpPr>
              <p:cNvPr id="36313" name="Freeform 972"/>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4" name="Rectangle 97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15" name="Freeform 974"/>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6" name="Freeform 975"/>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7" name="Rectangle 97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18" name="Group 977"/>
              <p:cNvGrpSpPr>
                <a:grpSpLocks/>
              </p:cNvGrpSpPr>
              <p:nvPr/>
            </p:nvGrpSpPr>
            <p:grpSpPr bwMode="auto">
              <a:xfrm>
                <a:off x="4749" y="668"/>
                <a:ext cx="581" cy="145"/>
                <a:chOff x="614" y="2568"/>
                <a:chExt cx="725" cy="139"/>
              </a:xfrm>
            </p:grpSpPr>
            <p:sp>
              <p:nvSpPr>
                <p:cNvPr id="36343" name="AutoShape 978"/>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4" name="AutoShape 97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19" name="Rectangle 98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20" name="Group 981"/>
              <p:cNvGrpSpPr>
                <a:grpSpLocks/>
              </p:cNvGrpSpPr>
              <p:nvPr/>
            </p:nvGrpSpPr>
            <p:grpSpPr bwMode="auto">
              <a:xfrm>
                <a:off x="4747" y="994"/>
                <a:ext cx="581" cy="134"/>
                <a:chOff x="614" y="2568"/>
                <a:chExt cx="725" cy="139"/>
              </a:xfrm>
            </p:grpSpPr>
            <p:sp>
              <p:nvSpPr>
                <p:cNvPr id="36341" name="AutoShape 982"/>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2" name="AutoShape 98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21" name="Rectangle 98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22" name="Rectangle 98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23" name="Group 986"/>
              <p:cNvGrpSpPr>
                <a:grpSpLocks/>
              </p:cNvGrpSpPr>
              <p:nvPr/>
            </p:nvGrpSpPr>
            <p:grpSpPr bwMode="auto">
              <a:xfrm>
                <a:off x="4735" y="1627"/>
                <a:ext cx="582" cy="151"/>
                <a:chOff x="614" y="2568"/>
                <a:chExt cx="725" cy="139"/>
              </a:xfrm>
            </p:grpSpPr>
            <p:sp>
              <p:nvSpPr>
                <p:cNvPr id="36339" name="AutoShape 987"/>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0" name="AutoShape 98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24" name="Freeform 989"/>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6325" name="Group 990"/>
              <p:cNvGrpSpPr>
                <a:grpSpLocks/>
              </p:cNvGrpSpPr>
              <p:nvPr/>
            </p:nvGrpSpPr>
            <p:grpSpPr bwMode="auto">
              <a:xfrm>
                <a:off x="4739" y="1327"/>
                <a:ext cx="582" cy="139"/>
                <a:chOff x="614" y="2568"/>
                <a:chExt cx="725" cy="139"/>
              </a:xfrm>
            </p:grpSpPr>
            <p:sp>
              <p:nvSpPr>
                <p:cNvPr id="36337" name="AutoShape 991"/>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8" name="AutoShape 99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26" name="Rectangle 99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27" name="Freeform 994"/>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28" name="Freeform 995"/>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29" name="Oval 996"/>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0" name="Freeform 997"/>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31" name="AutoShape 99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2" name="AutoShape 99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3" name="Oval 1000"/>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4" name="Oval 1001"/>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800">
                  <a:solidFill>
                    <a:srgbClr val="000099"/>
                  </a:solidFill>
                  <a:latin typeface="Comic Sans MS" panose="030F0702030302020204" pitchFamily="66" charset="0"/>
                </a:endParaRPr>
              </a:p>
            </p:txBody>
          </p:sp>
          <p:sp>
            <p:nvSpPr>
              <p:cNvPr id="36335" name="Oval 1002"/>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6" name="Rectangle 100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pic>
          <p:nvPicPr>
            <p:cNvPr id="35912"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02250" y="2043113"/>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3" name="Picture 1006" descr="laptop_keyboar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9064" flipH="1">
              <a:off x="5327957" y="2291590"/>
              <a:ext cx="437222" cy="15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14" name="Freeform 1007"/>
            <p:cNvSpPr>
              <a:spLocks/>
            </p:cNvSpPr>
            <p:nvPr/>
          </p:nvSpPr>
          <p:spPr bwMode="auto">
            <a:xfrm>
              <a:off x="5472854" y="2136804"/>
              <a:ext cx="351920" cy="208166"/>
            </a:xfrm>
            <a:custGeom>
              <a:avLst/>
              <a:gdLst>
                <a:gd name="T0" fmla="*/ 118 w 2982"/>
                <a:gd name="T1" fmla="*/ 0 h 2442"/>
                <a:gd name="T2" fmla="*/ 0 w 2982"/>
                <a:gd name="T3" fmla="*/ 85 h 2442"/>
                <a:gd name="T4" fmla="*/ 472 w 2982"/>
                <a:gd name="T5" fmla="*/ 85 h 2442"/>
                <a:gd name="T6" fmla="*/ 472 w 2982"/>
                <a:gd name="T7" fmla="*/ 85 h 2442"/>
                <a:gd name="T8" fmla="*/ 118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5915" name="Picture 1008" descr="scre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90187" y="2142157"/>
              <a:ext cx="319785" cy="18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16" name="Freeform 1009"/>
            <p:cNvSpPr>
              <a:spLocks/>
            </p:cNvSpPr>
            <p:nvPr/>
          </p:nvSpPr>
          <p:spPr bwMode="auto">
            <a:xfrm>
              <a:off x="5536928" y="2130663"/>
              <a:ext cx="298168" cy="38736"/>
            </a:xfrm>
            <a:custGeom>
              <a:avLst/>
              <a:gdLst>
                <a:gd name="T0" fmla="*/ 118 w 2528"/>
                <a:gd name="T1" fmla="*/ 0 h 455"/>
                <a:gd name="T2" fmla="*/ 472 w 2528"/>
                <a:gd name="T3" fmla="*/ 85 h 455"/>
                <a:gd name="T4" fmla="*/ 472 w 2528"/>
                <a:gd name="T5" fmla="*/ 85 h 455"/>
                <a:gd name="T6" fmla="*/ 0 w 2528"/>
                <a:gd name="T7" fmla="*/ 85 h 455"/>
                <a:gd name="T8" fmla="*/ 11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17" name="Freeform 1010"/>
            <p:cNvSpPr>
              <a:spLocks/>
            </p:cNvSpPr>
            <p:nvPr/>
          </p:nvSpPr>
          <p:spPr bwMode="auto">
            <a:xfrm>
              <a:off x="5469738" y="2130348"/>
              <a:ext cx="82770" cy="161242"/>
            </a:xfrm>
            <a:custGeom>
              <a:avLst/>
              <a:gdLst>
                <a:gd name="T0" fmla="*/ 118 w 702"/>
                <a:gd name="T1" fmla="*/ 0 h 1893"/>
                <a:gd name="T2" fmla="*/ 0 w 702"/>
                <a:gd name="T3" fmla="*/ 85 h 1893"/>
                <a:gd name="T4" fmla="*/ 118 w 702"/>
                <a:gd name="T5" fmla="*/ 85 h 1893"/>
                <a:gd name="T6" fmla="*/ 118 w 702"/>
                <a:gd name="T7" fmla="*/ 85 h 1893"/>
                <a:gd name="T8" fmla="*/ 118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18" name="Freeform 1011"/>
            <p:cNvSpPr>
              <a:spLocks/>
            </p:cNvSpPr>
            <p:nvPr/>
          </p:nvSpPr>
          <p:spPr bwMode="auto">
            <a:xfrm>
              <a:off x="5743756" y="2159163"/>
              <a:ext cx="89197" cy="186121"/>
            </a:xfrm>
            <a:custGeom>
              <a:avLst/>
              <a:gdLst>
                <a:gd name="T0" fmla="*/ 118 w 756"/>
                <a:gd name="T1" fmla="*/ 0 h 2184"/>
                <a:gd name="T2" fmla="*/ 118 w 756"/>
                <a:gd name="T3" fmla="*/ 85 h 2184"/>
                <a:gd name="T4" fmla="*/ 0 w 756"/>
                <a:gd name="T5" fmla="*/ 85 h 2184"/>
                <a:gd name="T6" fmla="*/ 118 w 756"/>
                <a:gd name="T7" fmla="*/ 85 h 2184"/>
                <a:gd name="T8" fmla="*/ 11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19" name="Freeform 1012"/>
            <p:cNvSpPr>
              <a:spLocks/>
            </p:cNvSpPr>
            <p:nvPr/>
          </p:nvSpPr>
          <p:spPr bwMode="auto">
            <a:xfrm>
              <a:off x="5468764" y="2283402"/>
              <a:ext cx="327186" cy="62828"/>
            </a:xfrm>
            <a:custGeom>
              <a:avLst/>
              <a:gdLst>
                <a:gd name="T0" fmla="*/ 118 w 2773"/>
                <a:gd name="T1" fmla="*/ 0 h 738"/>
                <a:gd name="T2" fmla="*/ 0 w 2773"/>
                <a:gd name="T3" fmla="*/ 85 h 738"/>
                <a:gd name="T4" fmla="*/ 472 w 2773"/>
                <a:gd name="T5" fmla="*/ 85 h 738"/>
                <a:gd name="T6" fmla="*/ 472 w 2773"/>
                <a:gd name="T7" fmla="*/ 85 h 738"/>
                <a:gd name="T8" fmla="*/ 11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0" name="Freeform 1013"/>
            <p:cNvSpPr>
              <a:spLocks/>
            </p:cNvSpPr>
            <p:nvPr/>
          </p:nvSpPr>
          <p:spPr bwMode="auto">
            <a:xfrm>
              <a:off x="5753689" y="2160738"/>
              <a:ext cx="83549" cy="186909"/>
            </a:xfrm>
            <a:custGeom>
              <a:avLst/>
              <a:gdLst>
                <a:gd name="T0" fmla="*/ 393 w 637"/>
                <a:gd name="T1" fmla="*/ 0 h 1659"/>
                <a:gd name="T2" fmla="*/ 393 w 637"/>
                <a:gd name="T3" fmla="*/ 0 h 1659"/>
                <a:gd name="T4" fmla="*/ 131 w 637"/>
                <a:gd name="T5" fmla="*/ 2366 h 1659"/>
                <a:gd name="T6" fmla="*/ 0 w 637"/>
                <a:gd name="T7" fmla="*/ 2366 h 1659"/>
                <a:gd name="T8" fmla="*/ 39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1" name="Freeform 1014"/>
            <p:cNvSpPr>
              <a:spLocks/>
            </p:cNvSpPr>
            <p:nvPr/>
          </p:nvSpPr>
          <p:spPr bwMode="auto">
            <a:xfrm>
              <a:off x="5469154" y="2291747"/>
              <a:ext cx="290962" cy="62040"/>
            </a:xfrm>
            <a:custGeom>
              <a:avLst/>
              <a:gdLst>
                <a:gd name="T0" fmla="*/ 0 w 2216"/>
                <a:gd name="T1" fmla="*/ 0 h 550"/>
                <a:gd name="T2" fmla="*/ 131 w 2216"/>
                <a:gd name="T3" fmla="*/ 113 h 550"/>
                <a:gd name="T4" fmla="*/ 1707 w 2216"/>
                <a:gd name="T5" fmla="*/ 790 h 550"/>
                <a:gd name="T6" fmla="*/ 1707 w 2216"/>
                <a:gd name="T7" fmla="*/ 67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22" name="Group 1015"/>
            <p:cNvGrpSpPr>
              <a:grpSpLocks/>
            </p:cNvGrpSpPr>
            <p:nvPr/>
          </p:nvGrpSpPr>
          <p:grpSpPr bwMode="auto">
            <a:xfrm>
              <a:off x="5464285" y="2358039"/>
              <a:ext cx="98740" cy="36846"/>
              <a:chOff x="1740" y="2642"/>
              <a:chExt cx="752" cy="327"/>
            </a:xfrm>
          </p:grpSpPr>
          <p:sp>
            <p:nvSpPr>
              <p:cNvPr id="36307" name="Freeform 101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8" name="Freeform 101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9" name="Freeform 101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0" name="Freeform 101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1" name="Freeform 102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2" name="Freeform 102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5923" name="Freeform 1022"/>
            <p:cNvSpPr>
              <a:spLocks/>
            </p:cNvSpPr>
            <p:nvPr/>
          </p:nvSpPr>
          <p:spPr bwMode="auto">
            <a:xfrm>
              <a:off x="5633331" y="2363550"/>
              <a:ext cx="119579" cy="80936"/>
            </a:xfrm>
            <a:custGeom>
              <a:avLst/>
              <a:gdLst>
                <a:gd name="T0" fmla="*/ 121 w 990"/>
                <a:gd name="T1" fmla="*/ 307 h 792"/>
                <a:gd name="T2" fmla="*/ 242 w 990"/>
                <a:gd name="T3" fmla="*/ 0 h 792"/>
                <a:gd name="T4" fmla="*/ 242 w 990"/>
                <a:gd name="T5" fmla="*/ 102 h 792"/>
                <a:gd name="T6" fmla="*/ 0 w 990"/>
                <a:gd name="T7" fmla="*/ 307 h 792"/>
                <a:gd name="T8" fmla="*/ 121 w 990"/>
                <a:gd name="T9" fmla="*/ 30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4" name="Freeform 1023"/>
            <p:cNvSpPr>
              <a:spLocks/>
            </p:cNvSpPr>
            <p:nvPr/>
          </p:nvSpPr>
          <p:spPr bwMode="auto">
            <a:xfrm>
              <a:off x="5328152" y="2370006"/>
              <a:ext cx="305958" cy="73850"/>
            </a:xfrm>
            <a:custGeom>
              <a:avLst/>
              <a:gdLst>
                <a:gd name="T0" fmla="*/ 121 w 2532"/>
                <a:gd name="T1" fmla="*/ 0 h 723"/>
                <a:gd name="T2" fmla="*/ 121 w 2532"/>
                <a:gd name="T3" fmla="*/ 0 h 723"/>
                <a:gd name="T4" fmla="*/ 725 w 2532"/>
                <a:gd name="T5" fmla="*/ 306 h 723"/>
                <a:gd name="T6" fmla="*/ 725 w 2532"/>
                <a:gd name="T7" fmla="*/ 306 h 723"/>
                <a:gd name="T8" fmla="*/ 0 w 2532"/>
                <a:gd name="T9" fmla="*/ 102 h 723"/>
                <a:gd name="T10" fmla="*/ 12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5" name="Freeform 1024"/>
            <p:cNvSpPr>
              <a:spLocks/>
            </p:cNvSpPr>
            <p:nvPr/>
          </p:nvSpPr>
          <p:spPr bwMode="auto">
            <a:xfrm>
              <a:off x="5328347" y="2356465"/>
              <a:ext cx="3311" cy="14959"/>
            </a:xfrm>
            <a:custGeom>
              <a:avLst/>
              <a:gdLst>
                <a:gd name="T0" fmla="*/ 127 w 26"/>
                <a:gd name="T1" fmla="*/ 102 h 147"/>
                <a:gd name="T2" fmla="*/ 127 w 26"/>
                <a:gd name="T3" fmla="*/ 102 h 147"/>
                <a:gd name="T4" fmla="*/ 0 w 26"/>
                <a:gd name="T5" fmla="*/ 102 h 147"/>
                <a:gd name="T6" fmla="*/ 127 w 26"/>
                <a:gd name="T7" fmla="*/ 0 h 147"/>
                <a:gd name="T8" fmla="*/ 127 w 26"/>
                <a:gd name="T9" fmla="*/ 102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6" name="Freeform 1025"/>
            <p:cNvSpPr>
              <a:spLocks/>
            </p:cNvSpPr>
            <p:nvPr/>
          </p:nvSpPr>
          <p:spPr bwMode="auto">
            <a:xfrm>
              <a:off x="5328542" y="2295526"/>
              <a:ext cx="142170" cy="61883"/>
            </a:xfrm>
            <a:custGeom>
              <a:avLst/>
              <a:gdLst>
                <a:gd name="T0" fmla="*/ 242 w 1176"/>
                <a:gd name="T1" fmla="*/ 0 h 606"/>
                <a:gd name="T2" fmla="*/ 0 w 1176"/>
                <a:gd name="T3" fmla="*/ 204 h 606"/>
                <a:gd name="T4" fmla="*/ 121 w 1176"/>
                <a:gd name="T5" fmla="*/ 204 h 606"/>
                <a:gd name="T6" fmla="*/ 242 w 1176"/>
                <a:gd name="T7" fmla="*/ 102 h 606"/>
                <a:gd name="T8" fmla="*/ 24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7" name="Freeform 1026"/>
            <p:cNvSpPr>
              <a:spLocks/>
            </p:cNvSpPr>
            <p:nvPr/>
          </p:nvSpPr>
          <p:spPr bwMode="auto">
            <a:xfrm>
              <a:off x="5338085" y="2359614"/>
              <a:ext cx="290183" cy="71016"/>
            </a:xfrm>
            <a:custGeom>
              <a:avLst/>
              <a:gdLst>
                <a:gd name="T0" fmla="*/ 115 w 2532"/>
                <a:gd name="T1" fmla="*/ 0 h 723"/>
                <a:gd name="T2" fmla="*/ 115 w 2532"/>
                <a:gd name="T3" fmla="*/ 0 h 723"/>
                <a:gd name="T4" fmla="*/ 229 w 2532"/>
                <a:gd name="T5" fmla="*/ 98 h 723"/>
                <a:gd name="T6" fmla="*/ 229 w 2532"/>
                <a:gd name="T7" fmla="*/ 98 h 723"/>
                <a:gd name="T8" fmla="*/ 0 w 2532"/>
                <a:gd name="T9" fmla="*/ 98 h 723"/>
                <a:gd name="T10" fmla="*/ 11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8" name="Freeform 1027"/>
            <p:cNvSpPr>
              <a:spLocks/>
            </p:cNvSpPr>
            <p:nvPr/>
          </p:nvSpPr>
          <p:spPr bwMode="auto">
            <a:xfrm flipV="1">
              <a:off x="5627878" y="2354575"/>
              <a:ext cx="118410" cy="73535"/>
            </a:xfrm>
            <a:custGeom>
              <a:avLst/>
              <a:gdLst>
                <a:gd name="T0" fmla="*/ 0 w 2532"/>
                <a:gd name="T1" fmla="*/ 0 h 723"/>
                <a:gd name="T2" fmla="*/ 0 w 2532"/>
                <a:gd name="T3" fmla="*/ 0 h 723"/>
                <a:gd name="T4" fmla="*/ 0 w 2532"/>
                <a:gd name="T5" fmla="*/ 305 h 723"/>
                <a:gd name="T6" fmla="*/ 0 w 2532"/>
                <a:gd name="T7" fmla="*/ 305 h 723"/>
                <a:gd name="T8" fmla="*/ 0 w 2532"/>
                <a:gd name="T9" fmla="*/ 102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pic>
          <p:nvPicPr>
            <p:cNvPr id="35929" name="Picture 1030"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6897688" y="5735638"/>
              <a:ext cx="38893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30" name="Freeform 1031"/>
            <p:cNvSpPr>
              <a:spLocks/>
            </p:cNvSpPr>
            <p:nvPr/>
          </p:nvSpPr>
          <p:spPr bwMode="auto">
            <a:xfrm>
              <a:off x="7026275" y="55800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5931" name="Picture 1032"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2150" y="5584825"/>
              <a:ext cx="2841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32" name="Freeform 1033"/>
            <p:cNvSpPr>
              <a:spLocks/>
            </p:cNvSpPr>
            <p:nvPr/>
          </p:nvSpPr>
          <p:spPr bwMode="auto">
            <a:xfrm>
              <a:off x="7083425" y="55737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3" name="Freeform 1034"/>
            <p:cNvSpPr>
              <a:spLocks/>
            </p:cNvSpPr>
            <p:nvPr/>
          </p:nvSpPr>
          <p:spPr bwMode="auto">
            <a:xfrm>
              <a:off x="7024688" y="55737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4" name="Freeform 1035"/>
            <p:cNvSpPr>
              <a:spLocks/>
            </p:cNvSpPr>
            <p:nvPr/>
          </p:nvSpPr>
          <p:spPr bwMode="auto">
            <a:xfrm>
              <a:off x="7267575" y="56022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5" name="Freeform 1036"/>
            <p:cNvSpPr>
              <a:spLocks/>
            </p:cNvSpPr>
            <p:nvPr/>
          </p:nvSpPr>
          <p:spPr bwMode="auto">
            <a:xfrm>
              <a:off x="7023100" y="57261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6" name="Freeform 1037"/>
            <p:cNvSpPr>
              <a:spLocks/>
            </p:cNvSpPr>
            <p:nvPr/>
          </p:nvSpPr>
          <p:spPr bwMode="auto">
            <a:xfrm>
              <a:off x="7275513" y="56038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7" name="Freeform 1038"/>
            <p:cNvSpPr>
              <a:spLocks/>
            </p:cNvSpPr>
            <p:nvPr/>
          </p:nvSpPr>
          <p:spPr bwMode="auto">
            <a:xfrm>
              <a:off x="7023100" y="57356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38" name="Group 1039"/>
            <p:cNvGrpSpPr>
              <a:grpSpLocks/>
            </p:cNvGrpSpPr>
            <p:nvPr/>
          </p:nvGrpSpPr>
          <p:grpSpPr bwMode="auto">
            <a:xfrm>
              <a:off x="7019925" y="5800725"/>
              <a:ext cx="87313" cy="38100"/>
              <a:chOff x="1740" y="2642"/>
              <a:chExt cx="752" cy="327"/>
            </a:xfrm>
          </p:grpSpPr>
          <p:sp>
            <p:nvSpPr>
              <p:cNvPr id="36301" name="Freeform 104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2" name="Freeform 104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3" name="Freeform 104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4" name="Freeform 104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5" name="Freeform 104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6" name="Freeform 104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5939" name="Freeform 1046"/>
            <p:cNvSpPr>
              <a:spLocks/>
            </p:cNvSpPr>
            <p:nvPr/>
          </p:nvSpPr>
          <p:spPr bwMode="auto">
            <a:xfrm>
              <a:off x="7169150" y="58070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0" name="Freeform 1047"/>
            <p:cNvSpPr>
              <a:spLocks/>
            </p:cNvSpPr>
            <p:nvPr/>
          </p:nvSpPr>
          <p:spPr bwMode="auto">
            <a:xfrm>
              <a:off x="6897688" y="58134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1" name="Freeform 1048"/>
            <p:cNvSpPr>
              <a:spLocks/>
            </p:cNvSpPr>
            <p:nvPr/>
          </p:nvSpPr>
          <p:spPr bwMode="auto">
            <a:xfrm>
              <a:off x="6899275" y="57991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2" name="Freeform 1049"/>
            <p:cNvSpPr>
              <a:spLocks/>
            </p:cNvSpPr>
            <p:nvPr/>
          </p:nvSpPr>
          <p:spPr bwMode="auto">
            <a:xfrm>
              <a:off x="6899275" y="57388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3" name="Freeform 1050"/>
            <p:cNvSpPr>
              <a:spLocks/>
            </p:cNvSpPr>
            <p:nvPr/>
          </p:nvSpPr>
          <p:spPr bwMode="auto">
            <a:xfrm>
              <a:off x="6907213" y="58023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4" name="Freeform 1051"/>
            <p:cNvSpPr>
              <a:spLocks/>
            </p:cNvSpPr>
            <p:nvPr/>
          </p:nvSpPr>
          <p:spPr bwMode="auto">
            <a:xfrm flipV="1">
              <a:off x="7164388" y="57975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45" name="Group 2"/>
            <p:cNvGrpSpPr>
              <a:grpSpLocks/>
            </p:cNvGrpSpPr>
            <p:nvPr/>
          </p:nvGrpSpPr>
          <p:grpSpPr bwMode="auto">
            <a:xfrm>
              <a:off x="5607050" y="3182938"/>
              <a:ext cx="317500" cy="246062"/>
              <a:chOff x="5581650" y="3128963"/>
              <a:chExt cx="423863" cy="320675"/>
            </a:xfrm>
          </p:grpSpPr>
          <p:pic>
            <p:nvPicPr>
              <p:cNvPr id="36279" name="Picture 1054" descr="laptop_keyboar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09064" flipH="1">
                <a:off x="5581650" y="3290888"/>
                <a:ext cx="363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80" name="Freeform 1055"/>
              <p:cNvSpPr>
                <a:spLocks/>
              </p:cNvSpPr>
              <p:nvPr/>
            </p:nvSpPr>
            <p:spPr bwMode="auto">
              <a:xfrm>
                <a:off x="5702300" y="3135313"/>
                <a:ext cx="292100"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6281" name="Picture 1056"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16588" y="3140075"/>
                <a:ext cx="2667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82" name="Freeform 1057"/>
              <p:cNvSpPr>
                <a:spLocks/>
              </p:cNvSpPr>
              <p:nvPr/>
            </p:nvSpPr>
            <p:spPr bwMode="auto">
              <a:xfrm>
                <a:off x="5756275" y="3128963"/>
                <a:ext cx="247650"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3" name="Freeform 1058"/>
              <p:cNvSpPr>
                <a:spLocks/>
              </p:cNvSpPr>
              <p:nvPr/>
            </p:nvSpPr>
            <p:spPr bwMode="auto">
              <a:xfrm>
                <a:off x="5700713" y="3128963"/>
                <a:ext cx="68262"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4" name="Freeform 1059"/>
              <p:cNvSpPr>
                <a:spLocks/>
              </p:cNvSpPr>
              <p:nvPr/>
            </p:nvSpPr>
            <p:spPr bwMode="auto">
              <a:xfrm>
                <a:off x="5927725" y="3157538"/>
                <a:ext cx="74613"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5" name="Freeform 1060"/>
              <p:cNvSpPr>
                <a:spLocks/>
              </p:cNvSpPr>
              <p:nvPr/>
            </p:nvSpPr>
            <p:spPr bwMode="auto">
              <a:xfrm>
                <a:off x="5699125" y="3281363"/>
                <a:ext cx="27146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6" name="Freeform 1061"/>
              <p:cNvSpPr>
                <a:spLocks/>
              </p:cNvSpPr>
              <p:nvPr/>
            </p:nvSpPr>
            <p:spPr bwMode="auto">
              <a:xfrm>
                <a:off x="5935663" y="3159125"/>
                <a:ext cx="69850"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7" name="Freeform 1062"/>
              <p:cNvSpPr>
                <a:spLocks/>
              </p:cNvSpPr>
              <p:nvPr/>
            </p:nvSpPr>
            <p:spPr bwMode="auto">
              <a:xfrm>
                <a:off x="5699125" y="3290888"/>
                <a:ext cx="242888"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6288" name="Group 1063"/>
              <p:cNvGrpSpPr>
                <a:grpSpLocks/>
              </p:cNvGrpSpPr>
              <p:nvPr/>
            </p:nvGrpSpPr>
            <p:grpSpPr bwMode="auto">
              <a:xfrm>
                <a:off x="5695950" y="3355975"/>
                <a:ext cx="80963" cy="38100"/>
                <a:chOff x="1740" y="2642"/>
                <a:chExt cx="752" cy="327"/>
              </a:xfrm>
            </p:grpSpPr>
            <p:sp>
              <p:nvSpPr>
                <p:cNvPr id="36295" name="Freeform 10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6" name="Freeform 10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7" name="Freeform 10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8" name="Freeform 10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9" name="Freeform 10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0" name="Freeform 10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6289" name="Freeform 1070"/>
              <p:cNvSpPr>
                <a:spLocks/>
              </p:cNvSpPr>
              <p:nvPr/>
            </p:nvSpPr>
            <p:spPr bwMode="auto">
              <a:xfrm>
                <a:off x="5835650" y="3362325"/>
                <a:ext cx="10001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0" name="Freeform 1071"/>
              <p:cNvSpPr>
                <a:spLocks/>
              </p:cNvSpPr>
              <p:nvPr/>
            </p:nvSpPr>
            <p:spPr bwMode="auto">
              <a:xfrm>
                <a:off x="5583238" y="3368675"/>
                <a:ext cx="254000"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1" name="Freeform 1072"/>
              <p:cNvSpPr>
                <a:spLocks/>
              </p:cNvSpPr>
              <p:nvPr/>
            </p:nvSpPr>
            <p:spPr bwMode="auto">
              <a:xfrm>
                <a:off x="5583238" y="3354388"/>
                <a:ext cx="1587"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2" name="Freeform 1073"/>
              <p:cNvSpPr>
                <a:spLocks/>
              </p:cNvSpPr>
              <p:nvPr/>
            </p:nvSpPr>
            <p:spPr bwMode="auto">
              <a:xfrm>
                <a:off x="5583238" y="3294063"/>
                <a:ext cx="117475"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3" name="Freeform 1074"/>
              <p:cNvSpPr>
                <a:spLocks/>
              </p:cNvSpPr>
              <p:nvPr/>
            </p:nvSpPr>
            <p:spPr bwMode="auto">
              <a:xfrm>
                <a:off x="5591175" y="3357563"/>
                <a:ext cx="241300"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4" name="Freeform 1075"/>
              <p:cNvSpPr>
                <a:spLocks/>
              </p:cNvSpPr>
              <p:nvPr/>
            </p:nvSpPr>
            <p:spPr bwMode="auto">
              <a:xfrm flipV="1">
                <a:off x="5830888" y="3352800"/>
                <a:ext cx="9842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pic>
          <p:nvPicPr>
            <p:cNvPr id="35946" name="Picture 1077"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6156325" y="3300413"/>
              <a:ext cx="342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7" name="Freeform 1078"/>
            <p:cNvSpPr>
              <a:spLocks/>
            </p:cNvSpPr>
            <p:nvPr/>
          </p:nvSpPr>
          <p:spPr bwMode="auto">
            <a:xfrm flipH="1">
              <a:off x="6302568" y="3332533"/>
              <a:ext cx="161685" cy="153507"/>
            </a:xfrm>
            <a:custGeom>
              <a:avLst/>
              <a:gdLst>
                <a:gd name="T0" fmla="*/ 0 w 356"/>
                <a:gd name="T1" fmla="*/ 0 h 368"/>
                <a:gd name="T2" fmla="*/ 136251 w 356"/>
                <a:gd name="T3" fmla="*/ 5840 h 368"/>
                <a:gd name="T4" fmla="*/ 161685 w 356"/>
                <a:gd name="T5" fmla="*/ 122639 h 368"/>
                <a:gd name="T6" fmla="*/ 35425 w 356"/>
                <a:gd name="T7" fmla="*/ 15350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pic>
          <p:nvPicPr>
            <p:cNvPr id="35948" name="Picture 1081"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7329488" y="5672138"/>
              <a:ext cx="38893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9" name="Freeform 1082"/>
            <p:cNvSpPr>
              <a:spLocks/>
            </p:cNvSpPr>
            <p:nvPr/>
          </p:nvSpPr>
          <p:spPr bwMode="auto">
            <a:xfrm>
              <a:off x="7458075" y="55165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5950" name="Picture 1083"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3950" y="5521325"/>
              <a:ext cx="2841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51" name="Freeform 1084"/>
            <p:cNvSpPr>
              <a:spLocks/>
            </p:cNvSpPr>
            <p:nvPr/>
          </p:nvSpPr>
          <p:spPr bwMode="auto">
            <a:xfrm>
              <a:off x="7515225" y="55102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2" name="Freeform 1085"/>
            <p:cNvSpPr>
              <a:spLocks/>
            </p:cNvSpPr>
            <p:nvPr/>
          </p:nvSpPr>
          <p:spPr bwMode="auto">
            <a:xfrm>
              <a:off x="7456488" y="55102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3" name="Freeform 1086"/>
            <p:cNvSpPr>
              <a:spLocks/>
            </p:cNvSpPr>
            <p:nvPr/>
          </p:nvSpPr>
          <p:spPr bwMode="auto">
            <a:xfrm>
              <a:off x="7699375" y="55387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4" name="Freeform 1087"/>
            <p:cNvSpPr>
              <a:spLocks/>
            </p:cNvSpPr>
            <p:nvPr/>
          </p:nvSpPr>
          <p:spPr bwMode="auto">
            <a:xfrm>
              <a:off x="7454900" y="56626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5" name="Freeform 1088"/>
            <p:cNvSpPr>
              <a:spLocks/>
            </p:cNvSpPr>
            <p:nvPr/>
          </p:nvSpPr>
          <p:spPr bwMode="auto">
            <a:xfrm>
              <a:off x="7707313" y="55403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6" name="Freeform 1089"/>
            <p:cNvSpPr>
              <a:spLocks/>
            </p:cNvSpPr>
            <p:nvPr/>
          </p:nvSpPr>
          <p:spPr bwMode="auto">
            <a:xfrm>
              <a:off x="7454900" y="56721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57" name="Group 1090"/>
            <p:cNvGrpSpPr>
              <a:grpSpLocks/>
            </p:cNvGrpSpPr>
            <p:nvPr/>
          </p:nvGrpSpPr>
          <p:grpSpPr bwMode="auto">
            <a:xfrm>
              <a:off x="7451725" y="5737225"/>
              <a:ext cx="87313" cy="38100"/>
              <a:chOff x="1740" y="2642"/>
              <a:chExt cx="752" cy="327"/>
            </a:xfrm>
          </p:grpSpPr>
          <p:sp>
            <p:nvSpPr>
              <p:cNvPr id="36273" name="Freeform 109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4" name="Freeform 109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5" name="Freeform 109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6" name="Freeform 109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7" name="Freeform 109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8" name="Freeform 109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5958" name="Freeform 1097"/>
            <p:cNvSpPr>
              <a:spLocks/>
            </p:cNvSpPr>
            <p:nvPr/>
          </p:nvSpPr>
          <p:spPr bwMode="auto">
            <a:xfrm>
              <a:off x="7600950" y="57435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9" name="Freeform 1098"/>
            <p:cNvSpPr>
              <a:spLocks/>
            </p:cNvSpPr>
            <p:nvPr/>
          </p:nvSpPr>
          <p:spPr bwMode="auto">
            <a:xfrm>
              <a:off x="7329488" y="57499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0" name="Freeform 1099"/>
            <p:cNvSpPr>
              <a:spLocks/>
            </p:cNvSpPr>
            <p:nvPr/>
          </p:nvSpPr>
          <p:spPr bwMode="auto">
            <a:xfrm>
              <a:off x="7331075" y="57356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1" name="Freeform 1100"/>
            <p:cNvSpPr>
              <a:spLocks/>
            </p:cNvSpPr>
            <p:nvPr/>
          </p:nvSpPr>
          <p:spPr bwMode="auto">
            <a:xfrm>
              <a:off x="7331075" y="56753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2" name="Freeform 1101"/>
            <p:cNvSpPr>
              <a:spLocks/>
            </p:cNvSpPr>
            <p:nvPr/>
          </p:nvSpPr>
          <p:spPr bwMode="auto">
            <a:xfrm>
              <a:off x="7339013" y="57388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3" name="Freeform 1102"/>
            <p:cNvSpPr>
              <a:spLocks/>
            </p:cNvSpPr>
            <p:nvPr/>
          </p:nvSpPr>
          <p:spPr bwMode="auto">
            <a:xfrm flipV="1">
              <a:off x="7596188" y="57340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64" name="Group 1103"/>
            <p:cNvGrpSpPr>
              <a:grpSpLocks/>
            </p:cNvGrpSpPr>
            <p:nvPr/>
          </p:nvGrpSpPr>
          <p:grpSpPr bwMode="auto">
            <a:xfrm>
              <a:off x="6351588" y="2493963"/>
              <a:ext cx="390525" cy="169862"/>
              <a:chOff x="4650" y="1129"/>
              <a:chExt cx="246" cy="95"/>
            </a:xfrm>
          </p:grpSpPr>
          <p:sp>
            <p:nvSpPr>
              <p:cNvPr id="3626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6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6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68" name="Group 1107"/>
              <p:cNvGrpSpPr>
                <a:grpSpLocks/>
              </p:cNvGrpSpPr>
              <p:nvPr/>
            </p:nvGrpSpPr>
            <p:grpSpPr bwMode="auto">
              <a:xfrm>
                <a:off x="4699" y="1145"/>
                <a:ext cx="138" cy="29"/>
                <a:chOff x="2468" y="1332"/>
                <a:chExt cx="310" cy="60"/>
              </a:xfrm>
            </p:grpSpPr>
            <p:sp>
              <p:nvSpPr>
                <p:cNvPr id="36271" name="Freeform 11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72" name="Freeform 11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69" name="Line 111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70" name="Line 111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5" name="Group 1112"/>
            <p:cNvGrpSpPr>
              <a:grpSpLocks/>
            </p:cNvGrpSpPr>
            <p:nvPr/>
          </p:nvGrpSpPr>
          <p:grpSpPr bwMode="auto">
            <a:xfrm>
              <a:off x="6051550" y="3641725"/>
              <a:ext cx="390525" cy="169863"/>
              <a:chOff x="4650" y="1129"/>
              <a:chExt cx="246" cy="95"/>
            </a:xfrm>
          </p:grpSpPr>
          <p:sp>
            <p:nvSpPr>
              <p:cNvPr id="3625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5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5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60" name="Group 1116"/>
              <p:cNvGrpSpPr>
                <a:grpSpLocks/>
              </p:cNvGrpSpPr>
              <p:nvPr/>
            </p:nvGrpSpPr>
            <p:grpSpPr bwMode="auto">
              <a:xfrm>
                <a:off x="4699" y="1145"/>
                <a:ext cx="138" cy="29"/>
                <a:chOff x="2468" y="1332"/>
                <a:chExt cx="310" cy="60"/>
              </a:xfrm>
            </p:grpSpPr>
            <p:sp>
              <p:nvSpPr>
                <p:cNvPr id="36263" name="Freeform 11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64" name="Freeform 11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61" name="Line 11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62" name="Line 11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6" name="Group 1121"/>
            <p:cNvGrpSpPr>
              <a:grpSpLocks/>
            </p:cNvGrpSpPr>
            <p:nvPr/>
          </p:nvGrpSpPr>
          <p:grpSpPr bwMode="auto">
            <a:xfrm>
              <a:off x="6248400" y="4852988"/>
              <a:ext cx="617538" cy="247650"/>
              <a:chOff x="2356" y="1300"/>
              <a:chExt cx="555" cy="194"/>
            </a:xfrm>
          </p:grpSpPr>
          <p:sp>
            <p:nvSpPr>
              <p:cNvPr id="362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52" name="Group 1125"/>
              <p:cNvGrpSpPr>
                <a:grpSpLocks/>
              </p:cNvGrpSpPr>
              <p:nvPr/>
            </p:nvGrpSpPr>
            <p:grpSpPr bwMode="auto">
              <a:xfrm>
                <a:off x="2468" y="1332"/>
                <a:ext cx="310" cy="60"/>
                <a:chOff x="2468" y="1332"/>
                <a:chExt cx="310" cy="60"/>
              </a:xfrm>
            </p:grpSpPr>
            <p:sp>
              <p:nvSpPr>
                <p:cNvPr id="36255" name="Freeform 11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56" name="Freeform 11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53" name="Line 1128"/>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54" name="Line 1129"/>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7" name="Group 1130"/>
            <p:cNvGrpSpPr>
              <a:grpSpLocks/>
            </p:cNvGrpSpPr>
            <p:nvPr/>
          </p:nvGrpSpPr>
          <p:grpSpPr bwMode="auto">
            <a:xfrm>
              <a:off x="6969125" y="4510088"/>
              <a:ext cx="617538" cy="247650"/>
              <a:chOff x="2356" y="1300"/>
              <a:chExt cx="555" cy="194"/>
            </a:xfrm>
          </p:grpSpPr>
          <p:sp>
            <p:nvSpPr>
              <p:cNvPr id="362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44" name="Group 1134"/>
              <p:cNvGrpSpPr>
                <a:grpSpLocks/>
              </p:cNvGrpSpPr>
              <p:nvPr/>
            </p:nvGrpSpPr>
            <p:grpSpPr bwMode="auto">
              <a:xfrm>
                <a:off x="2468" y="1332"/>
                <a:ext cx="310" cy="60"/>
                <a:chOff x="2468" y="1332"/>
                <a:chExt cx="310" cy="60"/>
              </a:xfrm>
            </p:grpSpPr>
            <p:sp>
              <p:nvSpPr>
                <p:cNvPr id="36247" name="Freeform 11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48" name="Freeform 11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45" name="Line 1137"/>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46" name="Line 1138"/>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8" name="Group 1139"/>
            <p:cNvGrpSpPr>
              <a:grpSpLocks/>
            </p:cNvGrpSpPr>
            <p:nvPr/>
          </p:nvGrpSpPr>
          <p:grpSpPr bwMode="auto">
            <a:xfrm>
              <a:off x="7585075" y="4811713"/>
              <a:ext cx="617538" cy="247650"/>
              <a:chOff x="2356" y="1300"/>
              <a:chExt cx="555" cy="194"/>
            </a:xfrm>
          </p:grpSpPr>
          <p:sp>
            <p:nvSpPr>
              <p:cNvPr id="362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36" name="Group 1143"/>
              <p:cNvGrpSpPr>
                <a:grpSpLocks/>
              </p:cNvGrpSpPr>
              <p:nvPr/>
            </p:nvGrpSpPr>
            <p:grpSpPr bwMode="auto">
              <a:xfrm>
                <a:off x="2468" y="1332"/>
                <a:ext cx="310" cy="60"/>
                <a:chOff x="2468" y="1332"/>
                <a:chExt cx="310" cy="60"/>
              </a:xfrm>
            </p:grpSpPr>
            <p:sp>
              <p:nvSpPr>
                <p:cNvPr id="36239" name="Freeform 11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40" name="Freeform 11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37" name="Line 1146"/>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38" name="Line 1147"/>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9" name="Group 3"/>
            <p:cNvGrpSpPr>
              <a:grpSpLocks/>
            </p:cNvGrpSpPr>
            <p:nvPr/>
          </p:nvGrpSpPr>
          <p:grpSpPr bwMode="auto">
            <a:xfrm>
              <a:off x="5964238" y="3135313"/>
              <a:ext cx="314325" cy="334962"/>
              <a:chOff x="5974579" y="3105349"/>
              <a:chExt cx="347997" cy="396620"/>
            </a:xfrm>
          </p:grpSpPr>
          <p:pic>
            <p:nvPicPr>
              <p:cNvPr id="36231" name="Picture 555" descr="fridge2.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074343" y="3164942"/>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232" name="Picture 1115" descr="antenna_styliz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974579" y="3105349"/>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970" name="Picture 603" descr="car_icon_small"/>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73813" y="1744663"/>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71" name="Picture 814" descr="light2.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6707188" y="2019300"/>
              <a:ext cx="920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72" name="Picture 1017"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11925" y="1946275"/>
              <a:ext cx="5318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73" name="Picture 1017"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86538" y="1685925"/>
              <a:ext cx="5302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74" name="Group 347"/>
            <p:cNvGrpSpPr>
              <a:grpSpLocks/>
            </p:cNvGrpSpPr>
            <p:nvPr/>
          </p:nvGrpSpPr>
          <p:grpSpPr bwMode="auto">
            <a:xfrm>
              <a:off x="6220922" y="4838544"/>
              <a:ext cx="660165" cy="269566"/>
              <a:chOff x="1871277" y="1576300"/>
              <a:chExt cx="1128371" cy="437861"/>
            </a:xfrm>
          </p:grpSpPr>
          <p:sp>
            <p:nvSpPr>
              <p:cNvPr id="1387" name="Oval 138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88" name="Rectangle 1387"/>
              <p:cNvSpPr/>
              <p:nvPr/>
            </p:nvSpPr>
            <p:spPr bwMode="auto">
              <a:xfrm>
                <a:off x="1872116" y="1739006"/>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89" name="Oval 13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90" name="Freeform 1389"/>
              <p:cNvSpPr/>
              <p:nvPr/>
            </p:nvSpPr>
            <p:spPr bwMode="auto">
              <a:xfrm>
                <a:off x="2159736" y="1674540"/>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91" name="Freeform 13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92" name="Freeform 13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93" name="Freeform 13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394" name="Straight Connector 1393"/>
              <p:cNvCxnSpPr>
                <a:cxnSpLocks noChangeShapeType="1"/>
                <a:endCxn id="13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395" name="Straight Connector 13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5" name="Group 347"/>
            <p:cNvGrpSpPr>
              <a:grpSpLocks/>
            </p:cNvGrpSpPr>
            <p:nvPr/>
          </p:nvGrpSpPr>
          <p:grpSpPr bwMode="auto">
            <a:xfrm>
              <a:off x="6933466" y="4503243"/>
              <a:ext cx="660165" cy="269566"/>
              <a:chOff x="1871277" y="1576300"/>
              <a:chExt cx="1128371" cy="437861"/>
            </a:xfrm>
          </p:grpSpPr>
          <p:sp>
            <p:nvSpPr>
              <p:cNvPr id="1229" name="Oval 122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79" name="Rectangle 1378"/>
              <p:cNvSpPr/>
              <p:nvPr/>
            </p:nvSpPr>
            <p:spPr bwMode="auto">
              <a:xfrm>
                <a:off x="1872532" y="1739555"/>
                <a:ext cx="1126060" cy="11603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80" name="Oval 137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81" name="Freeform 1380"/>
              <p:cNvSpPr/>
              <p:nvPr/>
            </p:nvSpPr>
            <p:spPr bwMode="auto">
              <a:xfrm>
                <a:off x="2160152" y="1672512"/>
                <a:ext cx="548106" cy="16245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82" name="Freeform 138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83" name="Freeform 138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84" name="Freeform 138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385" name="Straight Connector 1384"/>
              <p:cNvCxnSpPr>
                <a:cxnSpLocks noChangeShapeType="1"/>
                <a:endCxn id="13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386" name="Straight Connector 138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6" name="Group 347"/>
            <p:cNvGrpSpPr>
              <a:grpSpLocks/>
            </p:cNvGrpSpPr>
            <p:nvPr/>
          </p:nvGrpSpPr>
          <p:grpSpPr bwMode="auto">
            <a:xfrm>
              <a:off x="7563920" y="4800505"/>
              <a:ext cx="660165" cy="269566"/>
              <a:chOff x="1871277" y="1576300"/>
              <a:chExt cx="1128371" cy="437861"/>
            </a:xfrm>
          </p:grpSpPr>
          <p:sp>
            <p:nvSpPr>
              <p:cNvPr id="1194" name="Oval 119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95" name="Rectangle 1194"/>
              <p:cNvSpPr/>
              <p:nvPr/>
            </p:nvSpPr>
            <p:spPr bwMode="auto">
              <a:xfrm>
                <a:off x="1872162" y="1738907"/>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96" name="Oval 119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97" name="Freeform 1196"/>
              <p:cNvSpPr/>
              <p:nvPr/>
            </p:nvSpPr>
            <p:spPr bwMode="auto">
              <a:xfrm>
                <a:off x="2159782" y="1674441"/>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224" name="Freeform 122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225" name="Freeform 122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226" name="Freeform 122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227" name="Straight Connector 1226"/>
              <p:cNvCxnSpPr>
                <a:cxnSpLocks noChangeShapeType="1"/>
                <a:endCxn id="119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228" name="Straight Connector 122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7" name="Group 347"/>
            <p:cNvGrpSpPr>
              <a:grpSpLocks/>
            </p:cNvGrpSpPr>
            <p:nvPr/>
          </p:nvGrpSpPr>
          <p:grpSpPr bwMode="auto">
            <a:xfrm>
              <a:off x="6050373" y="3620176"/>
              <a:ext cx="425094" cy="228319"/>
              <a:chOff x="1871277" y="1576300"/>
              <a:chExt cx="1128371" cy="437861"/>
            </a:xfrm>
          </p:grpSpPr>
          <p:sp>
            <p:nvSpPr>
              <p:cNvPr id="1185" name="Oval 118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86" name="Rectangle 1185"/>
              <p:cNvSpPr/>
              <p:nvPr/>
            </p:nvSpPr>
            <p:spPr bwMode="auto">
              <a:xfrm>
                <a:off x="1870189" y="1739404"/>
                <a:ext cx="1129316"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87" name="Oval 118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88" name="Freeform 1187"/>
              <p:cNvSpPr/>
              <p:nvPr/>
            </p:nvSpPr>
            <p:spPr bwMode="auto">
              <a:xfrm>
                <a:off x="2160944" y="1672426"/>
                <a:ext cx="547803"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89" name="Freeform 118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90" name="Freeform 118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91" name="Freeform 119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192" name="Straight Connector 1191"/>
              <p:cNvCxnSpPr>
                <a:cxnSpLocks noChangeShapeType="1"/>
                <a:endCxn id="118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93" name="Straight Connector 119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8" name="Group 347"/>
            <p:cNvGrpSpPr>
              <a:grpSpLocks/>
            </p:cNvGrpSpPr>
            <p:nvPr/>
          </p:nvGrpSpPr>
          <p:grpSpPr bwMode="auto">
            <a:xfrm>
              <a:off x="6347637" y="2481965"/>
              <a:ext cx="403071" cy="202807"/>
              <a:chOff x="1871277" y="1576300"/>
              <a:chExt cx="1128371" cy="437861"/>
            </a:xfrm>
          </p:grpSpPr>
          <p:sp>
            <p:nvSpPr>
              <p:cNvPr id="1122" name="Oval 112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23" name="Rectangle 1122"/>
              <p:cNvSpPr/>
              <p:nvPr/>
            </p:nvSpPr>
            <p:spPr bwMode="auto">
              <a:xfrm>
                <a:off x="1873449" y="1739300"/>
                <a:ext cx="1124357" cy="11653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24" name="Oval 112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25" name="Freeform 1124"/>
              <p:cNvSpPr/>
              <p:nvPr/>
            </p:nvSpPr>
            <p:spPr bwMode="auto">
              <a:xfrm>
                <a:off x="2162315" y="1670752"/>
                <a:ext cx="546626" cy="16108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80" name="Freeform 117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81" name="Freeform 118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82" name="Freeform 118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183" name="Straight Connector 1182"/>
              <p:cNvCxnSpPr>
                <a:cxnSpLocks noChangeShapeType="1"/>
                <a:endCxn id="112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84" name="Straight Connector 118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9" name="Group 752"/>
            <p:cNvGrpSpPr>
              <a:grpSpLocks/>
            </p:cNvGrpSpPr>
            <p:nvPr/>
          </p:nvGrpSpPr>
          <p:grpSpPr bwMode="auto">
            <a:xfrm>
              <a:off x="7678804" y="2388750"/>
              <a:ext cx="418211" cy="189727"/>
              <a:chOff x="7913987" y="1515773"/>
              <a:chExt cx="625138" cy="276534"/>
            </a:xfrm>
          </p:grpSpPr>
          <p:sp>
            <p:nvSpPr>
              <p:cNvPr id="1057" name="Oval 1056"/>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058" name="Rectangle 1057"/>
              <p:cNvSpPr/>
              <p:nvPr/>
            </p:nvSpPr>
            <p:spPr bwMode="auto">
              <a:xfrm>
                <a:off x="7913888" y="1622848"/>
                <a:ext cx="624093"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059" name="Oval 1058"/>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066" name="Freeform 1065"/>
              <p:cNvSpPr/>
              <p:nvPr/>
            </p:nvSpPr>
            <p:spPr bwMode="auto">
              <a:xfrm>
                <a:off x="8072877" y="1581199"/>
                <a:ext cx="303742"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17" name="Freeform 111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18" name="Freeform 111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19" name="Freeform 1118"/>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120" name="Straight Connector 1119"/>
              <p:cNvCxnSpPr>
                <a:cxnSpLocks noChangeShapeType="1"/>
                <a:endCxn id="1059"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21" name="Straight Connector 1120"/>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0" name="Group 753"/>
            <p:cNvGrpSpPr>
              <a:grpSpLocks/>
            </p:cNvGrpSpPr>
            <p:nvPr/>
          </p:nvGrpSpPr>
          <p:grpSpPr bwMode="auto">
            <a:xfrm>
              <a:off x="7187343" y="2485248"/>
              <a:ext cx="418211" cy="189727"/>
              <a:chOff x="7913987" y="1515773"/>
              <a:chExt cx="625138" cy="276534"/>
            </a:xfrm>
          </p:grpSpPr>
          <p:sp>
            <p:nvSpPr>
              <p:cNvPr id="991" name="Oval 990"/>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93" name="Rectangle 992"/>
              <p:cNvSpPr/>
              <p:nvPr/>
            </p:nvSpPr>
            <p:spPr bwMode="auto">
              <a:xfrm>
                <a:off x="7912896" y="1623342"/>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94" name="Oval 993"/>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96" name="Freeform 995"/>
              <p:cNvSpPr/>
              <p:nvPr/>
            </p:nvSpPr>
            <p:spPr bwMode="auto">
              <a:xfrm>
                <a:off x="8071885" y="1581693"/>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98" name="Freeform 99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99" name="Freeform 99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000" name="Freeform 99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029" name="Straight Connector 1028"/>
              <p:cNvCxnSpPr>
                <a:cxnSpLocks noChangeShapeType="1"/>
                <a:endCxn id="994"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48" name="Straight Connector 1047"/>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1" name="Group 754"/>
            <p:cNvGrpSpPr>
              <a:grpSpLocks/>
            </p:cNvGrpSpPr>
            <p:nvPr/>
          </p:nvGrpSpPr>
          <p:grpSpPr bwMode="auto">
            <a:xfrm>
              <a:off x="7195275" y="2751878"/>
              <a:ext cx="418211" cy="189727"/>
              <a:chOff x="7913987" y="1515773"/>
              <a:chExt cx="625138" cy="276534"/>
            </a:xfrm>
          </p:grpSpPr>
          <p:sp>
            <p:nvSpPr>
              <p:cNvPr id="933" name="Oval 932"/>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34" name="Rectangle 933"/>
              <p:cNvSpPr/>
              <p:nvPr/>
            </p:nvSpPr>
            <p:spPr bwMode="auto">
              <a:xfrm>
                <a:off x="7912903" y="162113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35" name="Oval 934"/>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36" name="Freeform 935"/>
              <p:cNvSpPr/>
              <p:nvPr/>
            </p:nvSpPr>
            <p:spPr bwMode="auto">
              <a:xfrm>
                <a:off x="8071894" y="1579482"/>
                <a:ext cx="306114"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37" name="Freeform 93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38" name="Freeform 93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56" name="Freeform 955"/>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57" name="Straight Connector 956"/>
              <p:cNvCxnSpPr>
                <a:cxnSpLocks noChangeShapeType="1"/>
                <a:endCxn id="935"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84" name="Straight Connector 983"/>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2" name="Group 755"/>
            <p:cNvGrpSpPr>
              <a:grpSpLocks/>
            </p:cNvGrpSpPr>
            <p:nvPr/>
          </p:nvGrpSpPr>
          <p:grpSpPr bwMode="auto">
            <a:xfrm>
              <a:off x="7088975" y="3633334"/>
              <a:ext cx="418211" cy="189727"/>
              <a:chOff x="7913987" y="1515773"/>
              <a:chExt cx="625138" cy="276534"/>
            </a:xfrm>
          </p:grpSpPr>
          <p:sp>
            <p:nvSpPr>
              <p:cNvPr id="924" name="Oval 923"/>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25" name="Rectangle 924"/>
              <p:cNvSpPr/>
              <p:nvPr/>
            </p:nvSpPr>
            <p:spPr bwMode="auto">
              <a:xfrm>
                <a:off x="7912811" y="162287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26" name="Oval 925"/>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27" name="Freeform 926"/>
              <p:cNvSpPr/>
              <p:nvPr/>
            </p:nvSpPr>
            <p:spPr bwMode="auto">
              <a:xfrm>
                <a:off x="8071800" y="1581222"/>
                <a:ext cx="306115"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28" name="Freeform 92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29" name="Freeform 92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30" name="Freeform 92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31" name="Straight Connector 930"/>
              <p:cNvCxnSpPr>
                <a:cxnSpLocks noChangeShapeType="1"/>
                <a:endCxn id="926"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32" name="Straight Connector 931"/>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3" name="Group 756"/>
            <p:cNvGrpSpPr>
              <a:grpSpLocks/>
            </p:cNvGrpSpPr>
            <p:nvPr/>
          </p:nvGrpSpPr>
          <p:grpSpPr bwMode="auto">
            <a:xfrm>
              <a:off x="7748699" y="3641266"/>
              <a:ext cx="418211" cy="189727"/>
              <a:chOff x="7913987" y="1515773"/>
              <a:chExt cx="625138" cy="276534"/>
            </a:xfrm>
          </p:grpSpPr>
          <p:sp>
            <p:nvSpPr>
              <p:cNvPr id="915" name="Oval 914"/>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16" name="Rectangle 915"/>
              <p:cNvSpPr/>
              <p:nvPr/>
            </p:nvSpPr>
            <p:spPr bwMode="auto">
              <a:xfrm>
                <a:off x="7913821" y="1622879"/>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17" name="Oval 916"/>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18" name="Freeform 917"/>
              <p:cNvSpPr/>
              <p:nvPr/>
            </p:nvSpPr>
            <p:spPr bwMode="auto">
              <a:xfrm>
                <a:off x="8072810" y="1581230"/>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19" name="Freeform 918"/>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20" name="Freeform 919"/>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21" name="Freeform 920"/>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22" name="Straight Connector 921"/>
              <p:cNvCxnSpPr>
                <a:cxnSpLocks noChangeShapeType="1"/>
                <a:endCxn id="917"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23" name="Straight Connector 922"/>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4" name="Group 757"/>
            <p:cNvGrpSpPr>
              <a:grpSpLocks/>
            </p:cNvGrpSpPr>
            <p:nvPr/>
          </p:nvGrpSpPr>
          <p:grpSpPr bwMode="auto">
            <a:xfrm>
              <a:off x="7440813" y="3924693"/>
              <a:ext cx="418211" cy="189727"/>
              <a:chOff x="7913987" y="1515773"/>
              <a:chExt cx="625138" cy="276534"/>
            </a:xfrm>
          </p:grpSpPr>
          <p:sp>
            <p:nvSpPr>
              <p:cNvPr id="906" name="Oval 905"/>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07" name="Rectangle 906"/>
              <p:cNvSpPr/>
              <p:nvPr/>
            </p:nvSpPr>
            <p:spPr bwMode="auto">
              <a:xfrm>
                <a:off x="7913688" y="1621637"/>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08" name="Oval 907"/>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09" name="Freeform 908"/>
              <p:cNvSpPr/>
              <p:nvPr/>
            </p:nvSpPr>
            <p:spPr bwMode="auto">
              <a:xfrm>
                <a:off x="8072677" y="1579988"/>
                <a:ext cx="306115"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10" name="Freeform 909"/>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11" name="Freeform 910"/>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12" name="Freeform 911"/>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13" name="Straight Connector 912"/>
              <p:cNvCxnSpPr>
                <a:cxnSpLocks noChangeShapeType="1"/>
                <a:endCxn id="908"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14" name="Straight Connector 913"/>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35985"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6"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7"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8"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9"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0"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1"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2"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3"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4"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5"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6"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5997" name="Group 665"/>
            <p:cNvGrpSpPr>
              <a:grpSpLocks/>
            </p:cNvGrpSpPr>
            <p:nvPr/>
          </p:nvGrpSpPr>
          <p:grpSpPr bwMode="auto">
            <a:xfrm>
              <a:off x="7689850" y="2395538"/>
              <a:ext cx="390525" cy="169862"/>
              <a:chOff x="4650" y="1129"/>
              <a:chExt cx="246" cy="95"/>
            </a:xfrm>
          </p:grpSpPr>
          <p:sp>
            <p:nvSpPr>
              <p:cNvPr id="361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27" name="Group 659"/>
              <p:cNvGrpSpPr>
                <a:grpSpLocks/>
              </p:cNvGrpSpPr>
              <p:nvPr/>
            </p:nvGrpSpPr>
            <p:grpSpPr bwMode="auto">
              <a:xfrm>
                <a:off x="4699" y="1145"/>
                <a:ext cx="138" cy="29"/>
                <a:chOff x="2468" y="1332"/>
                <a:chExt cx="310" cy="60"/>
              </a:xfrm>
            </p:grpSpPr>
            <p:sp>
              <p:nvSpPr>
                <p:cNvPr id="36130"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31"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28"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29"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98" name="Group 675"/>
            <p:cNvGrpSpPr>
              <a:grpSpLocks/>
            </p:cNvGrpSpPr>
            <p:nvPr/>
          </p:nvGrpSpPr>
          <p:grpSpPr bwMode="auto">
            <a:xfrm>
              <a:off x="7204075" y="2493963"/>
              <a:ext cx="390525" cy="169862"/>
              <a:chOff x="4650" y="1129"/>
              <a:chExt cx="246" cy="95"/>
            </a:xfrm>
          </p:grpSpPr>
          <p:sp>
            <p:nvSpPr>
              <p:cNvPr id="3611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1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1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19" name="Group 679"/>
              <p:cNvGrpSpPr>
                <a:grpSpLocks/>
              </p:cNvGrpSpPr>
              <p:nvPr/>
            </p:nvGrpSpPr>
            <p:grpSpPr bwMode="auto">
              <a:xfrm>
                <a:off x="4699" y="1145"/>
                <a:ext cx="138" cy="29"/>
                <a:chOff x="2468" y="1332"/>
                <a:chExt cx="310" cy="60"/>
              </a:xfrm>
            </p:grpSpPr>
            <p:sp>
              <p:nvSpPr>
                <p:cNvPr id="36122"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23"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20"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21"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99" name="Group 684"/>
            <p:cNvGrpSpPr>
              <a:grpSpLocks/>
            </p:cNvGrpSpPr>
            <p:nvPr/>
          </p:nvGrpSpPr>
          <p:grpSpPr bwMode="auto">
            <a:xfrm>
              <a:off x="7215188" y="2757488"/>
              <a:ext cx="390525" cy="169862"/>
              <a:chOff x="4650" y="1129"/>
              <a:chExt cx="246" cy="95"/>
            </a:xfrm>
          </p:grpSpPr>
          <p:sp>
            <p:nvSpPr>
              <p:cNvPr id="3610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0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1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11" name="Group 688"/>
              <p:cNvGrpSpPr>
                <a:grpSpLocks/>
              </p:cNvGrpSpPr>
              <p:nvPr/>
            </p:nvGrpSpPr>
            <p:grpSpPr bwMode="auto">
              <a:xfrm>
                <a:off x="4699" y="1145"/>
                <a:ext cx="138" cy="29"/>
                <a:chOff x="2468" y="1332"/>
                <a:chExt cx="310" cy="60"/>
              </a:xfrm>
            </p:grpSpPr>
            <p:sp>
              <p:nvSpPr>
                <p:cNvPr id="36114"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15"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12"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13"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sp>
          <p:nvSpPr>
            <p:cNvPr id="36000"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6001" name="Group 694"/>
            <p:cNvGrpSpPr>
              <a:grpSpLocks/>
            </p:cNvGrpSpPr>
            <p:nvPr/>
          </p:nvGrpSpPr>
          <p:grpSpPr bwMode="auto">
            <a:xfrm>
              <a:off x="7400925" y="3911600"/>
              <a:ext cx="485775" cy="203200"/>
              <a:chOff x="4650" y="1129"/>
              <a:chExt cx="246" cy="95"/>
            </a:xfrm>
          </p:grpSpPr>
          <p:sp>
            <p:nvSpPr>
              <p:cNvPr id="3610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0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0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03" name="Group 698"/>
              <p:cNvGrpSpPr>
                <a:grpSpLocks/>
              </p:cNvGrpSpPr>
              <p:nvPr/>
            </p:nvGrpSpPr>
            <p:grpSpPr bwMode="auto">
              <a:xfrm>
                <a:off x="4699" y="1145"/>
                <a:ext cx="138" cy="29"/>
                <a:chOff x="2468" y="1332"/>
                <a:chExt cx="310" cy="60"/>
              </a:xfrm>
            </p:grpSpPr>
            <p:sp>
              <p:nvSpPr>
                <p:cNvPr id="36106"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07"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04"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05"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6002" name="Group 712"/>
            <p:cNvGrpSpPr>
              <a:grpSpLocks/>
            </p:cNvGrpSpPr>
            <p:nvPr/>
          </p:nvGrpSpPr>
          <p:grpSpPr bwMode="auto">
            <a:xfrm>
              <a:off x="7081838" y="3630613"/>
              <a:ext cx="485775" cy="203200"/>
              <a:chOff x="4650" y="1129"/>
              <a:chExt cx="246" cy="95"/>
            </a:xfrm>
          </p:grpSpPr>
          <p:sp>
            <p:nvSpPr>
              <p:cNvPr id="3609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09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09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095" name="Group 716"/>
              <p:cNvGrpSpPr>
                <a:grpSpLocks/>
              </p:cNvGrpSpPr>
              <p:nvPr/>
            </p:nvGrpSpPr>
            <p:grpSpPr bwMode="auto">
              <a:xfrm>
                <a:off x="4699" y="1145"/>
                <a:ext cx="138" cy="29"/>
                <a:chOff x="2468" y="1332"/>
                <a:chExt cx="310" cy="60"/>
              </a:xfrm>
            </p:grpSpPr>
            <p:sp>
              <p:nvSpPr>
                <p:cNvPr id="36098"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099"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096"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097"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6003" name="Group 721"/>
            <p:cNvGrpSpPr>
              <a:grpSpLocks/>
            </p:cNvGrpSpPr>
            <p:nvPr/>
          </p:nvGrpSpPr>
          <p:grpSpPr bwMode="auto">
            <a:xfrm>
              <a:off x="7743825" y="3643313"/>
              <a:ext cx="485775" cy="203200"/>
              <a:chOff x="4650" y="1129"/>
              <a:chExt cx="246" cy="95"/>
            </a:xfrm>
          </p:grpSpPr>
          <p:sp>
            <p:nvSpPr>
              <p:cNvPr id="360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0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0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087" name="Group 725"/>
              <p:cNvGrpSpPr>
                <a:grpSpLocks/>
              </p:cNvGrpSpPr>
              <p:nvPr/>
            </p:nvGrpSpPr>
            <p:grpSpPr bwMode="auto">
              <a:xfrm>
                <a:off x="4699" y="1145"/>
                <a:ext cx="138" cy="29"/>
                <a:chOff x="2468" y="1332"/>
                <a:chExt cx="310" cy="60"/>
              </a:xfrm>
            </p:grpSpPr>
            <p:sp>
              <p:nvSpPr>
                <p:cNvPr id="36090"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091"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088"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089"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sp>
          <p:nvSpPr>
            <p:cNvPr id="36004" name="Text Box 580"/>
            <p:cNvSpPr txBox="1">
              <a:spLocks noChangeArrowheads="1"/>
            </p:cNvSpPr>
            <p:nvPr/>
          </p:nvSpPr>
          <p:spPr bwMode="auto">
            <a:xfrm>
              <a:off x="5957888" y="1384300"/>
              <a:ext cx="16337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rgbClr val="000099"/>
                  </a:solidFill>
                  <a:latin typeface="Comic Sans MS" panose="030F0702030302020204" pitchFamily="66" charset="0"/>
                </a:rPr>
                <a:t>mobile network</a:t>
              </a:r>
            </a:p>
          </p:txBody>
        </p:sp>
        <p:sp>
          <p:nvSpPr>
            <p:cNvPr id="36005" name="Text Box 580"/>
            <p:cNvSpPr txBox="1">
              <a:spLocks noChangeArrowheads="1"/>
            </p:cNvSpPr>
            <p:nvPr/>
          </p:nvSpPr>
          <p:spPr bwMode="auto">
            <a:xfrm>
              <a:off x="7561263" y="2071688"/>
              <a:ext cx="11641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000099"/>
                  </a:solidFill>
                  <a:latin typeface="Comic Sans MS" panose="030F0702030302020204" pitchFamily="66" charset="0"/>
                </a:rPr>
                <a:t>global ISP</a:t>
              </a:r>
            </a:p>
          </p:txBody>
        </p:sp>
        <p:sp>
          <p:nvSpPr>
            <p:cNvPr id="36006" name="Text Box 580"/>
            <p:cNvSpPr txBox="1">
              <a:spLocks noChangeArrowheads="1"/>
            </p:cNvSpPr>
            <p:nvPr/>
          </p:nvSpPr>
          <p:spPr bwMode="auto">
            <a:xfrm>
              <a:off x="7337425" y="3298825"/>
              <a:ext cx="136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000099"/>
                  </a:solidFill>
                  <a:latin typeface="Comic Sans MS" panose="030F0702030302020204" pitchFamily="66" charset="0"/>
                </a:rPr>
                <a:t>regional ISP</a:t>
              </a:r>
            </a:p>
          </p:txBody>
        </p:sp>
        <p:sp>
          <p:nvSpPr>
            <p:cNvPr id="36007" name="Text Box 580"/>
            <p:cNvSpPr txBox="1">
              <a:spLocks noChangeArrowheads="1"/>
            </p:cNvSpPr>
            <p:nvPr/>
          </p:nvSpPr>
          <p:spPr bwMode="auto">
            <a:xfrm>
              <a:off x="6324600" y="2963863"/>
              <a:ext cx="958917"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zh-CN" sz="1600">
                  <a:solidFill>
                    <a:srgbClr val="000099"/>
                  </a:solidFill>
                  <a:latin typeface="Comic Sans MS" panose="030F0702030302020204" pitchFamily="66" charset="0"/>
                </a:rPr>
                <a:t>home </a:t>
              </a:r>
            </a:p>
            <a:p>
              <a:pPr>
                <a:lnSpc>
                  <a:spcPct val="80000"/>
                </a:lnSpc>
              </a:pPr>
              <a:r>
                <a:rPr lang="en-US" altLang="zh-CN" sz="1600">
                  <a:solidFill>
                    <a:srgbClr val="000099"/>
                  </a:solidFill>
                  <a:latin typeface="Comic Sans MS" panose="030F0702030302020204" pitchFamily="66" charset="0"/>
                </a:rPr>
                <a:t>network</a:t>
              </a:r>
            </a:p>
          </p:txBody>
        </p:sp>
        <p:sp>
          <p:nvSpPr>
            <p:cNvPr id="36008" name="Text Box 580"/>
            <p:cNvSpPr txBox="1">
              <a:spLocks noChangeArrowheads="1"/>
            </p:cNvSpPr>
            <p:nvPr/>
          </p:nvSpPr>
          <p:spPr bwMode="auto">
            <a:xfrm>
              <a:off x="5584825" y="5645150"/>
              <a:ext cx="138531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zh-CN" sz="1600">
                  <a:solidFill>
                    <a:srgbClr val="000099"/>
                  </a:solidFill>
                  <a:latin typeface="Comic Sans MS" panose="030F0702030302020204" pitchFamily="66" charset="0"/>
                </a:rPr>
                <a:t>institutional</a:t>
              </a:r>
            </a:p>
            <a:p>
              <a:pPr>
                <a:lnSpc>
                  <a:spcPct val="80000"/>
                </a:lnSpc>
              </a:pPr>
              <a:r>
                <a:rPr lang="en-US" altLang="zh-CN" sz="1600">
                  <a:solidFill>
                    <a:srgbClr val="000099"/>
                  </a:solidFill>
                  <a:latin typeface="Comic Sans MS" panose="030F0702030302020204" pitchFamily="66" charset="0"/>
                </a:rPr>
                <a:t>       network</a:t>
              </a:r>
            </a:p>
          </p:txBody>
        </p:sp>
        <p:pic>
          <p:nvPicPr>
            <p:cNvPr id="36009" name="Picture 269" descr="cell_tower_radiation copy"/>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26149" y="1803400"/>
              <a:ext cx="518463" cy="41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010" name="Group 347"/>
            <p:cNvGrpSpPr>
              <a:grpSpLocks/>
            </p:cNvGrpSpPr>
            <p:nvPr/>
          </p:nvGrpSpPr>
          <p:grpSpPr bwMode="auto">
            <a:xfrm>
              <a:off x="7077272" y="3621727"/>
              <a:ext cx="493804" cy="228319"/>
              <a:chOff x="1871277" y="1576300"/>
              <a:chExt cx="1128371" cy="437861"/>
            </a:xfrm>
          </p:grpSpPr>
          <p:sp>
            <p:nvSpPr>
              <p:cNvPr id="849" name="Oval 8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50" name="Rectangle 849"/>
              <p:cNvSpPr/>
              <p:nvPr/>
            </p:nvSpPr>
            <p:spPr bwMode="auto">
              <a:xfrm>
                <a:off x="1870827" y="1739475"/>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51" name="Oval 8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52" name="Freeform 851"/>
              <p:cNvSpPr/>
              <p:nvPr/>
            </p:nvSpPr>
            <p:spPr bwMode="auto">
              <a:xfrm>
                <a:off x="2157403" y="1672497"/>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53" name="Freeform 8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54" name="Freeform 8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55" name="Freeform 8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56" name="Straight Connector 855"/>
              <p:cNvCxnSpPr>
                <a:cxnSpLocks noChangeShapeType="1"/>
                <a:endCxn id="8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57" name="Straight Connector 8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1" name="Group 347"/>
            <p:cNvGrpSpPr>
              <a:grpSpLocks/>
            </p:cNvGrpSpPr>
            <p:nvPr/>
          </p:nvGrpSpPr>
          <p:grpSpPr bwMode="auto">
            <a:xfrm>
              <a:off x="7733157" y="3638864"/>
              <a:ext cx="493804" cy="228319"/>
              <a:chOff x="1871277" y="1576300"/>
              <a:chExt cx="1128371" cy="437861"/>
            </a:xfrm>
          </p:grpSpPr>
          <p:sp>
            <p:nvSpPr>
              <p:cNvPr id="840" name="Oval 83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41" name="Rectangle 840"/>
              <p:cNvSpPr/>
              <p:nvPr/>
            </p:nvSpPr>
            <p:spPr bwMode="auto">
              <a:xfrm>
                <a:off x="1870262" y="1740098"/>
                <a:ext cx="1128161"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42" name="Oval 84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43" name="Freeform 842"/>
              <p:cNvSpPr/>
              <p:nvPr/>
            </p:nvSpPr>
            <p:spPr bwMode="auto">
              <a:xfrm>
                <a:off x="2156836" y="1673120"/>
                <a:ext cx="551385"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44" name="Freeform 84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45" name="Freeform 84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46" name="Freeform 84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47" name="Straight Connector 846"/>
              <p:cNvCxnSpPr>
                <a:cxnSpLocks noChangeShapeType="1"/>
                <a:endCxn id="84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48" name="Straight Connector 84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2" name="Group 347"/>
            <p:cNvGrpSpPr>
              <a:grpSpLocks/>
            </p:cNvGrpSpPr>
            <p:nvPr/>
          </p:nvGrpSpPr>
          <p:grpSpPr bwMode="auto">
            <a:xfrm>
              <a:off x="7397100" y="3903983"/>
              <a:ext cx="493804" cy="228319"/>
              <a:chOff x="1871277" y="1576300"/>
              <a:chExt cx="1128371" cy="437861"/>
            </a:xfrm>
          </p:grpSpPr>
          <p:sp>
            <p:nvSpPr>
              <p:cNvPr id="831" name="Oval 830"/>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32" name="Rectangle 831"/>
              <p:cNvSpPr/>
              <p:nvPr/>
            </p:nvSpPr>
            <p:spPr bwMode="auto">
              <a:xfrm>
                <a:off x="1872762" y="1740086"/>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33" name="Oval 83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34" name="Freeform 833"/>
              <p:cNvSpPr/>
              <p:nvPr/>
            </p:nvSpPr>
            <p:spPr bwMode="auto">
              <a:xfrm>
                <a:off x="2159338" y="1673109"/>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35" name="Freeform 83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36" name="Freeform 83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37" name="Freeform 83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38" name="Straight Connector 837"/>
              <p:cNvCxnSpPr>
                <a:cxnSpLocks noChangeShapeType="1"/>
                <a:endCxn id="83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39" name="Straight Connector 83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3" name="Group 347"/>
            <p:cNvGrpSpPr>
              <a:grpSpLocks/>
            </p:cNvGrpSpPr>
            <p:nvPr/>
          </p:nvGrpSpPr>
          <p:grpSpPr bwMode="auto">
            <a:xfrm>
              <a:off x="7195340" y="2756360"/>
              <a:ext cx="413310" cy="196874"/>
              <a:chOff x="1871277" y="1576300"/>
              <a:chExt cx="1128371" cy="437861"/>
            </a:xfrm>
          </p:grpSpPr>
          <p:sp>
            <p:nvSpPr>
              <p:cNvPr id="822" name="Oval 82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23" name="Rectangle 822"/>
              <p:cNvSpPr/>
              <p:nvPr/>
            </p:nvSpPr>
            <p:spPr bwMode="auto">
              <a:xfrm>
                <a:off x="1869120" y="1737689"/>
                <a:ext cx="1131178"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24" name="Oval 82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25" name="Freeform 824"/>
              <p:cNvSpPr/>
              <p:nvPr/>
            </p:nvSpPr>
            <p:spPr bwMode="auto">
              <a:xfrm>
                <a:off x="2159500" y="1670607"/>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26" name="Freeform 82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27" name="Freeform 82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28" name="Freeform 82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29" name="Straight Connector 828"/>
              <p:cNvCxnSpPr>
                <a:cxnSpLocks noChangeShapeType="1"/>
                <a:endCxn id="82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30" name="Straight Connector 82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4" name="Group 347"/>
            <p:cNvGrpSpPr>
              <a:grpSpLocks/>
            </p:cNvGrpSpPr>
            <p:nvPr/>
          </p:nvGrpSpPr>
          <p:grpSpPr bwMode="auto">
            <a:xfrm>
              <a:off x="7677419" y="2378982"/>
              <a:ext cx="413310" cy="196874"/>
              <a:chOff x="1871277" y="1576300"/>
              <a:chExt cx="1128371" cy="437861"/>
            </a:xfrm>
          </p:grpSpPr>
          <p:sp>
            <p:nvSpPr>
              <p:cNvPr id="813" name="Oval 81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14" name="Rectangle 813"/>
              <p:cNvSpPr/>
              <p:nvPr/>
            </p:nvSpPr>
            <p:spPr bwMode="auto">
              <a:xfrm>
                <a:off x="1870543" y="1740227"/>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15" name="Oval 8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16" name="Freeform 815"/>
              <p:cNvSpPr/>
              <p:nvPr/>
            </p:nvSpPr>
            <p:spPr bwMode="auto">
              <a:xfrm>
                <a:off x="2160923" y="1673143"/>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17" name="Freeform 8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18" name="Freeform 8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19" name="Freeform 8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20" name="Straight Connector 819"/>
              <p:cNvCxnSpPr>
                <a:cxnSpLocks noChangeShapeType="1"/>
                <a:endCxn id="8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21" name="Straight Connector 8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5" name="Group 347"/>
            <p:cNvGrpSpPr>
              <a:grpSpLocks/>
            </p:cNvGrpSpPr>
            <p:nvPr/>
          </p:nvGrpSpPr>
          <p:grpSpPr bwMode="auto">
            <a:xfrm>
              <a:off x="7186342" y="2486295"/>
              <a:ext cx="413310" cy="196874"/>
              <a:chOff x="1871277" y="1576300"/>
              <a:chExt cx="1128371" cy="437861"/>
            </a:xfrm>
          </p:grpSpPr>
          <p:sp>
            <p:nvSpPr>
              <p:cNvPr id="804" name="Oval 80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05" name="Rectangle 804"/>
              <p:cNvSpPr/>
              <p:nvPr/>
            </p:nvSpPr>
            <p:spPr bwMode="auto">
              <a:xfrm>
                <a:off x="1872017" y="1738112"/>
                <a:ext cx="1126842"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06" name="Oval 80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07" name="Freeform 806"/>
              <p:cNvSpPr/>
              <p:nvPr/>
            </p:nvSpPr>
            <p:spPr bwMode="auto">
              <a:xfrm>
                <a:off x="2158061" y="1671030"/>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08" name="Freeform 80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09" name="Freeform 80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10" name="Freeform 80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11" name="Straight Connector 810"/>
              <p:cNvCxnSpPr>
                <a:cxnSpLocks noChangeShapeType="1"/>
                <a:endCxn id="80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12" name="Straight Connector 81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6" name="Group 347"/>
            <p:cNvGrpSpPr>
              <a:grpSpLocks/>
            </p:cNvGrpSpPr>
            <p:nvPr/>
          </p:nvGrpSpPr>
          <p:grpSpPr bwMode="auto">
            <a:xfrm>
              <a:off x="7750914" y="2756819"/>
              <a:ext cx="413310" cy="196874"/>
              <a:chOff x="1871277" y="1576300"/>
              <a:chExt cx="1128371" cy="437861"/>
            </a:xfrm>
          </p:grpSpPr>
          <p:sp>
            <p:nvSpPr>
              <p:cNvPr id="795" name="Oval 79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796" name="Rectangle 795"/>
              <p:cNvSpPr/>
              <p:nvPr/>
            </p:nvSpPr>
            <p:spPr bwMode="auto">
              <a:xfrm>
                <a:off x="1869259" y="1740200"/>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797" name="Oval 7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798" name="Freeform 797"/>
              <p:cNvSpPr/>
              <p:nvPr/>
            </p:nvSpPr>
            <p:spPr bwMode="auto">
              <a:xfrm>
                <a:off x="2159639" y="1673116"/>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799" name="Freeform 7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00" name="Freeform 7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01" name="Freeform 8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02" name="Straight Connector 801"/>
              <p:cNvCxnSpPr>
                <a:cxnSpLocks noChangeShapeType="1"/>
                <a:endCxn id="7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03" name="Straight Connector 8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pic>
          <p:nvPicPr>
            <p:cNvPr id="36017"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16100" y="3095151"/>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18"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93951" y="5490536"/>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19"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65711" y="5438691"/>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20"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052" y="5017186"/>
              <a:ext cx="415925" cy="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25148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dissolve">
                                      <p:cBhvr>
                                        <p:cTn id="10" dur="500"/>
                                        <p:tgtEl>
                                          <p:spTgt spid="92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dissolve">
                                      <p:cBhvr>
                                        <p:cTn id="13" dur="500"/>
                                        <p:tgtEl>
                                          <p:spTgt spid="9219">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088">
                                            <p:txEl>
                                              <p:pRg st="0" end="0"/>
                                            </p:txEl>
                                          </p:spTgt>
                                        </p:tgtEl>
                                        <p:attrNameLst>
                                          <p:attrName>style.visibility</p:attrName>
                                        </p:attrNameLst>
                                      </p:cBhvr>
                                      <p:to>
                                        <p:strVal val="visible"/>
                                      </p:to>
                                    </p:set>
                                    <p:animEffect transition="in" filter="dissolve">
                                      <p:cBhvr>
                                        <p:cTn id="16" dur="500"/>
                                        <p:tgtEl>
                                          <p:spTgt spid="10088">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089">
                                            <p:txEl>
                                              <p:pRg st="0" end="0"/>
                                            </p:txEl>
                                          </p:spTgt>
                                        </p:tgtEl>
                                        <p:attrNameLst>
                                          <p:attrName>style.visibility</p:attrName>
                                        </p:attrNameLst>
                                      </p:cBhvr>
                                      <p:to>
                                        <p:strVal val="visible"/>
                                      </p:to>
                                    </p:set>
                                    <p:animEffect transition="in" filter="dissolve">
                                      <p:cBhvr>
                                        <p:cTn id="19" dur="500"/>
                                        <p:tgtEl>
                                          <p:spTgt spid="10089">
                                            <p:txEl>
                                              <p:pRg st="0" end="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089">
                                            <p:txEl>
                                              <p:pRg st="1" end="1"/>
                                            </p:txEl>
                                          </p:spTgt>
                                        </p:tgtEl>
                                        <p:attrNameLst>
                                          <p:attrName>style.visibility</p:attrName>
                                        </p:attrNameLst>
                                      </p:cBhvr>
                                      <p:to>
                                        <p:strVal val="visible"/>
                                      </p:to>
                                    </p:set>
                                    <p:animEffect transition="in" filter="dissolve">
                                      <p:cBhvr>
                                        <p:cTn id="22" dur="500"/>
                                        <p:tgtEl>
                                          <p:spTgt spid="10089">
                                            <p:txEl>
                                              <p:pRg st="1" end="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0089">
                                            <p:txEl>
                                              <p:pRg st="2" end="2"/>
                                            </p:txEl>
                                          </p:spTgt>
                                        </p:tgtEl>
                                        <p:attrNameLst>
                                          <p:attrName>style.visibility</p:attrName>
                                        </p:attrNameLst>
                                      </p:cBhvr>
                                      <p:to>
                                        <p:strVal val="visible"/>
                                      </p:to>
                                    </p:set>
                                    <p:animEffect transition="in" filter="dissolve">
                                      <p:cBhvr>
                                        <p:cTn id="25" dur="500"/>
                                        <p:tgtEl>
                                          <p:spTgt spid="100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21 </a:t>
            </a:r>
            <a:r>
              <a:rPr lang="zh-CN" altLang="en-US" dirty="0"/>
              <a:t>世纪从</a:t>
            </a:r>
            <a:r>
              <a:rPr lang="zh-CN" altLang="en-US" dirty="0">
                <a:solidFill>
                  <a:srgbClr val="0000FF"/>
                </a:solidFill>
              </a:rPr>
              <a:t>数字化</a:t>
            </a:r>
            <a:r>
              <a:rPr lang="zh-CN" altLang="en-US" dirty="0"/>
              <a:t>、</a:t>
            </a:r>
            <a:r>
              <a:rPr lang="zh-CN" altLang="en-US" dirty="0">
                <a:solidFill>
                  <a:srgbClr val="0000FF"/>
                </a:solidFill>
              </a:rPr>
              <a:t>网络化</a:t>
            </a:r>
            <a:r>
              <a:rPr lang="zh-CN" altLang="en-US" dirty="0"/>
              <a:t>和</a:t>
            </a:r>
            <a:r>
              <a:rPr lang="zh-CN" altLang="en-US" dirty="0">
                <a:solidFill>
                  <a:srgbClr val="0000FF"/>
                </a:solidFill>
              </a:rPr>
              <a:t>信息化</a:t>
            </a:r>
            <a:r>
              <a:rPr lang="zh-CN" altLang="en-US" dirty="0"/>
              <a:t>开始日益迈向</a:t>
            </a:r>
            <a:r>
              <a:rPr lang="zh-CN" altLang="en-US" dirty="0">
                <a:solidFill>
                  <a:srgbClr val="0000FF"/>
                </a:solidFill>
              </a:rPr>
              <a:t>智能化</a:t>
            </a:r>
            <a:r>
              <a:rPr lang="zh-CN" altLang="en-US" dirty="0"/>
              <a:t>，开始从一个以</a:t>
            </a:r>
            <a:r>
              <a:rPr lang="zh-CN" altLang="en-US" dirty="0">
                <a:solidFill>
                  <a:srgbClr val="FF0000"/>
                </a:solidFill>
              </a:rPr>
              <a:t>网络为核心</a:t>
            </a:r>
            <a:r>
              <a:rPr lang="zh-CN" altLang="en-US" dirty="0"/>
              <a:t>的信息时代迈向了以</a:t>
            </a:r>
            <a:r>
              <a:rPr lang="zh-CN" altLang="en-US" dirty="0">
                <a:solidFill>
                  <a:srgbClr val="FF0000"/>
                </a:solidFill>
              </a:rPr>
              <a:t>机器学习</a:t>
            </a:r>
            <a:r>
              <a:rPr lang="zh-CN" altLang="en-US" dirty="0"/>
              <a:t>为核心的智能时代</a:t>
            </a:r>
            <a:endParaRPr lang="en-US" altLang="zh-CN" dirty="0"/>
          </a:p>
          <a:p>
            <a:r>
              <a:rPr lang="zh-CN" altLang="zh-CN" dirty="0"/>
              <a:t>网络</a:t>
            </a:r>
            <a:r>
              <a:rPr lang="zh-CN" altLang="en-US" dirty="0"/>
              <a:t>是当代</a:t>
            </a:r>
            <a:r>
              <a:rPr lang="zh-CN" altLang="zh-CN" dirty="0"/>
              <a:t>社会经济</a:t>
            </a:r>
            <a:r>
              <a:rPr lang="zh-CN" altLang="en-US" dirty="0"/>
              <a:t>命脉</a:t>
            </a:r>
            <a:r>
              <a:rPr lang="zh-CN" altLang="zh-CN" dirty="0"/>
              <a:t>的</a:t>
            </a:r>
            <a:r>
              <a:rPr lang="zh-CN" altLang="zh-CN" dirty="0">
                <a:solidFill>
                  <a:srgbClr val="FF0000"/>
                </a:solidFill>
              </a:rPr>
              <a:t>基础</a:t>
            </a:r>
            <a:r>
              <a:rPr lang="zh-CN" altLang="en-US" dirty="0">
                <a:solidFill>
                  <a:srgbClr val="FF0000"/>
                </a:solidFill>
              </a:rPr>
              <a:t>设施</a:t>
            </a:r>
            <a:r>
              <a:rPr lang="zh-CN" altLang="en-US" dirty="0"/>
              <a:t>（</a:t>
            </a:r>
            <a:r>
              <a:rPr lang="en-US" altLang="zh-CN" dirty="0">
                <a:solidFill>
                  <a:srgbClr val="FF0000"/>
                </a:solidFill>
              </a:rPr>
              <a:t>infrastructure</a:t>
            </a:r>
            <a:r>
              <a:rPr lang="zh-CN" altLang="en-US" dirty="0"/>
              <a:t>）</a:t>
            </a:r>
            <a:endParaRPr lang="en-US" altLang="zh-CN" dirty="0"/>
          </a:p>
          <a:p>
            <a:r>
              <a:rPr lang="zh-CN" altLang="en-US" dirty="0"/>
              <a:t>大众熟悉的四大类网络：</a:t>
            </a:r>
            <a:endParaRPr lang="en-US" altLang="zh-CN" dirty="0"/>
          </a:p>
          <a:p>
            <a:pPr lvl="1"/>
            <a:r>
              <a:rPr lang="zh-CN" altLang="en-US" dirty="0">
                <a:solidFill>
                  <a:srgbClr val="0000FF"/>
                </a:solidFill>
              </a:rPr>
              <a:t>电信网络</a:t>
            </a:r>
            <a:r>
              <a:rPr lang="zh-CN" altLang="en-US" dirty="0"/>
              <a:t>：</a:t>
            </a:r>
            <a:r>
              <a:rPr lang="zh-CN" altLang="zh-CN" dirty="0"/>
              <a:t>提供</a:t>
            </a:r>
            <a:r>
              <a:rPr lang="zh-CN" altLang="en-US" dirty="0"/>
              <a:t>固</a:t>
            </a:r>
            <a:r>
              <a:rPr lang="zh-CN" altLang="zh-CN" dirty="0"/>
              <a:t>话、电报及传真等服务</a:t>
            </a:r>
            <a:r>
              <a:rPr lang="zh-CN" altLang="en-US" dirty="0"/>
              <a:t>；</a:t>
            </a:r>
            <a:endParaRPr lang="en-US" altLang="zh-CN" dirty="0"/>
          </a:p>
          <a:p>
            <a:pPr lvl="1"/>
            <a:r>
              <a:rPr lang="zh-CN" altLang="en-US" dirty="0">
                <a:solidFill>
                  <a:srgbClr val="0000FF"/>
                </a:solidFill>
              </a:rPr>
              <a:t>有线电视网络</a:t>
            </a:r>
            <a:r>
              <a:rPr lang="zh-CN" altLang="en-US" dirty="0"/>
              <a:t>：</a:t>
            </a:r>
            <a:r>
              <a:rPr lang="zh-CN" altLang="zh-CN" dirty="0"/>
              <a:t>向用户传送各种电视节目</a:t>
            </a:r>
            <a:r>
              <a:rPr lang="zh-CN" altLang="en-US" dirty="0"/>
              <a:t>；</a:t>
            </a:r>
            <a:endParaRPr lang="en-US" altLang="zh-CN" dirty="0"/>
          </a:p>
          <a:p>
            <a:pPr lvl="1"/>
            <a:r>
              <a:rPr lang="zh-CN" altLang="en-US" dirty="0">
                <a:solidFill>
                  <a:srgbClr val="0000FF"/>
                </a:solidFill>
              </a:rPr>
              <a:t>计算机网络</a:t>
            </a:r>
            <a:r>
              <a:rPr lang="zh-CN" altLang="en-US" dirty="0"/>
              <a:t>：</a:t>
            </a:r>
            <a:r>
              <a:rPr lang="zh-CN" altLang="zh-CN" dirty="0"/>
              <a:t>使用户</a:t>
            </a:r>
            <a:r>
              <a:rPr lang="zh-CN" altLang="en-US" dirty="0"/>
              <a:t>能</a:t>
            </a:r>
            <a:r>
              <a:rPr lang="zh-CN" altLang="zh-CN" dirty="0"/>
              <a:t>在计算机之间传送数据文件</a:t>
            </a:r>
            <a:r>
              <a:rPr lang="zh-CN" altLang="en-US" dirty="0"/>
              <a:t>；</a:t>
            </a:r>
            <a:endParaRPr lang="en-US" altLang="zh-CN" dirty="0"/>
          </a:p>
          <a:p>
            <a:pPr lvl="1"/>
            <a:r>
              <a:rPr lang="zh-CN" altLang="en-US" dirty="0">
                <a:solidFill>
                  <a:srgbClr val="0000FF"/>
                </a:solidFill>
              </a:rPr>
              <a:t>移动通信网络</a:t>
            </a:r>
            <a:r>
              <a:rPr lang="zh-CN" altLang="en-US" dirty="0"/>
              <a:t>：提供移动通信及无线数据传输服务。</a:t>
            </a:r>
          </a:p>
          <a:p>
            <a:endParaRPr lang="zh-CN" altLang="en-US" dirty="0"/>
          </a:p>
        </p:txBody>
      </p:sp>
      <p:sp>
        <p:nvSpPr>
          <p:cNvPr id="2" name="标题 1"/>
          <p:cNvSpPr>
            <a:spLocks noGrp="1"/>
          </p:cNvSpPr>
          <p:nvPr>
            <p:ph type="title"/>
          </p:nvPr>
        </p:nvSpPr>
        <p:spPr/>
        <p:txBody>
          <a:bodyPr>
            <a:normAutofit fontScale="90000"/>
          </a:bodyPr>
          <a:lstStyle/>
          <a:p>
            <a:r>
              <a:rPr lang="en-US" altLang="zh-CN" sz="4923" dirty="0"/>
              <a:t>1.1  </a:t>
            </a:r>
            <a:r>
              <a:rPr lang="zh-CN" altLang="en-US" sz="4923" dirty="0"/>
              <a:t>智能时代的</a:t>
            </a:r>
            <a:r>
              <a:rPr lang="zh-CN" altLang="zh-CN" sz="4923" dirty="0"/>
              <a:t>计算机网络</a:t>
            </a:r>
            <a:endParaRPr lang="zh-CN" altLang="en-US" sz="4923" dirty="0"/>
          </a:p>
        </p:txBody>
      </p:sp>
      <p:sp>
        <p:nvSpPr>
          <p:cNvPr id="4" name="矩形 3"/>
          <p:cNvSpPr/>
          <p:nvPr/>
        </p:nvSpPr>
        <p:spPr>
          <a:xfrm>
            <a:off x="2027548" y="5417705"/>
            <a:ext cx="8136904" cy="1089529"/>
          </a:xfrm>
          <a:prstGeom prst="rect">
            <a:avLst/>
          </a:prstGeom>
          <a:solidFill>
            <a:schemeClr val="accent4">
              <a:lumMod val="20000"/>
              <a:lumOff val="80000"/>
            </a:schemeClr>
          </a:solidFill>
        </p:spPr>
        <p:txBody>
          <a:bodyPr wrap="square">
            <a:spAutoFit/>
          </a:bodyPr>
          <a:lstStyle/>
          <a:p>
            <a:pPr algn="ctr">
              <a:lnSpc>
                <a:spcPct val="90000"/>
              </a:lnSpc>
            </a:pPr>
            <a:r>
              <a:rPr lang="zh-CN" altLang="en-US" sz="3600" dirty="0">
                <a:solidFill>
                  <a:srgbClr val="0000FF"/>
                </a:solidFill>
                <a:latin typeface="+mn-ea"/>
              </a:rPr>
              <a:t>起核心作用的是计算机网络</a:t>
            </a:r>
            <a:endParaRPr lang="en-US" altLang="zh-CN" sz="3600" dirty="0">
              <a:solidFill>
                <a:srgbClr val="0000FF"/>
              </a:solidFill>
              <a:latin typeface="+mn-ea"/>
            </a:endParaRPr>
          </a:p>
          <a:p>
            <a:pPr algn="ctr">
              <a:lnSpc>
                <a:spcPct val="90000"/>
              </a:lnSpc>
            </a:pPr>
            <a:r>
              <a:rPr lang="zh-CN" altLang="en-US" sz="3600" dirty="0">
                <a:solidFill>
                  <a:srgbClr val="0000FF"/>
                </a:solidFill>
                <a:latin typeface="+mn-ea"/>
              </a:rPr>
              <a:t>发展最快的是移动通信网络</a:t>
            </a:r>
            <a:endParaRPr lang="en-US" altLang="zh-CN" sz="3600" dirty="0">
              <a:solidFill>
                <a:srgbClr val="0000FF"/>
              </a:solidFill>
              <a:latin typeface="+mn-ea"/>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a:solidFill>
                  <a:srgbClr val="FF0000"/>
                </a:solidFill>
              </a:rPr>
              <a:t>端系统 </a:t>
            </a:r>
            <a:r>
              <a:rPr lang="en-US" altLang="zh-CN" dirty="0"/>
              <a:t>(end system)</a:t>
            </a:r>
            <a:endParaRPr lang="zh-CN" altLang="en-US" dirty="0"/>
          </a:p>
          <a:p>
            <a:r>
              <a:rPr lang="zh-CN" altLang="zh-CN" dirty="0">
                <a:solidFill>
                  <a:srgbClr val="FF0000"/>
                </a:solidFill>
              </a:rPr>
              <a:t>端系统在功能上可能有很大的差别</a:t>
            </a:r>
            <a:endParaRPr lang="en-US" altLang="zh-CN" dirty="0">
              <a:solidFill>
                <a:srgbClr val="FF0000"/>
              </a:solidFill>
            </a:endParaRPr>
          </a:p>
          <a:p>
            <a:pPr lvl="1"/>
            <a:r>
              <a:rPr lang="zh-CN" altLang="zh-CN" dirty="0"/>
              <a:t>小的端系统可以是一台普通个人电脑</a:t>
            </a:r>
            <a:r>
              <a:rPr lang="zh-CN" altLang="en-US" dirty="0"/>
              <a:t>，</a:t>
            </a:r>
            <a:r>
              <a:rPr lang="zh-CN" altLang="zh-CN" dirty="0"/>
              <a:t>具有上网功能的智能手机，甚至是一个很小的网络摄像头</a:t>
            </a:r>
            <a:endParaRPr lang="en-US" altLang="zh-CN" dirty="0"/>
          </a:p>
          <a:p>
            <a:pPr lvl="1"/>
            <a:r>
              <a:rPr lang="zh-CN" altLang="zh-CN" dirty="0"/>
              <a:t>大的端系统则可以是一台非常昂贵的大型计算机</a:t>
            </a:r>
            <a:endParaRPr lang="en-US" altLang="zh-CN" dirty="0"/>
          </a:p>
          <a:p>
            <a:pPr lvl="1"/>
            <a:r>
              <a:rPr lang="zh-CN" altLang="zh-CN" dirty="0"/>
              <a:t>端系统的拥有者可以是个人，也可以是单位（如学校、企业、政府机关等），当然也可以是某个</a:t>
            </a:r>
            <a:r>
              <a:rPr lang="en-US" altLang="zh-CN" dirty="0"/>
              <a:t> ISP</a:t>
            </a:r>
            <a:endParaRPr lang="zh-CN" altLang="en-US" dirty="0"/>
          </a:p>
        </p:txBody>
      </p:sp>
      <p:sp>
        <p:nvSpPr>
          <p:cNvPr id="330754" name="Rectangle 2"/>
          <p:cNvSpPr>
            <a:spLocks noGrp="1" noChangeArrowheads="1"/>
          </p:cNvSpPr>
          <p:nvPr>
            <p:ph type="title"/>
          </p:nvPr>
        </p:nvSpPr>
        <p:spPr/>
        <p:txBody>
          <a:bodyPr/>
          <a:lstStyle/>
          <a:p>
            <a:r>
              <a:rPr lang="en-US" altLang="zh-CN" dirty="0"/>
              <a:t>1.3.1  </a:t>
            </a:r>
            <a:r>
              <a:rPr lang="zh-CN" altLang="en-US" dirty="0"/>
              <a:t>互联网的边缘部分</a:t>
            </a:r>
          </a:p>
        </p:txBody>
      </p:sp>
    </p:spTree>
    <p:extLst>
      <p:ext uri="{BB962C8B-B14F-4D97-AF65-F5344CB8AC3E}">
        <p14:creationId xmlns:p14="http://schemas.microsoft.com/office/powerpoint/2010/main" val="2388990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p:txBody>
          <a:bodyPr/>
          <a:lstStyle/>
          <a:p>
            <a:r>
              <a:rPr lang="zh-CN" altLang="en-US" dirty="0"/>
              <a:t> “主机 </a:t>
            </a:r>
            <a:r>
              <a:rPr lang="en-US" altLang="zh-CN" dirty="0"/>
              <a:t>A </a:t>
            </a:r>
            <a:r>
              <a:rPr lang="zh-CN" altLang="en-US" dirty="0"/>
              <a:t>和主机 </a:t>
            </a:r>
            <a:r>
              <a:rPr lang="en-US" altLang="zh-CN" dirty="0"/>
              <a:t>B </a:t>
            </a:r>
            <a:r>
              <a:rPr lang="zh-CN" altLang="en-US" dirty="0"/>
              <a:t>进行通信”实际上是指：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endParaRPr lang="zh-CN" altLang="en-US" dirty="0"/>
          </a:p>
        </p:txBody>
      </p:sp>
      <p:sp>
        <p:nvSpPr>
          <p:cNvPr id="330754" name="Rectangle 2"/>
          <p:cNvSpPr>
            <a:spLocks noGrp="1" noChangeArrowheads="1"/>
          </p:cNvSpPr>
          <p:nvPr>
            <p:ph type="title"/>
          </p:nvPr>
        </p:nvSpPr>
        <p:spPr/>
        <p:txBody>
          <a:bodyPr/>
          <a:lstStyle/>
          <a:p>
            <a:pPr algn="ctr"/>
            <a:r>
              <a:rPr lang="zh-CN" altLang="en-US" dirty="0"/>
              <a:t>端系统之间通信的含义</a:t>
            </a:r>
          </a:p>
        </p:txBody>
      </p:sp>
      <p:sp>
        <p:nvSpPr>
          <p:cNvPr id="2" name="矩形 1"/>
          <p:cNvSpPr/>
          <p:nvPr/>
        </p:nvSpPr>
        <p:spPr>
          <a:xfrm>
            <a:off x="972354" y="3356992"/>
            <a:ext cx="10247292" cy="1304716"/>
          </a:xfrm>
          <a:prstGeom prst="rect">
            <a:avLst/>
          </a:prstGeom>
          <a:solidFill>
            <a:schemeClr val="accent4">
              <a:lumMod val="20000"/>
              <a:lumOff val="80000"/>
            </a:schemeClr>
          </a:solidFill>
        </p:spPr>
        <p:txBody>
          <a:bodyPr wrap="square">
            <a:spAutoFit/>
          </a:bodyPr>
          <a:lstStyle/>
          <a:p>
            <a:r>
              <a:rPr lang="zh-CN" altLang="en-US" sz="3939" dirty="0">
                <a:solidFill>
                  <a:srgbClr val="000099"/>
                </a:solidFill>
                <a:latin typeface="微软雅黑" panose="020B0503020204020204" pitchFamily="34" charset="-122"/>
                <a:ea typeface="微软雅黑" panose="020B0503020204020204" pitchFamily="34" charset="-122"/>
              </a:rPr>
              <a:t>即“主机 </a:t>
            </a:r>
            <a:r>
              <a:rPr lang="en-US" altLang="zh-CN" sz="3939" dirty="0">
                <a:solidFill>
                  <a:srgbClr val="000099"/>
                </a:solidFill>
                <a:latin typeface="微软雅黑" panose="020B0503020204020204" pitchFamily="34" charset="-122"/>
                <a:ea typeface="微软雅黑" panose="020B0503020204020204" pitchFamily="34" charset="-122"/>
              </a:rPr>
              <a:t>A </a:t>
            </a:r>
            <a:r>
              <a:rPr lang="zh-CN" altLang="en-US" sz="3939" dirty="0">
                <a:solidFill>
                  <a:srgbClr val="000099"/>
                </a:solidFill>
                <a:latin typeface="微软雅黑" panose="020B0503020204020204" pitchFamily="34" charset="-122"/>
                <a:ea typeface="微软雅黑" panose="020B0503020204020204" pitchFamily="34" charset="-122"/>
              </a:rPr>
              <a:t>的某个进程和主机 </a:t>
            </a:r>
            <a:r>
              <a:rPr lang="en-US" altLang="zh-CN" sz="3939" dirty="0">
                <a:solidFill>
                  <a:srgbClr val="000099"/>
                </a:solidFill>
                <a:latin typeface="微软雅黑" panose="020B0503020204020204" pitchFamily="34" charset="-122"/>
                <a:ea typeface="微软雅黑" panose="020B0503020204020204" pitchFamily="34" charset="-122"/>
              </a:rPr>
              <a:t>B </a:t>
            </a:r>
            <a:r>
              <a:rPr lang="zh-CN" altLang="en-US" sz="3939" dirty="0">
                <a:solidFill>
                  <a:srgbClr val="000099"/>
                </a:solidFill>
                <a:latin typeface="微软雅黑" panose="020B0503020204020204" pitchFamily="34" charset="-122"/>
                <a:ea typeface="微软雅黑" panose="020B0503020204020204" pitchFamily="34" charset="-122"/>
              </a:rPr>
              <a:t>上的另一个进程进行通信”，简称为“计算机之间通信”</a:t>
            </a:r>
          </a:p>
        </p:txBody>
      </p:sp>
    </p:spTree>
    <p:extLst>
      <p:ext uri="{BB962C8B-B14F-4D97-AF65-F5344CB8AC3E}">
        <p14:creationId xmlns:p14="http://schemas.microsoft.com/office/powerpoint/2010/main" val="1714087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idx="1"/>
          </p:nvPr>
        </p:nvSpPr>
        <p:spPr/>
        <p:txBody>
          <a:bodyPr/>
          <a:lstStyle/>
          <a:p>
            <a:pPr>
              <a:buNone/>
            </a:pPr>
            <a:r>
              <a:rPr lang="en-US" altLang="zh-CN" dirty="0"/>
              <a:t>	</a:t>
            </a:r>
            <a:r>
              <a:rPr lang="zh-CN" altLang="zh-CN" dirty="0"/>
              <a:t>端系统之间的通信方式</a:t>
            </a:r>
            <a:r>
              <a:rPr lang="zh-CN" altLang="en-US" dirty="0"/>
              <a:t>通常可划分为两大类：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a:t>	</a:t>
            </a:r>
            <a:r>
              <a:rPr lang="zh-CN" altLang="en-US" dirty="0"/>
              <a:t>即 </a:t>
            </a:r>
            <a:r>
              <a:rPr lang="en-US" altLang="zh-CN" dirty="0"/>
              <a:t>Client/Server </a:t>
            </a:r>
            <a:r>
              <a:rPr lang="zh-CN" altLang="en-US" dirty="0"/>
              <a:t>方式，简称为 </a:t>
            </a:r>
            <a:r>
              <a:rPr lang="en-US" altLang="zh-CN" dirty="0"/>
              <a:t>C/S </a:t>
            </a:r>
            <a:r>
              <a:rPr lang="zh-CN" altLang="en-US" dirty="0"/>
              <a:t>方式。 </a:t>
            </a:r>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a:t>
            </a:r>
            <a:r>
              <a:rPr lang="zh-CN" altLang="en-US" dirty="0">
                <a:sym typeface="Symbol" pitchFamily="18" charset="2"/>
              </a:rPr>
              <a:t></a:t>
            </a:r>
            <a:r>
              <a:rPr lang="en-US" altLang="zh-CN" dirty="0"/>
              <a:t>to</a:t>
            </a:r>
            <a:r>
              <a:rPr lang="zh-CN" altLang="en-US" dirty="0">
                <a:sym typeface="Symbol" pitchFamily="18" charset="2"/>
              </a:rPr>
              <a:t></a:t>
            </a:r>
            <a:r>
              <a:rPr lang="en-US" altLang="zh-CN" dirty="0"/>
              <a:t>Peer </a:t>
            </a:r>
            <a:r>
              <a:rPr lang="zh-CN" altLang="en-US" dirty="0"/>
              <a:t>方式 ，简称为 </a:t>
            </a:r>
            <a:r>
              <a:rPr lang="en-US" altLang="zh-CN" dirty="0"/>
              <a:t>P2P </a:t>
            </a:r>
            <a:r>
              <a:rPr lang="zh-CN" altLang="en-US" dirty="0"/>
              <a:t>方式。</a:t>
            </a:r>
          </a:p>
        </p:txBody>
      </p:sp>
      <p:sp>
        <p:nvSpPr>
          <p:cNvPr id="332802" name="Rectangle 2"/>
          <p:cNvSpPr>
            <a:spLocks noGrp="1" noChangeArrowheads="1"/>
          </p:cNvSpPr>
          <p:nvPr>
            <p:ph type="title"/>
          </p:nvPr>
        </p:nvSpPr>
        <p:spPr/>
        <p:txBody>
          <a:bodyPr/>
          <a:lstStyle/>
          <a:p>
            <a:pPr algn="ctr"/>
            <a:r>
              <a:rPr lang="zh-CN" altLang="en-US" dirty="0"/>
              <a:t>端系统之间的两种通信方式</a:t>
            </a:r>
          </a:p>
        </p:txBody>
      </p:sp>
    </p:spTree>
    <p:extLst>
      <p:ext uri="{BB962C8B-B14F-4D97-AF65-F5344CB8AC3E}">
        <p14:creationId xmlns:p14="http://schemas.microsoft.com/office/powerpoint/2010/main" val="208308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idx="1"/>
          </p:nvPr>
        </p:nvSpPr>
        <p:spPr/>
        <p:txBody>
          <a:bodyPr/>
          <a:lstStyle/>
          <a:p>
            <a:r>
              <a:rPr lang="zh-CN" altLang="en-US" dirty="0">
                <a:solidFill>
                  <a:srgbClr val="FF0000"/>
                </a:solidFill>
              </a:rPr>
              <a:t>客户 </a:t>
            </a:r>
            <a:r>
              <a:rPr lang="en-US" altLang="zh-CN" dirty="0"/>
              <a:t>(client) </a:t>
            </a:r>
            <a:r>
              <a:rPr lang="zh-CN" altLang="en-US" dirty="0"/>
              <a:t>和</a:t>
            </a:r>
            <a:r>
              <a:rPr lang="zh-CN" altLang="en-US" dirty="0">
                <a:solidFill>
                  <a:srgbClr val="FF0000"/>
                </a:solidFill>
              </a:rPr>
              <a:t>服务器 </a:t>
            </a:r>
            <a:r>
              <a:rPr lang="en-US" altLang="zh-CN" dirty="0"/>
              <a:t>(server) </a:t>
            </a:r>
            <a:r>
              <a:rPr lang="zh-CN" altLang="en-US" dirty="0"/>
              <a:t>是指通信中所涉及的两个应用进程</a:t>
            </a:r>
          </a:p>
          <a:p>
            <a:r>
              <a:rPr lang="zh-CN" altLang="en-US" dirty="0"/>
              <a:t>客户</a:t>
            </a:r>
            <a:r>
              <a:rPr lang="zh-CN" altLang="en-US" dirty="0">
                <a:sym typeface="Symbol" pitchFamily="18" charset="2"/>
              </a:rPr>
              <a:t></a:t>
            </a:r>
            <a:r>
              <a:rPr lang="zh-CN" altLang="en-US" dirty="0"/>
              <a:t>服务器方式所描述的是进程之间服务和被服务的关系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endParaRPr lang="en-US" altLang="zh-CN" dirty="0"/>
          </a:p>
        </p:txBody>
      </p:sp>
      <p:sp>
        <p:nvSpPr>
          <p:cNvPr id="343042" name="Rectangle 2"/>
          <p:cNvSpPr>
            <a:spLocks noGrp="1" noChangeArrowheads="1"/>
          </p:cNvSpPr>
          <p:nvPr>
            <p:ph type="title"/>
          </p:nvPr>
        </p:nvSpPr>
        <p:spPr/>
        <p:txBody>
          <a:bodyPr/>
          <a:lstStyle/>
          <a:p>
            <a:pPr marL="1031682" indent="-1031682"/>
            <a:r>
              <a:rPr lang="en-US" altLang="zh-CN" dirty="0"/>
              <a:t>1.  </a:t>
            </a:r>
            <a:r>
              <a:rPr lang="zh-CN" altLang="en-US" dirty="0"/>
              <a:t>客户</a:t>
            </a:r>
            <a:r>
              <a:rPr lang="zh-CN" altLang="en-US" dirty="0">
                <a:sym typeface="Symbol" pitchFamily="18" charset="2"/>
              </a:rPr>
              <a:t></a:t>
            </a:r>
            <a:r>
              <a:rPr lang="zh-CN" altLang="en-US" dirty="0"/>
              <a:t>服务器方式</a:t>
            </a:r>
          </a:p>
        </p:txBody>
      </p:sp>
      <p:sp>
        <p:nvSpPr>
          <p:cNvPr id="2" name="矩形 1"/>
          <p:cNvSpPr/>
          <p:nvPr/>
        </p:nvSpPr>
        <p:spPr>
          <a:xfrm>
            <a:off x="2552375" y="4509120"/>
            <a:ext cx="7087249" cy="1200329"/>
          </a:xfrm>
          <a:prstGeom prst="rect">
            <a:avLst/>
          </a:prstGeom>
          <a:solidFill>
            <a:schemeClr val="accent4">
              <a:lumMod val="20000"/>
              <a:lumOff val="80000"/>
            </a:schemeClr>
          </a:solidFill>
          <a:ln>
            <a:solidFill>
              <a:srgbClr val="FF99FF"/>
            </a:solidFill>
          </a:ln>
        </p:spPr>
        <p:txBody>
          <a:bodyPr wrap="square">
            <a:spAutoFit/>
          </a:bodyPr>
          <a:lstStyle/>
          <a:p>
            <a:r>
              <a:rPr lang="zh-CN" altLang="zh-CN" sz="3600" dirty="0">
                <a:solidFill>
                  <a:srgbClr val="000099"/>
                </a:solidFill>
                <a:latin typeface="微软雅黑" panose="020B0503020204020204" pitchFamily="34" charset="-122"/>
                <a:ea typeface="微软雅黑" panose="020B0503020204020204" pitchFamily="34" charset="-122"/>
              </a:rPr>
              <a:t>服务请求方和服务提供方都要使用网络核心部分所提供的服务</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111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2134477" y="1405507"/>
            <a:ext cx="7741569" cy="4471765"/>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69" name="Line 5"/>
          <p:cNvSpPr>
            <a:spLocks noChangeShapeType="1"/>
          </p:cNvSpPr>
          <p:nvPr/>
        </p:nvSpPr>
        <p:spPr bwMode="auto">
          <a:xfrm flipV="1">
            <a:off x="3784750" y="4268749"/>
            <a:ext cx="868934" cy="4144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0" name="Line 6"/>
          <p:cNvSpPr>
            <a:spLocks noChangeShapeType="1"/>
          </p:cNvSpPr>
          <p:nvPr/>
        </p:nvSpPr>
        <p:spPr bwMode="auto">
          <a:xfrm flipH="1" flipV="1">
            <a:off x="3371304" y="3329841"/>
            <a:ext cx="939009" cy="1959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1" name="Line 7"/>
          <p:cNvSpPr>
            <a:spLocks noChangeShapeType="1"/>
          </p:cNvSpPr>
          <p:nvPr/>
        </p:nvSpPr>
        <p:spPr bwMode="auto">
          <a:xfrm flipH="1">
            <a:off x="7714221" y="3820440"/>
            <a:ext cx="1115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2" name="Line 8"/>
          <p:cNvSpPr>
            <a:spLocks noChangeShapeType="1"/>
          </p:cNvSpPr>
          <p:nvPr/>
        </p:nvSpPr>
        <p:spPr bwMode="auto">
          <a:xfrm flipH="1">
            <a:off x="6890837" y="2351463"/>
            <a:ext cx="823385" cy="9783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3" name="Line 9"/>
          <p:cNvSpPr>
            <a:spLocks noChangeShapeType="1"/>
          </p:cNvSpPr>
          <p:nvPr/>
        </p:nvSpPr>
        <p:spPr bwMode="auto">
          <a:xfrm flipH="1" flipV="1">
            <a:off x="6775213" y="4604272"/>
            <a:ext cx="620166" cy="6217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4" name="Line 10"/>
          <p:cNvSpPr>
            <a:spLocks noChangeShapeType="1"/>
          </p:cNvSpPr>
          <p:nvPr/>
        </p:nvSpPr>
        <p:spPr bwMode="auto">
          <a:xfrm>
            <a:off x="4660691" y="2448735"/>
            <a:ext cx="525566" cy="7147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5" name="Line 11"/>
          <p:cNvSpPr>
            <a:spLocks noChangeShapeType="1"/>
          </p:cNvSpPr>
          <p:nvPr/>
        </p:nvSpPr>
        <p:spPr bwMode="auto">
          <a:xfrm flipV="1">
            <a:off x="5012819" y="4506998"/>
            <a:ext cx="234752" cy="7189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2968" y="1958137"/>
            <a:ext cx="711264" cy="6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0316" y="1958137"/>
            <a:ext cx="711264" cy="6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5591" y="5094872"/>
            <a:ext cx="711264" cy="61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0693" y="5094872"/>
            <a:ext cx="711264" cy="61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1703512" y="1268760"/>
            <a:ext cx="8002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运行</a:t>
            </a:r>
          </a:p>
          <a:p>
            <a:r>
              <a:rPr kumimoji="1" lang="zh-CN" altLang="en-US" sz="2400" dirty="0">
                <a:solidFill>
                  <a:srgbClr val="000099"/>
                </a:solidFill>
                <a:latin typeface="微软雅黑" panose="020B0503020204020204" pitchFamily="34" charset="-122"/>
                <a:ea typeface="微软雅黑" panose="020B0503020204020204" pitchFamily="34" charset="-122"/>
              </a:rPr>
              <a:t>客户</a:t>
            </a:r>
          </a:p>
          <a:p>
            <a:r>
              <a:rPr kumimoji="1" lang="zh-CN" altLang="en-US" sz="2400" dirty="0">
                <a:solidFill>
                  <a:srgbClr val="000099"/>
                </a:solidFill>
                <a:latin typeface="微软雅黑" panose="020B0503020204020204" pitchFamily="34" charset="-122"/>
                <a:ea typeface="微软雅黑" panose="020B0503020204020204" pitchFamily="34"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2674" y="2741967"/>
            <a:ext cx="711264" cy="6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3840810" y="2448737"/>
            <a:ext cx="4467300" cy="2705347"/>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344092" name="Text Box 28"/>
          <p:cNvSpPr txBox="1">
            <a:spLocks noChangeArrowheads="1"/>
          </p:cNvSpPr>
          <p:nvPr/>
        </p:nvSpPr>
        <p:spPr bwMode="auto">
          <a:xfrm>
            <a:off x="5247572" y="1523927"/>
            <a:ext cx="1954381" cy="622606"/>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446" dirty="0">
                <a:solidFill>
                  <a:srgbClr val="000099"/>
                </a:solidFill>
                <a:latin typeface="微软雅黑" panose="020B0503020204020204" pitchFamily="34" charset="-122"/>
                <a:ea typeface="微软雅黑" panose="020B0503020204020204" pitchFamily="34" charset="-122"/>
              </a:rPr>
              <a:t>网络边缘</a:t>
            </a:r>
          </a:p>
        </p:txBody>
      </p:sp>
      <p:sp>
        <p:nvSpPr>
          <p:cNvPr id="344093" name="Text Box 29"/>
          <p:cNvSpPr txBox="1">
            <a:spLocks noChangeArrowheads="1"/>
          </p:cNvSpPr>
          <p:nvPr/>
        </p:nvSpPr>
        <p:spPr bwMode="auto">
          <a:xfrm>
            <a:off x="5364949" y="4132000"/>
            <a:ext cx="1954381" cy="622606"/>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446" dirty="0">
                <a:solidFill>
                  <a:srgbClr val="000099"/>
                </a:solidFill>
                <a:latin typeface="微软雅黑" panose="020B0503020204020204" pitchFamily="34" charset="-122"/>
                <a:ea typeface="微软雅黑" panose="020B0503020204020204" pitchFamily="34"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311308491"/>
              </p:ext>
            </p:extLst>
          </p:nvPr>
        </p:nvGraphicFramePr>
        <p:xfrm>
          <a:off x="8649726" y="3331250"/>
          <a:ext cx="826889" cy="931858"/>
        </p:xfrm>
        <a:graphic>
          <a:graphicData uri="http://schemas.openxmlformats.org/presentationml/2006/ole">
            <mc:AlternateContent xmlns:mc="http://schemas.openxmlformats.org/markup-compatibility/2006">
              <mc:Choice xmlns:v="urn:schemas-microsoft-com:vml" Requires="v">
                <p:oleObj spid="_x0000_s10325"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9726" y="3331250"/>
                        <a:ext cx="826889" cy="9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9234800" y="1337089"/>
            <a:ext cx="11079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运行</a:t>
            </a:r>
          </a:p>
          <a:p>
            <a:pPr algn="ctr"/>
            <a:r>
              <a:rPr kumimoji="1" lang="zh-CN" altLang="en-US" sz="2400" dirty="0">
                <a:solidFill>
                  <a:srgbClr val="000099"/>
                </a:solidFill>
                <a:latin typeface="微软雅黑" panose="020B0503020204020204" pitchFamily="34" charset="-122"/>
                <a:ea typeface="微软雅黑" panose="020B0503020204020204" pitchFamily="34" charset="-122"/>
              </a:rPr>
              <a:t>服务器</a:t>
            </a:r>
          </a:p>
          <a:p>
            <a:pPr algn="ctr"/>
            <a:r>
              <a:rPr kumimoji="1" lang="zh-CN" altLang="en-US" sz="2400" dirty="0">
                <a:solidFill>
                  <a:srgbClr val="000099"/>
                </a:solidFill>
                <a:latin typeface="微软雅黑" panose="020B0503020204020204" pitchFamily="34" charset="-122"/>
                <a:ea typeface="微软雅黑" panose="020B0503020204020204" pitchFamily="34" charset="-122"/>
              </a:rPr>
              <a:t>程序</a:t>
            </a:r>
          </a:p>
        </p:txBody>
      </p:sp>
      <p:sp>
        <p:nvSpPr>
          <p:cNvPr id="344097" name="Line 33"/>
          <p:cNvSpPr>
            <a:spLocks noChangeShapeType="1"/>
          </p:cNvSpPr>
          <p:nvPr/>
        </p:nvSpPr>
        <p:spPr bwMode="auto">
          <a:xfrm>
            <a:off x="2372731" y="2488210"/>
            <a:ext cx="635933" cy="5117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8" name="Line 34"/>
          <p:cNvSpPr>
            <a:spLocks noChangeShapeType="1"/>
          </p:cNvSpPr>
          <p:nvPr/>
        </p:nvSpPr>
        <p:spPr bwMode="auto">
          <a:xfrm flipH="1">
            <a:off x="9217993" y="2572503"/>
            <a:ext cx="482412" cy="981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9" name="Text Box 35"/>
          <p:cNvSpPr txBox="1">
            <a:spLocks noChangeArrowheads="1"/>
          </p:cNvSpPr>
          <p:nvPr/>
        </p:nvSpPr>
        <p:spPr bwMode="auto">
          <a:xfrm>
            <a:off x="3019176" y="2340182"/>
            <a:ext cx="495649"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A</a:t>
            </a:r>
          </a:p>
        </p:txBody>
      </p:sp>
      <p:sp>
        <p:nvSpPr>
          <p:cNvPr id="344100" name="Text Box 36"/>
          <p:cNvSpPr txBox="1">
            <a:spLocks noChangeArrowheads="1"/>
          </p:cNvSpPr>
          <p:nvPr/>
        </p:nvSpPr>
        <p:spPr bwMode="auto">
          <a:xfrm>
            <a:off x="8765350" y="2926646"/>
            <a:ext cx="461986"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2178" y="4507000"/>
            <a:ext cx="711264" cy="6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105" name="Text Box 41"/>
          <p:cNvSpPr txBox="1">
            <a:spLocks noChangeArrowheads="1"/>
          </p:cNvSpPr>
          <p:nvPr/>
        </p:nvSpPr>
        <p:spPr bwMode="auto">
          <a:xfrm>
            <a:off x="2667048" y="3321382"/>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微软雅黑" panose="020B0503020204020204" pitchFamily="34" charset="-122"/>
                <a:ea typeface="微软雅黑" panose="020B0503020204020204" pitchFamily="34" charset="-122"/>
              </a:rPr>
              <a:t>客户</a:t>
            </a:r>
          </a:p>
        </p:txBody>
      </p:sp>
      <p:sp>
        <p:nvSpPr>
          <p:cNvPr id="344106" name="Text Box 42"/>
          <p:cNvSpPr txBox="1">
            <a:spLocks noChangeArrowheads="1"/>
          </p:cNvSpPr>
          <p:nvPr/>
        </p:nvSpPr>
        <p:spPr bwMode="auto">
          <a:xfrm>
            <a:off x="8414974" y="4206717"/>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0099"/>
                </a:solidFill>
                <a:latin typeface="微软雅黑" panose="020B0503020204020204" pitchFamily="34" charset="-122"/>
                <a:ea typeface="微软雅黑" panose="020B0503020204020204" pitchFamily="34" charset="-122"/>
              </a:rPr>
              <a:t>服务器</a:t>
            </a:r>
          </a:p>
        </p:txBody>
      </p:sp>
      <p:sp>
        <p:nvSpPr>
          <p:cNvPr id="344110" name="Text Box 46"/>
          <p:cNvSpPr txBox="1">
            <a:spLocks noChangeArrowheads="1"/>
          </p:cNvSpPr>
          <p:nvPr/>
        </p:nvSpPr>
        <p:spPr bwMode="auto">
          <a:xfrm>
            <a:off x="505281" y="6156429"/>
            <a:ext cx="1134220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954" dirty="0">
                <a:solidFill>
                  <a:srgbClr val="000099"/>
                </a:solidFill>
                <a:latin typeface="微软雅黑" panose="020B0503020204020204" pitchFamily="34" charset="-122"/>
                <a:ea typeface="微软雅黑" panose="020B0503020204020204" pitchFamily="34" charset="-122"/>
              </a:rPr>
              <a:t>客户 </a:t>
            </a:r>
            <a:r>
              <a:rPr lang="en-US" altLang="zh-CN" sz="2954" dirty="0">
                <a:solidFill>
                  <a:srgbClr val="000099"/>
                </a:solidFill>
                <a:latin typeface="微软雅黑" panose="020B0503020204020204" pitchFamily="34" charset="-122"/>
                <a:ea typeface="微软雅黑" panose="020B0503020204020204" pitchFamily="34" charset="-122"/>
              </a:rPr>
              <a:t>A </a:t>
            </a:r>
            <a:r>
              <a:rPr lang="zh-CN" altLang="en-US" sz="2954" dirty="0">
                <a:solidFill>
                  <a:srgbClr val="000099"/>
                </a:solidFill>
                <a:latin typeface="微软雅黑" panose="020B0503020204020204" pitchFamily="34" charset="-122"/>
                <a:ea typeface="微软雅黑" panose="020B0503020204020204" pitchFamily="34" charset="-122"/>
              </a:rPr>
              <a:t>向服务器 </a:t>
            </a:r>
            <a:r>
              <a:rPr lang="en-US" altLang="zh-CN" sz="2954" dirty="0">
                <a:solidFill>
                  <a:srgbClr val="000099"/>
                </a:solidFill>
                <a:latin typeface="微软雅黑" panose="020B0503020204020204" pitchFamily="34" charset="-122"/>
                <a:ea typeface="微软雅黑" panose="020B0503020204020204" pitchFamily="34" charset="-122"/>
              </a:rPr>
              <a:t>B </a:t>
            </a:r>
            <a:r>
              <a:rPr lang="zh-CN" altLang="en-US" sz="2954" dirty="0">
                <a:solidFill>
                  <a:srgbClr val="000099"/>
                </a:solidFill>
                <a:latin typeface="微软雅黑" panose="020B0503020204020204" pitchFamily="34" charset="-122"/>
                <a:ea typeface="微软雅黑" panose="020B0503020204020204" pitchFamily="34" charset="-122"/>
              </a:rPr>
              <a:t>发出请求服务，服务器 </a:t>
            </a:r>
            <a:r>
              <a:rPr lang="en-US" altLang="zh-CN" sz="2954" dirty="0">
                <a:solidFill>
                  <a:srgbClr val="000099"/>
                </a:solidFill>
                <a:latin typeface="微软雅黑" panose="020B0503020204020204" pitchFamily="34" charset="-122"/>
                <a:ea typeface="微软雅黑" panose="020B0503020204020204" pitchFamily="34" charset="-122"/>
              </a:rPr>
              <a:t>B </a:t>
            </a:r>
            <a:r>
              <a:rPr lang="zh-CN" altLang="en-US" sz="2954" dirty="0">
                <a:solidFill>
                  <a:srgbClr val="000099"/>
                </a:solidFill>
                <a:latin typeface="微软雅黑" panose="020B0503020204020204" pitchFamily="34" charset="-122"/>
                <a:ea typeface="微软雅黑" panose="020B0503020204020204" pitchFamily="34" charset="-122"/>
              </a:rPr>
              <a:t>向客户 </a:t>
            </a:r>
            <a:r>
              <a:rPr lang="en-US" altLang="zh-CN" sz="2954" dirty="0">
                <a:solidFill>
                  <a:srgbClr val="000099"/>
                </a:solidFill>
                <a:latin typeface="微软雅黑" panose="020B0503020204020204" pitchFamily="34" charset="-122"/>
                <a:ea typeface="微软雅黑" panose="020B0503020204020204" pitchFamily="34" charset="-122"/>
              </a:rPr>
              <a:t>A </a:t>
            </a:r>
            <a:r>
              <a:rPr lang="zh-CN" altLang="en-US" sz="2954" dirty="0">
                <a:solidFill>
                  <a:srgbClr val="000099"/>
                </a:solidFill>
                <a:latin typeface="微软雅黑" panose="020B0503020204020204" pitchFamily="34" charset="-122"/>
                <a:ea typeface="微软雅黑" panose="020B0503020204020204" pitchFamily="34" charset="-122"/>
              </a:rPr>
              <a:t>提供服务</a:t>
            </a:r>
          </a:p>
        </p:txBody>
      </p:sp>
      <p:sp>
        <p:nvSpPr>
          <p:cNvPr id="2" name="矩形 1"/>
          <p:cNvSpPr/>
          <p:nvPr/>
        </p:nvSpPr>
        <p:spPr>
          <a:xfrm>
            <a:off x="3120699" y="256220"/>
            <a:ext cx="5942471" cy="698525"/>
          </a:xfrm>
          <a:prstGeom prst="rect">
            <a:avLst/>
          </a:prstGeom>
          <a:solidFill>
            <a:schemeClr val="accent4">
              <a:lumMod val="20000"/>
              <a:lumOff val="80000"/>
            </a:schemeClr>
          </a:solidFill>
          <a:ln>
            <a:solidFill>
              <a:srgbClr val="FF99FF"/>
            </a:solidFill>
          </a:ln>
        </p:spPr>
        <p:txBody>
          <a:bodyPr wrap="square">
            <a:spAutoFit/>
          </a:bodyPr>
          <a:lstStyle/>
          <a:p>
            <a:pPr algn="ctr"/>
            <a:r>
              <a:rPr lang="zh-CN" altLang="zh-CN" sz="3939" dirty="0">
                <a:solidFill>
                  <a:srgbClr val="000099"/>
                </a:solidFill>
                <a:latin typeface="微软雅黑" panose="020B0503020204020204" pitchFamily="34" charset="-122"/>
                <a:ea typeface="微软雅黑" panose="020B0503020204020204" pitchFamily="34" charset="-122"/>
              </a:rPr>
              <a:t>客户</a:t>
            </a:r>
            <a:r>
              <a:rPr lang="zh-CN" altLang="en-US" sz="3939"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zh-CN" sz="3939" dirty="0">
                <a:solidFill>
                  <a:srgbClr val="000099"/>
                </a:solidFill>
                <a:latin typeface="微软雅黑" panose="020B0503020204020204" pitchFamily="34" charset="-122"/>
                <a:ea typeface="微软雅黑" panose="020B0503020204020204" pitchFamily="34" charset="-122"/>
              </a:rPr>
              <a:t>服务器工作方式</a:t>
            </a:r>
            <a:endParaRPr lang="zh-CN" altLang="en-US" sz="3939" dirty="0">
              <a:solidFill>
                <a:srgbClr val="000099"/>
              </a:solidFill>
              <a:latin typeface="微软雅黑" panose="020B0503020204020204" pitchFamily="34" charset="-122"/>
              <a:ea typeface="微软雅黑" panose="020B0503020204020204" pitchFamily="34" charset="-122"/>
            </a:endParaRPr>
          </a:p>
        </p:txBody>
      </p:sp>
      <p:grpSp>
        <p:nvGrpSpPr>
          <p:cNvPr id="46" name="Group 44">
            <a:extLst>
              <a:ext uri="{FF2B5EF4-FFF2-40B4-BE49-F238E27FC236}">
                <a16:creationId xmlns:a16="http://schemas.microsoft.com/office/drawing/2014/main" id="{DE2C1849-4353-4F3D-BC28-2848E85F6246}"/>
              </a:ext>
            </a:extLst>
          </p:cNvPr>
          <p:cNvGrpSpPr>
            <a:grpSpLocks/>
          </p:cNvGrpSpPr>
          <p:nvPr/>
        </p:nvGrpSpPr>
        <p:grpSpPr bwMode="auto">
          <a:xfrm>
            <a:off x="3503712" y="2564904"/>
            <a:ext cx="5068226" cy="854075"/>
            <a:chOff x="1157" y="1197"/>
            <a:chExt cx="2947" cy="538"/>
          </a:xfrm>
        </p:grpSpPr>
        <p:sp>
          <p:nvSpPr>
            <p:cNvPr id="47" name="Freeform 32">
              <a:extLst>
                <a:ext uri="{FF2B5EF4-FFF2-40B4-BE49-F238E27FC236}">
                  <a16:creationId xmlns:a16="http://schemas.microsoft.com/office/drawing/2014/main" id="{D9117A76-021D-4A6F-A65F-ABA1F25A23D2}"/>
                </a:ext>
              </a:extLst>
            </p:cNvPr>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8" name="Text Box 39">
              <a:extLst>
                <a:ext uri="{FF2B5EF4-FFF2-40B4-BE49-F238E27FC236}">
                  <a16:creationId xmlns:a16="http://schemas.microsoft.com/office/drawing/2014/main" id="{8323865D-8661-48B3-9BCC-05FE5E494B61}"/>
                </a:ext>
              </a:extLst>
            </p:cNvPr>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000099"/>
                  </a:solidFill>
                  <a:latin typeface="微软雅黑" panose="020B0503020204020204" pitchFamily="34" charset="-122"/>
                  <a:ea typeface="微软雅黑" panose="020B0503020204020204" pitchFamily="34" charset="-122"/>
                </a:rPr>
                <a:t>① </a:t>
              </a:r>
              <a:r>
                <a:rPr kumimoji="1" lang="zh-CN" altLang="en-US" sz="2800" dirty="0">
                  <a:solidFill>
                    <a:srgbClr val="000099"/>
                  </a:solidFill>
                  <a:latin typeface="微软雅黑" panose="020B0503020204020204" pitchFamily="34" charset="-122"/>
                  <a:ea typeface="微软雅黑" panose="020B0503020204020204" pitchFamily="34" charset="-122"/>
                </a:rPr>
                <a:t>请求服务</a:t>
              </a:r>
            </a:p>
          </p:txBody>
        </p:sp>
      </p:grpSp>
      <p:grpSp>
        <p:nvGrpSpPr>
          <p:cNvPr id="49" name="Group 45">
            <a:extLst>
              <a:ext uri="{FF2B5EF4-FFF2-40B4-BE49-F238E27FC236}">
                <a16:creationId xmlns:a16="http://schemas.microsoft.com/office/drawing/2014/main" id="{0CF9E759-7942-44D9-87C6-ED7531C89ED1}"/>
              </a:ext>
            </a:extLst>
          </p:cNvPr>
          <p:cNvGrpSpPr>
            <a:grpSpLocks/>
          </p:cNvGrpSpPr>
          <p:nvPr/>
        </p:nvGrpSpPr>
        <p:grpSpPr bwMode="auto">
          <a:xfrm>
            <a:off x="3476046" y="3101206"/>
            <a:ext cx="5068226" cy="831850"/>
            <a:chOff x="1091" y="1457"/>
            <a:chExt cx="2947" cy="524"/>
          </a:xfrm>
        </p:grpSpPr>
        <p:sp>
          <p:nvSpPr>
            <p:cNvPr id="50" name="Freeform 38">
              <a:extLst>
                <a:ext uri="{FF2B5EF4-FFF2-40B4-BE49-F238E27FC236}">
                  <a16:creationId xmlns:a16="http://schemas.microsoft.com/office/drawing/2014/main" id="{0D1DFA70-F8BE-455E-95A7-0416BC54ABB9}"/>
                </a:ext>
              </a:extLst>
            </p:cNvPr>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1" name="Text Box 40">
              <a:extLst>
                <a:ext uri="{FF2B5EF4-FFF2-40B4-BE49-F238E27FC236}">
                  <a16:creationId xmlns:a16="http://schemas.microsoft.com/office/drawing/2014/main" id="{61DDD32D-7A6F-4545-B086-D5DB68917051}"/>
                </a:ext>
              </a:extLst>
            </p:cNvPr>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000099"/>
                  </a:solidFill>
                  <a:latin typeface="微软雅黑" panose="020B0503020204020204" pitchFamily="34" charset="-122"/>
                  <a:ea typeface="微软雅黑" panose="020B0503020204020204" pitchFamily="34" charset="-122"/>
                </a:rPr>
                <a:t>② </a:t>
              </a:r>
              <a:r>
                <a:rPr kumimoji="1" lang="zh-CN" altLang="en-US" sz="2800" dirty="0">
                  <a:solidFill>
                    <a:srgbClr val="000099"/>
                  </a:solidFill>
                  <a:latin typeface="微软雅黑" panose="020B0503020204020204" pitchFamily="34" charset="-122"/>
                  <a:ea typeface="微软雅黑" panose="020B0503020204020204" pitchFamily="34" charset="-122"/>
                </a:rPr>
                <a:t>得到服务</a:t>
              </a:r>
            </a:p>
          </p:txBody>
        </p:sp>
      </p:gr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2000"/>
                                        <p:tgtEl>
                                          <p:spTgt spid="46"/>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9"/>
                                        </p:tgtEl>
                                        <p:attrNameLst>
                                          <p:attrName>style.visibility</p:attrName>
                                        </p:attrNameLst>
                                      </p:cBhvr>
                                      <p:to>
                                        <p:strVal val="visible"/>
                                      </p:to>
                                    </p:set>
                                    <p:animEffect transition="in" filter="wipe(right)">
                                      <p:cBhvr>
                                        <p:cTn id="11"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a:t>
            </a:r>
          </a:p>
        </p:txBody>
      </p:sp>
      <p:sp>
        <p:nvSpPr>
          <p:cNvPr id="338946" name="Rectangle 2"/>
          <p:cNvSpPr>
            <a:spLocks noGrp="1" noChangeArrowheads="1"/>
          </p:cNvSpPr>
          <p:nvPr>
            <p:ph type="title"/>
          </p:nvPr>
        </p:nvSpPr>
        <p:spPr/>
        <p:txBody>
          <a:bodyPr/>
          <a:lstStyle/>
          <a:p>
            <a:pPr algn="ctr"/>
            <a:r>
              <a:rPr lang="zh-CN" altLang="en-US" dirty="0"/>
              <a:t>客户软件的特点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a:t>
            </a:r>
            <a:r>
              <a:rPr lang="zh-CN" altLang="en-US" dirty="0">
                <a:solidFill>
                  <a:srgbClr val="FF0000"/>
                </a:solidFill>
              </a:rPr>
              <a:t>预先</a:t>
            </a:r>
            <a:r>
              <a:rPr lang="zh-CN" altLang="en-US" dirty="0">
                <a:solidFill>
                  <a:srgbClr val="0000CC"/>
                </a:solidFill>
              </a:rPr>
              <a:t>知道客户程序的地址</a:t>
            </a:r>
            <a:endParaRPr lang="zh-CN" altLang="en-US" dirty="0"/>
          </a:p>
          <a:p>
            <a:r>
              <a:rPr lang="zh-CN" altLang="en-US" dirty="0"/>
              <a:t>一般需要强大的硬件和高级的操作系统支持</a:t>
            </a:r>
          </a:p>
        </p:txBody>
      </p:sp>
      <p:sp>
        <p:nvSpPr>
          <p:cNvPr id="340994" name="Rectangle 2"/>
          <p:cNvSpPr>
            <a:spLocks noGrp="1" noChangeArrowheads="1"/>
          </p:cNvSpPr>
          <p:nvPr>
            <p:ph type="title"/>
          </p:nvPr>
        </p:nvSpPr>
        <p:spPr/>
        <p:txBody>
          <a:bodyPr/>
          <a:lstStyle/>
          <a:p>
            <a:pPr algn="ctr"/>
            <a:r>
              <a:rPr lang="zh-CN" altLang="en-US"/>
              <a:t>服务器软件的特点 </a:t>
            </a:r>
          </a:p>
        </p:txBody>
      </p:sp>
      <p:sp>
        <p:nvSpPr>
          <p:cNvPr id="2" name="矩形 1"/>
          <p:cNvSpPr/>
          <p:nvPr/>
        </p:nvSpPr>
        <p:spPr>
          <a:xfrm>
            <a:off x="527050" y="4869160"/>
            <a:ext cx="11257582" cy="1200329"/>
          </a:xfrm>
          <a:prstGeom prst="rect">
            <a:avLst/>
          </a:prstGeom>
          <a:solidFill>
            <a:schemeClr val="accent4">
              <a:lumMod val="20000"/>
              <a:lumOff val="80000"/>
            </a:schemeClr>
          </a:solidFill>
          <a:ln>
            <a:solidFill>
              <a:srgbClr val="FF99FF"/>
            </a:solidFill>
          </a:ln>
        </p:spPr>
        <p:txBody>
          <a:bodyPr wrap="square">
            <a:spAutoFit/>
          </a:bodyPr>
          <a:lstStyle/>
          <a:p>
            <a:r>
              <a:rPr lang="zh-CN" altLang="zh-CN" sz="3600" dirty="0">
                <a:solidFill>
                  <a:srgbClr val="000099"/>
                </a:solidFill>
                <a:latin typeface="微软雅黑" panose="020B0503020204020204" pitchFamily="34" charset="-122"/>
                <a:ea typeface="微软雅黑" panose="020B0503020204020204" pitchFamily="34" charset="-122"/>
              </a:rPr>
              <a:t>客户与服务器的通信关系建立后，</a:t>
            </a:r>
            <a:r>
              <a:rPr lang="zh-CN" altLang="zh-CN" sz="3600" dirty="0">
                <a:solidFill>
                  <a:srgbClr val="FF0000"/>
                </a:solidFill>
                <a:latin typeface="微软雅黑" panose="020B0503020204020204" pitchFamily="34" charset="-122"/>
                <a:ea typeface="微软雅黑" panose="020B0503020204020204" pitchFamily="34" charset="-122"/>
              </a:rPr>
              <a:t>通信可以是双向的，</a:t>
            </a:r>
            <a:r>
              <a:rPr lang="zh-CN" altLang="zh-CN" sz="3600" dirty="0">
                <a:solidFill>
                  <a:srgbClr val="000099"/>
                </a:solidFill>
                <a:latin typeface="微软雅黑" panose="020B0503020204020204" pitchFamily="34" charset="-122"/>
                <a:ea typeface="微软雅黑" panose="020B0503020204020204" pitchFamily="34" charset="-122"/>
              </a:rPr>
              <a:t>客户和服务器都可发送和接收数据。</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solidFill>
                  <a:srgbClr val="FF0000"/>
                </a:solidFill>
              </a:rPr>
              <a:t>对等连接 </a:t>
            </a:r>
            <a:r>
              <a:rPr lang="en-US" altLang="zh-CN" dirty="0"/>
              <a:t>(peer-to-peer</a:t>
            </a:r>
            <a:r>
              <a:rPr lang="zh-CN" altLang="en-US" dirty="0"/>
              <a:t>，简写为 </a:t>
            </a:r>
            <a:r>
              <a:rPr lang="en-US" altLang="zh-CN" dirty="0">
                <a:solidFill>
                  <a:srgbClr val="FF0000"/>
                </a:solidFill>
              </a:rPr>
              <a:t>P2P</a:t>
            </a:r>
            <a:r>
              <a:rPr lang="en-US" altLang="zh-CN" dirty="0"/>
              <a:t>) </a:t>
            </a:r>
            <a:r>
              <a:rPr lang="zh-CN" altLang="en-US" dirty="0"/>
              <a:t>是指两个主机在通信时并不区分哪一个是服务请求方还是服务提供方</a:t>
            </a:r>
          </a:p>
          <a:p>
            <a:r>
              <a:rPr lang="zh-CN" altLang="en-US" dirty="0"/>
              <a:t>只要两个主机都运行了对等连接软件 </a:t>
            </a:r>
            <a:r>
              <a:rPr lang="en-US" altLang="zh-CN" dirty="0"/>
              <a:t>(P2P </a:t>
            </a:r>
            <a:r>
              <a:rPr lang="zh-CN" altLang="en-US" dirty="0"/>
              <a:t>软件</a:t>
            </a:r>
            <a:r>
              <a:rPr lang="en-US" altLang="zh-CN" dirty="0"/>
              <a:t>) </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a:t>
            </a:r>
          </a:p>
        </p:txBody>
      </p:sp>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Tree>
    <p:extLst>
      <p:ext uri="{BB962C8B-B14F-4D97-AF65-F5344CB8AC3E}">
        <p14:creationId xmlns:p14="http://schemas.microsoft.com/office/powerpoint/2010/main" val="2469349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每一个主机既是客户又是服务器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2" name="矩形 1"/>
          <p:cNvSpPr/>
          <p:nvPr/>
        </p:nvSpPr>
        <p:spPr>
          <a:xfrm>
            <a:off x="1221612" y="5024254"/>
            <a:ext cx="10280527" cy="1200329"/>
          </a:xfrm>
          <a:prstGeom prst="rect">
            <a:avLst/>
          </a:prstGeom>
          <a:solidFill>
            <a:schemeClr val="accent4">
              <a:lumMod val="20000"/>
              <a:lumOff val="80000"/>
            </a:schemeClr>
          </a:solidFill>
          <a:ln>
            <a:solidFill>
              <a:srgbClr val="FF99FF"/>
            </a:solidFill>
          </a:ln>
        </p:spPr>
        <p:txBody>
          <a:bodyPr wrap="square">
            <a:spAutoFit/>
          </a:bodyPr>
          <a:lstStyle/>
          <a:p>
            <a:r>
              <a:rPr lang="zh-CN" altLang="zh-CN" sz="3600" dirty="0">
                <a:solidFill>
                  <a:srgbClr val="000099"/>
                </a:solidFill>
                <a:latin typeface="微软雅黑" panose="020B0503020204020204" pitchFamily="34" charset="-122"/>
                <a:ea typeface="微软雅黑" panose="020B0503020204020204" pitchFamily="34" charset="-122"/>
              </a:rPr>
              <a:t>对等连接工作方式可支持大量对等用户（如上百万个）同时工作。</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4871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962523" y="1024245"/>
            <a:ext cx="8153401" cy="5418015"/>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757456" y="4392677"/>
            <a:ext cx="916517" cy="470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3321423" y="3325874"/>
            <a:ext cx="988484" cy="2246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7895540" y="3882719"/>
            <a:ext cx="117686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6904940" y="2216089"/>
            <a:ext cx="865716" cy="11097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6907056" y="4773673"/>
            <a:ext cx="654050" cy="7053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4680323" y="2327461"/>
            <a:ext cx="554566" cy="8108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5050740" y="4662306"/>
            <a:ext cx="249766" cy="8167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0240" y="1770612"/>
            <a:ext cx="749300" cy="69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9906" y="1770612"/>
            <a:ext cx="749300" cy="69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7473" y="5328565"/>
            <a:ext cx="749300" cy="6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0322" y="5328565"/>
            <a:ext cx="749300" cy="6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3356" y="2659612"/>
            <a:ext cx="749300" cy="6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816723" y="2327458"/>
            <a:ext cx="4705350" cy="3071446"/>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5103657" y="1448227"/>
            <a:ext cx="1826141" cy="5847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网络边缘</a:t>
            </a:r>
          </a:p>
        </p:txBody>
      </p:sp>
      <p:sp>
        <p:nvSpPr>
          <p:cNvPr id="348188" name="Text Box 28"/>
          <p:cNvSpPr txBox="1">
            <a:spLocks noChangeArrowheads="1"/>
          </p:cNvSpPr>
          <p:nvPr/>
        </p:nvSpPr>
        <p:spPr bwMode="auto">
          <a:xfrm>
            <a:off x="5103657" y="4107415"/>
            <a:ext cx="1826141" cy="5847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8881907" y="3329783"/>
          <a:ext cx="872066" cy="1055077"/>
        </p:xfrm>
        <a:graphic>
          <a:graphicData uri="http://schemas.openxmlformats.org/presentationml/2006/ole">
            <mc:AlternateContent xmlns:mc="http://schemas.openxmlformats.org/markup-compatibility/2006">
              <mc:Choice xmlns:v="urn:schemas-microsoft-com:vml" Requires="v">
                <p:oleObj spid="_x0000_s11349"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1907" y="3329783"/>
                        <a:ext cx="872066" cy="10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9395252" y="1024243"/>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191" name="Text Box 31"/>
          <p:cNvSpPr txBox="1">
            <a:spLocks noChangeArrowheads="1"/>
          </p:cNvSpPr>
          <p:nvPr/>
        </p:nvSpPr>
        <p:spPr bwMode="auto">
          <a:xfrm>
            <a:off x="10068352" y="5119506"/>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192" name="Line 32"/>
          <p:cNvSpPr>
            <a:spLocks noChangeShapeType="1"/>
          </p:cNvSpPr>
          <p:nvPr/>
        </p:nvSpPr>
        <p:spPr bwMode="auto">
          <a:xfrm flipH="1">
            <a:off x="7645773" y="1993354"/>
            <a:ext cx="124882" cy="3669323"/>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8016190" y="1659244"/>
            <a:ext cx="1113366" cy="3341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7893425" y="5553259"/>
            <a:ext cx="2491317" cy="91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6900707" y="5144904"/>
            <a:ext cx="503664"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a:solidFill>
                  <a:srgbClr val="0000FF"/>
                </a:solidFill>
                <a:latin typeface="+mn-lt"/>
                <a:ea typeface="黑体" pitchFamily="2" charset="-122"/>
              </a:rPr>
              <a:t>D</a:t>
            </a:r>
          </a:p>
        </p:txBody>
      </p:sp>
      <p:sp>
        <p:nvSpPr>
          <p:cNvPr id="348196" name="Text Box 36"/>
          <p:cNvSpPr txBox="1">
            <a:spLocks noChangeArrowheads="1"/>
          </p:cNvSpPr>
          <p:nvPr/>
        </p:nvSpPr>
        <p:spPr bwMode="auto">
          <a:xfrm>
            <a:off x="7400240" y="1176644"/>
            <a:ext cx="503664"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a:solidFill>
                  <a:srgbClr val="0000FF"/>
                </a:solidFill>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540" y="4662306"/>
            <a:ext cx="749300" cy="69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3566956" y="1993354"/>
            <a:ext cx="1113366" cy="3003061"/>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4398807" y="1139521"/>
            <a:ext cx="479618"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dirty="0">
                <a:solidFill>
                  <a:srgbClr val="0000FF"/>
                </a:solidFill>
                <a:latin typeface="+mn-lt"/>
                <a:ea typeface="黑体" pitchFamily="2" charset="-122"/>
              </a:rPr>
              <a:t>E</a:t>
            </a:r>
          </a:p>
        </p:txBody>
      </p:sp>
      <p:sp>
        <p:nvSpPr>
          <p:cNvPr id="348200" name="Text Box 40"/>
          <p:cNvSpPr txBox="1">
            <a:spLocks noChangeArrowheads="1"/>
          </p:cNvSpPr>
          <p:nvPr/>
        </p:nvSpPr>
        <p:spPr bwMode="auto">
          <a:xfrm>
            <a:off x="2754155" y="4365320"/>
            <a:ext cx="453970"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a:solidFill>
                  <a:srgbClr val="0000FF"/>
                </a:solidFill>
                <a:latin typeface="+mn-lt"/>
                <a:ea typeface="黑体" pitchFamily="2" charset="-122"/>
              </a:rPr>
              <a:t>F</a:t>
            </a:r>
          </a:p>
        </p:txBody>
      </p:sp>
      <p:sp>
        <p:nvSpPr>
          <p:cNvPr id="348201" name="Text Box 41"/>
          <p:cNvSpPr txBox="1">
            <a:spLocks noChangeArrowheads="1"/>
          </p:cNvSpPr>
          <p:nvPr/>
        </p:nvSpPr>
        <p:spPr bwMode="auto">
          <a:xfrm>
            <a:off x="670352" y="1114120"/>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202" name="Text Box 42"/>
          <p:cNvSpPr txBox="1">
            <a:spLocks noChangeArrowheads="1"/>
          </p:cNvSpPr>
          <p:nvPr/>
        </p:nvSpPr>
        <p:spPr bwMode="auto">
          <a:xfrm>
            <a:off x="945518" y="5187890"/>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203" name="Line 43"/>
          <p:cNvSpPr>
            <a:spLocks noChangeShapeType="1"/>
          </p:cNvSpPr>
          <p:nvPr/>
        </p:nvSpPr>
        <p:spPr bwMode="auto">
          <a:xfrm>
            <a:off x="2127622" y="1655335"/>
            <a:ext cx="2305051" cy="338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580592" y="5328567"/>
            <a:ext cx="740833" cy="2246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937374" y="1993354"/>
            <a:ext cx="3708400" cy="3112476"/>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2212961" y="163548"/>
            <a:ext cx="7742183" cy="584775"/>
          </a:xfrm>
          <a:prstGeom prst="rect">
            <a:avLst/>
          </a:prstGeom>
          <a:solidFill>
            <a:srgbClr val="FFFF66"/>
          </a:solidFill>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对等连接工作方式（</a:t>
            </a:r>
            <a:r>
              <a:rPr lang="en-US" altLang="zh-CN" sz="3200" dirty="0">
                <a:solidFill>
                  <a:srgbClr val="000099"/>
                </a:solidFill>
                <a:latin typeface="微软雅黑" panose="020B0503020204020204" pitchFamily="34" charset="-122"/>
                <a:ea typeface="微软雅黑" panose="020B0503020204020204" pitchFamily="34" charset="-122"/>
              </a:rPr>
              <a:t>P2P </a:t>
            </a:r>
            <a:r>
              <a:rPr lang="zh-CN" altLang="zh-CN" sz="3200" dirty="0">
                <a:solidFill>
                  <a:srgbClr val="000099"/>
                </a:solidFill>
                <a:latin typeface="微软雅黑" panose="020B0503020204020204" pitchFamily="34" charset="-122"/>
                <a:ea typeface="微软雅黑" panose="020B0503020204020204" pitchFamily="34" charset="-122"/>
              </a:rPr>
              <a:t>方式）</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3446" dirty="0"/>
              <a:t>随着技术的发展</a:t>
            </a:r>
            <a:r>
              <a:rPr lang="zh-CN" altLang="en-US" sz="3446" dirty="0"/>
              <a:t>，网络技术</a:t>
            </a:r>
            <a:r>
              <a:rPr lang="zh-CN" altLang="en-US" sz="3446" dirty="0">
                <a:solidFill>
                  <a:srgbClr val="FF0000"/>
                </a:solidFill>
              </a:rPr>
              <a:t>相互融合：</a:t>
            </a:r>
            <a:endParaRPr lang="en-US" altLang="zh-CN" sz="3446" dirty="0">
              <a:solidFill>
                <a:srgbClr val="FF0000"/>
              </a:solidFill>
            </a:endParaRPr>
          </a:p>
          <a:p>
            <a:pPr lvl="1"/>
            <a:r>
              <a:rPr lang="zh-CN" altLang="zh-CN" sz="2954" dirty="0"/>
              <a:t>电信网络和有线电视网络都逐渐融入了现代计算机网络</a:t>
            </a:r>
            <a:r>
              <a:rPr lang="zh-CN" altLang="en-US" sz="2954" dirty="0"/>
              <a:t>技术</a:t>
            </a:r>
            <a:r>
              <a:rPr lang="zh-CN" altLang="zh-CN" sz="2954" dirty="0"/>
              <a:t>，扩大了原有的服务范围</a:t>
            </a:r>
            <a:endParaRPr lang="en-US" altLang="zh-CN" sz="2954" dirty="0"/>
          </a:p>
          <a:p>
            <a:pPr lvl="1"/>
            <a:r>
              <a:rPr lang="zh-CN" altLang="zh-CN" sz="2954" dirty="0"/>
              <a:t>计算机网络也能够向用户提供电话通信、视频通信以及传送视频节目的服务</a:t>
            </a:r>
            <a:endParaRPr lang="en-US" altLang="zh-CN" sz="2954" dirty="0"/>
          </a:p>
          <a:p>
            <a:r>
              <a:rPr lang="zh-CN" altLang="zh-CN" sz="3446" dirty="0"/>
              <a:t>把上述</a:t>
            </a:r>
            <a:r>
              <a:rPr lang="zh-CN" altLang="en-US" sz="3446" dirty="0"/>
              <a:t>前</a:t>
            </a:r>
            <a:r>
              <a:rPr lang="zh-CN" altLang="zh-CN" sz="3446" dirty="0"/>
              <a:t>三种网络融合成一种网络就能够提供所有的上述服务，这就是</a:t>
            </a:r>
            <a:r>
              <a:rPr lang="zh-CN" altLang="en-US" sz="3446" dirty="0"/>
              <a:t>所谓中国的</a:t>
            </a:r>
            <a:r>
              <a:rPr lang="zh-CN" altLang="zh-CN" sz="3446" dirty="0">
                <a:solidFill>
                  <a:srgbClr val="FF0000"/>
                </a:solidFill>
              </a:rPr>
              <a:t>“三网融合”</a:t>
            </a:r>
            <a:endParaRPr lang="en-US" altLang="zh-CN" sz="3446" dirty="0">
              <a:solidFill>
                <a:srgbClr val="FF0000"/>
              </a:solidFill>
            </a:endParaRPr>
          </a:p>
          <a:p>
            <a:pPr lvl="1"/>
            <a:r>
              <a:rPr lang="zh-CN" altLang="en-US" sz="3446" dirty="0"/>
              <a:t> 国外 </a:t>
            </a:r>
            <a:r>
              <a:rPr lang="en-US" altLang="zh-CN" sz="2954" dirty="0"/>
              <a:t>HFC: hybrid fiber coax</a:t>
            </a:r>
          </a:p>
          <a:p>
            <a:endParaRPr lang="en-US" altLang="zh-CN" sz="3446" dirty="0"/>
          </a:p>
        </p:txBody>
      </p:sp>
      <p:sp>
        <p:nvSpPr>
          <p:cNvPr id="2" name="标题 1"/>
          <p:cNvSpPr>
            <a:spLocks noGrp="1"/>
          </p:cNvSpPr>
          <p:nvPr>
            <p:ph type="title"/>
          </p:nvPr>
        </p:nvSpPr>
        <p:spPr/>
        <p:txBody>
          <a:bodyPr>
            <a:normAutofit fontScale="90000"/>
          </a:bodyPr>
          <a:lstStyle/>
          <a:p>
            <a:r>
              <a:rPr lang="en-US" altLang="zh-CN" sz="4923" dirty="0"/>
              <a:t>1.1 </a:t>
            </a:r>
            <a:r>
              <a:rPr lang="zh-CN" altLang="en-US" sz="4923" dirty="0"/>
              <a:t>智能时代的</a:t>
            </a:r>
            <a:r>
              <a:rPr lang="zh-CN" altLang="zh-CN" sz="4923" dirty="0"/>
              <a:t>计算机网络</a:t>
            </a:r>
            <a:endParaRPr lang="zh-CN" altLang="en-US" sz="4923" dirty="0"/>
          </a:p>
        </p:txBody>
      </p:sp>
    </p:spTree>
    <p:extLst>
      <p:ext uri="{BB962C8B-B14F-4D97-AF65-F5344CB8AC3E}">
        <p14:creationId xmlns:p14="http://schemas.microsoft.com/office/powerpoint/2010/main" val="2258305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p:txBody>
          <a:bodyPr/>
          <a:lstStyle/>
          <a:p>
            <a:r>
              <a:rPr lang="zh-CN" altLang="en-US" dirty="0"/>
              <a:t>网络核心部分是互联网中最复杂的部分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a:solidFill>
                  <a:srgbClr val="FF0000"/>
                </a:solidFill>
              </a:rPr>
              <a:t>路由器 </a:t>
            </a:r>
            <a:r>
              <a:rPr lang="en-US" altLang="zh-CN" dirty="0"/>
              <a:t>(router)</a:t>
            </a:r>
            <a:endParaRPr lang="zh-CN" altLang="en-US" dirty="0"/>
          </a:p>
        </p:txBody>
      </p:sp>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2" name="文本框 1">
            <a:extLst>
              <a:ext uri="{FF2B5EF4-FFF2-40B4-BE49-F238E27FC236}">
                <a16:creationId xmlns:a16="http://schemas.microsoft.com/office/drawing/2014/main" id="{9D39329F-C96E-4B7F-B7BE-DEB0BE5BA104}"/>
              </a:ext>
            </a:extLst>
          </p:cNvPr>
          <p:cNvSpPr txBox="1"/>
          <p:nvPr/>
        </p:nvSpPr>
        <p:spPr>
          <a:xfrm>
            <a:off x="4799856" y="1268760"/>
            <a:ext cx="1296144" cy="369332"/>
          </a:xfrm>
          <a:prstGeom prst="rect">
            <a:avLst/>
          </a:prstGeom>
          <a:noFill/>
        </p:spPr>
        <p:txBody>
          <a:bodyPr wrap="square" rtlCol="0">
            <a:spAutoFit/>
          </a:bodyPr>
          <a:lstStyle/>
          <a:p>
            <a:pPr algn="ctr"/>
            <a:r>
              <a:rPr lang="zh-CN" altLang="en-US" dirty="0">
                <a:solidFill>
                  <a:srgbClr val="0000FF"/>
                </a:solidFill>
              </a:rPr>
              <a:t>最简单？</a:t>
            </a:r>
          </a:p>
        </p:txBody>
      </p:sp>
      <p:sp>
        <p:nvSpPr>
          <p:cNvPr id="3" name="文本框 2">
            <a:extLst>
              <a:ext uri="{FF2B5EF4-FFF2-40B4-BE49-F238E27FC236}">
                <a16:creationId xmlns:a16="http://schemas.microsoft.com/office/drawing/2014/main" id="{41BAA2D9-35EA-4A8B-8680-F2A4EF215BA9}"/>
              </a:ext>
            </a:extLst>
          </p:cNvPr>
          <p:cNvSpPr txBox="1"/>
          <p:nvPr/>
        </p:nvSpPr>
        <p:spPr>
          <a:xfrm>
            <a:off x="7032104" y="981075"/>
            <a:ext cx="4896544" cy="923330"/>
          </a:xfrm>
          <a:prstGeom prst="rect">
            <a:avLst/>
          </a:prstGeom>
          <a:noFill/>
        </p:spPr>
        <p:txBody>
          <a:bodyPr wrap="square" rtlCol="0">
            <a:spAutoFit/>
          </a:bodyPr>
          <a:lstStyle/>
          <a:p>
            <a:r>
              <a:rPr lang="zh-CN" altLang="en-US" dirty="0">
                <a:solidFill>
                  <a:srgbClr val="00B050"/>
                </a:solidFill>
              </a:rPr>
              <a:t>解读：互联网的一个设计原则是让核心部分尽量简单、快，把复杂的计算（慢）放到边缘。</a:t>
            </a:r>
            <a:endParaRPr lang="en-US" altLang="zh-CN" dirty="0">
              <a:solidFill>
                <a:srgbClr val="00B050"/>
              </a:solidFill>
            </a:endParaRPr>
          </a:p>
          <a:p>
            <a:r>
              <a:rPr lang="zh-CN" altLang="en-US" dirty="0">
                <a:solidFill>
                  <a:srgbClr val="00B050"/>
                </a:solidFill>
              </a:rPr>
              <a:t>例：</a:t>
            </a:r>
            <a:r>
              <a:rPr lang="en-US" altLang="zh-CN" dirty="0">
                <a:solidFill>
                  <a:srgbClr val="00B050"/>
                </a:solidFill>
              </a:rPr>
              <a:t>IPv6 </a:t>
            </a:r>
            <a:r>
              <a:rPr lang="zh-CN" altLang="en-US" dirty="0">
                <a:solidFill>
                  <a:srgbClr val="00B050"/>
                </a:solidFill>
              </a:rPr>
              <a:t>对 </a:t>
            </a:r>
            <a:r>
              <a:rPr lang="en-US" altLang="zh-CN" dirty="0">
                <a:solidFill>
                  <a:srgbClr val="00B050"/>
                </a:solidFill>
              </a:rPr>
              <a:t>IPv4 </a:t>
            </a:r>
            <a:r>
              <a:rPr lang="zh-CN" altLang="en-US" dirty="0">
                <a:solidFill>
                  <a:srgbClr val="00B050"/>
                </a:solidFill>
              </a:rPr>
              <a:t>的</a:t>
            </a:r>
            <a:r>
              <a:rPr lang="zh-CN" altLang="en-US">
                <a:solidFill>
                  <a:srgbClr val="00B050"/>
                </a:solidFill>
              </a:rPr>
              <a:t>许多改进（分片传输）。</a:t>
            </a:r>
            <a:endParaRPr lang="zh-CN" altLang="en-US" dirty="0">
              <a:solidFill>
                <a:srgbClr val="00B050"/>
              </a:solidFill>
            </a:endParaRPr>
          </a:p>
        </p:txBody>
      </p:sp>
    </p:spTree>
    <p:extLst>
      <p:ext uri="{BB962C8B-B14F-4D97-AF65-F5344CB8AC3E}">
        <p14:creationId xmlns:p14="http://schemas.microsoft.com/office/powerpoint/2010/main" val="1797108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p:txBody>
          <a:bodyPr/>
          <a:lstStyle/>
          <a:p>
            <a:r>
              <a:rPr lang="zh-CN" altLang="en-US" dirty="0"/>
              <a:t>路由器是实现</a:t>
            </a:r>
            <a:r>
              <a:rPr lang="zh-CN" altLang="en-US" dirty="0">
                <a:solidFill>
                  <a:srgbClr val="FF0000"/>
                </a:solidFill>
              </a:rPr>
              <a:t>分组交换 </a:t>
            </a:r>
            <a:r>
              <a:rPr lang="en-US" altLang="zh-CN" dirty="0"/>
              <a:t>(packet switching) </a:t>
            </a:r>
            <a:r>
              <a:rPr lang="zh-CN" altLang="en-US" dirty="0"/>
              <a:t>的关键构件，其任务是</a:t>
            </a:r>
            <a:r>
              <a:rPr lang="zh-CN" altLang="en-US" dirty="0">
                <a:solidFill>
                  <a:srgbClr val="00B050"/>
                </a:solidFill>
              </a:rPr>
              <a:t>存储</a:t>
            </a:r>
            <a:r>
              <a:rPr lang="zh-CN" altLang="en-US" dirty="0">
                <a:solidFill>
                  <a:srgbClr val="FF0000"/>
                </a:solidFill>
              </a:rPr>
              <a:t>转发</a:t>
            </a:r>
            <a:r>
              <a:rPr lang="zh-CN" altLang="en-US" dirty="0"/>
              <a:t>收到的分组，这是网络核心部分最重要的功能</a:t>
            </a:r>
            <a:endParaRPr lang="en-US" altLang="zh-CN" dirty="0"/>
          </a:p>
          <a:p>
            <a:r>
              <a:rPr lang="zh-CN" altLang="en-US" dirty="0"/>
              <a:t>为了理解</a:t>
            </a:r>
            <a:r>
              <a:rPr lang="zh-CN" altLang="zh-CN" dirty="0"/>
              <a:t>分组交换，</a:t>
            </a:r>
            <a:r>
              <a:rPr lang="zh-CN" altLang="en-US" dirty="0"/>
              <a:t>首先了解</a:t>
            </a:r>
            <a:r>
              <a:rPr lang="zh-CN" altLang="zh-CN" dirty="0">
                <a:solidFill>
                  <a:srgbClr val="FF0000"/>
                </a:solidFill>
              </a:rPr>
              <a:t>电路交换</a:t>
            </a:r>
            <a:r>
              <a:rPr lang="zh-CN" altLang="zh-CN" dirty="0"/>
              <a:t>的基本概念</a:t>
            </a:r>
            <a:endParaRPr lang="zh-CN" altLang="en-US" dirty="0"/>
          </a:p>
        </p:txBody>
      </p:sp>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Tree>
    <p:extLst>
      <p:ext uri="{BB962C8B-B14F-4D97-AF65-F5344CB8AC3E}">
        <p14:creationId xmlns:p14="http://schemas.microsoft.com/office/powerpoint/2010/main" val="733406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7441896" y="3392550"/>
            <a:ext cx="1026243" cy="8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923">
                <a:solidFill>
                  <a:srgbClr val="000099"/>
                </a:solidFill>
                <a:latin typeface="Times New Roman" pitchFamily="18" charset="0"/>
                <a:sym typeface="Wingdings" pitchFamily="2" charset="2"/>
              </a:rPr>
              <a:t></a:t>
            </a:r>
            <a:r>
              <a:rPr kumimoji="1" lang="en-US" altLang="zh-CN" sz="4923">
                <a:solidFill>
                  <a:srgbClr val="000099"/>
                </a:solidFill>
                <a:latin typeface="Times New Roman" pitchFamily="18" charset="0"/>
              </a:rPr>
              <a:t> </a:t>
            </a:r>
          </a:p>
        </p:txBody>
      </p:sp>
      <p:sp>
        <p:nvSpPr>
          <p:cNvPr id="33797" name="Text Box 5"/>
          <p:cNvSpPr txBox="1">
            <a:spLocks noChangeArrowheads="1"/>
          </p:cNvSpPr>
          <p:nvPr/>
        </p:nvSpPr>
        <p:spPr bwMode="auto">
          <a:xfrm>
            <a:off x="4146247" y="3392550"/>
            <a:ext cx="1026243" cy="8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923" dirty="0">
                <a:solidFill>
                  <a:srgbClr val="000099"/>
                </a:solidFill>
                <a:latin typeface="Times New Roman" pitchFamily="18" charset="0"/>
                <a:sym typeface="Wingdings" pitchFamily="2" charset="2"/>
              </a:rPr>
              <a:t></a:t>
            </a:r>
            <a:r>
              <a:rPr kumimoji="1" lang="en-US" altLang="zh-CN" sz="4923" dirty="0">
                <a:solidFill>
                  <a:srgbClr val="000099"/>
                </a:solidFill>
                <a:latin typeface="Times New Roman" pitchFamily="18" charset="0"/>
              </a:rPr>
              <a:t> </a:t>
            </a:r>
          </a:p>
        </p:txBody>
      </p:sp>
      <p:sp>
        <p:nvSpPr>
          <p:cNvPr id="33798" name="Line 6"/>
          <p:cNvSpPr>
            <a:spLocks noChangeShapeType="1"/>
          </p:cNvSpPr>
          <p:nvPr/>
        </p:nvSpPr>
        <p:spPr bwMode="auto">
          <a:xfrm flipV="1">
            <a:off x="4552646" y="3947440"/>
            <a:ext cx="3272367" cy="1954"/>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2" name="矩形 1"/>
          <p:cNvSpPr/>
          <p:nvPr/>
        </p:nvSpPr>
        <p:spPr>
          <a:xfrm>
            <a:off x="778486" y="1231723"/>
            <a:ext cx="10635028" cy="523220"/>
          </a:xfrm>
          <a:prstGeom prst="rect">
            <a:avLst/>
          </a:prstGeom>
          <a:solidFill>
            <a:schemeClr val="accent4">
              <a:lumMod val="20000"/>
              <a:lumOff val="80000"/>
            </a:schemeClr>
          </a:solidFill>
          <a:ln>
            <a:solidFill>
              <a:srgbClr val="FF99FF"/>
            </a:solidFill>
          </a:ln>
        </p:spPr>
        <p:txBody>
          <a:bodyPr wrap="square">
            <a:spAutoFit/>
          </a:bodyPr>
          <a:lstStyle/>
          <a:p>
            <a:pPr algn="ctr"/>
            <a:r>
              <a:rPr lang="en-US" altLang="zh-CN" sz="2800" dirty="0">
                <a:solidFill>
                  <a:srgbClr val="000099"/>
                </a:solidFill>
                <a:latin typeface="微软雅黑" panose="020B0503020204020204" pitchFamily="34" charset="-122"/>
                <a:ea typeface="微软雅黑" panose="020B0503020204020204" pitchFamily="34" charset="-122"/>
              </a:rPr>
              <a:t>2 </a:t>
            </a:r>
            <a:r>
              <a:rPr lang="zh-CN" altLang="en-US" sz="2800" dirty="0">
                <a:solidFill>
                  <a:srgbClr val="000099"/>
                </a:solidFill>
                <a:latin typeface="微软雅黑" panose="020B0503020204020204" pitchFamily="34" charset="-122"/>
                <a:ea typeface="微软雅黑" panose="020B0503020204020204" pitchFamily="34" charset="-122"/>
              </a:rPr>
              <a:t>部电话机只需要用 </a:t>
            </a:r>
            <a:r>
              <a:rPr lang="en-US" altLang="zh-CN" sz="2800" dirty="0">
                <a:solidFill>
                  <a:srgbClr val="000099"/>
                </a:solidFill>
                <a:latin typeface="微软雅黑" panose="020B0503020204020204" pitchFamily="34" charset="-122"/>
                <a:ea typeface="微软雅黑" panose="020B0503020204020204" pitchFamily="34" charset="-122"/>
              </a:rPr>
              <a:t>1 </a:t>
            </a:r>
            <a:r>
              <a:rPr lang="zh-CN" altLang="en-US" sz="2800" dirty="0">
                <a:solidFill>
                  <a:srgbClr val="000099"/>
                </a:solidFill>
                <a:latin typeface="微软雅黑" panose="020B0503020204020204" pitchFamily="34" charset="-122"/>
                <a:ea typeface="微软雅黑" panose="020B0503020204020204" pitchFamily="34" charset="-122"/>
              </a:rPr>
              <a:t>对电线直接连接就能够互相通话。 </a:t>
            </a:r>
          </a:p>
        </p:txBody>
      </p:sp>
      <p:sp>
        <p:nvSpPr>
          <p:cNvPr id="4" name="矩形 3"/>
          <p:cNvSpPr/>
          <p:nvPr/>
        </p:nvSpPr>
        <p:spPr>
          <a:xfrm>
            <a:off x="4234872" y="4974939"/>
            <a:ext cx="3920599" cy="471219"/>
          </a:xfrm>
          <a:prstGeom prst="rect">
            <a:avLst/>
          </a:prstGeom>
        </p:spPr>
        <p:txBody>
          <a:bodyPr wrap="square">
            <a:spAutoFit/>
          </a:bodyPr>
          <a:lstStyle/>
          <a:p>
            <a:pPr algn="ctr"/>
            <a:r>
              <a:rPr lang="en-US" altLang="zh-CN" sz="2400" dirty="0">
                <a:solidFill>
                  <a:srgbClr val="000099"/>
                </a:solidFill>
                <a:latin typeface="+mn-ea"/>
              </a:rPr>
              <a:t> (a) </a:t>
            </a:r>
            <a:r>
              <a:rPr lang="zh-CN" altLang="zh-CN" sz="2400" dirty="0">
                <a:solidFill>
                  <a:srgbClr val="000099"/>
                </a:solidFill>
                <a:latin typeface="+mn-ea"/>
              </a:rPr>
              <a:t>两部电话直接相</a:t>
            </a:r>
            <a:r>
              <a:rPr lang="zh-CN" altLang="en-US" sz="2400" dirty="0">
                <a:solidFill>
                  <a:srgbClr val="000099"/>
                </a:solidFill>
                <a:latin typeface="+mn-ea"/>
              </a:rPr>
              <a:t>连</a:t>
            </a:r>
          </a:p>
        </p:txBody>
      </p:sp>
      <p:sp>
        <p:nvSpPr>
          <p:cNvPr id="11" name="文本占位符 5">
            <a:extLst>
              <a:ext uri="{FF2B5EF4-FFF2-40B4-BE49-F238E27FC236}">
                <a16:creationId xmlns:a16="http://schemas.microsoft.com/office/drawing/2014/main" id="{C77CAD37-FCC4-4FCA-B8FA-9892A2020793}"/>
              </a:ext>
            </a:extLst>
          </p:cNvPr>
          <p:cNvSpPr txBox="1">
            <a:spLocks/>
          </p:cNvSpPr>
          <p:nvPr/>
        </p:nvSpPr>
        <p:spPr>
          <a:xfrm>
            <a:off x="2063427" y="5949652"/>
            <a:ext cx="8280400" cy="431800"/>
          </a:xfrm>
          <a:prstGeom prst="rect">
            <a:avLst/>
          </a:prstGeom>
        </p:spPr>
        <p:txBody>
          <a:bodyPr>
            <a:normAutofit fontScale="92500" lnSpcReduction="20000"/>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a:t>电话机的不同连接方法</a:t>
            </a:r>
            <a:endParaRPr lang="zh-CN" altLang="en-US" dirty="0"/>
          </a:p>
        </p:txBody>
      </p:sp>
    </p:spTree>
    <p:extLst>
      <p:ext uri="{BB962C8B-B14F-4D97-AF65-F5344CB8AC3E}">
        <p14:creationId xmlns:p14="http://schemas.microsoft.com/office/powerpoint/2010/main" val="28192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5" name="图片占位符 4">
            <a:extLst>
              <a:ext uri="{FF2B5EF4-FFF2-40B4-BE49-F238E27FC236}">
                <a16:creationId xmlns:a16="http://schemas.microsoft.com/office/drawing/2014/main" id="{0B767AE5-6634-45AB-858D-B78021306316}"/>
              </a:ext>
            </a:extLst>
          </p:cNvPr>
          <p:cNvSpPr>
            <a:spLocks noGrp="1"/>
          </p:cNvSpPr>
          <p:nvPr>
            <p:ph type="pic" sz="quarter" idx="10"/>
          </p:nvPr>
        </p:nvSpPr>
        <p:spPr>
          <a:xfrm>
            <a:off x="1990775" y="1628205"/>
            <a:ext cx="8425705" cy="4177059"/>
          </a:xfrm>
        </p:spPr>
      </p:sp>
      <p:sp>
        <p:nvSpPr>
          <p:cNvPr id="6" name="文本占位符 5">
            <a:extLst>
              <a:ext uri="{FF2B5EF4-FFF2-40B4-BE49-F238E27FC236}">
                <a16:creationId xmlns:a16="http://schemas.microsoft.com/office/drawing/2014/main" id="{01DB9B28-96DE-449A-91F9-7B6D9AF9C6E7}"/>
              </a:ext>
            </a:extLst>
          </p:cNvPr>
          <p:cNvSpPr>
            <a:spLocks noGrp="1"/>
          </p:cNvSpPr>
          <p:nvPr>
            <p:ph type="body" sz="quarter" idx="11"/>
          </p:nvPr>
        </p:nvSpPr>
        <p:spPr/>
        <p:txBody>
          <a:bodyPr>
            <a:normAutofit fontScale="92500" lnSpcReduction="20000"/>
          </a:bodyPr>
          <a:lstStyle/>
          <a:p>
            <a:r>
              <a:rPr lang="zh-CN" altLang="en-US" dirty="0"/>
              <a:t>电话机的不同连接方法</a:t>
            </a:r>
          </a:p>
        </p:txBody>
      </p:sp>
      <p:sp>
        <p:nvSpPr>
          <p:cNvPr id="2" name="矩形 1"/>
          <p:cNvSpPr/>
          <p:nvPr/>
        </p:nvSpPr>
        <p:spPr>
          <a:xfrm>
            <a:off x="860986" y="1128088"/>
            <a:ext cx="10635028" cy="584775"/>
          </a:xfrm>
          <a:prstGeom prst="rect">
            <a:avLst/>
          </a:prstGeom>
          <a:solidFill>
            <a:schemeClr val="accent4">
              <a:lumMod val="20000"/>
              <a:lumOff val="80000"/>
            </a:schemeClr>
          </a:solidFill>
          <a:ln>
            <a:solidFill>
              <a:srgbClr val="FF99FF"/>
            </a:solidFill>
          </a:ln>
        </p:spPr>
        <p:txBody>
          <a:bodyPr wrap="square">
            <a:spAutoFit/>
          </a:bodyPr>
          <a:lstStyle/>
          <a:p>
            <a:pPr algn="ctr"/>
            <a:r>
              <a:rPr lang="en-US" altLang="zh-CN" sz="3200" dirty="0">
                <a:solidFill>
                  <a:srgbClr val="000099"/>
                </a:solidFill>
                <a:latin typeface="+mn-ea"/>
              </a:rPr>
              <a:t>5 </a:t>
            </a:r>
            <a:r>
              <a:rPr lang="zh-CN" altLang="en-US" sz="3200" dirty="0">
                <a:solidFill>
                  <a:srgbClr val="000099"/>
                </a:solidFill>
                <a:latin typeface="+mn-ea"/>
              </a:rPr>
              <a:t>部电话机两两直接相连，需 </a:t>
            </a:r>
            <a:r>
              <a:rPr lang="en-US" altLang="zh-CN" sz="3200" dirty="0">
                <a:solidFill>
                  <a:srgbClr val="000099"/>
                </a:solidFill>
                <a:latin typeface="+mn-ea"/>
              </a:rPr>
              <a:t>10 </a:t>
            </a:r>
            <a:r>
              <a:rPr lang="zh-CN" altLang="en-US" sz="3200" dirty="0">
                <a:solidFill>
                  <a:srgbClr val="000099"/>
                </a:solidFill>
                <a:latin typeface="+mn-ea"/>
              </a:rPr>
              <a:t>对电线。</a:t>
            </a:r>
          </a:p>
        </p:txBody>
      </p:sp>
      <p:sp>
        <p:nvSpPr>
          <p:cNvPr id="4" name="矩形 3"/>
          <p:cNvSpPr/>
          <p:nvPr/>
        </p:nvSpPr>
        <p:spPr>
          <a:xfrm>
            <a:off x="3985831" y="4974939"/>
            <a:ext cx="4396185" cy="471219"/>
          </a:xfrm>
          <a:prstGeom prst="rect">
            <a:avLst/>
          </a:prstGeom>
        </p:spPr>
        <p:txBody>
          <a:bodyPr wrap="square">
            <a:spAutoFit/>
          </a:bodyPr>
          <a:lstStyle/>
          <a:p>
            <a:pPr algn="ctr"/>
            <a:r>
              <a:rPr lang="en-US" altLang="zh-CN" sz="2462" dirty="0">
                <a:solidFill>
                  <a:srgbClr val="000099"/>
                </a:solidFill>
                <a:latin typeface="微软雅黑" panose="020B0503020204020204" pitchFamily="34" charset="-122"/>
                <a:ea typeface="微软雅黑" panose="020B0503020204020204" pitchFamily="34" charset="-122"/>
              </a:rPr>
              <a:t> (b) 5 </a:t>
            </a:r>
            <a:r>
              <a:rPr lang="zh-CN" altLang="zh-CN" sz="2462" dirty="0">
                <a:solidFill>
                  <a:srgbClr val="000099"/>
                </a:solidFill>
                <a:latin typeface="微软雅黑" panose="020B0503020204020204" pitchFamily="34" charset="-122"/>
                <a:ea typeface="微软雅黑" panose="020B0503020204020204" pitchFamily="34" charset="-122"/>
              </a:rPr>
              <a:t>部电话</a:t>
            </a:r>
            <a:r>
              <a:rPr lang="zh-CN" altLang="en-US" sz="2462" dirty="0">
                <a:solidFill>
                  <a:srgbClr val="000099"/>
                </a:solidFill>
                <a:latin typeface="微软雅黑" panose="020B0503020204020204" pitchFamily="34" charset="-122"/>
                <a:ea typeface="微软雅黑" panose="020B0503020204020204" pitchFamily="34" charset="-122"/>
              </a:rPr>
              <a:t>机两两直接</a:t>
            </a:r>
            <a:r>
              <a:rPr lang="zh-CN" altLang="zh-CN" sz="2462" dirty="0">
                <a:solidFill>
                  <a:srgbClr val="000099"/>
                </a:solidFill>
                <a:latin typeface="微软雅黑" panose="020B0503020204020204" pitchFamily="34" charset="-122"/>
                <a:ea typeface="微软雅黑" panose="020B0503020204020204" pitchFamily="34" charset="-122"/>
              </a:rPr>
              <a:t>相</a:t>
            </a:r>
            <a:r>
              <a:rPr lang="zh-CN" altLang="en-US" sz="2462" dirty="0">
                <a:solidFill>
                  <a:srgbClr val="000099"/>
                </a:solidFill>
                <a:latin typeface="微软雅黑" panose="020B0503020204020204" pitchFamily="34" charset="-122"/>
                <a:ea typeface="微软雅黑" panose="020B0503020204020204" pitchFamily="34" charset="-122"/>
              </a:rPr>
              <a:t>连</a:t>
            </a:r>
          </a:p>
        </p:txBody>
      </p:sp>
      <p:sp>
        <p:nvSpPr>
          <p:cNvPr id="16" name="Line 9"/>
          <p:cNvSpPr>
            <a:spLocks noChangeShapeType="1"/>
          </p:cNvSpPr>
          <p:nvPr/>
        </p:nvSpPr>
        <p:spPr bwMode="auto">
          <a:xfrm flipV="1">
            <a:off x="4262918" y="2421701"/>
            <a:ext cx="1845733" cy="9026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6292800" y="2468593"/>
            <a:ext cx="2048933" cy="95152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4074534" y="3384946"/>
            <a:ext cx="1143001" cy="11742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5369934" y="4645175"/>
            <a:ext cx="167216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7152168" y="3379082"/>
            <a:ext cx="1193801" cy="11566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6178500" y="2466637"/>
            <a:ext cx="836084" cy="21785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5348767" y="2488129"/>
            <a:ext cx="649818" cy="214337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4298902" y="3375175"/>
            <a:ext cx="3977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4076650" y="3379083"/>
            <a:ext cx="2937934" cy="124264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5386282" y="3393968"/>
            <a:ext cx="2834218" cy="118989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3625800" y="1925422"/>
            <a:ext cx="5175249" cy="2952263"/>
            <a:chOff x="1824" y="1570"/>
            <a:chExt cx="2445" cy="1511"/>
          </a:xfrm>
        </p:grpSpPr>
        <p:sp>
          <p:nvSpPr>
            <p:cNvPr id="11" name="Text Box 4"/>
            <p:cNvSpPr txBox="1">
              <a:spLocks noChangeArrowheads="1"/>
            </p:cNvSpPr>
            <p:nvPr/>
          </p:nvSpPr>
          <p:spPr bwMode="auto">
            <a:xfrm>
              <a:off x="2792" y="1570"/>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12" name="Text Box 5"/>
            <p:cNvSpPr txBox="1">
              <a:spLocks noChangeArrowheads="1"/>
            </p:cNvSpPr>
            <p:nvPr/>
          </p:nvSpPr>
          <p:spPr bwMode="auto">
            <a:xfrm>
              <a:off x="1824" y="2058"/>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sp>
          <p:nvSpPr>
            <p:cNvPr id="14" name="Text Box 7"/>
            <p:cNvSpPr txBox="1">
              <a:spLocks noChangeArrowheads="1"/>
            </p:cNvSpPr>
            <p:nvPr/>
          </p:nvSpPr>
          <p:spPr bwMode="auto">
            <a:xfrm>
              <a:off x="3824" y="2058"/>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sp>
          <p:nvSpPr>
            <p:cNvPr id="15" name="Text Box 8"/>
            <p:cNvSpPr txBox="1">
              <a:spLocks noChangeArrowheads="1"/>
            </p:cNvSpPr>
            <p:nvPr/>
          </p:nvSpPr>
          <p:spPr bwMode="auto">
            <a:xfrm>
              <a:off x="3244" y="2685"/>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13" name="Text Box 6"/>
            <p:cNvSpPr txBox="1">
              <a:spLocks noChangeArrowheads="1"/>
            </p:cNvSpPr>
            <p:nvPr/>
          </p:nvSpPr>
          <p:spPr bwMode="auto">
            <a:xfrm>
              <a:off x="2405" y="2685"/>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25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25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1750"/>
                            </p:stCondLst>
                            <p:childTnLst>
                              <p:par>
                                <p:cTn id="29" presetID="1" presetClass="entr" presetSubtype="0" fill="hold" grpId="0" nodeType="afterEffect">
                                  <p:stCondLst>
                                    <p:cond delay="25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25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250"/>
                            </p:stCondLst>
                            <p:childTnLst>
                              <p:par>
                                <p:cTn id="35" presetID="1" presetClass="entr" presetSubtype="0" fill="hold" grpId="0" nodeType="afterEffect">
                                  <p:stCondLst>
                                    <p:cond delay="25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 name="图片占位符 2">
            <a:extLst>
              <a:ext uri="{FF2B5EF4-FFF2-40B4-BE49-F238E27FC236}">
                <a16:creationId xmlns:a16="http://schemas.microsoft.com/office/drawing/2014/main" id="{355E52C1-129C-4D1B-A5BD-5C6606226F76}"/>
              </a:ext>
            </a:extLst>
          </p:cNvPr>
          <p:cNvSpPr>
            <a:spLocks noGrp="1"/>
          </p:cNvSpPr>
          <p:nvPr>
            <p:ph type="pic" sz="quarter" idx="10"/>
          </p:nvPr>
        </p:nvSpPr>
        <p:spPr/>
      </p:sp>
      <p:sp>
        <p:nvSpPr>
          <p:cNvPr id="4" name="文本占位符 3">
            <a:extLst>
              <a:ext uri="{FF2B5EF4-FFF2-40B4-BE49-F238E27FC236}">
                <a16:creationId xmlns:a16="http://schemas.microsoft.com/office/drawing/2014/main" id="{0EB489A2-EA50-4649-99EB-81DC5F62B45C}"/>
              </a:ext>
            </a:extLst>
          </p:cNvPr>
          <p:cNvSpPr>
            <a:spLocks noGrp="1"/>
          </p:cNvSpPr>
          <p:nvPr>
            <p:ph type="body" sz="quarter" idx="11"/>
          </p:nvPr>
        </p:nvSpPr>
        <p:spPr/>
        <p:txBody>
          <a:bodyPr>
            <a:normAutofit fontScale="92500" lnSpcReduction="20000"/>
          </a:bodyPr>
          <a:lstStyle/>
          <a:p>
            <a:endParaRPr lang="zh-CN" altLang="en-US"/>
          </a:p>
        </p:txBody>
      </p:sp>
      <p:sp>
        <p:nvSpPr>
          <p:cNvPr id="2" name="矩形 1"/>
          <p:cNvSpPr/>
          <p:nvPr/>
        </p:nvSpPr>
        <p:spPr>
          <a:xfrm>
            <a:off x="867111" y="1157843"/>
            <a:ext cx="10635028" cy="830997"/>
          </a:xfrm>
          <a:prstGeom prst="rect">
            <a:avLst/>
          </a:prstGeom>
          <a:solidFill>
            <a:schemeClr val="accent4">
              <a:lumMod val="20000"/>
              <a:lumOff val="80000"/>
            </a:schemeClr>
          </a:solidFill>
          <a:ln>
            <a:solidFill>
              <a:srgbClr val="FF99FF"/>
            </a:solidFill>
          </a:ln>
        </p:spPr>
        <p:txBody>
          <a:bodyPr wrap="square">
            <a:spAutoFit/>
          </a:bodyPr>
          <a:lstStyle/>
          <a:p>
            <a:r>
              <a:rPr lang="en-US" altLang="zh-CN" sz="2400" i="1" dirty="0">
                <a:solidFill>
                  <a:srgbClr val="000099"/>
                </a:solidFill>
                <a:latin typeface="+mn-ea"/>
              </a:rPr>
              <a:t>N</a:t>
            </a:r>
            <a:r>
              <a:rPr lang="en-US" altLang="zh-CN" sz="2400" dirty="0">
                <a:solidFill>
                  <a:srgbClr val="000099"/>
                </a:solidFill>
                <a:latin typeface="+mn-ea"/>
              </a:rPr>
              <a:t> </a:t>
            </a:r>
            <a:r>
              <a:rPr lang="zh-CN" altLang="en-US" sz="2400" dirty="0">
                <a:solidFill>
                  <a:srgbClr val="000099"/>
                </a:solidFill>
                <a:latin typeface="+mn-ea"/>
              </a:rPr>
              <a:t>部电话机两两直接相连，需 </a:t>
            </a:r>
            <a:r>
              <a:rPr lang="en-US" altLang="zh-CN" sz="2400" i="1" dirty="0">
                <a:solidFill>
                  <a:srgbClr val="FF0000"/>
                </a:solidFill>
                <a:latin typeface="+mn-ea"/>
              </a:rPr>
              <a:t>N </a:t>
            </a:r>
            <a:r>
              <a:rPr lang="en-US" altLang="zh-CN" sz="2400" dirty="0">
                <a:solidFill>
                  <a:srgbClr val="FF0000"/>
                </a:solidFill>
                <a:latin typeface="+mn-ea"/>
              </a:rPr>
              <a:t>(</a:t>
            </a:r>
            <a:r>
              <a:rPr lang="en-US" altLang="zh-CN" sz="2400" i="1" dirty="0">
                <a:solidFill>
                  <a:srgbClr val="FF0000"/>
                </a:solidFill>
                <a:latin typeface="+mn-ea"/>
              </a:rPr>
              <a:t>N</a:t>
            </a:r>
            <a:r>
              <a:rPr lang="en-US" altLang="zh-CN" sz="2400" dirty="0">
                <a:solidFill>
                  <a:srgbClr val="FF0000"/>
                </a:solidFill>
                <a:latin typeface="+mn-ea"/>
              </a:rPr>
              <a:t> – 1) / 2 </a:t>
            </a:r>
            <a:r>
              <a:rPr lang="zh-CN" altLang="en-US" sz="2400" dirty="0">
                <a:solidFill>
                  <a:srgbClr val="000099"/>
                </a:solidFill>
                <a:latin typeface="+mn-ea"/>
              </a:rPr>
              <a:t>对电线。这种直接连接方法所需要的电线对的数量与电话机数量的平方</a:t>
            </a:r>
            <a:r>
              <a:rPr lang="zh-CN" altLang="en-US" sz="2400" dirty="0">
                <a:solidFill>
                  <a:srgbClr val="FF0000"/>
                </a:solidFill>
                <a:latin typeface="+mn-ea"/>
              </a:rPr>
              <a:t>（ </a:t>
            </a:r>
            <a:r>
              <a:rPr lang="en-US" altLang="zh-CN" sz="2400" i="1" dirty="0">
                <a:solidFill>
                  <a:srgbClr val="FF0000"/>
                </a:solidFill>
                <a:latin typeface="+mn-ea"/>
              </a:rPr>
              <a:t>N </a:t>
            </a:r>
            <a:r>
              <a:rPr lang="en-US" altLang="zh-CN" sz="2400" baseline="30000" dirty="0">
                <a:solidFill>
                  <a:srgbClr val="FF0000"/>
                </a:solidFill>
                <a:latin typeface="+mn-ea"/>
              </a:rPr>
              <a:t>2</a:t>
            </a:r>
            <a:r>
              <a:rPr lang="en-US" altLang="zh-CN" sz="2400" dirty="0">
                <a:solidFill>
                  <a:srgbClr val="FF0000"/>
                </a:solidFill>
                <a:latin typeface="+mn-ea"/>
              </a:rPr>
              <a:t> </a:t>
            </a:r>
            <a:r>
              <a:rPr lang="zh-CN" altLang="en-US" sz="2400" dirty="0">
                <a:solidFill>
                  <a:srgbClr val="FF0000"/>
                </a:solidFill>
                <a:latin typeface="+mn-ea"/>
              </a:rPr>
              <a:t>）</a:t>
            </a:r>
            <a:r>
              <a:rPr lang="zh-CN" altLang="en-US" sz="2400" dirty="0">
                <a:solidFill>
                  <a:srgbClr val="000099"/>
                </a:solidFill>
                <a:latin typeface="+mn-ea"/>
              </a:rPr>
              <a:t>成正比。</a:t>
            </a:r>
            <a:endParaRPr lang="en-US" altLang="zh-CN" sz="2400" dirty="0">
              <a:solidFill>
                <a:srgbClr val="000099"/>
              </a:solidFill>
              <a:latin typeface="+mn-ea"/>
            </a:endParaRPr>
          </a:p>
        </p:txBody>
      </p:sp>
      <p:sp>
        <p:nvSpPr>
          <p:cNvPr id="5" name="AutoShape 2" descr="N 部话机两两直接相连 的图像结果"/>
          <p:cNvSpPr>
            <a:spLocks noChangeAspect="1" noChangeArrowheads="1"/>
          </p:cNvSpPr>
          <p:nvPr/>
        </p:nvSpPr>
        <p:spPr bwMode="auto">
          <a:xfrm>
            <a:off x="191477" y="-969108"/>
            <a:ext cx="375138" cy="3751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2542" tIns="56271" rIns="112542" bIns="56271"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4434235" y="2237362"/>
            <a:ext cx="3500780" cy="3855934"/>
          </a:xfrm>
          <a:prstGeom prst="rect">
            <a:avLst/>
          </a:prstGeom>
        </p:spPr>
      </p:pic>
    </p:spTree>
    <p:extLst>
      <p:ext uri="{BB962C8B-B14F-4D97-AF65-F5344CB8AC3E}">
        <p14:creationId xmlns:p14="http://schemas.microsoft.com/office/powerpoint/2010/main" val="23534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Line 4"/>
          <p:cNvSpPr>
            <a:spLocks noChangeShapeType="1"/>
          </p:cNvSpPr>
          <p:nvPr/>
        </p:nvSpPr>
        <p:spPr bwMode="auto">
          <a:xfrm flipH="1" flipV="1">
            <a:off x="4522144" y="4111000"/>
            <a:ext cx="1686985" cy="607646"/>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4041662" y="4111002"/>
            <a:ext cx="97366" cy="1238738"/>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738730" y="4111000"/>
            <a:ext cx="2112433" cy="32043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890195" y="2516662"/>
            <a:ext cx="821266" cy="111760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Line 13"/>
          <p:cNvSpPr>
            <a:spLocks noChangeShapeType="1"/>
          </p:cNvSpPr>
          <p:nvPr/>
        </p:nvSpPr>
        <p:spPr bwMode="auto">
          <a:xfrm flipH="1" flipV="1">
            <a:off x="4234278" y="2338861"/>
            <a:ext cx="16933" cy="142240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35854" name="Line 14"/>
          <p:cNvSpPr>
            <a:spLocks noChangeShapeType="1"/>
          </p:cNvSpPr>
          <p:nvPr/>
        </p:nvSpPr>
        <p:spPr bwMode="auto">
          <a:xfrm flipV="1">
            <a:off x="4714764" y="3579557"/>
            <a:ext cx="1900767" cy="316523"/>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833976" y="3313832"/>
            <a:ext cx="1955801" cy="568569"/>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697580" y="4200877"/>
            <a:ext cx="1248833" cy="1062892"/>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35857" name="Line 17"/>
          <p:cNvSpPr>
            <a:spLocks noChangeShapeType="1"/>
          </p:cNvSpPr>
          <p:nvPr/>
        </p:nvSpPr>
        <p:spPr bwMode="auto">
          <a:xfrm flipH="1" flipV="1">
            <a:off x="4139029" y="3933200"/>
            <a:ext cx="1134533" cy="1150816"/>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endParaRPr lang="en-US" altLang="zh-CN" dirty="0"/>
          </a:p>
        </p:txBody>
      </p:sp>
      <p:sp>
        <p:nvSpPr>
          <p:cNvPr id="35842" name="Rectangle 2"/>
          <p:cNvSpPr>
            <a:spLocks noGrp="1" noChangeArrowheads="1"/>
          </p:cNvSpPr>
          <p:nvPr>
            <p:ph type="title"/>
          </p:nvPr>
        </p:nvSpPr>
        <p:spPr/>
        <p:txBody>
          <a:bodyPr/>
          <a:lstStyle/>
          <a:p>
            <a:pPr algn="ctr"/>
            <a:r>
              <a:rPr lang="zh-CN" altLang="en-US" dirty="0"/>
              <a:t>使用交换机</a:t>
            </a:r>
          </a:p>
        </p:txBody>
      </p:sp>
      <p:sp>
        <p:nvSpPr>
          <p:cNvPr id="35859" name="Text Box 19"/>
          <p:cNvSpPr txBox="1">
            <a:spLocks noChangeArrowheads="1"/>
          </p:cNvSpPr>
          <p:nvPr/>
        </p:nvSpPr>
        <p:spPr bwMode="auto">
          <a:xfrm rot="1458061">
            <a:off x="5156659" y="2080394"/>
            <a:ext cx="942887" cy="100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908" b="1">
                <a:solidFill>
                  <a:srgbClr val="333399"/>
                </a:solidFill>
                <a:latin typeface="Times New Roman" pitchFamily="18" charset="0"/>
              </a:rPr>
              <a:t>…</a:t>
            </a:r>
          </a:p>
        </p:txBody>
      </p:sp>
      <p:sp>
        <p:nvSpPr>
          <p:cNvPr id="35848" name="Text Box 8"/>
          <p:cNvSpPr txBox="1">
            <a:spLocks noChangeArrowheads="1"/>
          </p:cNvSpPr>
          <p:nvPr/>
        </p:nvSpPr>
        <p:spPr bwMode="auto">
          <a:xfrm>
            <a:off x="3800363" y="1916832"/>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49" name="Text Box 9"/>
          <p:cNvSpPr txBox="1">
            <a:spLocks noChangeArrowheads="1"/>
          </p:cNvSpPr>
          <p:nvPr/>
        </p:nvSpPr>
        <p:spPr bwMode="auto">
          <a:xfrm>
            <a:off x="1313278" y="278238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sp>
        <p:nvSpPr>
          <p:cNvPr id="35850" name="Text Box 10"/>
          <p:cNvSpPr txBox="1">
            <a:spLocks noChangeArrowheads="1"/>
          </p:cNvSpPr>
          <p:nvPr/>
        </p:nvSpPr>
        <p:spPr bwMode="auto">
          <a:xfrm>
            <a:off x="2198045" y="4730369"/>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51" name="Text Box 11"/>
          <p:cNvSpPr txBox="1">
            <a:spLocks noChangeArrowheads="1"/>
          </p:cNvSpPr>
          <p:nvPr/>
        </p:nvSpPr>
        <p:spPr bwMode="auto">
          <a:xfrm>
            <a:off x="6162563" y="3126263"/>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52" name="Text Box 12"/>
          <p:cNvSpPr txBox="1">
            <a:spLocks noChangeArrowheads="1"/>
          </p:cNvSpPr>
          <p:nvPr/>
        </p:nvSpPr>
        <p:spPr bwMode="auto">
          <a:xfrm>
            <a:off x="4810012" y="465221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0" name="Text Box 20"/>
          <p:cNvSpPr txBox="1">
            <a:spLocks noChangeArrowheads="1"/>
          </p:cNvSpPr>
          <p:nvPr/>
        </p:nvSpPr>
        <p:spPr bwMode="auto">
          <a:xfrm>
            <a:off x="1162996" y="3913661"/>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1" name="Text Box 21"/>
          <p:cNvSpPr txBox="1">
            <a:spLocks noChangeArrowheads="1"/>
          </p:cNvSpPr>
          <p:nvPr/>
        </p:nvSpPr>
        <p:spPr bwMode="auto">
          <a:xfrm>
            <a:off x="2471096" y="209072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2" name="Text Box 22"/>
          <p:cNvSpPr txBox="1">
            <a:spLocks noChangeArrowheads="1"/>
          </p:cNvSpPr>
          <p:nvPr/>
        </p:nvSpPr>
        <p:spPr bwMode="auto">
          <a:xfrm>
            <a:off x="3548478" y="488472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3" name="Text Box 23"/>
          <p:cNvSpPr txBox="1">
            <a:spLocks noChangeArrowheads="1"/>
          </p:cNvSpPr>
          <p:nvPr/>
        </p:nvSpPr>
        <p:spPr bwMode="auto">
          <a:xfrm>
            <a:off x="5720179" y="4239954"/>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58" name="AutoShape 18"/>
          <p:cNvSpPr>
            <a:spLocks noChangeArrowheads="1"/>
          </p:cNvSpPr>
          <p:nvPr/>
        </p:nvSpPr>
        <p:spPr bwMode="auto">
          <a:xfrm>
            <a:off x="3516727" y="3401755"/>
            <a:ext cx="1581150" cy="898769"/>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954">
              <a:solidFill>
                <a:srgbClr val="333399"/>
              </a:solidFill>
              <a:latin typeface="Times New Roman" pitchFamily="18" charset="0"/>
            </a:endParaRPr>
          </a:p>
        </p:txBody>
      </p:sp>
      <p:sp>
        <p:nvSpPr>
          <p:cNvPr id="35864" name="Text Box 24"/>
          <p:cNvSpPr txBox="1">
            <a:spLocks noChangeArrowheads="1"/>
          </p:cNvSpPr>
          <p:nvPr/>
        </p:nvSpPr>
        <p:spPr bwMode="auto">
          <a:xfrm>
            <a:off x="3499796" y="3640125"/>
            <a:ext cx="1324402" cy="5469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Times New Roman" pitchFamily="18" charset="0"/>
                <a:ea typeface="黑体" pitchFamily="2" charset="-122"/>
              </a:rPr>
              <a:t>交换机</a:t>
            </a:r>
          </a:p>
        </p:txBody>
      </p:sp>
      <p:sp>
        <p:nvSpPr>
          <p:cNvPr id="2" name="矩形 1"/>
          <p:cNvSpPr/>
          <p:nvPr/>
        </p:nvSpPr>
        <p:spPr>
          <a:xfrm>
            <a:off x="7159503" y="2626366"/>
            <a:ext cx="4835079" cy="2677656"/>
          </a:xfrm>
          <a:prstGeom prst="rect">
            <a:avLst/>
          </a:prstGeom>
          <a:solidFill>
            <a:schemeClr val="accent4">
              <a:lumMod val="20000"/>
              <a:lumOff val="80000"/>
            </a:schemeClr>
          </a:solidFill>
          <a:ln>
            <a:solidFill>
              <a:srgbClr val="FF99FF"/>
            </a:solidFill>
          </a:ln>
        </p:spPr>
        <p:txBody>
          <a:bodyPr wrap="square">
            <a:spAutoFit/>
          </a:bodyPr>
          <a:lstStyle/>
          <a:p>
            <a:r>
              <a:rPr lang="zh-CN" altLang="zh-CN" sz="2800" dirty="0">
                <a:solidFill>
                  <a:srgbClr val="000099"/>
                </a:solidFill>
                <a:latin typeface="+mn-ea"/>
              </a:rPr>
              <a:t>每一部电话都</a:t>
            </a:r>
            <a:r>
              <a:rPr lang="zh-CN" altLang="en-US" sz="2800" dirty="0">
                <a:solidFill>
                  <a:srgbClr val="000099"/>
                </a:solidFill>
                <a:latin typeface="+mn-ea"/>
              </a:rPr>
              <a:t>直接</a:t>
            </a:r>
            <a:r>
              <a:rPr lang="zh-CN" altLang="zh-CN" sz="2800" dirty="0">
                <a:solidFill>
                  <a:srgbClr val="000099"/>
                </a:solidFill>
                <a:latin typeface="+mn-ea"/>
              </a:rPr>
              <a:t>连接到交换机上，而交换机使用交换的方法，让电话用户彼此之间可以很方便地通信。</a:t>
            </a:r>
            <a:r>
              <a:rPr lang="zh-CN" altLang="en-US" sz="2800" dirty="0">
                <a:solidFill>
                  <a:srgbClr val="000099"/>
                </a:solidFill>
                <a:latin typeface="+mn-ea"/>
              </a:rPr>
              <a:t>所采用的</a:t>
            </a:r>
            <a:r>
              <a:rPr lang="zh-CN" altLang="zh-CN" sz="2800" dirty="0">
                <a:solidFill>
                  <a:srgbClr val="000099"/>
                </a:solidFill>
                <a:latin typeface="+mn-ea"/>
              </a:rPr>
              <a:t>交换方式</a:t>
            </a:r>
            <a:r>
              <a:rPr lang="zh-CN" altLang="en-US" sz="2800" dirty="0">
                <a:solidFill>
                  <a:srgbClr val="000099"/>
                </a:solidFill>
                <a:latin typeface="+mn-ea"/>
              </a:rPr>
              <a:t>就</a:t>
            </a:r>
            <a:r>
              <a:rPr lang="zh-CN" altLang="zh-CN" sz="2800" dirty="0">
                <a:solidFill>
                  <a:srgbClr val="000099"/>
                </a:solidFill>
                <a:latin typeface="+mn-ea"/>
              </a:rPr>
              <a:t>是</a:t>
            </a:r>
            <a:r>
              <a:rPr lang="zh-CN" altLang="zh-CN" sz="2800" dirty="0">
                <a:solidFill>
                  <a:srgbClr val="FF0000"/>
                </a:solidFill>
                <a:latin typeface="+mn-ea"/>
              </a:rPr>
              <a:t>电路交换</a:t>
            </a:r>
            <a:r>
              <a:rPr lang="en-US" altLang="zh-CN" sz="2800" dirty="0">
                <a:solidFill>
                  <a:srgbClr val="FF0000"/>
                </a:solidFill>
                <a:latin typeface="+mn-ea"/>
              </a:rPr>
              <a:t> (circuit switching)</a:t>
            </a:r>
            <a:r>
              <a:rPr lang="zh-CN" altLang="en-US" sz="2800" dirty="0">
                <a:solidFill>
                  <a:srgbClr val="FF0000"/>
                </a:solidFill>
                <a:latin typeface="+mn-ea"/>
              </a:rPr>
              <a:t>。</a:t>
            </a:r>
          </a:p>
        </p:txBody>
      </p:sp>
      <p:sp>
        <p:nvSpPr>
          <p:cNvPr id="27" name="矩形 26"/>
          <p:cNvSpPr/>
          <p:nvPr/>
        </p:nvSpPr>
        <p:spPr>
          <a:xfrm>
            <a:off x="528313" y="6121662"/>
            <a:ext cx="6836199"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电话机的不同连接方法</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
        <p:nvSpPr>
          <p:cNvPr id="28" name="矩形 27"/>
          <p:cNvSpPr/>
          <p:nvPr/>
        </p:nvSpPr>
        <p:spPr>
          <a:xfrm>
            <a:off x="1313278" y="5585355"/>
            <a:ext cx="5125168" cy="471219"/>
          </a:xfrm>
          <a:prstGeom prst="rect">
            <a:avLst/>
          </a:prstGeom>
        </p:spPr>
        <p:txBody>
          <a:bodyPr wrap="square">
            <a:spAutoFit/>
          </a:bodyPr>
          <a:lstStyle/>
          <a:p>
            <a:pPr algn="ctr"/>
            <a:r>
              <a:rPr lang="en-US" altLang="zh-CN" sz="2400" dirty="0">
                <a:solidFill>
                  <a:srgbClr val="000099"/>
                </a:solidFill>
                <a:latin typeface="+mn-ea"/>
              </a:rPr>
              <a:t> (c) </a:t>
            </a:r>
            <a:r>
              <a:rPr lang="zh-CN" altLang="en-US" sz="2400" dirty="0">
                <a:solidFill>
                  <a:srgbClr val="000099"/>
                </a:solidFill>
                <a:latin typeface="+mn-ea"/>
              </a:rPr>
              <a:t>用交换机连接许多</a:t>
            </a:r>
            <a:r>
              <a:rPr lang="zh-CN" altLang="zh-CN" sz="2400" dirty="0">
                <a:solidFill>
                  <a:srgbClr val="000099"/>
                </a:solidFill>
                <a:latin typeface="+mn-ea"/>
              </a:rPr>
              <a:t>部电话</a:t>
            </a:r>
            <a:endParaRPr lang="zh-CN" altLang="en-US" sz="2400" dirty="0">
              <a:solidFill>
                <a:srgbClr val="000099"/>
              </a:solidFill>
              <a:latin typeface="+mn-ea"/>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100"/>
                            </p:stCondLst>
                            <p:childTnLst>
                              <p:par>
                                <p:cTn id="8" presetID="1" presetClass="entr" presetSubtype="0" fill="hold" grpId="0" nodeType="afterEffect">
                                  <p:stCondLst>
                                    <p:cond delay="1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200"/>
                            </p:stCondLst>
                            <p:childTnLst>
                              <p:par>
                                <p:cTn id="11" presetID="1" presetClass="entr" presetSubtype="0" fill="hold" grpId="0" nodeType="afterEffect">
                                  <p:stCondLst>
                                    <p:cond delay="1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300"/>
                            </p:stCondLst>
                            <p:childTnLst>
                              <p:par>
                                <p:cTn id="14" presetID="1" presetClass="entr" presetSubtype="0" fill="hold" grpId="0" nodeType="afterEffect">
                                  <p:stCondLst>
                                    <p:cond delay="1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400"/>
                            </p:stCondLst>
                            <p:childTnLst>
                              <p:par>
                                <p:cTn id="17" presetID="1" presetClass="entr" presetSubtype="0" fill="hold" grpId="0" nodeType="afterEffect">
                                  <p:stCondLst>
                                    <p:cond delay="1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1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600"/>
                            </p:stCondLst>
                            <p:childTnLst>
                              <p:par>
                                <p:cTn id="23" presetID="1" presetClass="entr" presetSubtype="0" fill="hold" grpId="0" nodeType="afterEffect">
                                  <p:stCondLst>
                                    <p:cond delay="1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700"/>
                            </p:stCondLst>
                            <p:childTnLst>
                              <p:par>
                                <p:cTn id="26" presetID="1" presetClass="entr" presetSubtype="0" fill="hold" grpId="0" nodeType="afterEffect">
                                  <p:stCondLst>
                                    <p:cond delay="1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800"/>
                            </p:stCondLst>
                            <p:childTnLst>
                              <p:par>
                                <p:cTn id="29" presetID="1" presetClass="entr" presetSubtype="0" fill="hold" grpId="0" nodeType="afterEffect">
                                  <p:stCondLst>
                                    <p:cond delay="1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a:solidFill>
                  <a:srgbClr val="FF0000"/>
                </a:solidFill>
              </a:rPr>
              <a:t>转接 </a:t>
            </a:r>
            <a:r>
              <a:rPr lang="en-US" altLang="zh-CN" dirty="0"/>
              <a:t>—— </a:t>
            </a:r>
            <a:r>
              <a:rPr lang="zh-CN" altLang="en-US" dirty="0"/>
              <a:t>把一条电话线转接到另一条电话线，使它们连通起来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a:t>
            </a:r>
          </a:p>
        </p:txBody>
      </p:sp>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zh-CN" altLang="en-US" dirty="0">
                <a:latin typeface="微软雅黑" panose="020B0503020204020204" pitchFamily="34" charset="-122"/>
                <a:ea typeface="微软雅黑" panose="020B0503020204020204" pitchFamily="34" charset="-122"/>
              </a:rPr>
              <a:t>电路交换必定是</a:t>
            </a:r>
            <a:r>
              <a:rPr lang="zh-CN" altLang="en-US" dirty="0">
                <a:solidFill>
                  <a:srgbClr val="FF0000"/>
                </a:solidFill>
                <a:latin typeface="微软雅黑" panose="020B0503020204020204" pitchFamily="34" charset="-122"/>
                <a:ea typeface="微软雅黑" panose="020B0503020204020204" pitchFamily="34" charset="-122"/>
              </a:rPr>
              <a:t>面向连接</a:t>
            </a:r>
            <a:r>
              <a:rPr lang="zh-CN" altLang="en-US" dirty="0">
                <a:latin typeface="微软雅黑" panose="020B0503020204020204" pitchFamily="34" charset="-122"/>
                <a:ea typeface="微软雅黑" panose="020B0503020204020204" pitchFamily="34" charset="-122"/>
              </a:rPr>
              <a:t>的</a:t>
            </a:r>
          </a:p>
          <a:p>
            <a:r>
              <a:rPr lang="zh-CN" altLang="en-US" dirty="0">
                <a:latin typeface="微软雅黑" panose="020B0503020204020204" pitchFamily="34" charset="-122"/>
                <a:ea typeface="微软雅黑" panose="020B0503020204020204" pitchFamily="34" charset="-122"/>
              </a:rPr>
              <a:t>电路交换分为三个阶段：</a:t>
            </a:r>
          </a:p>
          <a:p>
            <a:pPr lvl="1"/>
            <a:r>
              <a:rPr lang="zh-CN" altLang="en-US" dirty="0">
                <a:solidFill>
                  <a:srgbClr val="FF0000"/>
                </a:solidFill>
                <a:latin typeface="微软雅黑" panose="020B0503020204020204" pitchFamily="34" charset="-122"/>
                <a:ea typeface="微软雅黑" panose="020B0503020204020204" pitchFamily="34" charset="-122"/>
              </a:rPr>
              <a:t>建立连接：</a:t>
            </a:r>
            <a:r>
              <a:rPr lang="zh-CN" altLang="en-US" dirty="0">
                <a:latin typeface="微软雅黑" panose="020B0503020204020204" pitchFamily="34" charset="-122"/>
                <a:ea typeface="微软雅黑" panose="020B0503020204020204" pitchFamily="34" charset="-122"/>
              </a:rPr>
              <a:t>建立</a:t>
            </a:r>
            <a:r>
              <a:rPr lang="zh-CN" altLang="zh-CN" dirty="0">
                <a:latin typeface="微软雅黑" panose="020B0503020204020204" pitchFamily="34" charset="-122"/>
                <a:ea typeface="微软雅黑" panose="020B0503020204020204" pitchFamily="34" charset="-122"/>
              </a:rPr>
              <a:t>一条专用的物理通路</a:t>
            </a:r>
            <a:r>
              <a:rPr lang="zh-CN" altLang="en-US" dirty="0">
                <a:latin typeface="微软雅黑" panose="020B0503020204020204" pitchFamily="34" charset="-122"/>
                <a:ea typeface="微软雅黑" panose="020B0503020204020204" pitchFamily="34" charset="-122"/>
              </a:rPr>
              <a:t>，以</a:t>
            </a:r>
            <a:r>
              <a:rPr lang="zh-CN" altLang="zh-CN" dirty="0">
                <a:latin typeface="微软雅黑" panose="020B0503020204020204" pitchFamily="34" charset="-122"/>
                <a:ea typeface="微软雅黑" panose="020B0503020204020204" pitchFamily="34" charset="-122"/>
              </a:rPr>
              <a:t>保证双方通话时所需的通信资源在通信时不会被其他用户占用</a:t>
            </a:r>
            <a:r>
              <a:rPr lang="zh-CN" altLang="en-US" dirty="0">
                <a:latin typeface="微软雅黑" panose="020B0503020204020204" pitchFamily="34" charset="-122"/>
                <a:ea typeface="微软雅黑" panose="020B0503020204020204" pitchFamily="34" charset="-122"/>
              </a:rPr>
              <a:t>；</a:t>
            </a:r>
            <a:endParaRPr lang="zh-CN" altLang="en-US" dirty="0">
              <a:solidFill>
                <a:srgbClr val="0000CC"/>
              </a:solidFill>
              <a:latin typeface="微软雅黑" panose="020B0503020204020204" pitchFamily="34" charset="-122"/>
              <a:ea typeface="微软雅黑" panose="020B0503020204020204" pitchFamily="34" charset="-122"/>
            </a:endParaRPr>
          </a:p>
          <a:p>
            <a:pPr lvl="1"/>
            <a:r>
              <a:rPr lang="zh-CN" altLang="en-US" dirty="0">
                <a:solidFill>
                  <a:srgbClr val="FF0000"/>
                </a:solidFill>
                <a:latin typeface="微软雅黑" panose="020B0503020204020204" pitchFamily="34" charset="-122"/>
                <a:ea typeface="微软雅黑" panose="020B0503020204020204" pitchFamily="34" charset="-122"/>
              </a:rPr>
              <a:t>通信：</a:t>
            </a:r>
            <a:r>
              <a:rPr lang="zh-CN" altLang="zh-CN" dirty="0">
                <a:latin typeface="微软雅黑" panose="020B0503020204020204" pitchFamily="34" charset="-122"/>
                <a:ea typeface="微软雅黑" panose="020B0503020204020204" pitchFamily="34" charset="-122"/>
              </a:rPr>
              <a:t>主叫和被叫双方就能互相通电话</a:t>
            </a:r>
            <a:r>
              <a:rPr lang="zh-CN" altLang="en-US" dirty="0">
                <a:latin typeface="微软雅黑" panose="020B0503020204020204" pitchFamily="34" charset="-122"/>
                <a:ea typeface="微软雅黑" panose="020B0503020204020204" pitchFamily="34" charset="-122"/>
              </a:rPr>
              <a:t>；</a:t>
            </a:r>
            <a:endParaRPr lang="zh-CN" altLang="en-US" dirty="0">
              <a:solidFill>
                <a:srgbClr val="0000CC"/>
              </a:solidFill>
              <a:latin typeface="微软雅黑" panose="020B0503020204020204" pitchFamily="34" charset="-122"/>
              <a:ea typeface="微软雅黑" panose="020B0503020204020204" pitchFamily="34" charset="-122"/>
            </a:endParaRPr>
          </a:p>
          <a:p>
            <a:pPr lvl="1"/>
            <a:r>
              <a:rPr lang="zh-CN" altLang="en-US" dirty="0">
                <a:solidFill>
                  <a:srgbClr val="FF0000"/>
                </a:solidFill>
                <a:latin typeface="微软雅黑" panose="020B0503020204020204" pitchFamily="34" charset="-122"/>
                <a:ea typeface="微软雅黑" panose="020B0503020204020204" pitchFamily="34" charset="-122"/>
              </a:rPr>
              <a:t>释放连接：</a:t>
            </a:r>
            <a:r>
              <a:rPr lang="zh-CN" altLang="zh-CN" dirty="0">
                <a:latin typeface="微软雅黑" panose="020B0503020204020204" pitchFamily="34" charset="-122"/>
                <a:ea typeface="微软雅黑" panose="020B0503020204020204" pitchFamily="34" charset="-122"/>
              </a:rPr>
              <a:t>释放刚才使用的这条专用的物理通路（</a:t>
            </a:r>
            <a:r>
              <a:rPr lang="zh-CN" altLang="en-US" dirty="0">
                <a:latin typeface="微软雅黑" panose="020B0503020204020204" pitchFamily="34" charset="-122"/>
                <a:ea typeface="微软雅黑" panose="020B0503020204020204" pitchFamily="34" charset="-122"/>
              </a:rPr>
              <a:t>释放</a:t>
            </a:r>
            <a:r>
              <a:rPr lang="zh-CN" altLang="zh-CN" dirty="0">
                <a:latin typeface="微软雅黑" panose="020B0503020204020204" pitchFamily="34" charset="-122"/>
                <a:ea typeface="微软雅黑" panose="020B0503020204020204" pitchFamily="34" charset="-122"/>
              </a:rPr>
              <a:t>刚才占用的所有通信资源</a:t>
            </a:r>
            <a:r>
              <a:rPr lang="zh-CN" altLang="en-US" dirty="0">
                <a:latin typeface="微软雅黑" panose="020B0503020204020204" pitchFamily="34" charset="-122"/>
                <a:ea typeface="微软雅黑" panose="020B0503020204020204" pitchFamily="34" charset="-122"/>
              </a:rPr>
              <a:t>）。</a:t>
            </a:r>
            <a:endParaRPr lang="zh-CN" altLang="en-US" dirty="0">
              <a:solidFill>
                <a:srgbClr val="0000CC"/>
              </a:solidFill>
              <a:latin typeface="微软雅黑" panose="020B0503020204020204" pitchFamily="34" charset="-122"/>
              <a:ea typeface="微软雅黑" panose="020B0503020204020204" pitchFamily="34" charset="-122"/>
            </a:endParaRPr>
          </a:p>
        </p:txBody>
      </p:sp>
      <p:sp>
        <p:nvSpPr>
          <p:cNvPr id="41986" name="Rectangle 2"/>
          <p:cNvSpPr>
            <a:spLocks noGrp="1" noChangeArrowheads="1"/>
          </p:cNvSpPr>
          <p:nvPr>
            <p:ph type="title"/>
          </p:nvPr>
        </p:nvSpPr>
        <p:spPr/>
        <p:txBody>
          <a:bodyPr/>
          <a:lstStyle/>
          <a:p>
            <a:pPr algn="ctr"/>
            <a:r>
              <a:rPr lang="zh-CN" altLang="en-US" dirty="0"/>
              <a:t>电路交换特点</a:t>
            </a: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altLang="zh-CN" dirty="0"/>
              <a:t>A </a:t>
            </a:r>
            <a:r>
              <a:rPr lang="zh-CN" altLang="en-US" dirty="0"/>
              <a:t>和 </a:t>
            </a:r>
            <a:r>
              <a:rPr lang="en-US" altLang="zh-CN" dirty="0"/>
              <a:t>B </a:t>
            </a:r>
            <a:r>
              <a:rPr lang="zh-CN" altLang="en-US" dirty="0"/>
              <a:t>通话经过四个交换机</a:t>
            </a:r>
          </a:p>
          <a:p>
            <a:r>
              <a:rPr lang="zh-CN" altLang="en-US" dirty="0"/>
              <a:t>通话在 </a:t>
            </a:r>
            <a:r>
              <a:rPr lang="en-US" altLang="zh-CN" dirty="0"/>
              <a:t>A </a:t>
            </a:r>
            <a:r>
              <a:rPr lang="zh-CN" altLang="en-US" dirty="0"/>
              <a:t>到 </a:t>
            </a:r>
            <a:r>
              <a:rPr lang="en-US" altLang="zh-CN" dirty="0"/>
              <a:t>B </a:t>
            </a:r>
            <a:r>
              <a:rPr lang="zh-CN" altLang="en-US" dirty="0"/>
              <a:t>的连接上进行</a:t>
            </a:r>
          </a:p>
        </p:txBody>
      </p:sp>
      <p:sp>
        <p:nvSpPr>
          <p:cNvPr id="43010" name="Rectangle 2"/>
          <p:cNvSpPr>
            <a:spLocks noGrp="1" noChangeArrowheads="1"/>
          </p:cNvSpPr>
          <p:nvPr>
            <p:ph type="title"/>
          </p:nvPr>
        </p:nvSpPr>
        <p:spPr/>
        <p:txBody>
          <a:bodyPr/>
          <a:lstStyle/>
          <a:p>
            <a:pPr algn="ctr"/>
            <a:r>
              <a:rPr lang="zh-CN" altLang="en-US"/>
              <a:t>电路交换举例</a:t>
            </a:r>
          </a:p>
        </p:txBody>
      </p:sp>
      <p:sp>
        <p:nvSpPr>
          <p:cNvPr id="43088" name="Rectangle 80"/>
          <p:cNvSpPr>
            <a:spLocks noChangeArrowheads="1"/>
          </p:cNvSpPr>
          <p:nvPr/>
        </p:nvSpPr>
        <p:spPr bwMode="auto">
          <a:xfrm>
            <a:off x="2" y="25233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309871" y="2365072"/>
            <a:ext cx="10015018" cy="2925060"/>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9" name="Text Box 4"/>
            <p:cNvSpPr txBox="1">
              <a:spLocks noChangeArrowheads="1"/>
            </p:cNvSpPr>
            <p:nvPr/>
          </p:nvSpPr>
          <p:spPr bwMode="auto">
            <a:xfrm>
              <a:off x="1064270" y="3352008"/>
              <a:ext cx="698500" cy="571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4431" dirty="0">
                  <a:solidFill>
                    <a:srgbClr val="000099"/>
                  </a:solidFill>
                  <a:latin typeface="+mn-ea"/>
                  <a:sym typeface="Wingdings" pitchFamily="2" charset="2"/>
                </a:rPr>
                <a:t></a:t>
              </a:r>
              <a:r>
                <a:rPr kumimoji="1" lang="en-US" altLang="zh-CN" sz="4431" dirty="0">
                  <a:solidFill>
                    <a:srgbClr val="000099"/>
                  </a:solidFill>
                  <a:latin typeface="+mn-ea"/>
                </a:rPr>
                <a:t> </a:t>
              </a:r>
              <a:endParaRPr kumimoji="1" lang="en-US" altLang="zh-CN" sz="3939" dirty="0">
                <a:solidFill>
                  <a:srgbClr val="000099"/>
                </a:solidFill>
                <a:latin typeface="+mn-ea"/>
              </a:endParaRPr>
            </a:p>
          </p:txBody>
        </p:sp>
        <p:sp>
          <p:nvSpPr>
            <p:cNvPr id="20" name="Text Box 5"/>
            <p:cNvSpPr txBox="1">
              <a:spLocks noChangeArrowheads="1"/>
            </p:cNvSpPr>
            <p:nvPr/>
          </p:nvSpPr>
          <p:spPr bwMode="auto">
            <a:xfrm>
              <a:off x="8142932" y="3352008"/>
              <a:ext cx="698500" cy="571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4431">
                  <a:solidFill>
                    <a:srgbClr val="000099"/>
                  </a:solidFill>
                  <a:latin typeface="+mn-ea"/>
                  <a:sym typeface="Wingdings" pitchFamily="2" charset="2"/>
                </a:rPr>
                <a:t></a:t>
              </a:r>
              <a:r>
                <a:rPr kumimoji="1" lang="en-US" altLang="zh-CN" sz="4431">
                  <a:solidFill>
                    <a:srgbClr val="000099"/>
                  </a:solidFill>
                  <a:latin typeface="+mn-ea"/>
                </a:rPr>
                <a:t> </a:t>
              </a:r>
              <a:endParaRPr kumimoji="1" lang="en-US" altLang="zh-CN" sz="3939">
                <a:solidFill>
                  <a:srgbClr val="000099"/>
                </a:solidFill>
                <a:latin typeface="+mn-ea"/>
              </a:endParaRPr>
            </a:p>
          </p:txBody>
        </p:sp>
        <p:sp>
          <p:nvSpPr>
            <p:cNvPr id="21" name="Text Box 24"/>
            <p:cNvSpPr txBox="1">
              <a:spLocks noChangeArrowheads="1"/>
            </p:cNvSpPr>
            <p:nvPr/>
          </p:nvSpPr>
          <p:spPr bwMode="auto">
            <a:xfrm>
              <a:off x="1238895" y="3140819"/>
              <a:ext cx="290290"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969">
                  <a:solidFill>
                    <a:srgbClr val="000099"/>
                  </a:solidFill>
                  <a:latin typeface="+mn-ea"/>
                </a:rPr>
                <a:t>A</a:t>
              </a:r>
            </a:p>
          </p:txBody>
        </p:sp>
        <p:sp>
          <p:nvSpPr>
            <p:cNvPr id="22" name="Text Box 25"/>
            <p:cNvSpPr txBox="1">
              <a:spLocks noChangeArrowheads="1"/>
            </p:cNvSpPr>
            <p:nvPr/>
          </p:nvSpPr>
          <p:spPr bwMode="auto">
            <a:xfrm>
              <a:off x="8328670" y="3140819"/>
              <a:ext cx="266639"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969">
                  <a:solidFill>
                    <a:srgbClr val="000099"/>
                  </a:solidFill>
                  <a:latin typeface="+mn-ea"/>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dirty="0">
                  <a:solidFill>
                    <a:srgbClr val="000099"/>
                  </a:solidFill>
                  <a:latin typeface="+mn-ea"/>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dirty="0">
                  <a:solidFill>
                    <a:srgbClr val="000099"/>
                  </a:solidFill>
                  <a:latin typeface="+mn-ea"/>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a:solidFill>
                    <a:srgbClr val="000099"/>
                  </a:solidFill>
                  <a:latin typeface="+mn-ea"/>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a:solidFill>
                    <a:srgbClr val="000099"/>
                  </a:solidFill>
                  <a:latin typeface="+mn-ea"/>
                </a:rPr>
                <a:t>F</a:t>
              </a:r>
            </a:p>
          </p:txBody>
        </p:sp>
        <p:sp>
          <p:nvSpPr>
            <p:cNvPr id="29" name="Text Box 28"/>
            <p:cNvSpPr txBox="1">
              <a:spLocks noChangeArrowheads="1"/>
            </p:cNvSpPr>
            <p:nvPr/>
          </p:nvSpPr>
          <p:spPr bwMode="auto">
            <a:xfrm>
              <a:off x="4831407" y="2564557"/>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dirty="0">
                  <a:solidFill>
                    <a:srgbClr val="000099"/>
                  </a:solidFill>
                  <a:latin typeface="+mn-ea"/>
                </a:rPr>
                <a:t>电信网</a:t>
              </a:r>
            </a:p>
          </p:txBody>
        </p:sp>
        <p:sp>
          <p:nvSpPr>
            <p:cNvPr id="30" name="Text Box 29"/>
            <p:cNvSpPr txBox="1">
              <a:spLocks noChangeArrowheads="1"/>
            </p:cNvSpPr>
            <p:nvPr/>
          </p:nvSpPr>
          <p:spPr bwMode="auto">
            <a:xfrm>
              <a:off x="2815282"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1" name="Text Box 30"/>
            <p:cNvSpPr txBox="1">
              <a:spLocks noChangeArrowheads="1"/>
            </p:cNvSpPr>
            <p:nvPr/>
          </p:nvSpPr>
          <p:spPr bwMode="auto">
            <a:xfrm>
              <a:off x="3966220"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2" name="Text Box 31"/>
            <p:cNvSpPr txBox="1">
              <a:spLocks noChangeArrowheads="1"/>
            </p:cNvSpPr>
            <p:nvPr/>
          </p:nvSpPr>
          <p:spPr bwMode="auto">
            <a:xfrm>
              <a:off x="5190182"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3" name="Text Box 32"/>
            <p:cNvSpPr txBox="1">
              <a:spLocks noChangeArrowheads="1"/>
            </p:cNvSpPr>
            <p:nvPr/>
          </p:nvSpPr>
          <p:spPr bwMode="auto">
            <a:xfrm>
              <a:off x="6414145"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4" name="Text Box 34"/>
            <p:cNvSpPr txBox="1">
              <a:spLocks noChangeArrowheads="1"/>
            </p:cNvSpPr>
            <p:nvPr/>
          </p:nvSpPr>
          <p:spPr bwMode="auto">
            <a:xfrm>
              <a:off x="4615507" y="4364782"/>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 name="Text Box 40"/>
            <p:cNvSpPr txBox="1">
              <a:spLocks noChangeArrowheads="1"/>
            </p:cNvSpPr>
            <p:nvPr/>
          </p:nvSpPr>
          <p:spPr bwMode="auto">
            <a:xfrm>
              <a:off x="2167582" y="4148882"/>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用户线</a:t>
              </a:r>
            </a:p>
          </p:txBody>
        </p:sp>
        <p:sp>
          <p:nvSpPr>
            <p:cNvPr id="41" name="Text Box 41"/>
            <p:cNvSpPr txBox="1">
              <a:spLocks noChangeArrowheads="1"/>
            </p:cNvSpPr>
            <p:nvPr/>
          </p:nvSpPr>
          <p:spPr bwMode="auto">
            <a:xfrm>
              <a:off x="7134870" y="4148882"/>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3" name="矩形 2"/>
          <p:cNvSpPr/>
          <p:nvPr/>
        </p:nvSpPr>
        <p:spPr>
          <a:xfrm>
            <a:off x="1534746" y="5733258"/>
            <a:ext cx="9524817" cy="546945"/>
          </a:xfrm>
          <a:prstGeom prst="rect">
            <a:avLst/>
          </a:prstGeom>
        </p:spPr>
        <p:txBody>
          <a:bodyPr wrap="square">
            <a:spAutoFit/>
          </a:bodyPr>
          <a:lstStyle/>
          <a:p>
            <a:pPr algn="ctr"/>
            <a:r>
              <a:rPr lang="zh-CN" altLang="zh-CN" sz="2954" dirty="0">
                <a:solidFill>
                  <a:srgbClr val="000099"/>
                </a:solidFill>
                <a:latin typeface="微软雅黑" panose="020B0503020204020204" pitchFamily="34" charset="-122"/>
                <a:ea typeface="微软雅黑" panose="020B0503020204020204" pitchFamily="34" charset="-122"/>
              </a:rPr>
              <a:t>电路交换的用户始终占用端到端的通信资源</a:t>
            </a:r>
            <a:endParaRPr lang="zh-CN" altLang="en-US" sz="2954"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这导致在传送计算机数据时，通信线路的利用率很低（</a:t>
            </a:r>
            <a:r>
              <a:rPr lang="zh-CN" altLang="zh-CN" dirty="0"/>
              <a:t>用来传送数据的时间往往不到</a:t>
            </a:r>
            <a:r>
              <a:rPr lang="en-US" altLang="zh-CN" dirty="0"/>
              <a:t>10%</a:t>
            </a:r>
            <a:r>
              <a:rPr lang="zh-CN" altLang="zh-CN" dirty="0"/>
              <a:t>甚至</a:t>
            </a:r>
            <a:r>
              <a:rPr lang="en-US" altLang="zh-CN" dirty="0"/>
              <a:t>1% </a:t>
            </a:r>
            <a:r>
              <a:rPr lang="zh-CN" altLang="en-US" dirty="0"/>
              <a:t>）</a:t>
            </a:r>
          </a:p>
        </p:txBody>
      </p:sp>
      <p:sp>
        <p:nvSpPr>
          <p:cNvPr id="47106" name="Rectangle 2"/>
          <p:cNvSpPr>
            <a:spLocks noGrp="1" noChangeArrowheads="1"/>
          </p:cNvSpPr>
          <p:nvPr>
            <p:ph type="title"/>
          </p:nvPr>
        </p:nvSpPr>
        <p:spPr/>
        <p:txBody>
          <a:bodyPr/>
          <a:lstStyle/>
          <a:p>
            <a:pPr algn="ctr"/>
            <a:r>
              <a:rPr lang="zh-CN" altLang="en-US" dirty="0"/>
              <a:t>电路交换缺点</a:t>
            </a:r>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自从</a:t>
            </a:r>
            <a:r>
              <a:rPr lang="en-US" altLang="zh-CN" dirty="0"/>
              <a:t> 20 </a:t>
            </a:r>
            <a:r>
              <a:rPr lang="zh-CN" altLang="zh-CN" dirty="0"/>
              <a:t>世纪</a:t>
            </a:r>
            <a:r>
              <a:rPr lang="en-US" altLang="zh-CN" dirty="0"/>
              <a:t> 90 </a:t>
            </a:r>
            <a:r>
              <a:rPr lang="zh-CN" altLang="zh-CN" dirty="0"/>
              <a:t>年代以后，以</a:t>
            </a:r>
            <a:r>
              <a:rPr lang="en-US" altLang="zh-CN" dirty="0"/>
              <a:t> Internet </a:t>
            </a:r>
            <a:r>
              <a:rPr lang="zh-CN" altLang="zh-CN" dirty="0"/>
              <a:t>为代表的计算机网络得到了飞速的发展</a:t>
            </a:r>
            <a:r>
              <a:rPr lang="zh-CN" altLang="en-US" dirty="0"/>
              <a:t>，世纪初出现了互联网浪潮</a:t>
            </a:r>
            <a:endParaRPr lang="en-US" altLang="zh-CN" dirty="0"/>
          </a:p>
          <a:p>
            <a:r>
              <a:rPr lang="zh-CN" altLang="en-US" dirty="0"/>
              <a:t>从最初的教育科研网络（免费）逐步发展成为商业网络</a:t>
            </a:r>
            <a:endParaRPr lang="en-US" altLang="zh-CN" dirty="0"/>
          </a:p>
          <a:p>
            <a:r>
              <a:rPr lang="zh-CN" altLang="zh-CN" dirty="0"/>
              <a:t>成为全球最大的和最重要的计算机网络</a:t>
            </a:r>
            <a:endParaRPr lang="en-US" altLang="zh-CN" dirty="0"/>
          </a:p>
          <a:p>
            <a:r>
              <a:rPr lang="zh-CN" altLang="en-US" dirty="0"/>
              <a:t>后期又出现了移动互联网浪潮</a:t>
            </a:r>
            <a:endParaRPr lang="en-US" altLang="zh-CN" dirty="0"/>
          </a:p>
          <a:p>
            <a:r>
              <a:rPr lang="zh-CN" altLang="zh-CN" dirty="0"/>
              <a:t>是人类自印刷术发明以来人类在存储和交换信息领域中的最大变革</a:t>
            </a:r>
            <a:endParaRPr lang="en-US" altLang="zh-CN" dirty="0"/>
          </a:p>
          <a:p>
            <a:r>
              <a:rPr lang="zh-CN" altLang="en-US" dirty="0"/>
              <a:t>近年来各种技术风起云涌层出不穷，云计算、边缘计算、物联网、大数据、</a:t>
            </a:r>
            <a:r>
              <a:rPr lang="en-US" altLang="zh-CN" dirty="0"/>
              <a:t>5G</a:t>
            </a:r>
            <a:r>
              <a:rPr lang="zh-CN" altLang="en-US" dirty="0"/>
              <a:t>等新技术日益与机器学习相融合，正在酝酿人工智能的时代浪潮，互联网也快速向智能化演进</a:t>
            </a:r>
            <a:endParaRPr lang="en-US" altLang="zh-CN" dirty="0"/>
          </a:p>
          <a:p>
            <a:endParaRPr lang="zh-CN" altLang="en-US" dirty="0"/>
          </a:p>
        </p:txBody>
      </p:sp>
      <p:sp>
        <p:nvSpPr>
          <p:cNvPr id="2" name="标题 1"/>
          <p:cNvSpPr>
            <a:spLocks noGrp="1"/>
          </p:cNvSpPr>
          <p:nvPr>
            <p:ph type="title"/>
          </p:nvPr>
        </p:nvSpPr>
        <p:spPr/>
        <p:txBody>
          <a:bodyPr/>
          <a:lstStyle/>
          <a:p>
            <a:pPr algn="ctr"/>
            <a:r>
              <a:rPr lang="en-US" altLang="zh-CN" dirty="0"/>
              <a:t>Internet </a:t>
            </a:r>
            <a:r>
              <a:rPr lang="zh-CN" altLang="en-US" dirty="0"/>
              <a:t>发展</a:t>
            </a:r>
          </a:p>
        </p:txBody>
      </p:sp>
    </p:spTree>
    <p:extLst>
      <p:ext uri="{BB962C8B-B14F-4D97-AF65-F5344CB8AC3E}">
        <p14:creationId xmlns:p14="http://schemas.microsoft.com/office/powerpoint/2010/main" val="2265556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a:t>技术</a:t>
            </a:r>
            <a:endParaRPr lang="en-US" altLang="zh-CN" dirty="0"/>
          </a:p>
          <a:p>
            <a:r>
              <a:rPr lang="zh-CN" altLang="en-US" dirty="0"/>
              <a:t>在发送端，先把较长的报文</a:t>
            </a:r>
            <a:r>
              <a:rPr lang="zh-CN" altLang="en-US" dirty="0">
                <a:solidFill>
                  <a:srgbClr val="FF0000"/>
                </a:solidFill>
              </a:rPr>
              <a:t>划分成较短的、固定长度的数据段 </a:t>
            </a:r>
          </a:p>
        </p:txBody>
      </p:sp>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60" name="Line 8"/>
          <p:cNvSpPr>
            <a:spLocks noChangeShapeType="1"/>
          </p:cNvSpPr>
          <p:nvPr/>
        </p:nvSpPr>
        <p:spPr bwMode="auto">
          <a:xfrm>
            <a:off x="2639484" y="3253154"/>
            <a:ext cx="6913034"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5712886" y="2958125"/>
            <a:ext cx="819455" cy="47121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报文</a:t>
            </a:r>
          </a:p>
        </p:txBody>
      </p:sp>
      <p:grpSp>
        <p:nvGrpSpPr>
          <p:cNvPr id="49229" name="Group 77"/>
          <p:cNvGrpSpPr>
            <a:grpSpLocks/>
          </p:cNvGrpSpPr>
          <p:nvPr/>
        </p:nvGrpSpPr>
        <p:grpSpPr bwMode="auto">
          <a:xfrm>
            <a:off x="2544236" y="3518881"/>
            <a:ext cx="7133166" cy="531446"/>
            <a:chOff x="1202" y="2206"/>
            <a:chExt cx="3370"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62" b="1" dirty="0">
                  <a:solidFill>
                    <a:srgbClr val="000099"/>
                  </a:solidFill>
                </a:rPr>
                <a:t>1101000110101010110101011100010011010010</a:t>
              </a:r>
            </a:p>
          </p:txBody>
        </p:sp>
      </p:grpSp>
      <p:grpSp>
        <p:nvGrpSpPr>
          <p:cNvPr id="49233" name="Group 81"/>
          <p:cNvGrpSpPr>
            <a:grpSpLocks/>
          </p:cNvGrpSpPr>
          <p:nvPr/>
        </p:nvGrpSpPr>
        <p:grpSpPr bwMode="auto">
          <a:xfrm>
            <a:off x="4523315" y="4050332"/>
            <a:ext cx="3056468" cy="1531817"/>
            <a:chOff x="2137" y="2478"/>
            <a:chExt cx="1444" cy="784"/>
          </a:xfrm>
        </p:grpSpPr>
        <p:sp>
          <p:nvSpPr>
            <p:cNvPr id="49230" name="Text Box 78"/>
            <p:cNvSpPr txBox="1">
              <a:spLocks noChangeArrowheads="1"/>
            </p:cNvSpPr>
            <p:nvPr/>
          </p:nvSpPr>
          <p:spPr bwMode="auto">
            <a:xfrm>
              <a:off x="2137" y="2774"/>
              <a:ext cx="1444"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dirty="0">
                  <a:solidFill>
                    <a:srgbClr val="000099"/>
                  </a:solidFill>
                  <a:latin typeface="微软雅黑" panose="020B0503020204020204" pitchFamily="34" charset="-122"/>
                  <a:ea typeface="微软雅黑" panose="020B0503020204020204" pitchFamily="34" charset="-122"/>
                </a:rPr>
                <a:t>假定这个报文较长</a:t>
              </a:r>
            </a:p>
            <a:p>
              <a:pPr algn="ctr"/>
              <a:r>
                <a:rPr lang="zh-CN" altLang="en-US" sz="2800" dirty="0">
                  <a:solidFill>
                    <a:srgbClr val="000099"/>
                  </a:solidFill>
                  <a:latin typeface="微软雅黑" panose="020B0503020204020204" pitchFamily="34" charset="-122"/>
                  <a:ea typeface="微软雅黑" panose="020B0503020204020204" pitchFamily="34"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641601" y="2958125"/>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9533935" y="2958125"/>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a:xfrm>
            <a:off x="527051" y="1536412"/>
            <a:ext cx="11137899" cy="877121"/>
          </a:xfrm>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a:solidFill>
                  <a:srgbClr val="FF0000"/>
                </a:solidFill>
              </a:rPr>
              <a:t>分组</a:t>
            </a:r>
            <a:r>
              <a:rPr lang="en-US" altLang="zh-CN" dirty="0"/>
              <a:t>(packet)</a:t>
            </a:r>
            <a:r>
              <a:rPr lang="zh-CN" altLang="en-US" dirty="0"/>
              <a:t>。</a:t>
            </a:r>
          </a:p>
        </p:txBody>
      </p:sp>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60" name="Rectangle 12"/>
          <p:cNvSpPr>
            <a:spLocks noChangeArrowheads="1"/>
          </p:cNvSpPr>
          <p:nvPr/>
        </p:nvSpPr>
        <p:spPr bwMode="auto">
          <a:xfrm>
            <a:off x="2639486" y="303578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3261" name="Rectangle 13"/>
          <p:cNvSpPr>
            <a:spLocks noChangeArrowheads="1"/>
          </p:cNvSpPr>
          <p:nvPr/>
        </p:nvSpPr>
        <p:spPr bwMode="auto">
          <a:xfrm>
            <a:off x="4944536" y="303578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3262" name="Rectangle 14"/>
          <p:cNvSpPr>
            <a:spLocks noChangeArrowheads="1"/>
          </p:cNvSpPr>
          <p:nvPr/>
        </p:nvSpPr>
        <p:spPr bwMode="auto">
          <a:xfrm>
            <a:off x="7249586" y="303578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grpSp>
        <p:nvGrpSpPr>
          <p:cNvPr id="53263" name="Group 15"/>
          <p:cNvGrpSpPr>
            <a:grpSpLocks/>
          </p:cNvGrpSpPr>
          <p:nvPr/>
        </p:nvGrpSpPr>
        <p:grpSpPr bwMode="auto">
          <a:xfrm>
            <a:off x="2639484" y="2475043"/>
            <a:ext cx="6913034" cy="470878"/>
            <a:chOff x="1247" y="1737"/>
            <a:chExt cx="3266" cy="241"/>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51" name="Text Box 3"/>
            <p:cNvSpPr txBox="1">
              <a:spLocks noChangeArrowheads="1"/>
            </p:cNvSpPr>
            <p:nvPr/>
          </p:nvSpPr>
          <p:spPr bwMode="auto">
            <a:xfrm>
              <a:off x="2699" y="1737"/>
              <a:ext cx="387" cy="2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a:solidFill>
                    <a:srgbClr val="000099"/>
                  </a:solidFill>
                  <a:latin typeface="微软雅黑" panose="020B0503020204020204" pitchFamily="34" charset="-122"/>
                  <a:ea typeface="微软雅黑" panose="020B0503020204020204" pitchFamily="34" charset="-122"/>
                </a:rPr>
                <a:t>报文</a:t>
              </a:r>
            </a:p>
          </p:txBody>
        </p:sp>
      </p:grpSp>
      <p:sp>
        <p:nvSpPr>
          <p:cNvPr id="53264" name="Rectangle 16"/>
          <p:cNvSpPr>
            <a:spLocks noChangeArrowheads="1"/>
          </p:cNvSpPr>
          <p:nvPr/>
        </p:nvSpPr>
        <p:spPr bwMode="auto">
          <a:xfrm>
            <a:off x="1871135" y="3696036"/>
            <a:ext cx="768351"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首部</a:t>
            </a:r>
          </a:p>
        </p:txBody>
      </p:sp>
      <p:sp>
        <p:nvSpPr>
          <p:cNvPr id="53267" name="Rectangle 19"/>
          <p:cNvSpPr>
            <a:spLocks noChangeArrowheads="1"/>
          </p:cNvSpPr>
          <p:nvPr/>
        </p:nvSpPr>
        <p:spPr bwMode="auto">
          <a:xfrm>
            <a:off x="4176183" y="4553738"/>
            <a:ext cx="768350"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sp>
        <p:nvSpPr>
          <p:cNvPr id="53268" name="Rectangle 20"/>
          <p:cNvSpPr>
            <a:spLocks noChangeArrowheads="1"/>
          </p:cNvSpPr>
          <p:nvPr/>
        </p:nvSpPr>
        <p:spPr bwMode="auto">
          <a:xfrm>
            <a:off x="6479117" y="5411440"/>
            <a:ext cx="768350"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3273" name="Group 25"/>
          <p:cNvGrpSpPr>
            <a:grpSpLocks/>
          </p:cNvGrpSpPr>
          <p:nvPr/>
        </p:nvGrpSpPr>
        <p:grpSpPr bwMode="auto">
          <a:xfrm>
            <a:off x="1873251" y="3043239"/>
            <a:ext cx="3071282" cy="601785"/>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72" name="Text Box 24"/>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1</a:t>
              </a:r>
            </a:p>
          </p:txBody>
        </p:sp>
      </p:grpSp>
      <p:grpSp>
        <p:nvGrpSpPr>
          <p:cNvPr id="53274" name="Group 26"/>
          <p:cNvGrpSpPr>
            <a:grpSpLocks/>
          </p:cNvGrpSpPr>
          <p:nvPr/>
        </p:nvGrpSpPr>
        <p:grpSpPr bwMode="auto">
          <a:xfrm>
            <a:off x="4176185" y="3907335"/>
            <a:ext cx="3071282" cy="601785"/>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76" name="Text Box 28"/>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231"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2</a:t>
              </a:r>
            </a:p>
          </p:txBody>
        </p:sp>
      </p:grpSp>
      <p:grpSp>
        <p:nvGrpSpPr>
          <p:cNvPr id="53277" name="Group 29"/>
          <p:cNvGrpSpPr>
            <a:grpSpLocks/>
          </p:cNvGrpSpPr>
          <p:nvPr/>
        </p:nvGrpSpPr>
        <p:grpSpPr bwMode="auto">
          <a:xfrm>
            <a:off x="6479118" y="4758643"/>
            <a:ext cx="3071282" cy="601785"/>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79" name="Text Box 31"/>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231"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3</a:t>
              </a:r>
            </a:p>
          </p:txBody>
        </p:sp>
      </p:grpSp>
      <p:sp>
        <p:nvSpPr>
          <p:cNvPr id="53281" name="Text Box 33"/>
          <p:cNvSpPr txBox="1">
            <a:spLocks noChangeArrowheads="1"/>
          </p:cNvSpPr>
          <p:nvPr/>
        </p:nvSpPr>
        <p:spPr bwMode="auto">
          <a:xfrm>
            <a:off x="260530" y="5949280"/>
            <a:ext cx="55194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C00000"/>
                </a:solidFill>
                <a:latin typeface="微软雅黑" panose="020B0503020204020204" pitchFamily="34" charset="-122"/>
                <a:ea typeface="微软雅黑" panose="020B0503020204020204" pitchFamily="34" charset="-122"/>
              </a:rPr>
              <a:t>请注意：现在左边是“前面”</a:t>
            </a:r>
          </a:p>
        </p:txBody>
      </p:sp>
      <p:cxnSp>
        <p:nvCxnSpPr>
          <p:cNvPr id="25" name="直接连接符 24"/>
          <p:cNvCxnSpPr/>
          <p:nvPr/>
        </p:nvCxnSpPr>
        <p:spPr bwMode="auto">
          <a:xfrm>
            <a:off x="2641601" y="2493059"/>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9533935" y="2493059"/>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a:extLst>
              <a:ext uri="{FF2B5EF4-FFF2-40B4-BE49-F238E27FC236}">
                <a16:creationId xmlns:a16="http://schemas.microsoft.com/office/drawing/2014/main" id="{E452251D-678F-454F-BAA3-DE62F12CB48E}"/>
              </a:ext>
            </a:extLst>
          </p:cNvPr>
          <p:cNvSpPr/>
          <p:nvPr/>
        </p:nvSpPr>
        <p:spPr bwMode="auto">
          <a:xfrm>
            <a:off x="2637368" y="3041570"/>
            <a:ext cx="6896565" cy="531446"/>
          </a:xfrm>
          <a:prstGeom prst="rect">
            <a:avLst/>
          </a:prstGeom>
          <a:noFill/>
          <a:ln w="9525" cap="flat" cmpd="sng" algn="ctr">
            <a:solidFill>
              <a:srgbClr val="FF99FF"/>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1" presetClass="exit" presetSubtype="0" fill="hold" nodeType="afterEffect">
                                  <p:stCondLst>
                                    <p:cond delay="0"/>
                                  </p:stCondLst>
                                  <p:childTnLst>
                                    <p:set>
                                      <p:cBhvr>
                                        <p:cTn id="9" dur="1" fill="hold">
                                          <p:stCondLst>
                                            <p:cond delay="0"/>
                                          </p:stCondLst>
                                        </p:cTn>
                                        <p:tgtEl>
                                          <p:spTgt spid="25"/>
                                        </p:tgtEl>
                                        <p:attrNameLst>
                                          <p:attrName>style.visibility</p:attrName>
                                        </p:attrNameLst>
                                      </p:cBhvr>
                                      <p:to>
                                        <p:strVal val="hidden"/>
                                      </p:to>
                                    </p:set>
                                  </p:childTnLst>
                                </p:cTn>
                              </p:par>
                            </p:childTnLst>
                          </p:cTn>
                        </p:par>
                        <p:par>
                          <p:cTn id="10" fill="hold">
                            <p:stCondLst>
                              <p:cond delay="0"/>
                            </p:stCondLst>
                            <p:childTnLst>
                              <p:par>
                                <p:cTn id="11" presetID="1" presetClass="exit" presetSubtype="0" fill="hold" nodeType="afterEffect">
                                  <p:stCondLst>
                                    <p:cond delay="0"/>
                                  </p:stCondLst>
                                  <p:childTnLst>
                                    <p:set>
                                      <p:cBhvr>
                                        <p:cTn id="12" dur="1" fill="hold">
                                          <p:stCondLst>
                                            <p:cond delay="0"/>
                                          </p:stCondLst>
                                        </p:cTn>
                                        <p:tgtEl>
                                          <p:spTgt spid="26"/>
                                        </p:tgtEl>
                                        <p:attrNameLst>
                                          <p:attrName>style.visibility</p:attrName>
                                        </p:attrNameLst>
                                      </p:cBhvr>
                                      <p:to>
                                        <p:strVal val="hidden"/>
                                      </p:to>
                                    </p:set>
                                  </p:childTnLst>
                                </p:cTn>
                              </p:par>
                            </p:childTnLst>
                          </p:cTn>
                        </p:par>
                        <p:par>
                          <p:cTn id="13" fill="hold">
                            <p:stCondLst>
                              <p:cond delay="0"/>
                            </p:stCondLst>
                            <p:childTnLst>
                              <p:par>
                                <p:cTn id="14" presetID="42" presetClass="path" presetSubtype="0" accel="50000" decel="50000" fill="hold" grpId="0" nodeType="afterEffect">
                                  <p:stCondLst>
                                    <p:cond delay="0"/>
                                  </p:stCondLst>
                                  <p:childTnLst>
                                    <p:animMotion origin="layout" path="M 2.5E-6 0 L 2.5E-6 0.09653 " pathEditMode="relative" rAng="0" ptsTypes="AA">
                                      <p:cBhvr>
                                        <p:cTn id="15" dur="1000" fill="hold"/>
                                        <p:tgtEl>
                                          <p:spTgt spid="53260"/>
                                        </p:tgtEl>
                                        <p:attrNameLst>
                                          <p:attrName>ppt_x</p:attrName>
                                          <p:attrName>ppt_y</p:attrName>
                                        </p:attrNameLst>
                                      </p:cBhvr>
                                      <p:rCtr x="0" y="4815"/>
                                    </p:animMotion>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53264"/>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nodeType="afterEffect">
                                  <p:stCondLst>
                                    <p:cond delay="500"/>
                                  </p:stCondLst>
                                  <p:childTnLst>
                                    <p:set>
                                      <p:cBhvr>
                                        <p:cTn id="21" dur="1" fill="hold">
                                          <p:stCondLst>
                                            <p:cond delay="0"/>
                                          </p:stCondLst>
                                        </p:cTn>
                                        <p:tgtEl>
                                          <p:spTgt spid="53273"/>
                                        </p:tgtEl>
                                        <p:attrNameLst>
                                          <p:attrName>style.visibility</p:attrName>
                                        </p:attrNameLst>
                                      </p:cBhvr>
                                      <p:to>
                                        <p:strVal val="visible"/>
                                      </p:to>
                                    </p:set>
                                  </p:childTnLst>
                                </p:cTn>
                              </p:par>
                            </p:childTnLst>
                          </p:cTn>
                        </p:par>
                        <p:par>
                          <p:cTn id="22" fill="hold" nodeType="afterGroup">
                            <p:stCondLst>
                              <p:cond delay="2000"/>
                            </p:stCondLst>
                            <p:childTnLst>
                              <p:par>
                                <p:cTn id="23" presetID="42" presetClass="path" presetSubtype="0" accel="50000" decel="50000" fill="hold" grpId="0" nodeType="afterEffect">
                                  <p:stCondLst>
                                    <p:cond delay="500"/>
                                  </p:stCondLst>
                                  <p:childTnLst>
                                    <p:animMotion origin="layout" path="M 0 0 L 0 0.22037 " pathEditMode="relative" rAng="0" ptsTypes="AA">
                                      <p:cBhvr>
                                        <p:cTn id="24" dur="1000" fill="hold"/>
                                        <p:tgtEl>
                                          <p:spTgt spid="53261"/>
                                        </p:tgtEl>
                                        <p:attrNameLst>
                                          <p:attrName>ppt_x</p:attrName>
                                          <p:attrName>ppt_y</p:attrName>
                                        </p:attrNameLst>
                                      </p:cBhvr>
                                      <p:rCtr x="0" y="11019"/>
                                    </p:animMotion>
                                  </p:childTnLst>
                                </p:cTn>
                              </p:par>
                            </p:childTnLst>
                          </p:cTn>
                        </p:par>
                        <p:par>
                          <p:cTn id="25" fill="hold" nodeType="afterGroup">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5326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500"/>
                                  </p:stCondLst>
                                  <p:childTnLst>
                                    <p:set>
                                      <p:cBhvr>
                                        <p:cTn id="30" dur="1" fill="hold">
                                          <p:stCondLst>
                                            <p:cond delay="0"/>
                                          </p:stCondLst>
                                        </p:cTn>
                                        <p:tgtEl>
                                          <p:spTgt spid="53274"/>
                                        </p:tgtEl>
                                        <p:attrNameLst>
                                          <p:attrName>style.visibility</p:attrName>
                                        </p:attrNameLst>
                                      </p:cBhvr>
                                      <p:to>
                                        <p:strVal val="visible"/>
                                      </p:to>
                                    </p:set>
                                  </p:childTnLst>
                                </p:cTn>
                              </p:par>
                            </p:childTnLst>
                          </p:cTn>
                        </p:par>
                        <p:par>
                          <p:cTn id="31" fill="hold" nodeType="afterGroup">
                            <p:stCondLst>
                              <p:cond delay="4500"/>
                            </p:stCondLst>
                            <p:childTnLst>
                              <p:par>
                                <p:cTn id="32" presetID="42" presetClass="path" presetSubtype="0" accel="50000" decel="50000" fill="hold" grpId="0" nodeType="afterEffect">
                                  <p:stCondLst>
                                    <p:cond delay="500"/>
                                  </p:stCondLst>
                                  <p:childTnLst>
                                    <p:animMotion origin="layout" path="M -2.5E-6 0 L -2.5E-6 0.34606 " pathEditMode="relative" rAng="0" ptsTypes="AA">
                                      <p:cBhvr>
                                        <p:cTn id="33" dur="1000" fill="hold"/>
                                        <p:tgtEl>
                                          <p:spTgt spid="53262"/>
                                        </p:tgtEl>
                                        <p:attrNameLst>
                                          <p:attrName>ppt_x</p:attrName>
                                          <p:attrName>ppt_y</p:attrName>
                                        </p:attrNameLst>
                                      </p:cBhvr>
                                      <p:rCtr x="0" y="17292"/>
                                    </p:animMotion>
                                  </p:childTnLst>
                                </p:cTn>
                              </p:par>
                            </p:childTnLst>
                          </p:cTn>
                        </p:par>
                        <p:par>
                          <p:cTn id="34" fill="hold" nodeType="afterGroup">
                            <p:stCondLst>
                              <p:cond delay="6000"/>
                            </p:stCondLst>
                            <p:childTnLst>
                              <p:par>
                                <p:cTn id="35" presetID="1" presetClass="entr" presetSubtype="0" fill="hold" grpId="0" nodeType="afterEffect">
                                  <p:stCondLst>
                                    <p:cond delay="500"/>
                                  </p:stCondLst>
                                  <p:childTnLst>
                                    <p:set>
                                      <p:cBhvr>
                                        <p:cTn id="36" dur="1" fill="hold">
                                          <p:stCondLst>
                                            <p:cond delay="0"/>
                                          </p:stCondLst>
                                        </p:cTn>
                                        <p:tgtEl>
                                          <p:spTgt spid="53268"/>
                                        </p:tgtEl>
                                        <p:attrNameLst>
                                          <p:attrName>style.visibility</p:attrName>
                                        </p:attrNameLst>
                                      </p:cBhvr>
                                      <p:to>
                                        <p:strVal val="visible"/>
                                      </p:to>
                                    </p:set>
                                  </p:childTnLst>
                                </p:cTn>
                              </p:par>
                            </p:childTnLst>
                          </p:cTn>
                        </p:par>
                        <p:par>
                          <p:cTn id="37" fill="hold" nodeType="afterGroup">
                            <p:stCondLst>
                              <p:cond delay="6500"/>
                            </p:stCondLst>
                            <p:childTnLst>
                              <p:par>
                                <p:cTn id="38" presetID="1" presetClass="entr" presetSubtype="0" fill="hold" nodeType="afterEffect">
                                  <p:stCondLst>
                                    <p:cond delay="500"/>
                                  </p:stCondLst>
                                  <p:childTnLst>
                                    <p:set>
                                      <p:cBhvr>
                                        <p:cTn id="39" dur="1" fill="hold">
                                          <p:stCondLst>
                                            <p:cond delay="0"/>
                                          </p:stCondLst>
                                        </p:cTn>
                                        <p:tgtEl>
                                          <p:spTgt spid="53277"/>
                                        </p:tgtEl>
                                        <p:attrNameLst>
                                          <p:attrName>style.visibility</p:attrName>
                                        </p:attrNameLst>
                                      </p:cBhvr>
                                      <p:to>
                                        <p:strVal val="visible"/>
                                      </p:to>
                                    </p:set>
                                  </p:childTnLst>
                                </p:cTn>
                              </p:par>
                            </p:childTnLst>
                          </p:cTn>
                        </p:par>
                        <p:par>
                          <p:cTn id="40" fill="hold" nodeType="afterGroup">
                            <p:stCondLst>
                              <p:cond delay="7000"/>
                            </p:stCondLst>
                            <p:childTnLst>
                              <p:par>
                                <p:cTn id="41" presetID="1" presetClass="entr" presetSubtype="0" fill="hold" grpId="0" nodeType="afterEffect">
                                  <p:stCondLst>
                                    <p:cond delay="0"/>
                                  </p:stCondLst>
                                  <p:childTnLst>
                                    <p:set>
                                      <p:cBhvr>
                                        <p:cTn id="42" dur="1" fill="hold">
                                          <p:stCondLst>
                                            <p:cond delay="0"/>
                                          </p:stCondLst>
                                        </p:cTn>
                                        <p:tgtEl>
                                          <p:spTgt spid="53281"/>
                                        </p:tgtEl>
                                        <p:attrNameLst>
                                          <p:attrName>style.visibility</p:attrName>
                                        </p:attrNameLst>
                                      </p:cBhvr>
                                      <p:to>
                                        <p:strVal val="visible"/>
                                      </p:to>
                                    </p:set>
                                  </p:childTnLst>
                                </p:cTn>
                              </p:par>
                            </p:childTnLst>
                          </p:cTn>
                        </p:par>
                        <p:par>
                          <p:cTn id="43" fill="hold" nodeType="afterGroup">
                            <p:stCondLst>
                              <p:cond delay="7000"/>
                            </p:stCondLst>
                            <p:childTnLst>
                              <p:par>
                                <p:cTn id="44" presetID="1" presetClass="exit" presetSubtype="0" fill="hold" grpId="0" nodeType="afterEffect">
                                  <p:stCondLst>
                                    <p:cond delay="0"/>
                                  </p:stCondLst>
                                  <p:childTnLst>
                                    <p:set>
                                      <p:cBhvr>
                                        <p:cTn id="45" dur="1" fill="hold">
                                          <p:stCondLst>
                                            <p:cond delay="0"/>
                                          </p:stCondLst>
                                        </p:cTn>
                                        <p:tgtEl>
                                          <p:spTgt spid="2"/>
                                        </p:tgtEl>
                                        <p:attrNameLst>
                                          <p:attrName>style.visibility</p:attrName>
                                        </p:attrNameLst>
                                      </p:cBhvr>
                                      <p:to>
                                        <p:strVal val="hidden"/>
                                      </p:to>
                                    </p:set>
                                  </p:childTnLst>
                                </p:cTn>
                              </p:par>
                            </p:childTnLst>
                          </p:cTn>
                        </p:par>
                        <p:par>
                          <p:cTn id="46" fill="hold">
                            <p:stCondLst>
                              <p:cond delay="7000"/>
                            </p:stCondLst>
                            <p:childTnLst>
                              <p:par>
                                <p:cTn id="47" presetID="35" presetClass="emph" presetSubtype="0" repeatCount="3000" fill="hold" grpId="1" nodeType="afterEffect">
                                  <p:stCondLst>
                                    <p:cond delay="0"/>
                                  </p:stCondLst>
                                  <p:childTnLst>
                                    <p:anim calcmode="discrete" valueType="str">
                                      <p:cBhvr>
                                        <p:cTn id="48"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sp>
        <p:nvSpPr>
          <p:cNvPr id="57352" name="Rectangle 8"/>
          <p:cNvSpPr>
            <a:spLocks noGrp="1" noChangeArrowheads="1"/>
          </p:cNvSpPr>
          <p:nvPr>
            <p:ph type="title"/>
          </p:nvPr>
        </p:nvSpPr>
        <p:spPr/>
        <p:txBody>
          <a:bodyPr/>
          <a:lstStyle/>
          <a:p>
            <a:pPr algn="ctr"/>
            <a:r>
              <a:rPr lang="zh-CN" altLang="en-US"/>
              <a:t>分组交换的传输单元</a:t>
            </a:r>
          </a:p>
        </p:txBody>
      </p:sp>
      <p:grpSp>
        <p:nvGrpSpPr>
          <p:cNvPr id="57366" name="Group 22"/>
          <p:cNvGrpSpPr>
            <a:grpSpLocks/>
          </p:cNvGrpSpPr>
          <p:nvPr/>
        </p:nvGrpSpPr>
        <p:grpSpPr bwMode="auto">
          <a:xfrm>
            <a:off x="2219153" y="2808625"/>
            <a:ext cx="3073401" cy="1223108"/>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359" name="Text Box 15"/>
              <p:cNvSpPr txBox="1">
                <a:spLocks noChangeArrowheads="1"/>
              </p:cNvSpPr>
              <p:nvPr/>
            </p:nvSpPr>
            <p:spPr bwMode="auto">
              <a:xfrm>
                <a:off x="2489" y="2532"/>
                <a:ext cx="508"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723"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1</a:t>
                </a:r>
              </a:p>
            </p:txBody>
          </p:sp>
        </p:grpSp>
      </p:grpSp>
      <p:grpSp>
        <p:nvGrpSpPr>
          <p:cNvPr id="57367" name="Group 23"/>
          <p:cNvGrpSpPr>
            <a:grpSpLocks/>
          </p:cNvGrpSpPr>
          <p:nvPr/>
        </p:nvGrpSpPr>
        <p:grpSpPr bwMode="auto">
          <a:xfrm>
            <a:off x="4524205" y="3873469"/>
            <a:ext cx="3071282" cy="1223108"/>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362" name="Text Box 18"/>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2</a:t>
                </a:r>
              </a:p>
            </p:txBody>
          </p:sp>
        </p:grpSp>
      </p:grpSp>
      <p:grpSp>
        <p:nvGrpSpPr>
          <p:cNvPr id="57368" name="Group 24"/>
          <p:cNvGrpSpPr>
            <a:grpSpLocks/>
          </p:cNvGrpSpPr>
          <p:nvPr/>
        </p:nvGrpSpPr>
        <p:grpSpPr bwMode="auto">
          <a:xfrm>
            <a:off x="6827136" y="4936363"/>
            <a:ext cx="3079749" cy="1207477"/>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365" name="Text Box 21"/>
              <p:cNvSpPr txBox="1">
                <a:spLocks noChangeArrowheads="1"/>
              </p:cNvSpPr>
              <p:nvPr/>
            </p:nvSpPr>
            <p:spPr bwMode="auto">
              <a:xfrm>
                <a:off x="2489" y="2532"/>
                <a:ext cx="504"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477">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3</a:t>
                </a:r>
              </a:p>
            </p:txBody>
          </p:sp>
        </p:grpSp>
      </p:grpSp>
      <p:sp>
        <p:nvSpPr>
          <p:cNvPr id="2" name="矩形 1"/>
          <p:cNvSpPr/>
          <p:nvPr/>
        </p:nvSpPr>
        <p:spPr>
          <a:xfrm>
            <a:off x="5912853" y="2874023"/>
            <a:ext cx="6279147"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以分组为基本单位在网络中传送</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a:solidFill>
                  <a:srgbClr val="FF0000"/>
                </a:solidFill>
              </a:rPr>
              <a:t>地址</a:t>
            </a:r>
            <a:r>
              <a:rPr lang="zh-CN" altLang="en-US" dirty="0"/>
              <a:t>（</a:t>
            </a:r>
            <a:r>
              <a:rPr lang="zh-CN" altLang="zh-CN" dirty="0"/>
              <a:t>诸如目的地址和源地址</a:t>
            </a:r>
            <a:r>
              <a:rPr lang="zh-CN" altLang="en-US" dirty="0"/>
              <a:t>）等控制信息</a:t>
            </a:r>
          </a:p>
          <a:p>
            <a:r>
              <a:rPr lang="zh-CN" altLang="en-US" dirty="0"/>
              <a:t>分组交换网中的结点交换机根据收到的分组首部中的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endParaRPr lang="en-US" altLang="zh-CN" dirty="0"/>
          </a:p>
          <a:p>
            <a:r>
              <a:rPr lang="zh-CN" altLang="zh-CN" dirty="0"/>
              <a:t>每个分组在互联网中</a:t>
            </a:r>
            <a:r>
              <a:rPr lang="zh-CN" altLang="zh-CN" dirty="0">
                <a:solidFill>
                  <a:srgbClr val="FF0000"/>
                </a:solidFill>
              </a:rPr>
              <a:t>独立地选择传输路径</a:t>
            </a:r>
            <a:endParaRPr lang="en-US" altLang="zh-CN" dirty="0">
              <a:solidFill>
                <a:srgbClr val="FF0000"/>
              </a:solidFill>
            </a:endParaRPr>
          </a:p>
          <a:p>
            <a:r>
              <a:rPr lang="zh-CN" altLang="en-US" dirty="0"/>
              <a:t>用这样的</a:t>
            </a:r>
            <a:r>
              <a:rPr lang="zh-CN" altLang="en-US" dirty="0">
                <a:solidFill>
                  <a:srgbClr val="FF0000"/>
                </a:solidFill>
              </a:rPr>
              <a:t>存储转发</a:t>
            </a:r>
            <a:r>
              <a:rPr lang="zh-CN" altLang="en-US" dirty="0"/>
              <a:t>方式，最后分组</a:t>
            </a:r>
            <a:r>
              <a:rPr lang="zh-CN" altLang="en-US" dirty="0">
                <a:solidFill>
                  <a:srgbClr val="00FF00"/>
                </a:solidFill>
              </a:rPr>
              <a:t>或</a:t>
            </a:r>
            <a:r>
              <a:rPr lang="zh-CN" altLang="en-US" dirty="0"/>
              <a:t>能到达</a:t>
            </a:r>
            <a:r>
              <a:rPr lang="zh-CN" altLang="en-US" dirty="0">
                <a:solidFill>
                  <a:srgbClr val="FF0000"/>
                </a:solidFill>
              </a:rPr>
              <a:t>最终目的地</a:t>
            </a:r>
          </a:p>
        </p:txBody>
      </p:sp>
      <p:sp>
        <p:nvSpPr>
          <p:cNvPr id="58370" name="Rectangle 2"/>
          <p:cNvSpPr>
            <a:spLocks noGrp="1" noChangeArrowheads="1"/>
          </p:cNvSpPr>
          <p:nvPr>
            <p:ph type="title"/>
          </p:nvPr>
        </p:nvSpPr>
        <p:spPr/>
        <p:txBody>
          <a:bodyPr/>
          <a:lstStyle/>
          <a:p>
            <a:pPr algn="ctr"/>
            <a:r>
              <a:rPr lang="zh-CN" altLang="en-US"/>
              <a:t>分组首部的重要性</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7" name="Rectangle 5"/>
          <p:cNvSpPr>
            <a:spLocks noChangeArrowheads="1"/>
          </p:cNvSpPr>
          <p:nvPr/>
        </p:nvSpPr>
        <p:spPr bwMode="auto">
          <a:xfrm>
            <a:off x="3594102" y="3161711"/>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9398" name="Rectangle 6"/>
          <p:cNvSpPr>
            <a:spLocks noChangeArrowheads="1"/>
          </p:cNvSpPr>
          <p:nvPr/>
        </p:nvSpPr>
        <p:spPr bwMode="auto">
          <a:xfrm>
            <a:off x="2825750" y="3161711"/>
            <a:ext cx="768350"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首部</a:t>
            </a:r>
          </a:p>
        </p:txBody>
      </p:sp>
      <p:grpSp>
        <p:nvGrpSpPr>
          <p:cNvPr id="59399" name="Group 7"/>
          <p:cNvGrpSpPr>
            <a:grpSpLocks/>
          </p:cNvGrpSpPr>
          <p:nvPr/>
        </p:nvGrpSpPr>
        <p:grpSpPr bwMode="auto">
          <a:xfrm>
            <a:off x="2827867" y="2470049"/>
            <a:ext cx="3071284" cy="601785"/>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401" name="Text Box 9"/>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231"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1</a:t>
              </a:r>
            </a:p>
          </p:txBody>
        </p:sp>
      </p:grpSp>
      <p:sp>
        <p:nvSpPr>
          <p:cNvPr id="59403" name="Rectangle 11"/>
          <p:cNvSpPr>
            <a:spLocks noChangeArrowheads="1"/>
          </p:cNvSpPr>
          <p:nvPr/>
        </p:nvSpPr>
        <p:spPr bwMode="auto">
          <a:xfrm>
            <a:off x="5899153" y="422655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数     据</a:t>
            </a:r>
          </a:p>
        </p:txBody>
      </p:sp>
      <p:sp>
        <p:nvSpPr>
          <p:cNvPr id="59404" name="Rectangle 12"/>
          <p:cNvSpPr>
            <a:spLocks noChangeArrowheads="1"/>
          </p:cNvSpPr>
          <p:nvPr/>
        </p:nvSpPr>
        <p:spPr bwMode="auto">
          <a:xfrm>
            <a:off x="5130803" y="4226557"/>
            <a:ext cx="768351"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9405" name="Group 13"/>
          <p:cNvGrpSpPr>
            <a:grpSpLocks/>
          </p:cNvGrpSpPr>
          <p:nvPr/>
        </p:nvGrpSpPr>
        <p:grpSpPr bwMode="auto">
          <a:xfrm>
            <a:off x="5130801" y="3534896"/>
            <a:ext cx="3071284" cy="601785"/>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407" name="Text Box 15"/>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2</a:t>
              </a:r>
            </a:p>
          </p:txBody>
        </p:sp>
      </p:grpSp>
      <p:sp>
        <p:nvSpPr>
          <p:cNvPr id="59409" name="Rectangle 17"/>
          <p:cNvSpPr>
            <a:spLocks noChangeArrowheads="1"/>
          </p:cNvSpPr>
          <p:nvPr/>
        </p:nvSpPr>
        <p:spPr bwMode="auto">
          <a:xfrm>
            <a:off x="8210553" y="527381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数     据</a:t>
            </a:r>
          </a:p>
        </p:txBody>
      </p:sp>
      <p:sp>
        <p:nvSpPr>
          <p:cNvPr id="59410" name="Rectangle 18"/>
          <p:cNvSpPr>
            <a:spLocks noChangeArrowheads="1"/>
          </p:cNvSpPr>
          <p:nvPr/>
        </p:nvSpPr>
        <p:spPr bwMode="auto">
          <a:xfrm>
            <a:off x="7433736" y="5271865"/>
            <a:ext cx="768351"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9423" name="Group 31"/>
          <p:cNvGrpSpPr>
            <a:grpSpLocks/>
          </p:cNvGrpSpPr>
          <p:nvPr/>
        </p:nvGrpSpPr>
        <p:grpSpPr bwMode="auto">
          <a:xfrm>
            <a:off x="7433734" y="4597787"/>
            <a:ext cx="3071284" cy="601785"/>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413" name="Text Box 21"/>
            <p:cNvSpPr txBox="1">
              <a:spLocks noChangeArrowheads="1"/>
            </p:cNvSpPr>
            <p:nvPr/>
          </p:nvSpPr>
          <p:spPr bwMode="auto">
            <a:xfrm>
              <a:off x="3577" y="2668"/>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3</a:t>
              </a:r>
            </a:p>
          </p:txBody>
        </p:sp>
      </p:grpSp>
      <p:sp>
        <p:nvSpPr>
          <p:cNvPr id="59424" name="Text Box 32"/>
          <p:cNvSpPr txBox="1">
            <a:spLocks noChangeArrowheads="1"/>
          </p:cNvSpPr>
          <p:nvPr/>
        </p:nvSpPr>
        <p:spPr bwMode="auto">
          <a:xfrm>
            <a:off x="1231901" y="5974746"/>
            <a:ext cx="2688166"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446" dirty="0">
                <a:solidFill>
                  <a:srgbClr val="000099"/>
                </a:solidFill>
                <a:latin typeface="微软雅黑" panose="020B0503020204020204" pitchFamily="34" charset="-122"/>
                <a:ea typeface="微软雅黑" panose="020B0503020204020204" pitchFamily="34"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70833E-6 1.48148E-6 L -2.70833E-6 0.40972 " pathEditMode="relative" rAng="0" ptsTypes="AA">
                                      <p:cBhvr>
                                        <p:cTn id="15" dur="1000" fill="hold"/>
                                        <p:tgtEl>
                                          <p:spTgt spid="59397"/>
                                        </p:tgtEl>
                                        <p:attrNameLst>
                                          <p:attrName>ppt_x</p:attrName>
                                          <p:attrName>ppt_y</p:attrName>
                                        </p:attrNameLst>
                                      </p:cBhvr>
                                      <p:rCtr x="0" y="20486"/>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4.79167E-6 -1.11111E-6 L 4.79167E-6 0.25463 " pathEditMode="relative" rAng="0" ptsTypes="AA">
                                      <p:cBhvr>
                                        <p:cTn id="27" dur="1000" fill="hold"/>
                                        <p:tgtEl>
                                          <p:spTgt spid="59403"/>
                                        </p:tgtEl>
                                        <p:attrNameLst>
                                          <p:attrName>ppt_x</p:attrName>
                                          <p:attrName>ppt_y</p:attrName>
                                        </p:attrNameLst>
                                      </p:cBhvr>
                                      <p:rCtr x="0" y="12731"/>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1.45833E-6 1.11111E-6 L 1.45833E-6 0.10185 " pathEditMode="relative" rAng="0" ptsTypes="AA">
                                      <p:cBhvr>
                                        <p:cTn id="39" dur="1000" fill="hold"/>
                                        <p:tgtEl>
                                          <p:spTgt spid="59409"/>
                                        </p:tgtEl>
                                        <p:attrNameLst>
                                          <p:attrName>ppt_x</p:attrName>
                                          <p:attrName>ppt_y</p:attrName>
                                        </p:attrNameLst>
                                      </p:cBhvr>
                                      <p:rCtr x="0" y="5093"/>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en-US" altLang="zh-CN" dirty="0"/>
          </a:p>
          <a:p>
            <a:endParaRPr lang="zh-CN" altLang="en-US" dirty="0"/>
          </a:p>
          <a:p>
            <a:r>
              <a:rPr lang="zh-CN" altLang="en-US" dirty="0"/>
              <a:t>这里我们假定分组在传输过程中没有出现差错，在转发时也没有被丢弃</a:t>
            </a:r>
          </a:p>
        </p:txBody>
      </p:sp>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18" name="Rectangle 2"/>
          <p:cNvSpPr>
            <a:spLocks noChangeArrowheads="1"/>
          </p:cNvSpPr>
          <p:nvPr/>
        </p:nvSpPr>
        <p:spPr bwMode="auto">
          <a:xfrm>
            <a:off x="2639486" y="263167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944536" y="263167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7249586" y="263167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544236" y="2070926"/>
            <a:ext cx="7133166" cy="1092201"/>
            <a:chOff x="1202" y="1919"/>
            <a:chExt cx="3370" cy="559"/>
          </a:xfrm>
        </p:grpSpPr>
        <p:grpSp>
          <p:nvGrpSpPr>
            <p:cNvPr id="60421" name="Group 5"/>
            <p:cNvGrpSpPr>
              <a:grpSpLocks/>
            </p:cNvGrpSpPr>
            <p:nvPr/>
          </p:nvGrpSpPr>
          <p:grpSpPr bwMode="auto">
            <a:xfrm>
              <a:off x="1247" y="1919"/>
              <a:ext cx="3266" cy="241"/>
              <a:chOff x="1247" y="1737"/>
              <a:chExt cx="3266" cy="241"/>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387" cy="2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0" cy="272"/>
              <a:chOff x="1202" y="2206"/>
              <a:chExt cx="3370"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62" b="1" dirty="0">
                    <a:solidFill>
                      <a:srgbClr val="000099"/>
                    </a:solidFill>
                  </a:rPr>
                  <a:t>1101000110101010110101011100010011010010</a:t>
                </a:r>
              </a:p>
            </p:txBody>
          </p:sp>
        </p:grpSp>
      </p:grpSp>
      <p:cxnSp>
        <p:nvCxnSpPr>
          <p:cNvPr id="20" name="直接连接符 19"/>
          <p:cNvCxnSpPr/>
          <p:nvPr/>
        </p:nvCxnSpPr>
        <p:spPr bwMode="auto">
          <a:xfrm>
            <a:off x="2641601" y="2099623"/>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9533935" y="2099623"/>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p:txBody>
          <a:bodyPr/>
          <a:lstStyle/>
          <a:p>
            <a:r>
              <a:rPr lang="zh-CN" altLang="en-US" dirty="0"/>
              <a:t>互联网的核心部分是由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主机处在互联网的边缘部分。</a:t>
            </a:r>
          </a:p>
          <a:p>
            <a:r>
              <a:rPr lang="zh-CN" altLang="en-US" dirty="0"/>
              <a:t>互联网核心部分中的路由器之间一般都用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a:solidFill>
                  <a:srgbClr val="FF0000"/>
                </a:solidFill>
              </a:rPr>
              <a:t>路由器</a:t>
            </a:r>
            <a:r>
              <a:rPr lang="zh-CN" altLang="en-US" dirty="0"/>
              <a:t>的用途则是用来转发分组的，即进行分组交换的。 </a:t>
            </a:r>
          </a:p>
        </p:txBody>
      </p:sp>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Tree>
    <p:extLst>
      <p:ext uri="{BB962C8B-B14F-4D97-AF65-F5344CB8AC3E}">
        <p14:creationId xmlns:p14="http://schemas.microsoft.com/office/powerpoint/2010/main" val="390613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4333096" y="-747106"/>
            <a:ext cx="3223959" cy="6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939" b="1" dirty="0">
                <a:solidFill>
                  <a:srgbClr val="C00000"/>
                </a:solidFill>
                <a:ea typeface="黑体" pitchFamily="2" charset="-122"/>
              </a:rPr>
              <a:t>网络核心部分</a:t>
            </a:r>
          </a:p>
        </p:txBody>
      </p:sp>
      <p:grpSp>
        <p:nvGrpSpPr>
          <p:cNvPr id="4" name="组合 3"/>
          <p:cNvGrpSpPr/>
          <p:nvPr/>
        </p:nvGrpSpPr>
        <p:grpSpPr>
          <a:xfrm>
            <a:off x="1409941" y="260648"/>
            <a:ext cx="8950157" cy="5480371"/>
            <a:chOff x="488504" y="235124"/>
            <a:chExt cx="84820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21" name="Text Box 25"/>
            <p:cNvSpPr txBox="1">
              <a:spLocks noChangeArrowheads="1"/>
            </p:cNvSpPr>
            <p:nvPr/>
          </p:nvSpPr>
          <p:spPr bwMode="auto">
            <a:xfrm>
              <a:off x="488504" y="3540299"/>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1</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2" name="Text Box 26"/>
            <p:cNvSpPr txBox="1">
              <a:spLocks noChangeArrowheads="1"/>
            </p:cNvSpPr>
            <p:nvPr/>
          </p:nvSpPr>
          <p:spPr bwMode="auto">
            <a:xfrm>
              <a:off x="8158775" y="4468986"/>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5</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3" name="Text Box 27"/>
            <p:cNvSpPr txBox="1">
              <a:spLocks noChangeArrowheads="1"/>
            </p:cNvSpPr>
            <p:nvPr/>
          </p:nvSpPr>
          <p:spPr bwMode="auto">
            <a:xfrm>
              <a:off x="2787866" y="578025"/>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2</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4" name="Text Box 28"/>
            <p:cNvSpPr txBox="1">
              <a:spLocks noChangeArrowheads="1"/>
            </p:cNvSpPr>
            <p:nvPr/>
          </p:nvSpPr>
          <p:spPr bwMode="auto">
            <a:xfrm>
              <a:off x="7004795" y="235124"/>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4</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5" name="Text Box 29"/>
            <p:cNvSpPr txBox="1">
              <a:spLocks noChangeArrowheads="1"/>
            </p:cNvSpPr>
            <p:nvPr/>
          </p:nvSpPr>
          <p:spPr bwMode="auto">
            <a:xfrm>
              <a:off x="3142142" y="5618336"/>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3</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27" name="Text Box 31"/>
            <p:cNvSpPr txBox="1">
              <a:spLocks noChangeArrowheads="1"/>
            </p:cNvSpPr>
            <p:nvPr/>
          </p:nvSpPr>
          <p:spPr bwMode="auto">
            <a:xfrm>
              <a:off x="8455268" y="1811878"/>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99"/>
                  </a:solidFill>
                  <a:latin typeface="微软雅黑" panose="020B0503020204020204" pitchFamily="34" charset="-122"/>
                  <a:ea typeface="微软雅黑" panose="020B0503020204020204" pitchFamily="34" charset="-122"/>
                </a:rPr>
                <a:t>H</a:t>
              </a:r>
              <a:r>
                <a:rPr kumimoji="1" lang="en-US" altLang="zh-CN" sz="2400" baseline="-25000" dirty="0">
                  <a:solidFill>
                    <a:srgbClr val="000099"/>
                  </a:solidFill>
                  <a:latin typeface="微软雅黑" panose="020B0503020204020204" pitchFamily="34" charset="-122"/>
                  <a:ea typeface="微软雅黑" panose="020B0503020204020204" pitchFamily="34" charset="-122"/>
                </a:rPr>
                <a:t>6</a:t>
              </a:r>
              <a:endParaRPr kumimoji="1" lang="en-US" altLang="zh-CN" sz="2400" dirty="0">
                <a:solidFill>
                  <a:srgbClr val="000099"/>
                </a:solidFill>
                <a:latin typeface="微软雅黑" panose="020B0503020204020204" pitchFamily="34" charset="-122"/>
                <a:ea typeface="微软雅黑" panose="020B0503020204020204" pitchFamily="34"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362696" name="Text Box 200"/>
            <p:cNvSpPr txBox="1">
              <a:spLocks noChangeArrowheads="1"/>
            </p:cNvSpPr>
            <p:nvPr/>
          </p:nvSpPr>
          <p:spPr bwMode="auto">
            <a:xfrm>
              <a:off x="1047437" y="1082849"/>
              <a:ext cx="1050048"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8" name="Text Box 202"/>
            <p:cNvSpPr txBox="1">
              <a:spLocks noChangeArrowheads="1"/>
            </p:cNvSpPr>
            <p:nvPr/>
          </p:nvSpPr>
          <p:spPr bwMode="auto">
            <a:xfrm>
              <a:off x="1236614" y="1801986"/>
              <a:ext cx="758368"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702" name="Text Box 206"/>
            <p:cNvSpPr txBox="1">
              <a:spLocks noChangeArrowheads="1"/>
            </p:cNvSpPr>
            <p:nvPr/>
          </p:nvSpPr>
          <p:spPr bwMode="auto">
            <a:xfrm>
              <a:off x="512581" y="2792586"/>
              <a:ext cx="758368"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主机</a:t>
              </a:r>
            </a:p>
          </p:txBody>
        </p:sp>
      </p:grpSp>
      <p:sp>
        <p:nvSpPr>
          <p:cNvPr id="2" name="矩形 1"/>
          <p:cNvSpPr/>
          <p:nvPr/>
        </p:nvSpPr>
        <p:spPr>
          <a:xfrm>
            <a:off x="3417903" y="6348752"/>
            <a:ext cx="5201995" cy="584775"/>
          </a:xfrm>
          <a:prstGeom prst="rect">
            <a:avLst/>
          </a:prstGeom>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分组交换的示意图</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
        <p:nvSpPr>
          <p:cNvPr id="3" name="矩形 2"/>
          <p:cNvSpPr/>
          <p:nvPr/>
        </p:nvSpPr>
        <p:spPr>
          <a:xfrm>
            <a:off x="3405606" y="5949280"/>
            <a:ext cx="5421677" cy="471219"/>
          </a:xfrm>
          <a:prstGeom prst="rect">
            <a:avLst/>
          </a:prstGeom>
        </p:spPr>
        <p:txBody>
          <a:bodyPr wrap="none">
            <a:spAutoFit/>
          </a:bodyPr>
          <a:lstStyle/>
          <a:p>
            <a:pPr algn="ctr"/>
            <a:r>
              <a:rPr lang="en-US" altLang="zh-CN" sz="2400" dirty="0">
                <a:solidFill>
                  <a:srgbClr val="000099"/>
                </a:solidFill>
                <a:latin typeface="微软雅黑" panose="020B0503020204020204" pitchFamily="34" charset="-122"/>
                <a:ea typeface="微软雅黑" panose="020B0503020204020204" pitchFamily="34" charset="-122"/>
              </a:rPr>
              <a:t>(a) </a:t>
            </a:r>
            <a:r>
              <a:rPr lang="zh-CN" altLang="zh-CN" sz="2400" dirty="0">
                <a:solidFill>
                  <a:srgbClr val="000099"/>
                </a:solidFill>
                <a:latin typeface="微软雅黑" panose="020B0503020204020204" pitchFamily="34" charset="-122"/>
                <a:ea typeface="微软雅黑" panose="020B0503020204020204" pitchFamily="34" charset="-122"/>
              </a:rPr>
              <a:t>核心部分的路由器把网络互连起来</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62987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4323496" y="-736385"/>
            <a:ext cx="3223959" cy="6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939" b="1" dirty="0">
                <a:solidFill>
                  <a:srgbClr val="C00000"/>
                </a:solidFill>
                <a:ea typeface="黑体" pitchFamily="2" charset="-122"/>
              </a:rPr>
              <a:t>网络核心部分</a:t>
            </a:r>
          </a:p>
        </p:txBody>
      </p:sp>
      <p:grpSp>
        <p:nvGrpSpPr>
          <p:cNvPr id="2" name="组合 1"/>
          <p:cNvGrpSpPr/>
          <p:nvPr/>
        </p:nvGrpSpPr>
        <p:grpSpPr>
          <a:xfrm>
            <a:off x="1260820" y="260648"/>
            <a:ext cx="9061336" cy="5328592"/>
            <a:chOff x="384146" y="401639"/>
            <a:chExt cx="8920847"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3" name="Text Box 25"/>
            <p:cNvSpPr txBox="1">
              <a:spLocks noChangeArrowheads="1"/>
            </p:cNvSpPr>
            <p:nvPr/>
          </p:nvSpPr>
          <p:spPr bwMode="auto">
            <a:xfrm>
              <a:off x="384146" y="34115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1</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4" name="Text Box 26"/>
            <p:cNvSpPr txBox="1">
              <a:spLocks noChangeArrowheads="1"/>
            </p:cNvSpPr>
            <p:nvPr/>
          </p:nvSpPr>
          <p:spPr bwMode="auto">
            <a:xfrm>
              <a:off x="8351941" y="43005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5</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5" name="Text Box 27"/>
            <p:cNvSpPr txBox="1">
              <a:spLocks noChangeArrowheads="1"/>
            </p:cNvSpPr>
            <p:nvPr/>
          </p:nvSpPr>
          <p:spPr bwMode="auto">
            <a:xfrm>
              <a:off x="2771216" y="6175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dirty="0">
                  <a:solidFill>
                    <a:srgbClr val="000099"/>
                  </a:solidFill>
                  <a:latin typeface="微软雅黑" panose="020B0503020204020204" pitchFamily="34" charset="-122"/>
                  <a:ea typeface="微软雅黑" panose="020B0503020204020204" pitchFamily="34" charset="-122"/>
                </a:rPr>
                <a:t>H</a:t>
              </a:r>
              <a:r>
                <a:rPr kumimoji="1" lang="en-US" altLang="zh-CN" sz="3446" baseline="-25000" dirty="0">
                  <a:solidFill>
                    <a:srgbClr val="000099"/>
                  </a:solidFill>
                  <a:latin typeface="微软雅黑" panose="020B0503020204020204" pitchFamily="34" charset="-122"/>
                  <a:ea typeface="微软雅黑" panose="020B0503020204020204" pitchFamily="34" charset="-122"/>
                </a:rPr>
                <a:t>2</a:t>
              </a:r>
              <a:endParaRPr kumimoji="1" lang="en-US" altLang="zh-CN" sz="3446" dirty="0">
                <a:solidFill>
                  <a:srgbClr val="000099"/>
                </a:solidFill>
                <a:latin typeface="微软雅黑" panose="020B0503020204020204" pitchFamily="34" charset="-122"/>
                <a:ea typeface="微软雅黑" panose="020B0503020204020204" pitchFamily="34" charset="-122"/>
              </a:endParaRPr>
            </a:p>
          </p:txBody>
        </p:sp>
        <p:sp>
          <p:nvSpPr>
            <p:cNvPr id="365596" name="Text Box 28"/>
            <p:cNvSpPr txBox="1">
              <a:spLocks noChangeArrowheads="1"/>
            </p:cNvSpPr>
            <p:nvPr/>
          </p:nvSpPr>
          <p:spPr bwMode="auto">
            <a:xfrm>
              <a:off x="7149806" y="4016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4</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7" name="Text Box 29"/>
            <p:cNvSpPr txBox="1">
              <a:spLocks noChangeArrowheads="1"/>
            </p:cNvSpPr>
            <p:nvPr/>
          </p:nvSpPr>
          <p:spPr bwMode="auto">
            <a:xfrm>
              <a:off x="3173648" y="529748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3</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9" name="Text Box 31"/>
            <p:cNvSpPr txBox="1">
              <a:spLocks noChangeArrowheads="1"/>
            </p:cNvSpPr>
            <p:nvPr/>
          </p:nvSpPr>
          <p:spPr bwMode="auto">
            <a:xfrm>
              <a:off x="8616604" y="1775727"/>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dirty="0">
                  <a:solidFill>
                    <a:srgbClr val="000099"/>
                  </a:solidFill>
                  <a:latin typeface="微软雅黑" panose="020B0503020204020204" pitchFamily="34" charset="-122"/>
                  <a:ea typeface="微软雅黑" panose="020B0503020204020204" pitchFamily="34" charset="-122"/>
                </a:rPr>
                <a:t>H</a:t>
              </a:r>
              <a:r>
                <a:rPr kumimoji="1" lang="en-US" altLang="zh-CN" sz="3446" baseline="-25000" dirty="0">
                  <a:solidFill>
                    <a:srgbClr val="000099"/>
                  </a:solidFill>
                  <a:latin typeface="微软雅黑" panose="020B0503020204020204" pitchFamily="34" charset="-122"/>
                  <a:ea typeface="微软雅黑" panose="020B0503020204020204" pitchFamily="34" charset="-122"/>
                </a:rPr>
                <a:t>6</a:t>
              </a:r>
              <a:endParaRPr kumimoji="1" lang="en-US" altLang="zh-CN" sz="3446" dirty="0">
                <a:solidFill>
                  <a:srgbClr val="000099"/>
                </a:solidFill>
                <a:latin typeface="微软雅黑" panose="020B0503020204020204" pitchFamily="34" charset="-122"/>
                <a:ea typeface="微软雅黑" panose="020B0503020204020204" pitchFamily="34"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55512" y="4738687"/>
              <a:ext cx="1242319" cy="103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dirty="0">
                  <a:solidFill>
                    <a:srgbClr val="000099"/>
                  </a:solidFill>
                  <a:latin typeface="微软雅黑" panose="020B0503020204020204" pitchFamily="34" charset="-122"/>
                  <a:ea typeface="微软雅黑" panose="020B0503020204020204" pitchFamily="34" charset="-122"/>
                </a:rPr>
                <a:t>发送的</a:t>
              </a:r>
            </a:p>
            <a:p>
              <a:pPr algn="ctr"/>
              <a:r>
                <a:rPr kumimoji="1" lang="zh-CN" altLang="en-US" sz="2800" dirty="0">
                  <a:solidFill>
                    <a:srgbClr val="000099"/>
                  </a:solidFill>
                  <a:latin typeface="微软雅黑" panose="020B0503020204020204" pitchFamily="34" charset="-122"/>
                  <a:ea typeface="微软雅黑" panose="020B0503020204020204" pitchFamily="34"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42319" cy="56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99"/>
                  </a:solidFill>
                  <a:latin typeface="微软雅黑" panose="020B0503020204020204" pitchFamily="34" charset="-122"/>
                  <a:ea typeface="微软雅黑" panose="020B0503020204020204" pitchFamily="34"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15" name="Text Box 47"/>
            <p:cNvSpPr txBox="1">
              <a:spLocks noChangeArrowheads="1"/>
            </p:cNvSpPr>
            <p:nvPr/>
          </p:nvSpPr>
          <p:spPr bwMode="auto">
            <a:xfrm>
              <a:off x="2465093" y="2921000"/>
              <a:ext cx="487964"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A</a:t>
              </a:r>
            </a:p>
          </p:txBody>
        </p:sp>
        <p:sp>
          <p:nvSpPr>
            <p:cNvPr id="365616" name="Text Box 48"/>
            <p:cNvSpPr txBox="1">
              <a:spLocks noChangeArrowheads="1"/>
            </p:cNvSpPr>
            <p:nvPr/>
          </p:nvSpPr>
          <p:spPr bwMode="auto">
            <a:xfrm>
              <a:off x="6723297" y="2562225"/>
              <a:ext cx="431150"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E</a:t>
              </a:r>
            </a:p>
          </p:txBody>
        </p:sp>
        <p:sp>
          <p:nvSpPr>
            <p:cNvPr id="365617" name="Text Box 49"/>
            <p:cNvSpPr txBox="1">
              <a:spLocks noChangeArrowheads="1"/>
            </p:cNvSpPr>
            <p:nvPr/>
          </p:nvSpPr>
          <p:spPr bwMode="auto">
            <a:xfrm>
              <a:off x="5376701" y="1697039"/>
              <a:ext cx="525840"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D</a:t>
              </a:r>
            </a:p>
          </p:txBody>
        </p:sp>
        <p:sp>
          <p:nvSpPr>
            <p:cNvPr id="365618" name="Text Box 50"/>
            <p:cNvSpPr txBox="1">
              <a:spLocks noChangeArrowheads="1"/>
            </p:cNvSpPr>
            <p:nvPr/>
          </p:nvSpPr>
          <p:spPr bwMode="auto">
            <a:xfrm>
              <a:off x="3766976" y="1412875"/>
              <a:ext cx="454823"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B</a:t>
              </a:r>
            </a:p>
          </p:txBody>
        </p:sp>
        <p:sp>
          <p:nvSpPr>
            <p:cNvPr id="365619" name="Text Box 51"/>
            <p:cNvSpPr txBox="1">
              <a:spLocks noChangeArrowheads="1"/>
            </p:cNvSpPr>
            <p:nvPr/>
          </p:nvSpPr>
          <p:spPr bwMode="auto">
            <a:xfrm>
              <a:off x="5405937" y="4578350"/>
              <a:ext cx="475338"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42" name="Text Box 74"/>
            <p:cNvSpPr txBox="1">
              <a:spLocks noChangeArrowheads="1"/>
            </p:cNvSpPr>
            <p:nvPr/>
          </p:nvSpPr>
          <p:spPr bwMode="auto">
            <a:xfrm>
              <a:off x="765939" y="2768600"/>
              <a:ext cx="888814" cy="56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99"/>
                  </a:solidFill>
                  <a:latin typeface="微软雅黑" panose="020B0503020204020204" pitchFamily="34" charset="-122"/>
                  <a:ea typeface="微软雅黑" panose="020B0503020204020204" pitchFamily="34" charset="-122"/>
                </a:rPr>
                <a:t>主机</a:t>
              </a:r>
            </a:p>
          </p:txBody>
        </p:sp>
      </p:grpSp>
      <p:sp>
        <p:nvSpPr>
          <p:cNvPr id="73" name="矩形 72"/>
          <p:cNvSpPr/>
          <p:nvPr/>
        </p:nvSpPr>
        <p:spPr>
          <a:xfrm>
            <a:off x="3255852" y="6366887"/>
            <a:ext cx="5201995" cy="546945"/>
          </a:xfrm>
          <a:prstGeom prst="rect">
            <a:avLst/>
          </a:prstGeom>
        </p:spPr>
        <p:txBody>
          <a:bodyPr wrap="square">
            <a:spAutoFit/>
          </a:bodyPr>
          <a:lstStyle/>
          <a:p>
            <a:pPr algn="ctr"/>
            <a:r>
              <a:rPr lang="zh-CN" altLang="zh-CN" sz="2954" dirty="0">
                <a:solidFill>
                  <a:srgbClr val="000099"/>
                </a:solidFill>
                <a:latin typeface="微软雅黑" panose="020B0503020204020204" pitchFamily="34" charset="-122"/>
                <a:ea typeface="微软雅黑" panose="020B0503020204020204" pitchFamily="34" charset="-122"/>
              </a:rPr>
              <a:t>分组交换的示意图</a:t>
            </a:r>
            <a:endParaRPr lang="zh-CN" altLang="en-US" sz="2954" dirty="0">
              <a:solidFill>
                <a:srgbClr val="000099"/>
              </a:solidFill>
              <a:latin typeface="微软雅黑" panose="020B0503020204020204" pitchFamily="34" charset="-122"/>
              <a:ea typeface="微软雅黑" panose="020B0503020204020204" pitchFamily="34" charset="-122"/>
            </a:endParaRPr>
          </a:p>
        </p:txBody>
      </p:sp>
      <p:sp>
        <p:nvSpPr>
          <p:cNvPr id="74" name="矩形 73"/>
          <p:cNvSpPr/>
          <p:nvPr/>
        </p:nvSpPr>
        <p:spPr>
          <a:xfrm>
            <a:off x="3215546" y="5881817"/>
            <a:ext cx="5755101" cy="471219"/>
          </a:xfrm>
          <a:prstGeom prst="rect">
            <a:avLst/>
          </a:prstGeom>
        </p:spPr>
        <p:txBody>
          <a:bodyPr wrap="none">
            <a:spAutoFit/>
          </a:bodyPr>
          <a:lstStyle/>
          <a:p>
            <a:pPr algn="ctr"/>
            <a:r>
              <a:rPr lang="en-US" altLang="zh-CN" sz="2462" dirty="0">
                <a:solidFill>
                  <a:srgbClr val="000099"/>
                </a:solidFill>
                <a:latin typeface="微软雅黑" panose="020B0503020204020204" pitchFamily="34" charset="-122"/>
                <a:ea typeface="微软雅黑" panose="020B0503020204020204" pitchFamily="34" charset="-122"/>
              </a:rPr>
              <a:t>(b) </a:t>
            </a:r>
            <a:r>
              <a:rPr lang="zh-CN" altLang="zh-CN" sz="2462" dirty="0">
                <a:solidFill>
                  <a:srgbClr val="000099"/>
                </a:solidFill>
                <a:latin typeface="微软雅黑" panose="020B0503020204020204" pitchFamily="34" charset="-122"/>
                <a:ea typeface="微软雅黑" panose="020B0503020204020204" pitchFamily="34" charset="-122"/>
              </a:rPr>
              <a:t>核心部分</a:t>
            </a:r>
            <a:r>
              <a:rPr lang="zh-CN" altLang="en-US" sz="2462" dirty="0">
                <a:solidFill>
                  <a:srgbClr val="000099"/>
                </a:solidFill>
                <a:latin typeface="微软雅黑" panose="020B0503020204020204" pitchFamily="34" charset="-122"/>
                <a:ea typeface="微软雅黑" panose="020B0503020204020204" pitchFamily="34" charset="-122"/>
              </a:rPr>
              <a:t>中</a:t>
            </a:r>
            <a:r>
              <a:rPr lang="zh-CN" altLang="zh-CN" sz="2462" dirty="0">
                <a:solidFill>
                  <a:srgbClr val="000099"/>
                </a:solidFill>
                <a:latin typeface="微软雅黑" panose="020B0503020204020204" pitchFamily="34" charset="-122"/>
                <a:ea typeface="微软雅黑" panose="020B0503020204020204" pitchFamily="34" charset="-122"/>
              </a:rPr>
              <a:t>的</a:t>
            </a:r>
            <a:r>
              <a:rPr lang="zh-CN" altLang="en-US" sz="2462" dirty="0">
                <a:solidFill>
                  <a:srgbClr val="000099"/>
                </a:solidFill>
                <a:latin typeface="微软雅黑" panose="020B0503020204020204" pitchFamily="34" charset="-122"/>
                <a:ea typeface="微软雅黑" panose="020B0503020204020204" pitchFamily="34" charset="-122"/>
              </a:rPr>
              <a:t>网络</a:t>
            </a:r>
            <a:r>
              <a:rPr lang="zh-CN" altLang="zh-CN" sz="2462" dirty="0">
                <a:solidFill>
                  <a:srgbClr val="000099"/>
                </a:solidFill>
                <a:latin typeface="微软雅黑" panose="020B0503020204020204" pitchFamily="34" charset="-122"/>
                <a:ea typeface="微软雅黑" panose="020B0503020204020204" pitchFamily="34" charset="-122"/>
              </a:rPr>
              <a:t>可用一条链路表示</a:t>
            </a:r>
            <a:endParaRPr lang="zh-CN" altLang="en-US" sz="2462"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6377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0" name="Group 4">
            <a:extLst>
              <a:ext uri="{FF2B5EF4-FFF2-40B4-BE49-F238E27FC236}">
                <a16:creationId xmlns:a16="http://schemas.microsoft.com/office/drawing/2014/main" id="{657AF594-0363-4FEB-A522-A67468228D57}"/>
              </a:ext>
            </a:extLst>
          </p:cNvPr>
          <p:cNvGrpSpPr>
            <a:grpSpLocks/>
          </p:cNvGrpSpPr>
          <p:nvPr/>
        </p:nvGrpSpPr>
        <p:grpSpPr bwMode="auto">
          <a:xfrm>
            <a:off x="3061501" y="2032918"/>
            <a:ext cx="4431903" cy="3667125"/>
            <a:chOff x="2256" y="2386"/>
            <a:chExt cx="2147" cy="1919"/>
          </a:xfrm>
        </p:grpSpPr>
        <p:sp>
          <p:nvSpPr>
            <p:cNvPr id="61" name="Oval 5">
              <a:extLst>
                <a:ext uri="{FF2B5EF4-FFF2-40B4-BE49-F238E27FC236}">
                  <a16:creationId xmlns:a16="http://schemas.microsoft.com/office/drawing/2014/main" id="{39D433D5-6349-42C9-975B-2FC200D63E23}"/>
                </a:ext>
              </a:extLst>
            </p:cNvPr>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2" name="Oval 6">
              <a:extLst>
                <a:ext uri="{FF2B5EF4-FFF2-40B4-BE49-F238E27FC236}">
                  <a16:creationId xmlns:a16="http://schemas.microsoft.com/office/drawing/2014/main" id="{8E7B8FD0-5D22-4863-AA28-5AB8EC64ADC8}"/>
                </a:ext>
              </a:extLst>
            </p:cNvPr>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3" name="Oval 7">
              <a:extLst>
                <a:ext uri="{FF2B5EF4-FFF2-40B4-BE49-F238E27FC236}">
                  <a16:creationId xmlns:a16="http://schemas.microsoft.com/office/drawing/2014/main" id="{E0D21049-B59C-440F-8FAF-44D2C31F900C}"/>
                </a:ext>
              </a:extLst>
            </p:cNvPr>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4" name="Oval 8">
              <a:extLst>
                <a:ext uri="{FF2B5EF4-FFF2-40B4-BE49-F238E27FC236}">
                  <a16:creationId xmlns:a16="http://schemas.microsoft.com/office/drawing/2014/main" id="{9C6EFC21-4631-46FE-BE32-27D62EEA0F3E}"/>
                </a:ext>
              </a:extLst>
            </p:cNvPr>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 name="Oval 9">
              <a:extLst>
                <a:ext uri="{FF2B5EF4-FFF2-40B4-BE49-F238E27FC236}">
                  <a16:creationId xmlns:a16="http://schemas.microsoft.com/office/drawing/2014/main" id="{8AECF581-0BBF-45EA-8FF9-34E4DBC4691C}"/>
                </a:ext>
              </a:extLst>
            </p:cNvPr>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6" name="Oval 10">
              <a:extLst>
                <a:ext uri="{FF2B5EF4-FFF2-40B4-BE49-F238E27FC236}">
                  <a16:creationId xmlns:a16="http://schemas.microsoft.com/office/drawing/2014/main" id="{F9071D50-1C37-41A7-BFDA-5B670AE8038A}"/>
                </a:ext>
              </a:extLst>
            </p:cNvPr>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7" name="Oval 11">
              <a:extLst>
                <a:ext uri="{FF2B5EF4-FFF2-40B4-BE49-F238E27FC236}">
                  <a16:creationId xmlns:a16="http://schemas.microsoft.com/office/drawing/2014/main" id="{1DF485B0-03BA-4FF6-8D3A-79A99E32C0B6}"/>
                </a:ext>
              </a:extLst>
            </p:cNvPr>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8" name="Oval 12">
              <a:extLst>
                <a:ext uri="{FF2B5EF4-FFF2-40B4-BE49-F238E27FC236}">
                  <a16:creationId xmlns:a16="http://schemas.microsoft.com/office/drawing/2014/main" id="{6F897CAC-2EC9-4E29-B930-30B68A478B1B}"/>
                </a:ext>
              </a:extLst>
            </p:cNvPr>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9" name="Freeform 13">
              <a:extLst>
                <a:ext uri="{FF2B5EF4-FFF2-40B4-BE49-F238E27FC236}">
                  <a16:creationId xmlns:a16="http://schemas.microsoft.com/office/drawing/2014/main" id="{C6E63DC2-3D1A-4504-9380-D9998B9795D2}"/>
                </a:ext>
              </a:extLst>
            </p:cNvPr>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70" name="Line 14">
            <a:extLst>
              <a:ext uri="{FF2B5EF4-FFF2-40B4-BE49-F238E27FC236}">
                <a16:creationId xmlns:a16="http://schemas.microsoft.com/office/drawing/2014/main" id="{8666048D-BA6C-42DF-A84B-9A66E63A08FF}"/>
              </a:ext>
            </a:extLst>
          </p:cNvPr>
          <p:cNvSpPr>
            <a:spLocks noChangeShapeType="1"/>
          </p:cNvSpPr>
          <p:nvPr/>
        </p:nvSpPr>
        <p:spPr bwMode="auto">
          <a:xfrm flipV="1">
            <a:off x="4287713" y="2267868"/>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1" name="Line 15">
            <a:extLst>
              <a:ext uri="{FF2B5EF4-FFF2-40B4-BE49-F238E27FC236}">
                <a16:creationId xmlns:a16="http://schemas.microsoft.com/office/drawing/2014/main" id="{545DE102-D83D-43D8-992D-1EF279BE38A9}"/>
              </a:ext>
            </a:extLst>
          </p:cNvPr>
          <p:cNvSpPr>
            <a:spLocks noChangeShapeType="1"/>
          </p:cNvSpPr>
          <p:nvPr/>
        </p:nvSpPr>
        <p:spPr bwMode="auto">
          <a:xfrm>
            <a:off x="5845843" y="2342481"/>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2" name="Line 16">
            <a:extLst>
              <a:ext uri="{FF2B5EF4-FFF2-40B4-BE49-F238E27FC236}">
                <a16:creationId xmlns:a16="http://schemas.microsoft.com/office/drawing/2014/main" id="{CB4786BF-F4E6-4831-A250-B8C00003C160}"/>
              </a:ext>
            </a:extLst>
          </p:cNvPr>
          <p:cNvSpPr>
            <a:spLocks noChangeShapeType="1"/>
          </p:cNvSpPr>
          <p:nvPr/>
        </p:nvSpPr>
        <p:spPr bwMode="auto">
          <a:xfrm flipH="1">
            <a:off x="3469092" y="2915568"/>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3" name="Line 17">
            <a:extLst>
              <a:ext uri="{FF2B5EF4-FFF2-40B4-BE49-F238E27FC236}">
                <a16:creationId xmlns:a16="http://schemas.microsoft.com/office/drawing/2014/main" id="{5743B3D4-D190-4208-AE7A-87D05161C750}"/>
              </a:ext>
            </a:extLst>
          </p:cNvPr>
          <p:cNvSpPr>
            <a:spLocks noChangeShapeType="1"/>
          </p:cNvSpPr>
          <p:nvPr/>
        </p:nvSpPr>
        <p:spPr bwMode="auto">
          <a:xfrm>
            <a:off x="3513806" y="4349080"/>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4" name="Line 18">
            <a:extLst>
              <a:ext uri="{FF2B5EF4-FFF2-40B4-BE49-F238E27FC236}">
                <a16:creationId xmlns:a16="http://schemas.microsoft.com/office/drawing/2014/main" id="{5516F8DC-7683-4B06-81E5-F1C5C54799CE}"/>
              </a:ext>
            </a:extLst>
          </p:cNvPr>
          <p:cNvSpPr>
            <a:spLocks noChangeShapeType="1"/>
          </p:cNvSpPr>
          <p:nvPr/>
        </p:nvSpPr>
        <p:spPr bwMode="auto">
          <a:xfrm flipV="1">
            <a:off x="5230158" y="4017293"/>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5" name="Line 19">
            <a:extLst>
              <a:ext uri="{FF2B5EF4-FFF2-40B4-BE49-F238E27FC236}">
                <a16:creationId xmlns:a16="http://schemas.microsoft.com/office/drawing/2014/main" id="{968276C7-6F36-4D7D-A2D6-4F024E0FD666}"/>
              </a:ext>
            </a:extLst>
          </p:cNvPr>
          <p:cNvSpPr>
            <a:spLocks noChangeShapeType="1"/>
          </p:cNvSpPr>
          <p:nvPr/>
        </p:nvSpPr>
        <p:spPr bwMode="auto">
          <a:xfrm>
            <a:off x="4344465" y="2921917"/>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6" name="Line 20">
            <a:extLst>
              <a:ext uri="{FF2B5EF4-FFF2-40B4-BE49-F238E27FC236}">
                <a16:creationId xmlns:a16="http://schemas.microsoft.com/office/drawing/2014/main" id="{F7477C8F-9133-49D7-8EAE-5DA314B67CCB}"/>
              </a:ext>
            </a:extLst>
          </p:cNvPr>
          <p:cNvSpPr>
            <a:spLocks noChangeShapeType="1"/>
          </p:cNvSpPr>
          <p:nvPr/>
        </p:nvSpPr>
        <p:spPr bwMode="auto">
          <a:xfrm>
            <a:off x="4234399" y="2758406"/>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7" name="Line 21">
            <a:extLst>
              <a:ext uri="{FF2B5EF4-FFF2-40B4-BE49-F238E27FC236}">
                <a16:creationId xmlns:a16="http://schemas.microsoft.com/office/drawing/2014/main" id="{0F8A18A7-EF3B-4391-B547-CB192DD76CA4}"/>
              </a:ext>
            </a:extLst>
          </p:cNvPr>
          <p:cNvSpPr>
            <a:spLocks noChangeShapeType="1"/>
          </p:cNvSpPr>
          <p:nvPr/>
        </p:nvSpPr>
        <p:spPr bwMode="auto">
          <a:xfrm flipV="1">
            <a:off x="4585236" y="5301581"/>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8" name="Line 22">
            <a:extLst>
              <a:ext uri="{FF2B5EF4-FFF2-40B4-BE49-F238E27FC236}">
                <a16:creationId xmlns:a16="http://schemas.microsoft.com/office/drawing/2014/main" id="{C9AD8150-B8C9-46B3-891E-303975F635CF}"/>
              </a:ext>
            </a:extLst>
          </p:cNvPr>
          <p:cNvSpPr>
            <a:spLocks noChangeShapeType="1"/>
          </p:cNvSpPr>
          <p:nvPr/>
        </p:nvSpPr>
        <p:spPr bwMode="auto">
          <a:xfrm rot="16200000">
            <a:off x="5600178" y="1951955"/>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79" name="Line 23">
            <a:extLst>
              <a:ext uri="{FF2B5EF4-FFF2-40B4-BE49-F238E27FC236}">
                <a16:creationId xmlns:a16="http://schemas.microsoft.com/office/drawing/2014/main" id="{9F82A54C-F8C8-4476-B3EC-516C768F9725}"/>
              </a:ext>
            </a:extLst>
          </p:cNvPr>
          <p:cNvSpPr>
            <a:spLocks noChangeShapeType="1"/>
          </p:cNvSpPr>
          <p:nvPr/>
        </p:nvSpPr>
        <p:spPr bwMode="auto">
          <a:xfrm>
            <a:off x="6765932" y="4017293"/>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0" name="Line 24">
            <a:extLst>
              <a:ext uri="{FF2B5EF4-FFF2-40B4-BE49-F238E27FC236}">
                <a16:creationId xmlns:a16="http://schemas.microsoft.com/office/drawing/2014/main" id="{C84829B2-A175-4678-B474-64CAB50682A6}"/>
              </a:ext>
            </a:extLst>
          </p:cNvPr>
          <p:cNvSpPr>
            <a:spLocks noChangeShapeType="1"/>
          </p:cNvSpPr>
          <p:nvPr/>
        </p:nvSpPr>
        <p:spPr bwMode="auto">
          <a:xfrm flipV="1">
            <a:off x="2518048" y="4274467"/>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1" name="Line 25">
            <a:extLst>
              <a:ext uri="{FF2B5EF4-FFF2-40B4-BE49-F238E27FC236}">
                <a16:creationId xmlns:a16="http://schemas.microsoft.com/office/drawing/2014/main" id="{BF11B374-C783-4030-8666-913D09B7007D}"/>
              </a:ext>
            </a:extLst>
          </p:cNvPr>
          <p:cNvSpPr>
            <a:spLocks noChangeShapeType="1"/>
          </p:cNvSpPr>
          <p:nvPr/>
        </p:nvSpPr>
        <p:spPr bwMode="auto">
          <a:xfrm rot="5400000" flipH="1">
            <a:off x="3803988" y="2383690"/>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2" name="Text Box 26">
            <a:extLst>
              <a:ext uri="{FF2B5EF4-FFF2-40B4-BE49-F238E27FC236}">
                <a16:creationId xmlns:a16="http://schemas.microsoft.com/office/drawing/2014/main" id="{65C755E7-D57D-4749-ADFF-432F7A704645}"/>
              </a:ext>
            </a:extLst>
          </p:cNvPr>
          <p:cNvSpPr txBox="1">
            <a:spLocks noChangeArrowheads="1"/>
          </p:cNvSpPr>
          <p:nvPr/>
        </p:nvSpPr>
        <p:spPr bwMode="auto">
          <a:xfrm>
            <a:off x="2144852" y="363946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83" name="Oval 31">
            <a:extLst>
              <a:ext uri="{FF2B5EF4-FFF2-40B4-BE49-F238E27FC236}">
                <a16:creationId xmlns:a16="http://schemas.microsoft.com/office/drawing/2014/main" id="{CFFFD36D-49CD-4289-ADD6-4A9ED35F3935}"/>
              </a:ext>
            </a:extLst>
          </p:cNvPr>
          <p:cNvSpPr>
            <a:spLocks noChangeArrowheads="1"/>
          </p:cNvSpPr>
          <p:nvPr/>
        </p:nvSpPr>
        <p:spPr bwMode="auto">
          <a:xfrm>
            <a:off x="3199084" y="4017292"/>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84" name="Line 39">
            <a:extLst>
              <a:ext uri="{FF2B5EF4-FFF2-40B4-BE49-F238E27FC236}">
                <a16:creationId xmlns:a16="http://schemas.microsoft.com/office/drawing/2014/main" id="{8DA13B36-00DE-48D0-BD51-8889C8B3B16E}"/>
              </a:ext>
            </a:extLst>
          </p:cNvPr>
          <p:cNvSpPr>
            <a:spLocks noChangeShapeType="1"/>
          </p:cNvSpPr>
          <p:nvPr/>
        </p:nvSpPr>
        <p:spPr bwMode="auto">
          <a:xfrm flipV="1">
            <a:off x="6765932" y="3420392"/>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5" name="AutoShape 43">
            <a:extLst>
              <a:ext uri="{FF2B5EF4-FFF2-40B4-BE49-F238E27FC236}">
                <a16:creationId xmlns:a16="http://schemas.microsoft.com/office/drawing/2014/main" id="{B943FA99-59B5-4810-902E-BD3CFD1CDDED}"/>
              </a:ext>
            </a:extLst>
          </p:cNvPr>
          <p:cNvSpPr>
            <a:spLocks noChangeArrowheads="1"/>
          </p:cNvSpPr>
          <p:nvPr/>
        </p:nvSpPr>
        <p:spPr bwMode="auto">
          <a:xfrm flipV="1">
            <a:off x="6280952" y="5758780"/>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86" name="Text Box 44">
            <a:extLst>
              <a:ext uri="{FF2B5EF4-FFF2-40B4-BE49-F238E27FC236}">
                <a16:creationId xmlns:a16="http://schemas.microsoft.com/office/drawing/2014/main" id="{977FCC3F-3D6D-4EF5-BBD2-B42201AD29C4}"/>
              </a:ext>
            </a:extLst>
          </p:cNvPr>
          <p:cNvSpPr txBox="1">
            <a:spLocks noChangeArrowheads="1"/>
          </p:cNvSpPr>
          <p:nvPr/>
        </p:nvSpPr>
        <p:spPr bwMode="auto">
          <a:xfrm>
            <a:off x="6392737" y="569686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互联网</a:t>
            </a:r>
          </a:p>
        </p:txBody>
      </p:sp>
      <p:pic>
        <p:nvPicPr>
          <p:cNvPr id="87" name="Picture 72">
            <a:extLst>
              <a:ext uri="{FF2B5EF4-FFF2-40B4-BE49-F238E27FC236}">
                <a16:creationId xmlns:a16="http://schemas.microsoft.com/office/drawing/2014/main" id="{A7BF5279-C384-4D60-8CE2-9ACAAA05C4A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7935" y="1340768"/>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73">
            <a:extLst>
              <a:ext uri="{FF2B5EF4-FFF2-40B4-BE49-F238E27FC236}">
                <a16:creationId xmlns:a16="http://schemas.microsoft.com/office/drawing/2014/main" id="{CA0D9063-5AEA-4975-9D81-4B6FAF6F54B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5762" y="3055268"/>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75">
            <a:extLst>
              <a:ext uri="{FF2B5EF4-FFF2-40B4-BE49-F238E27FC236}">
                <a16:creationId xmlns:a16="http://schemas.microsoft.com/office/drawing/2014/main" id="{41033872-ECAB-45DB-B9A1-20F11732D9F1}"/>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9685" y="5760368"/>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90" name="Picture 76">
            <a:extLst>
              <a:ext uri="{FF2B5EF4-FFF2-40B4-BE49-F238E27FC236}">
                <a16:creationId xmlns:a16="http://schemas.microsoft.com/office/drawing/2014/main" id="{F90FF836-5F03-467C-B472-60B25E0C4801}"/>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1232" y="4842793"/>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77">
            <a:extLst>
              <a:ext uri="{FF2B5EF4-FFF2-40B4-BE49-F238E27FC236}">
                <a16:creationId xmlns:a16="http://schemas.microsoft.com/office/drawing/2014/main" id="{F13250E6-7F03-43D5-9679-97832B07C04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2160" y="1539205"/>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Oval 80">
            <a:extLst>
              <a:ext uri="{FF2B5EF4-FFF2-40B4-BE49-F238E27FC236}">
                <a16:creationId xmlns:a16="http://schemas.microsoft.com/office/drawing/2014/main" id="{06681FB8-22E0-4040-BF7E-E2B26A6EA221}"/>
              </a:ext>
            </a:extLst>
          </p:cNvPr>
          <p:cNvSpPr>
            <a:spLocks noChangeArrowheads="1"/>
          </p:cNvSpPr>
          <p:nvPr/>
        </p:nvSpPr>
        <p:spPr bwMode="auto">
          <a:xfrm>
            <a:off x="3983309" y="2650456"/>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93" name="Oval 81">
            <a:extLst>
              <a:ext uri="{FF2B5EF4-FFF2-40B4-BE49-F238E27FC236}">
                <a16:creationId xmlns:a16="http://schemas.microsoft.com/office/drawing/2014/main" id="{714ACD02-9675-4D4D-8D59-B3A2FD4EF6E8}"/>
              </a:ext>
            </a:extLst>
          </p:cNvPr>
          <p:cNvSpPr>
            <a:spLocks noChangeArrowheads="1"/>
          </p:cNvSpPr>
          <p:nvPr/>
        </p:nvSpPr>
        <p:spPr bwMode="auto">
          <a:xfrm>
            <a:off x="5522522" y="2039267"/>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94" name="Oval 82">
            <a:extLst>
              <a:ext uri="{FF2B5EF4-FFF2-40B4-BE49-F238E27FC236}">
                <a16:creationId xmlns:a16="http://schemas.microsoft.com/office/drawing/2014/main" id="{45B70561-AB27-48AD-A36D-AB108155DD32}"/>
              </a:ext>
            </a:extLst>
          </p:cNvPr>
          <p:cNvSpPr>
            <a:spLocks noChangeArrowheads="1"/>
          </p:cNvSpPr>
          <p:nvPr/>
        </p:nvSpPr>
        <p:spPr bwMode="auto">
          <a:xfrm>
            <a:off x="6447770" y="3668042"/>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95" name="Oval 83">
            <a:extLst>
              <a:ext uri="{FF2B5EF4-FFF2-40B4-BE49-F238E27FC236}">
                <a16:creationId xmlns:a16="http://schemas.microsoft.com/office/drawing/2014/main" id="{010CE9CF-511F-44B4-AF89-B10D627067FE}"/>
              </a:ext>
            </a:extLst>
          </p:cNvPr>
          <p:cNvSpPr>
            <a:spLocks noChangeArrowheads="1"/>
          </p:cNvSpPr>
          <p:nvPr/>
        </p:nvSpPr>
        <p:spPr bwMode="auto">
          <a:xfrm>
            <a:off x="5030662" y="4987256"/>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96" name="Text Box 84">
            <a:extLst>
              <a:ext uri="{FF2B5EF4-FFF2-40B4-BE49-F238E27FC236}">
                <a16:creationId xmlns:a16="http://schemas.microsoft.com/office/drawing/2014/main" id="{E2668B7F-E9EB-4636-AE33-4CA971469B97}"/>
              </a:ext>
            </a:extLst>
          </p:cNvPr>
          <p:cNvSpPr txBox="1">
            <a:spLocks noChangeArrowheads="1"/>
          </p:cNvSpPr>
          <p:nvPr/>
        </p:nvSpPr>
        <p:spPr bwMode="auto">
          <a:xfrm>
            <a:off x="6905235" y="479675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97" name="Text Box 85">
            <a:extLst>
              <a:ext uri="{FF2B5EF4-FFF2-40B4-BE49-F238E27FC236}">
                <a16:creationId xmlns:a16="http://schemas.microsoft.com/office/drawing/2014/main" id="{62843962-2483-40EF-ADC7-C4DBBAFC513D}"/>
              </a:ext>
            </a:extLst>
          </p:cNvPr>
          <p:cNvSpPr txBox="1">
            <a:spLocks noChangeArrowheads="1"/>
          </p:cNvSpPr>
          <p:nvPr/>
        </p:nvSpPr>
        <p:spPr bwMode="auto">
          <a:xfrm>
            <a:off x="7997303" y="299653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98" name="Text Box 86">
            <a:extLst>
              <a:ext uri="{FF2B5EF4-FFF2-40B4-BE49-F238E27FC236}">
                <a16:creationId xmlns:a16="http://schemas.microsoft.com/office/drawing/2014/main" id="{293E1A54-4E29-401E-9ADF-E2EEC30C730E}"/>
              </a:ext>
            </a:extLst>
          </p:cNvPr>
          <p:cNvSpPr txBox="1">
            <a:spLocks noChangeArrowheads="1"/>
          </p:cNvSpPr>
          <p:nvPr/>
        </p:nvSpPr>
        <p:spPr bwMode="auto">
          <a:xfrm>
            <a:off x="5032383" y="134076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99" name="Text Box 87">
            <a:extLst>
              <a:ext uri="{FF2B5EF4-FFF2-40B4-BE49-F238E27FC236}">
                <a16:creationId xmlns:a16="http://schemas.microsoft.com/office/drawing/2014/main" id="{C436403C-77B4-4F02-AF22-6923D21F1B2A}"/>
              </a:ext>
            </a:extLst>
          </p:cNvPr>
          <p:cNvSpPr txBox="1">
            <a:spLocks noChangeArrowheads="1"/>
          </p:cNvSpPr>
          <p:nvPr/>
        </p:nvSpPr>
        <p:spPr bwMode="auto">
          <a:xfrm>
            <a:off x="3549922" y="148523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100" name="Text Box 88">
            <a:extLst>
              <a:ext uri="{FF2B5EF4-FFF2-40B4-BE49-F238E27FC236}">
                <a16:creationId xmlns:a16="http://schemas.microsoft.com/office/drawing/2014/main" id="{664118BB-B916-47F6-9AA4-2193D5D9ED22}"/>
              </a:ext>
            </a:extLst>
          </p:cNvPr>
          <p:cNvSpPr txBox="1">
            <a:spLocks noChangeArrowheads="1"/>
          </p:cNvSpPr>
          <p:nvPr/>
        </p:nvSpPr>
        <p:spPr bwMode="auto">
          <a:xfrm>
            <a:off x="3783814" y="573338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101" name="Rectangle 95">
            <a:extLst>
              <a:ext uri="{FF2B5EF4-FFF2-40B4-BE49-F238E27FC236}">
                <a16:creationId xmlns:a16="http://schemas.microsoft.com/office/drawing/2014/main" id="{820CAD87-A181-4E34-8260-D0D14F77F63B}"/>
              </a:ext>
            </a:extLst>
          </p:cNvPr>
          <p:cNvSpPr>
            <a:spLocks noChangeArrowheads="1"/>
          </p:cNvSpPr>
          <p:nvPr/>
        </p:nvSpPr>
        <p:spPr bwMode="auto">
          <a:xfrm>
            <a:off x="4096816" y="1701131"/>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102" name="Picture 74">
            <a:extLst>
              <a:ext uri="{FF2B5EF4-FFF2-40B4-BE49-F238E27FC236}">
                <a16:creationId xmlns:a16="http://schemas.microsoft.com/office/drawing/2014/main" id="{F83753FE-5C32-414E-A4C2-F9A92392121F}"/>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7462" y="4017293"/>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ectangle 92">
            <a:extLst>
              <a:ext uri="{FF2B5EF4-FFF2-40B4-BE49-F238E27FC236}">
                <a16:creationId xmlns:a16="http://schemas.microsoft.com/office/drawing/2014/main" id="{113EC054-1411-4514-882D-2232C7405E30}"/>
              </a:ext>
            </a:extLst>
          </p:cNvPr>
          <p:cNvSpPr>
            <a:spLocks noChangeArrowheads="1"/>
          </p:cNvSpPr>
          <p:nvPr/>
        </p:nvSpPr>
        <p:spPr bwMode="auto">
          <a:xfrm>
            <a:off x="2301354" y="414905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104" name="Rectangle 94">
            <a:extLst>
              <a:ext uri="{FF2B5EF4-FFF2-40B4-BE49-F238E27FC236}">
                <a16:creationId xmlns:a16="http://schemas.microsoft.com/office/drawing/2014/main" id="{15616F2E-3FA2-40F6-82D0-3C92DFAC773F}"/>
              </a:ext>
            </a:extLst>
          </p:cNvPr>
          <p:cNvSpPr>
            <a:spLocks noChangeArrowheads="1"/>
          </p:cNvSpPr>
          <p:nvPr/>
        </p:nvSpPr>
        <p:spPr bwMode="auto">
          <a:xfrm>
            <a:off x="2301354" y="414905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105" name="Text Box 98">
            <a:extLst>
              <a:ext uri="{FF2B5EF4-FFF2-40B4-BE49-F238E27FC236}">
                <a16:creationId xmlns:a16="http://schemas.microsoft.com/office/drawing/2014/main" id="{07CAC781-ED85-466B-BC12-502BA07E2795}"/>
              </a:ext>
            </a:extLst>
          </p:cNvPr>
          <p:cNvSpPr txBox="1">
            <a:spLocks noChangeArrowheads="1"/>
          </p:cNvSpPr>
          <p:nvPr/>
        </p:nvSpPr>
        <p:spPr bwMode="auto">
          <a:xfrm>
            <a:off x="8152084" y="4653881"/>
            <a:ext cx="2727029"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0000"/>
                </a:solidFill>
                <a:latin typeface="+mn-ea"/>
              </a:rPr>
              <a:t>H</a:t>
            </a:r>
            <a:r>
              <a:rPr kumimoji="1" lang="en-US" altLang="zh-CN" sz="2400" baseline="-25000">
                <a:solidFill>
                  <a:srgbClr val="FF0000"/>
                </a:solidFill>
                <a:latin typeface="+mn-ea"/>
              </a:rPr>
              <a:t>1 </a:t>
            </a:r>
            <a:r>
              <a:rPr kumimoji="1" lang="zh-CN" altLang="en-US" sz="2400">
                <a:solidFill>
                  <a:srgbClr val="FF0000"/>
                </a:solidFill>
                <a:latin typeface="+mn-ea"/>
              </a:rPr>
              <a:t>向 </a:t>
            </a:r>
            <a:r>
              <a:rPr kumimoji="1" lang="en-US" altLang="zh-CN" sz="2400">
                <a:solidFill>
                  <a:srgbClr val="FF0000"/>
                </a:solidFill>
                <a:latin typeface="+mn-ea"/>
              </a:rPr>
              <a:t>H</a:t>
            </a:r>
            <a:r>
              <a:rPr kumimoji="1" lang="en-US" altLang="zh-CN" sz="2400" baseline="-25000">
                <a:solidFill>
                  <a:srgbClr val="FF0000"/>
                </a:solidFill>
                <a:latin typeface="+mn-ea"/>
              </a:rPr>
              <a:t>5</a:t>
            </a:r>
            <a:r>
              <a:rPr kumimoji="1" lang="en-US" altLang="zh-CN" sz="2400">
                <a:solidFill>
                  <a:srgbClr val="FF0000"/>
                </a:solidFill>
                <a:latin typeface="+mn-ea"/>
              </a:rPr>
              <a:t> </a:t>
            </a:r>
            <a:r>
              <a:rPr kumimoji="1" lang="zh-CN" altLang="en-US" sz="2400">
                <a:solidFill>
                  <a:srgbClr val="FF0000"/>
                </a:solidFill>
                <a:latin typeface="+mn-ea"/>
              </a:rPr>
              <a:t>发送分组</a:t>
            </a:r>
          </a:p>
        </p:txBody>
      </p:sp>
      <p:sp>
        <p:nvSpPr>
          <p:cNvPr id="106" name="Text Box 99">
            <a:extLst>
              <a:ext uri="{FF2B5EF4-FFF2-40B4-BE49-F238E27FC236}">
                <a16:creationId xmlns:a16="http://schemas.microsoft.com/office/drawing/2014/main" id="{CDD5393D-09B1-4E91-BE63-FF52BEBDE247}"/>
              </a:ext>
            </a:extLst>
          </p:cNvPr>
          <p:cNvSpPr txBox="1">
            <a:spLocks noChangeArrowheads="1"/>
          </p:cNvSpPr>
          <p:nvPr/>
        </p:nvSpPr>
        <p:spPr bwMode="auto">
          <a:xfrm>
            <a:off x="8152084" y="3788693"/>
            <a:ext cx="2727029"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CC"/>
                </a:solidFill>
                <a:latin typeface="+mn-ea"/>
              </a:rPr>
              <a:t>H</a:t>
            </a:r>
            <a:r>
              <a:rPr kumimoji="1" lang="en-US" altLang="zh-CN" sz="2400" baseline="-25000" dirty="0">
                <a:solidFill>
                  <a:srgbClr val="0000CC"/>
                </a:solidFill>
                <a:latin typeface="+mn-ea"/>
              </a:rPr>
              <a:t>2 </a:t>
            </a:r>
            <a:r>
              <a:rPr kumimoji="1" lang="zh-CN" altLang="en-US" sz="2400" dirty="0">
                <a:solidFill>
                  <a:srgbClr val="0000CC"/>
                </a:solidFill>
                <a:latin typeface="+mn-ea"/>
              </a:rPr>
              <a:t>向 </a:t>
            </a:r>
            <a:r>
              <a:rPr kumimoji="1" lang="en-US" altLang="zh-CN" sz="2400" dirty="0">
                <a:solidFill>
                  <a:srgbClr val="0000CC"/>
                </a:solidFill>
                <a:latin typeface="+mn-ea"/>
              </a:rPr>
              <a:t>H</a:t>
            </a:r>
            <a:r>
              <a:rPr kumimoji="1" lang="en-US" altLang="zh-CN" sz="2400" baseline="-25000" dirty="0">
                <a:solidFill>
                  <a:srgbClr val="0000CC"/>
                </a:solidFill>
                <a:latin typeface="+mn-ea"/>
              </a:rPr>
              <a:t>6</a:t>
            </a:r>
            <a:r>
              <a:rPr kumimoji="1" lang="en-US" altLang="zh-CN" sz="2400" dirty="0">
                <a:solidFill>
                  <a:srgbClr val="0000CC"/>
                </a:solidFill>
                <a:latin typeface="+mn-ea"/>
              </a:rPr>
              <a:t> </a:t>
            </a:r>
            <a:r>
              <a:rPr kumimoji="1" lang="zh-CN" altLang="en-US" sz="2400" dirty="0">
                <a:solidFill>
                  <a:srgbClr val="0000CC"/>
                </a:solidFill>
                <a:latin typeface="+mn-ea"/>
              </a:rPr>
              <a:t>发送分组</a:t>
            </a:r>
          </a:p>
        </p:txBody>
      </p:sp>
      <p:sp>
        <p:nvSpPr>
          <p:cNvPr id="107" name="Rectangle 100">
            <a:extLst>
              <a:ext uri="{FF2B5EF4-FFF2-40B4-BE49-F238E27FC236}">
                <a16:creationId xmlns:a16="http://schemas.microsoft.com/office/drawing/2014/main" id="{F064988C-37BA-4405-8C51-8FEB731094A9}"/>
              </a:ext>
            </a:extLst>
          </p:cNvPr>
          <p:cNvSpPr>
            <a:spLocks noChangeArrowheads="1"/>
          </p:cNvSpPr>
          <p:nvPr/>
        </p:nvSpPr>
        <p:spPr bwMode="auto">
          <a:xfrm>
            <a:off x="2301354" y="414905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108" name="Rectangle 101">
            <a:extLst>
              <a:ext uri="{FF2B5EF4-FFF2-40B4-BE49-F238E27FC236}">
                <a16:creationId xmlns:a16="http://schemas.microsoft.com/office/drawing/2014/main" id="{485512C6-4E51-427E-BA29-2B51BE805887}"/>
              </a:ext>
            </a:extLst>
          </p:cNvPr>
          <p:cNvSpPr>
            <a:spLocks noChangeArrowheads="1"/>
          </p:cNvSpPr>
          <p:nvPr/>
        </p:nvSpPr>
        <p:spPr bwMode="auto">
          <a:xfrm>
            <a:off x="4096816" y="1701131"/>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109" name="Rectangle 97">
            <a:extLst>
              <a:ext uri="{FF2B5EF4-FFF2-40B4-BE49-F238E27FC236}">
                <a16:creationId xmlns:a16="http://schemas.microsoft.com/office/drawing/2014/main" id="{440E661B-5B80-47C4-8EAA-DD9ED7D50B98}"/>
              </a:ext>
            </a:extLst>
          </p:cNvPr>
          <p:cNvSpPr>
            <a:spLocks noChangeArrowheads="1"/>
          </p:cNvSpPr>
          <p:nvPr/>
        </p:nvSpPr>
        <p:spPr bwMode="auto">
          <a:xfrm>
            <a:off x="2301354" y="4149080"/>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110" name="Rectangle 96">
            <a:extLst>
              <a:ext uri="{FF2B5EF4-FFF2-40B4-BE49-F238E27FC236}">
                <a16:creationId xmlns:a16="http://schemas.microsoft.com/office/drawing/2014/main" id="{E925A73F-6B49-4122-96C7-171AD98AEF80}"/>
              </a:ext>
            </a:extLst>
          </p:cNvPr>
          <p:cNvSpPr>
            <a:spLocks noChangeArrowheads="1"/>
          </p:cNvSpPr>
          <p:nvPr/>
        </p:nvSpPr>
        <p:spPr bwMode="auto">
          <a:xfrm>
            <a:off x="4096816" y="1701131"/>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111" name="Text Box 102">
            <a:extLst>
              <a:ext uri="{FF2B5EF4-FFF2-40B4-BE49-F238E27FC236}">
                <a16:creationId xmlns:a16="http://schemas.microsoft.com/office/drawing/2014/main" id="{247103EA-1D8D-4262-973E-84DA9FA1D3A4}"/>
              </a:ext>
            </a:extLst>
          </p:cNvPr>
          <p:cNvSpPr txBox="1">
            <a:spLocks noChangeArrowheads="1"/>
          </p:cNvSpPr>
          <p:nvPr/>
        </p:nvSpPr>
        <p:spPr bwMode="auto">
          <a:xfrm>
            <a:off x="6905235" y="1753518"/>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dirty="0">
                <a:solidFill>
                  <a:srgbClr val="000099"/>
                </a:solidFill>
                <a:latin typeface="+mn-ea"/>
              </a:rPr>
              <a:t>注意分组路径的变化！</a:t>
            </a:r>
          </a:p>
        </p:txBody>
      </p:sp>
      <p:sp>
        <p:nvSpPr>
          <p:cNvPr id="112" name="Text Box 103">
            <a:extLst>
              <a:ext uri="{FF2B5EF4-FFF2-40B4-BE49-F238E27FC236}">
                <a16:creationId xmlns:a16="http://schemas.microsoft.com/office/drawing/2014/main" id="{84AC372D-5B54-4218-AAD1-F3645F7046B3}"/>
              </a:ext>
            </a:extLst>
          </p:cNvPr>
          <p:cNvSpPr txBox="1">
            <a:spLocks noChangeArrowheads="1"/>
          </p:cNvSpPr>
          <p:nvPr/>
        </p:nvSpPr>
        <p:spPr bwMode="auto">
          <a:xfrm>
            <a:off x="2213643" y="2277393"/>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路由器</a:t>
            </a:r>
          </a:p>
        </p:txBody>
      </p:sp>
      <p:sp>
        <p:nvSpPr>
          <p:cNvPr id="113" name="Text Box 105">
            <a:extLst>
              <a:ext uri="{FF2B5EF4-FFF2-40B4-BE49-F238E27FC236}">
                <a16:creationId xmlns:a16="http://schemas.microsoft.com/office/drawing/2014/main" id="{E181CAF1-78EC-4832-957B-4B89162087EE}"/>
              </a:ext>
            </a:extLst>
          </p:cNvPr>
          <p:cNvSpPr txBox="1">
            <a:spLocks noChangeArrowheads="1"/>
          </p:cNvSpPr>
          <p:nvPr/>
        </p:nvSpPr>
        <p:spPr bwMode="auto">
          <a:xfrm>
            <a:off x="1405341" y="314099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主机</a:t>
            </a:r>
          </a:p>
        </p:txBody>
      </p:sp>
      <p:sp>
        <p:nvSpPr>
          <p:cNvPr id="114" name="Line 106">
            <a:extLst>
              <a:ext uri="{FF2B5EF4-FFF2-40B4-BE49-F238E27FC236}">
                <a16:creationId xmlns:a16="http://schemas.microsoft.com/office/drawing/2014/main" id="{92B7CF24-2647-448B-AD9F-C1FF26331D96}"/>
              </a:ext>
            </a:extLst>
          </p:cNvPr>
          <p:cNvSpPr>
            <a:spLocks noChangeShapeType="1"/>
          </p:cNvSpPr>
          <p:nvPr/>
        </p:nvSpPr>
        <p:spPr bwMode="auto">
          <a:xfrm>
            <a:off x="3159529" y="2564730"/>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5" name="Line 107">
            <a:extLst>
              <a:ext uri="{FF2B5EF4-FFF2-40B4-BE49-F238E27FC236}">
                <a16:creationId xmlns:a16="http://schemas.microsoft.com/office/drawing/2014/main" id="{67F4B77F-30AA-43D1-8B83-C3D6F31ED416}"/>
              </a:ext>
            </a:extLst>
          </p:cNvPr>
          <p:cNvSpPr>
            <a:spLocks noChangeShapeType="1"/>
          </p:cNvSpPr>
          <p:nvPr/>
        </p:nvSpPr>
        <p:spPr bwMode="auto">
          <a:xfrm>
            <a:off x="1833570" y="3501355"/>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3.33333E-6 L 0.10469 -3.33333E-6 L 0.28893 0.15 L 0.43802 -0.04444 L 0.52226 0.13311 " pathEditMode="relative" rAng="0" ptsTypes="AAAAA">
                                      <p:cBhvr>
                                        <p:cTn id="9" dur="2000" fill="hold"/>
                                        <p:tgtEl>
                                          <p:spTgt spid="103"/>
                                        </p:tgtEl>
                                        <p:attrNameLst>
                                          <p:attrName>ppt_x</p:attrName>
                                          <p:attrName>ppt_y</p:attrName>
                                        </p:attrNameLst>
                                      </p:cBhvr>
                                      <p:rCtr x="26107" y="5278"/>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103"/>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0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3.33333E-6 L 0.10312 0.00209 L 0.17929 -0.20717 L 0.43021 -0.05509 L 0.52539 0.14375 " pathEditMode="relative" rAng="0" ptsTypes="AAAAA">
                                      <p:cBhvr>
                                        <p:cTn id="18" dur="2000" fill="hold"/>
                                        <p:tgtEl>
                                          <p:spTgt spid="104"/>
                                        </p:tgtEl>
                                        <p:attrNameLst>
                                          <p:attrName>ppt_x</p:attrName>
                                          <p:attrName>ppt_y</p:attrName>
                                        </p:attrNameLst>
                                      </p:cBhvr>
                                      <p:rCtr x="26263" y="-3171"/>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10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106"/>
                                        </p:tgtEl>
                                        <p:attrNameLst>
                                          <p:attrName>style.visibility</p:attrName>
                                        </p:attrNameLst>
                                      </p:cBhvr>
                                      <p:tavLst>
                                        <p:tav tm="0">
                                          <p:val>
                                            <p:strVal val="hidden"/>
                                          </p:val>
                                        </p:tav>
                                        <p:tav tm="50000">
                                          <p:val>
                                            <p:strVal val="visible"/>
                                          </p:val>
                                        </p:tav>
                                      </p:tavLst>
                                    </p:anim>
                                  </p:childTnLst>
                                </p:cTn>
                              </p:par>
                            </p:childTnLst>
                          </p:cTn>
                        </p:par>
                        <p:par>
                          <p:cTn id="28" fill="hold">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par>
                          <p:cTn id="31" fill="hold">
                            <p:stCondLst>
                              <p:cond delay="7000"/>
                            </p:stCondLst>
                            <p:childTnLst>
                              <p:par>
                                <p:cTn id="32" presetID="0" presetClass="path" presetSubtype="0" accel="50000" decel="50000" fill="hold" grpId="1" nodeType="afterEffect">
                                  <p:stCondLst>
                                    <p:cond delay="0"/>
                                  </p:stCondLst>
                                  <p:childTnLst>
                                    <p:animMotion origin="layout" path="M -3.125E-6 1.11111E-6 L 0.00157 0.14375 L 0.25716 0.29792 L 0.36979 0.21574 " pathEditMode="relative" rAng="0" ptsTypes="AAAA">
                                      <p:cBhvr>
                                        <p:cTn id="33" dur="2000" fill="hold"/>
                                        <p:tgtEl>
                                          <p:spTgt spid="101"/>
                                        </p:tgtEl>
                                        <p:attrNameLst>
                                          <p:attrName>ppt_x</p:attrName>
                                          <p:attrName>ppt_y</p:attrName>
                                        </p:attrNameLst>
                                      </p:cBhvr>
                                      <p:rCtr x="18490" y="14884"/>
                                    </p:animMotion>
                                  </p:childTnLst>
                                </p:cTn>
                              </p:par>
                            </p:childTnLst>
                          </p:cTn>
                        </p:par>
                        <p:par>
                          <p:cTn id="34" fill="hold">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101"/>
                                        </p:tgtEl>
                                        <p:attrNameLst>
                                          <p:attrName>style.visibility</p:attrName>
                                        </p:attrNameLst>
                                      </p:cBhvr>
                                      <p:to>
                                        <p:strVal val="hidden"/>
                                      </p:to>
                                    </p:set>
                                  </p:childTnLst>
                                </p:cTn>
                              </p:par>
                            </p:childTnLst>
                          </p:cTn>
                        </p:par>
                        <p:par>
                          <p:cTn id="37" fill="hold">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childTnLst>
                          </p:cTn>
                        </p:par>
                        <p:par>
                          <p:cTn id="40" fill="hold">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111"/>
                                        </p:tgtEl>
                                        <p:attrNameLst>
                                          <p:attrName>style.visibility</p:attrName>
                                        </p:attrNameLst>
                                      </p:cBhvr>
                                      <p:tavLst>
                                        <p:tav tm="0">
                                          <p:val>
                                            <p:strVal val="hidden"/>
                                          </p:val>
                                        </p:tav>
                                        <p:tav tm="50000">
                                          <p:val>
                                            <p:strVal val="visible"/>
                                          </p:val>
                                        </p:tav>
                                      </p:tavLst>
                                    </p:anim>
                                  </p:childTnLst>
                                </p:cTn>
                              </p:par>
                            </p:childTnLst>
                          </p:cTn>
                        </p:par>
                        <p:par>
                          <p:cTn id="43" fill="hold">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1000"/>
                            </p:stCondLst>
                            <p:childTnLst>
                              <p:par>
                                <p:cTn id="47" presetID="0" presetClass="path" presetSubtype="0" accel="50000" decel="50000" fill="hold" grpId="1" nodeType="afterEffect">
                                  <p:stCondLst>
                                    <p:cond delay="0"/>
                                  </p:stCondLst>
                                  <p:childTnLst>
                                    <p:animMotion origin="layout" path="M 2.5E-6 -3.33333E-6 L 0.10312 0.00209 L 0.17929 -0.20717 L 0.43021 -0.05509 L 0.52539 0.14375 " pathEditMode="relative" rAng="0" ptsTypes="AAAAA">
                                      <p:cBhvr>
                                        <p:cTn id="48" dur="2000" fill="hold"/>
                                        <p:tgtEl>
                                          <p:spTgt spid="107"/>
                                        </p:tgtEl>
                                        <p:attrNameLst>
                                          <p:attrName>ppt_x</p:attrName>
                                          <p:attrName>ppt_y</p:attrName>
                                        </p:attrNameLst>
                                      </p:cBhvr>
                                      <p:rCtr x="26263" y="-3171"/>
                                    </p:animMotion>
                                  </p:childTnLst>
                                </p:cTn>
                              </p:par>
                            </p:childTnLst>
                          </p:cTn>
                        </p:par>
                        <p:par>
                          <p:cTn id="49" fill="hold">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107"/>
                                        </p:tgtEl>
                                        <p:attrNameLst>
                                          <p:attrName>style.visibility</p:attrName>
                                        </p:attrNameLst>
                                      </p:cBhvr>
                                      <p:to>
                                        <p:strVal val="hidden"/>
                                      </p:to>
                                    </p:set>
                                  </p:childTnLst>
                                </p:cTn>
                              </p:par>
                            </p:childTnLst>
                          </p:cTn>
                        </p:par>
                        <p:par>
                          <p:cTn id="52" fill="hold">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childTnLst>
                          </p:cTn>
                        </p:par>
                        <p:par>
                          <p:cTn id="55" fill="hold">
                            <p:stCondLst>
                              <p:cond delay="13000"/>
                            </p:stCondLst>
                            <p:childTnLst>
                              <p:par>
                                <p:cTn id="56" presetID="0" presetClass="path" presetSubtype="0" accel="50000" decel="50000" fill="hold" grpId="1" nodeType="afterEffect">
                                  <p:stCondLst>
                                    <p:cond delay="0"/>
                                  </p:stCondLst>
                                  <p:childTnLst>
                                    <p:animMotion origin="layout" path="M -3.125E-6 1.11111E-6 L 0.00157 0.14375 L 0.25716 0.29792 L 0.36979 0.21574 " pathEditMode="relative" rAng="0" ptsTypes="AAAA">
                                      <p:cBhvr>
                                        <p:cTn id="57" dur="2000" fill="hold"/>
                                        <p:tgtEl>
                                          <p:spTgt spid="108"/>
                                        </p:tgtEl>
                                        <p:attrNameLst>
                                          <p:attrName>ppt_x</p:attrName>
                                          <p:attrName>ppt_y</p:attrName>
                                        </p:attrNameLst>
                                      </p:cBhvr>
                                      <p:rCtr x="18490" y="14884"/>
                                    </p:animMotion>
                                  </p:childTnLst>
                                </p:cTn>
                              </p:par>
                            </p:childTnLst>
                          </p:cTn>
                        </p:par>
                        <p:par>
                          <p:cTn id="58" fill="hold">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108"/>
                                        </p:tgtEl>
                                        <p:attrNameLst>
                                          <p:attrName>style.visibility</p:attrName>
                                        </p:attrNameLst>
                                      </p:cBhvr>
                                      <p:to>
                                        <p:strVal val="hidden"/>
                                      </p:to>
                                    </p:set>
                                  </p:childTnLst>
                                </p:cTn>
                              </p:par>
                            </p:childTnLst>
                          </p:cTn>
                        </p:par>
                        <p:par>
                          <p:cTn id="61" fill="hold">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par>
                          <p:cTn id="64" fill="hold">
                            <p:stCondLst>
                              <p:cond delay="15000"/>
                            </p:stCondLst>
                            <p:childTnLst>
                              <p:par>
                                <p:cTn id="65" presetID="0" presetClass="path" presetSubtype="0" accel="50000" decel="50000" fill="hold" grpId="1" nodeType="afterEffect">
                                  <p:stCondLst>
                                    <p:cond delay="0"/>
                                  </p:stCondLst>
                                  <p:childTnLst>
                                    <p:animMotion origin="layout" path="M 2.5E-6 -3.33333E-6 L 0.10469 0.00417 L 0.18737 -0.19884 L 0.29362 0.14792 L 0.43802 -0.04884 L 0.52539 0.13727 " pathEditMode="relative" rAng="0" ptsTypes="AAAAAA">
                                      <p:cBhvr>
                                        <p:cTn id="66" dur="2000" fill="hold"/>
                                        <p:tgtEl>
                                          <p:spTgt spid="109"/>
                                        </p:tgtEl>
                                        <p:attrNameLst>
                                          <p:attrName>ppt_x</p:attrName>
                                          <p:attrName>ppt_y</p:attrName>
                                        </p:attrNameLst>
                                      </p:cBhvr>
                                      <p:rCtr x="26263" y="-2546"/>
                                    </p:animMotion>
                                  </p:childTnLst>
                                </p:cTn>
                              </p:par>
                            </p:childTnLst>
                          </p:cTn>
                        </p:par>
                        <p:par>
                          <p:cTn id="67" fill="hold">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109"/>
                                        </p:tgtEl>
                                        <p:attrNameLst>
                                          <p:attrName>style.visibility</p:attrName>
                                        </p:attrNameLst>
                                      </p:cBhvr>
                                      <p:to>
                                        <p:strVal val="hidden"/>
                                      </p:to>
                                    </p:set>
                                  </p:childTnLst>
                                </p:cTn>
                              </p:par>
                            </p:childTnLst>
                          </p:cTn>
                        </p:par>
                        <p:par>
                          <p:cTn id="70" fill="hold">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110"/>
                                        </p:tgtEl>
                                        <p:attrNameLst>
                                          <p:attrName>style.visibility</p:attrName>
                                        </p:attrNameLst>
                                      </p:cBhvr>
                                      <p:to>
                                        <p:strVal val="visible"/>
                                      </p:to>
                                    </p:set>
                                  </p:childTnLst>
                                </p:cTn>
                              </p:par>
                            </p:childTnLst>
                          </p:cTn>
                        </p:par>
                        <p:par>
                          <p:cTn id="73" fill="hold">
                            <p:stCondLst>
                              <p:cond delay="17000"/>
                            </p:stCondLst>
                            <p:childTnLst>
                              <p:par>
                                <p:cTn id="74" presetID="0" presetClass="path" presetSubtype="0" accel="50000" decel="50000" fill="hold" grpId="1" nodeType="afterEffect">
                                  <p:stCondLst>
                                    <p:cond delay="0"/>
                                  </p:stCondLst>
                                  <p:childTnLst>
                                    <p:animMotion origin="layout" path="M -3.125E-6 1.11111E-6 L 0.0017 0.16481 L 0.15729 0.06759 L 0.25404 0.3 L 0.36993 0.21967 " pathEditMode="relative" rAng="0" ptsTypes="AAAAA">
                                      <p:cBhvr>
                                        <p:cTn id="75" dur="2000" fill="hold"/>
                                        <p:tgtEl>
                                          <p:spTgt spid="110"/>
                                        </p:tgtEl>
                                        <p:attrNameLst>
                                          <p:attrName>ppt_x</p:attrName>
                                          <p:attrName>ppt_y</p:attrName>
                                        </p:attrNameLst>
                                      </p:cBhvr>
                                      <p:rCtr x="18490" y="15000"/>
                                    </p:animMotion>
                                  </p:childTnLst>
                                </p:cTn>
                              </p:par>
                            </p:childTnLst>
                          </p:cTn>
                        </p:par>
                        <p:par>
                          <p:cTn id="76" fill="hold">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1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1" grpId="2" animBg="1"/>
      <p:bldP spid="103" grpId="0" animBg="1"/>
      <p:bldP spid="103" grpId="1" animBg="1"/>
      <p:bldP spid="103" grpId="2" animBg="1"/>
      <p:bldP spid="104" grpId="0" animBg="1"/>
      <p:bldP spid="104" grpId="1" animBg="1"/>
      <p:bldP spid="104" grpId="2" animBg="1"/>
      <p:bldP spid="106" grpId="0" animBg="1"/>
      <p:bldP spid="106" grpId="1" animBg="1"/>
      <p:bldP spid="107" grpId="0" animBg="1"/>
      <p:bldP spid="107" grpId="1" animBg="1"/>
      <p:bldP spid="107" grpId="2" animBg="1"/>
      <p:bldP spid="108" grpId="0" animBg="1"/>
      <p:bldP spid="108" grpId="1" animBg="1"/>
      <p:bldP spid="108" grpId="2" animBg="1"/>
      <p:bldP spid="109" grpId="0" animBg="1"/>
      <p:bldP spid="109" grpId="1" animBg="1"/>
      <p:bldP spid="109" grpId="2" animBg="1"/>
      <p:bldP spid="110" grpId="0" animBg="1"/>
      <p:bldP spid="110" grpId="1" animBg="1"/>
      <p:bldP spid="110" grpId="2" animBg="1"/>
      <p:bldP spid="111" grpId="0" animBg="1"/>
      <p:bldP spid="1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互联网是</a:t>
            </a:r>
            <a:r>
              <a:rPr lang="zh-CN" altLang="zh-CN" dirty="0"/>
              <a:t>由数量极大的各种计算机网络互连起来</a:t>
            </a:r>
            <a:r>
              <a:rPr lang="zh-CN" altLang="en-US" dirty="0"/>
              <a:t>而形成的网络</a:t>
            </a:r>
            <a:endParaRPr lang="en-US" altLang="zh-CN" dirty="0"/>
          </a:p>
          <a:p>
            <a:r>
              <a:rPr lang="zh-CN" altLang="zh-CN" dirty="0"/>
              <a:t>可以从两种不同的方面来认识互联网</a:t>
            </a:r>
            <a:r>
              <a:rPr lang="zh-CN" altLang="en-US" dirty="0"/>
              <a:t>：</a:t>
            </a:r>
            <a:endParaRPr lang="en-US" altLang="zh-CN" dirty="0"/>
          </a:p>
          <a:p>
            <a:pPr lvl="1"/>
            <a:r>
              <a:rPr lang="zh-CN" altLang="en-US" dirty="0"/>
              <a:t>互联网</a:t>
            </a:r>
            <a:r>
              <a:rPr lang="zh-CN" altLang="zh-CN" dirty="0"/>
              <a:t>应用</a:t>
            </a:r>
            <a:endParaRPr lang="en-US" altLang="zh-CN" dirty="0"/>
          </a:p>
          <a:p>
            <a:pPr lvl="1"/>
            <a:r>
              <a:rPr lang="zh-CN" altLang="en-US" dirty="0"/>
              <a:t>互联网</a:t>
            </a:r>
            <a:r>
              <a:rPr lang="zh-CN" altLang="zh-CN" dirty="0"/>
              <a:t>工作原理</a:t>
            </a:r>
            <a:r>
              <a:rPr lang="zh-CN" altLang="en-US" dirty="0"/>
              <a:t>与特点</a:t>
            </a:r>
            <a:endParaRPr lang="en-US" altLang="zh-CN" dirty="0"/>
          </a:p>
        </p:txBody>
      </p:sp>
      <p:sp>
        <p:nvSpPr>
          <p:cNvPr id="2" name="标题 1"/>
          <p:cNvSpPr>
            <a:spLocks noGrp="1"/>
          </p:cNvSpPr>
          <p:nvPr>
            <p:ph type="title"/>
          </p:nvPr>
        </p:nvSpPr>
        <p:spPr/>
        <p:txBody>
          <a:bodyPr/>
          <a:lstStyle/>
          <a:p>
            <a:pPr algn="ctr"/>
            <a:r>
              <a:rPr lang="zh-CN" altLang="en-US" dirty="0"/>
              <a:t>什么是互联网？</a:t>
            </a:r>
          </a:p>
        </p:txBody>
      </p:sp>
      <p:sp>
        <p:nvSpPr>
          <p:cNvPr id="4" name="文本框 3">
            <a:extLst>
              <a:ext uri="{FF2B5EF4-FFF2-40B4-BE49-F238E27FC236}">
                <a16:creationId xmlns:a16="http://schemas.microsoft.com/office/drawing/2014/main" id="{2F7E7F62-3559-4953-A880-2855D5F8C77F}"/>
              </a:ext>
            </a:extLst>
          </p:cNvPr>
          <p:cNvSpPr txBox="1"/>
          <p:nvPr/>
        </p:nvSpPr>
        <p:spPr>
          <a:xfrm>
            <a:off x="5447928" y="3697260"/>
            <a:ext cx="6480720" cy="523220"/>
          </a:xfrm>
          <a:prstGeom prst="rect">
            <a:avLst/>
          </a:prstGeom>
          <a:noFill/>
        </p:spPr>
        <p:txBody>
          <a:bodyPr wrap="square" rtlCol="0">
            <a:spAutoFit/>
          </a:bodyPr>
          <a:lstStyle/>
          <a:p>
            <a:r>
              <a:rPr lang="zh-CN" altLang="en-US" sz="2800" dirty="0">
                <a:solidFill>
                  <a:srgbClr val="00B050"/>
                </a:solidFill>
              </a:rPr>
              <a:t>后续章节将讲述 </a:t>
            </a:r>
            <a:r>
              <a:rPr lang="en-US" altLang="zh-CN" sz="2800" dirty="0">
                <a:solidFill>
                  <a:srgbClr val="00B050"/>
                </a:solidFill>
              </a:rPr>
              <a:t>Network of network</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3223062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10906" y="94704"/>
            <a:ext cx="5906714" cy="720724"/>
          </a:xfrm>
        </p:spPr>
        <p:txBody>
          <a:bodyPr>
            <a:normAutofit/>
          </a:bodyPr>
          <a:lstStyle/>
          <a:p>
            <a:pPr algn="ctr"/>
            <a:r>
              <a:rPr lang="zh-CN" altLang="en-US" sz="3200" dirty="0"/>
              <a:t>注意分组的</a:t>
            </a:r>
            <a:r>
              <a:rPr lang="zh-CN" altLang="en-US" sz="3200" dirty="0">
                <a:solidFill>
                  <a:srgbClr val="FF0000"/>
                </a:solidFill>
              </a:rPr>
              <a:t>存储转发</a:t>
            </a:r>
            <a:r>
              <a:rPr lang="zh-CN" altLang="en-US" sz="3200" dirty="0"/>
              <a:t>过程</a:t>
            </a:r>
          </a:p>
        </p:txBody>
      </p:sp>
      <p:sp>
        <p:nvSpPr>
          <p:cNvPr id="2" name="图片占位符 1">
            <a:extLst>
              <a:ext uri="{FF2B5EF4-FFF2-40B4-BE49-F238E27FC236}">
                <a16:creationId xmlns:a16="http://schemas.microsoft.com/office/drawing/2014/main" id="{F08E0621-2F3F-4A3C-8189-D3D2516596BA}"/>
              </a:ext>
            </a:extLst>
          </p:cNvPr>
          <p:cNvSpPr>
            <a:spLocks noGrp="1"/>
          </p:cNvSpPr>
          <p:nvPr>
            <p:ph type="pic" sz="quarter" idx="10"/>
          </p:nvPr>
        </p:nvSpPr>
        <p:spPr>
          <a:xfrm>
            <a:off x="1990775" y="925337"/>
            <a:ext cx="8425705" cy="4177059"/>
          </a:xfrm>
        </p:spPr>
      </p:sp>
      <p:sp>
        <p:nvSpPr>
          <p:cNvPr id="3" name="文本占位符 2">
            <a:extLst>
              <a:ext uri="{FF2B5EF4-FFF2-40B4-BE49-F238E27FC236}">
                <a16:creationId xmlns:a16="http://schemas.microsoft.com/office/drawing/2014/main" id="{A9B19547-89EC-46C7-9E41-C01E95732782}"/>
              </a:ext>
            </a:extLst>
          </p:cNvPr>
          <p:cNvSpPr>
            <a:spLocks noGrp="1"/>
          </p:cNvSpPr>
          <p:nvPr>
            <p:ph type="body" sz="quarter" idx="11"/>
          </p:nvPr>
        </p:nvSpPr>
        <p:spPr>
          <a:xfrm>
            <a:off x="2063427" y="5390205"/>
            <a:ext cx="8280400" cy="431800"/>
          </a:xfrm>
        </p:spPr>
        <p:txBody>
          <a:bodyPr>
            <a:normAutofit fontScale="92500" lnSpcReduction="20000"/>
          </a:bodyPr>
          <a:lstStyle/>
          <a:p>
            <a:endParaRPr lang="zh-CN" altLang="en-US"/>
          </a:p>
        </p:txBody>
      </p:sp>
      <p:grpSp>
        <p:nvGrpSpPr>
          <p:cNvPr id="65539" name="Group 3"/>
          <p:cNvGrpSpPr>
            <a:grpSpLocks/>
          </p:cNvGrpSpPr>
          <p:nvPr/>
        </p:nvGrpSpPr>
        <p:grpSpPr bwMode="auto">
          <a:xfrm>
            <a:off x="2426605" y="1328550"/>
            <a:ext cx="5454650" cy="451338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935787" y="1617720"/>
            <a:ext cx="1708150" cy="6838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5853486" y="1709551"/>
            <a:ext cx="1009650" cy="1721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928255" y="2414889"/>
            <a:ext cx="886884" cy="15454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983286" y="4179210"/>
            <a:ext cx="2027766" cy="1086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5095721" y="3770858"/>
            <a:ext cx="1767418" cy="1608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4005637" y="2422701"/>
            <a:ext cx="2834217" cy="11644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870172" y="2221459"/>
            <a:ext cx="1333500" cy="30421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4301969" y="5351520"/>
            <a:ext cx="853017" cy="6760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5551130" y="1228902"/>
            <a:ext cx="4142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6985904" y="3770858"/>
            <a:ext cx="853017" cy="12406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757740" y="4087378"/>
            <a:ext cx="859366" cy="78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3340435" y="1760270"/>
            <a:ext cx="951524" cy="21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298420" y="3305843"/>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1</a:t>
            </a:r>
            <a:endParaRPr kumimoji="1" lang="en-US" altLang="zh-CN" sz="2462" b="1">
              <a:solidFill>
                <a:srgbClr val="000099"/>
              </a:solidFill>
            </a:endParaRPr>
          </a:p>
        </p:txBody>
      </p:sp>
      <p:sp>
        <p:nvSpPr>
          <p:cNvPr id="65562" name="Oval 26"/>
          <p:cNvSpPr>
            <a:spLocks noChangeArrowheads="1"/>
          </p:cNvSpPr>
          <p:nvPr/>
        </p:nvSpPr>
        <p:spPr bwMode="auto">
          <a:xfrm>
            <a:off x="2595937" y="3770858"/>
            <a:ext cx="747183" cy="691662"/>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A</a:t>
            </a:r>
          </a:p>
        </p:txBody>
      </p:sp>
      <p:sp>
        <p:nvSpPr>
          <p:cNvPr id="65563" name="Line 27"/>
          <p:cNvSpPr>
            <a:spLocks noChangeShapeType="1"/>
          </p:cNvSpPr>
          <p:nvPr/>
        </p:nvSpPr>
        <p:spPr bwMode="auto">
          <a:xfrm flipV="1">
            <a:off x="6985903" y="3036209"/>
            <a:ext cx="1075266" cy="508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6389003" y="5849748"/>
            <a:ext cx="1439333" cy="476738"/>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954" b="1">
              <a:solidFill>
                <a:srgbClr val="000099"/>
              </a:solidFill>
              <a:latin typeface="Times New Roman" pitchFamily="18" charset="0"/>
            </a:endParaRPr>
          </a:p>
        </p:txBody>
      </p:sp>
      <p:sp>
        <p:nvSpPr>
          <p:cNvPr id="65565" name="Text Box 29"/>
          <p:cNvSpPr txBox="1">
            <a:spLocks noChangeArrowheads="1"/>
          </p:cNvSpPr>
          <p:nvPr/>
        </p:nvSpPr>
        <p:spPr bwMode="auto">
          <a:xfrm>
            <a:off x="6526587" y="5838027"/>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9139" y="476674"/>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8772" y="2586826"/>
            <a:ext cx="783167"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139" y="5916180"/>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5503" y="4786857"/>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54" y="720902"/>
            <a:ext cx="783167" cy="73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3561137" y="2088597"/>
            <a:ext cx="704849" cy="65258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B</a:t>
            </a:r>
          </a:p>
        </p:txBody>
      </p:sp>
      <p:sp>
        <p:nvSpPr>
          <p:cNvPr id="65572" name="Oval 36"/>
          <p:cNvSpPr>
            <a:spLocks noChangeArrowheads="1"/>
          </p:cNvSpPr>
          <p:nvPr/>
        </p:nvSpPr>
        <p:spPr bwMode="auto">
          <a:xfrm>
            <a:off x="5455552" y="1336366"/>
            <a:ext cx="687918" cy="636954"/>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D</a:t>
            </a:r>
          </a:p>
        </p:txBody>
      </p:sp>
      <p:sp>
        <p:nvSpPr>
          <p:cNvPr id="65573" name="Oval 37"/>
          <p:cNvSpPr>
            <a:spLocks noChangeArrowheads="1"/>
          </p:cNvSpPr>
          <p:nvPr/>
        </p:nvSpPr>
        <p:spPr bwMode="auto">
          <a:xfrm>
            <a:off x="6556221" y="3305843"/>
            <a:ext cx="766234" cy="70924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E</a:t>
            </a:r>
          </a:p>
        </p:txBody>
      </p:sp>
      <p:sp>
        <p:nvSpPr>
          <p:cNvPr id="65574" name="Oval 38"/>
          <p:cNvSpPr>
            <a:spLocks noChangeArrowheads="1"/>
          </p:cNvSpPr>
          <p:nvPr/>
        </p:nvSpPr>
        <p:spPr bwMode="auto">
          <a:xfrm>
            <a:off x="4850187" y="4964659"/>
            <a:ext cx="728133" cy="674076"/>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C</a:t>
            </a:r>
          </a:p>
        </p:txBody>
      </p:sp>
      <p:sp>
        <p:nvSpPr>
          <p:cNvPr id="65575" name="Text Box 39"/>
          <p:cNvSpPr txBox="1">
            <a:spLocks noChangeArrowheads="1"/>
          </p:cNvSpPr>
          <p:nvPr/>
        </p:nvSpPr>
        <p:spPr bwMode="auto">
          <a:xfrm>
            <a:off x="7157353" y="4730197"/>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5</a:t>
            </a:r>
            <a:endParaRPr kumimoji="1" lang="en-US" altLang="zh-CN" sz="2462" b="1">
              <a:solidFill>
                <a:srgbClr val="000099"/>
              </a:solidFill>
            </a:endParaRPr>
          </a:p>
        </p:txBody>
      </p:sp>
      <p:sp>
        <p:nvSpPr>
          <p:cNvPr id="65576" name="Text Box 40"/>
          <p:cNvSpPr txBox="1">
            <a:spLocks noChangeArrowheads="1"/>
          </p:cNvSpPr>
          <p:nvPr/>
        </p:nvSpPr>
        <p:spPr bwMode="auto">
          <a:xfrm>
            <a:off x="8501436" y="2514534"/>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6</a:t>
            </a:r>
            <a:endParaRPr kumimoji="1" lang="en-US" altLang="zh-CN" sz="2462" b="1">
              <a:solidFill>
                <a:srgbClr val="000099"/>
              </a:solidFill>
            </a:endParaRPr>
          </a:p>
        </p:txBody>
      </p:sp>
      <p:sp>
        <p:nvSpPr>
          <p:cNvPr id="65577" name="Text Box 41"/>
          <p:cNvSpPr txBox="1">
            <a:spLocks noChangeArrowheads="1"/>
          </p:cNvSpPr>
          <p:nvPr/>
        </p:nvSpPr>
        <p:spPr bwMode="auto">
          <a:xfrm>
            <a:off x="4852304" y="476672"/>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4</a:t>
            </a:r>
            <a:endParaRPr kumimoji="1" lang="en-US" altLang="zh-CN" sz="2462" b="1">
              <a:solidFill>
                <a:srgbClr val="000099"/>
              </a:solidFill>
            </a:endParaRPr>
          </a:p>
        </p:txBody>
      </p:sp>
      <p:sp>
        <p:nvSpPr>
          <p:cNvPr id="65578" name="Text Box 42"/>
          <p:cNvSpPr txBox="1">
            <a:spLocks noChangeArrowheads="1"/>
          </p:cNvSpPr>
          <p:nvPr/>
        </p:nvSpPr>
        <p:spPr bwMode="auto">
          <a:xfrm>
            <a:off x="3027737" y="654474"/>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2</a:t>
            </a:r>
            <a:endParaRPr kumimoji="1" lang="en-US" altLang="zh-CN" sz="2462" b="1">
              <a:solidFill>
                <a:srgbClr val="000099"/>
              </a:solidFill>
            </a:endParaRPr>
          </a:p>
        </p:txBody>
      </p:sp>
      <p:sp>
        <p:nvSpPr>
          <p:cNvPr id="65579" name="Text Box 43"/>
          <p:cNvSpPr txBox="1">
            <a:spLocks noChangeArrowheads="1"/>
          </p:cNvSpPr>
          <p:nvPr/>
        </p:nvSpPr>
        <p:spPr bwMode="auto">
          <a:xfrm>
            <a:off x="3315604" y="5882965"/>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3</a:t>
            </a:r>
            <a:endParaRPr kumimoji="1" lang="en-US" altLang="zh-CN" sz="2462"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172" y="3770857"/>
            <a:ext cx="783167"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491037" y="3933026"/>
            <a:ext cx="211666" cy="195385"/>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7997670" y="1806050"/>
            <a:ext cx="3098925"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FF0000"/>
                </a:solidFill>
                <a:latin typeface="微软雅黑" panose="020B0503020204020204" pitchFamily="34" charset="-122"/>
                <a:ea typeface="微软雅黑" panose="020B0503020204020204" pitchFamily="34" charset="-122"/>
              </a:rPr>
              <a:t>H</a:t>
            </a:r>
            <a:r>
              <a:rPr kumimoji="1" lang="en-US" altLang="zh-CN" sz="2800" baseline="-25000" dirty="0">
                <a:solidFill>
                  <a:srgbClr val="FF0000"/>
                </a:solidFill>
                <a:latin typeface="微软雅黑" panose="020B0503020204020204" pitchFamily="34" charset="-122"/>
                <a:ea typeface="微软雅黑" panose="020B0503020204020204" pitchFamily="34" charset="-122"/>
              </a:rPr>
              <a:t>1 </a:t>
            </a:r>
            <a:r>
              <a:rPr kumimoji="1" lang="zh-CN" altLang="en-US" sz="2800" dirty="0">
                <a:solidFill>
                  <a:srgbClr val="FF0000"/>
                </a:solidFill>
                <a:latin typeface="微软雅黑" panose="020B0503020204020204" pitchFamily="34" charset="-122"/>
                <a:ea typeface="微软雅黑" panose="020B0503020204020204" pitchFamily="34" charset="-122"/>
              </a:rPr>
              <a:t>向 </a:t>
            </a:r>
            <a:r>
              <a:rPr kumimoji="1" lang="en-US" altLang="zh-CN" sz="2800" dirty="0">
                <a:solidFill>
                  <a:srgbClr val="FF0000"/>
                </a:solidFill>
                <a:latin typeface="微软雅黑" panose="020B0503020204020204" pitchFamily="34" charset="-122"/>
                <a:ea typeface="微软雅黑" panose="020B0503020204020204" pitchFamily="34" charset="-122"/>
              </a:rPr>
              <a:t>H</a:t>
            </a:r>
            <a:r>
              <a:rPr kumimoji="1" lang="en-US" altLang="zh-CN" sz="2800" baseline="-25000" dirty="0">
                <a:solidFill>
                  <a:srgbClr val="FF0000"/>
                </a:solidFill>
                <a:latin typeface="微软雅黑" panose="020B0503020204020204" pitchFamily="34" charset="-122"/>
                <a:ea typeface="微软雅黑" panose="020B0503020204020204" pitchFamily="34" charset="-122"/>
              </a:rPr>
              <a:t>5</a:t>
            </a:r>
            <a:r>
              <a:rPr kumimoji="1" lang="en-US" altLang="zh-CN" sz="2800" dirty="0">
                <a:solidFill>
                  <a:srgbClr val="FF0000"/>
                </a:solidFill>
                <a:latin typeface="微软雅黑" panose="020B0503020204020204" pitchFamily="34" charset="-122"/>
                <a:ea typeface="微软雅黑" panose="020B0503020204020204" pitchFamily="34" charset="-122"/>
              </a:rPr>
              <a:t> </a:t>
            </a:r>
            <a:r>
              <a:rPr kumimoji="1" lang="zh-CN" altLang="en-US" sz="2800" dirty="0">
                <a:solidFill>
                  <a:srgbClr val="FF0000"/>
                </a:solidFill>
                <a:latin typeface="微软雅黑" panose="020B0503020204020204" pitchFamily="34" charset="-122"/>
                <a:ea typeface="微软雅黑" panose="020B0503020204020204" pitchFamily="34" charset="-122"/>
              </a:rPr>
              <a:t>发送分组</a:t>
            </a:r>
          </a:p>
        </p:txBody>
      </p:sp>
      <p:sp>
        <p:nvSpPr>
          <p:cNvPr id="65591" name="Text Box 55"/>
          <p:cNvSpPr txBox="1">
            <a:spLocks noChangeArrowheads="1"/>
          </p:cNvSpPr>
          <p:nvPr/>
        </p:nvSpPr>
        <p:spPr bwMode="auto">
          <a:xfrm>
            <a:off x="1383087" y="1717365"/>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路由器</a:t>
            </a:r>
          </a:p>
        </p:txBody>
      </p:sp>
      <p:sp>
        <p:nvSpPr>
          <p:cNvPr id="65592" name="Text Box 56"/>
          <p:cNvSpPr txBox="1">
            <a:spLocks noChangeArrowheads="1"/>
          </p:cNvSpPr>
          <p:nvPr/>
        </p:nvSpPr>
        <p:spPr bwMode="auto">
          <a:xfrm>
            <a:off x="388254" y="2692335"/>
            <a:ext cx="81945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主机</a:t>
            </a:r>
          </a:p>
        </p:txBody>
      </p:sp>
      <p:sp>
        <p:nvSpPr>
          <p:cNvPr id="65593" name="Line 57"/>
          <p:cNvSpPr>
            <a:spLocks noChangeShapeType="1"/>
          </p:cNvSpPr>
          <p:nvPr/>
        </p:nvSpPr>
        <p:spPr bwMode="auto">
          <a:xfrm>
            <a:off x="2547253" y="1983088"/>
            <a:ext cx="1056218" cy="26572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915304" y="3135856"/>
            <a:ext cx="480482" cy="70924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642504" y="3933026"/>
            <a:ext cx="211666" cy="195385"/>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5044919" y="5173720"/>
            <a:ext cx="192618" cy="177801"/>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547254" y="920197"/>
            <a:ext cx="4895851" cy="1754326"/>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a:solidFill>
                  <a:srgbClr val="000099"/>
                </a:solidFill>
                <a:latin typeface="微软雅黑" panose="020B0503020204020204" pitchFamily="34" charset="-122"/>
                <a:ea typeface="微软雅黑" panose="020B0503020204020204" pitchFamily="34" charset="-122"/>
              </a:rPr>
              <a:t>在路由器 </a:t>
            </a:r>
            <a:r>
              <a:rPr kumimoji="1" lang="en-US" altLang="zh-CN" sz="3600">
                <a:solidFill>
                  <a:srgbClr val="000099"/>
                </a:solidFill>
                <a:latin typeface="微软雅黑" panose="020B0503020204020204" pitchFamily="34" charset="-122"/>
                <a:ea typeface="微软雅黑" panose="020B0503020204020204" pitchFamily="34" charset="-122"/>
              </a:rPr>
              <a:t>E </a:t>
            </a:r>
            <a:r>
              <a:rPr kumimoji="1" lang="zh-CN" altLang="en-US" sz="3600">
                <a:solidFill>
                  <a:srgbClr val="000099"/>
                </a:solidFill>
                <a:latin typeface="微软雅黑" panose="020B0503020204020204" pitchFamily="34" charset="-122"/>
                <a:ea typeface="微软雅黑" panose="020B0503020204020204" pitchFamily="34" charset="-122"/>
              </a:rPr>
              <a:t>暂存</a:t>
            </a:r>
          </a:p>
          <a:p>
            <a:pPr algn="ctr"/>
            <a:r>
              <a:rPr kumimoji="1" lang="zh-CN" altLang="en-US" sz="3600">
                <a:solidFill>
                  <a:srgbClr val="000099"/>
                </a:solidFill>
                <a:latin typeface="微软雅黑" panose="020B0503020204020204" pitchFamily="34" charset="-122"/>
                <a:ea typeface="微软雅黑" panose="020B0503020204020204" pitchFamily="34" charset="-122"/>
              </a:rPr>
              <a:t>查找转发表</a:t>
            </a:r>
          </a:p>
          <a:p>
            <a:pPr algn="ctr"/>
            <a:r>
              <a:rPr kumimoji="1" lang="zh-CN" altLang="en-US" sz="3600">
                <a:solidFill>
                  <a:srgbClr val="000099"/>
                </a:solidFill>
                <a:latin typeface="微软雅黑" panose="020B0503020204020204" pitchFamily="34" charset="-122"/>
                <a:ea typeface="微软雅黑" panose="020B0503020204020204" pitchFamily="34" charset="-122"/>
              </a:rPr>
              <a:t>找到转发的端口</a:t>
            </a:r>
          </a:p>
        </p:txBody>
      </p:sp>
      <p:sp>
        <p:nvSpPr>
          <p:cNvPr id="65599" name="Rectangle 63"/>
          <p:cNvSpPr>
            <a:spLocks noChangeArrowheads="1"/>
          </p:cNvSpPr>
          <p:nvPr/>
        </p:nvSpPr>
        <p:spPr bwMode="auto">
          <a:xfrm>
            <a:off x="6772119" y="3755227"/>
            <a:ext cx="192618" cy="177801"/>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835121" y="920194"/>
            <a:ext cx="5088466" cy="646331"/>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a:solidFill>
                  <a:srgbClr val="000099"/>
                </a:solidFill>
                <a:latin typeface="微软雅黑" panose="020B0503020204020204" pitchFamily="34" charset="-122"/>
                <a:ea typeface="微软雅黑" panose="020B0503020204020204" pitchFamily="34" charset="-122"/>
              </a:rPr>
              <a:t>最后到达目的主机 </a:t>
            </a:r>
            <a:r>
              <a:rPr kumimoji="1" lang="en-US" altLang="zh-CN" sz="3600">
                <a:solidFill>
                  <a:srgbClr val="000099"/>
                </a:solidFill>
                <a:latin typeface="微软雅黑" panose="020B0503020204020204" pitchFamily="34" charset="-122"/>
                <a:ea typeface="微软雅黑" panose="020B0503020204020204" pitchFamily="34" charset="-122"/>
              </a:rPr>
              <a:t>H</a:t>
            </a:r>
            <a:r>
              <a:rPr kumimoji="1" lang="en-US" altLang="zh-CN" sz="3600" baseline="-25000">
                <a:solidFill>
                  <a:srgbClr val="000099"/>
                </a:solidFill>
                <a:latin typeface="微软雅黑" panose="020B0503020204020204" pitchFamily="34" charset="-122"/>
                <a:ea typeface="微软雅黑" panose="020B0503020204020204" pitchFamily="34" charset="-122"/>
              </a:rPr>
              <a:t>5</a:t>
            </a:r>
          </a:p>
        </p:txBody>
      </p:sp>
      <p:sp>
        <p:nvSpPr>
          <p:cNvPr id="65596" name="Text Box 60"/>
          <p:cNvSpPr txBox="1">
            <a:spLocks noChangeArrowheads="1"/>
          </p:cNvSpPr>
          <p:nvPr/>
        </p:nvSpPr>
        <p:spPr bwMode="auto">
          <a:xfrm flipH="1">
            <a:off x="2164137" y="920197"/>
            <a:ext cx="4895850" cy="1754326"/>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dirty="0">
                <a:solidFill>
                  <a:srgbClr val="000099"/>
                </a:solidFill>
                <a:latin typeface="微软雅黑" panose="020B0503020204020204" pitchFamily="34" charset="-122"/>
                <a:ea typeface="微软雅黑" panose="020B0503020204020204" pitchFamily="34" charset="-122"/>
              </a:rPr>
              <a:t>在路由器 </a:t>
            </a:r>
            <a:r>
              <a:rPr kumimoji="1" lang="en-US" altLang="zh-CN" sz="3600" dirty="0">
                <a:solidFill>
                  <a:srgbClr val="000099"/>
                </a:solidFill>
                <a:latin typeface="微软雅黑" panose="020B0503020204020204" pitchFamily="34" charset="-122"/>
                <a:ea typeface="微软雅黑" panose="020B0503020204020204" pitchFamily="34" charset="-122"/>
              </a:rPr>
              <a:t>C </a:t>
            </a:r>
            <a:r>
              <a:rPr kumimoji="1" lang="zh-CN" altLang="en-US" sz="3600" dirty="0">
                <a:solidFill>
                  <a:srgbClr val="000099"/>
                </a:solidFill>
                <a:latin typeface="微软雅黑" panose="020B0503020204020204" pitchFamily="34" charset="-122"/>
                <a:ea typeface="微软雅黑" panose="020B0503020204020204" pitchFamily="34" charset="-122"/>
              </a:rPr>
              <a:t>暂存</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查找转发表</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找到转发的端口</a:t>
            </a:r>
          </a:p>
        </p:txBody>
      </p:sp>
      <p:sp>
        <p:nvSpPr>
          <p:cNvPr id="65590" name="Text Box 54"/>
          <p:cNvSpPr txBox="1">
            <a:spLocks noChangeArrowheads="1"/>
          </p:cNvSpPr>
          <p:nvPr/>
        </p:nvSpPr>
        <p:spPr bwMode="auto">
          <a:xfrm>
            <a:off x="1876269" y="920197"/>
            <a:ext cx="4895850" cy="1754326"/>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dirty="0">
                <a:solidFill>
                  <a:srgbClr val="000099"/>
                </a:solidFill>
                <a:latin typeface="微软雅黑" panose="020B0503020204020204" pitchFamily="34" charset="-122"/>
                <a:ea typeface="微软雅黑" panose="020B0503020204020204" pitchFamily="34" charset="-122"/>
              </a:rPr>
              <a:t>在路由器 </a:t>
            </a:r>
            <a:r>
              <a:rPr kumimoji="1" lang="en-US" altLang="zh-CN" sz="3600" dirty="0">
                <a:solidFill>
                  <a:srgbClr val="000099"/>
                </a:solidFill>
                <a:latin typeface="微软雅黑" panose="020B0503020204020204" pitchFamily="34" charset="-122"/>
                <a:ea typeface="微软雅黑" panose="020B0503020204020204" pitchFamily="34" charset="-122"/>
              </a:rPr>
              <a:t>A </a:t>
            </a:r>
            <a:r>
              <a:rPr kumimoji="1" lang="zh-CN" altLang="en-US" sz="3600" dirty="0">
                <a:solidFill>
                  <a:srgbClr val="000099"/>
                </a:solidFill>
                <a:latin typeface="微软雅黑" panose="020B0503020204020204" pitchFamily="34" charset="-122"/>
                <a:ea typeface="微软雅黑" panose="020B0503020204020204" pitchFamily="34" charset="-122"/>
              </a:rPr>
              <a:t>暂存</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查找转发表</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1 L 0.0944 -1.48148E-6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6.25E-7 -1.48148E-6 L 0.18268 0.14375 " pathEditMode="relative" rAng="0" ptsTypes="AA">
                                      <p:cBhvr>
                                        <p:cTn id="27" dur="2000" fill="hold"/>
                                        <p:tgtEl>
                                          <p:spTgt spid="65595"/>
                                        </p:tgtEl>
                                        <p:attrNameLst>
                                          <p:attrName>ppt_x</p:attrName>
                                          <p:attrName>ppt_y</p:attrName>
                                        </p:attrNameLst>
                                      </p:cBhvr>
                                      <p:rCtr x="9128" y="7176"/>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3 -0.00185 L 0.14167 -0.17801 " pathEditMode="relative" rAng="0" ptsTypes="AA">
                                      <p:cBhvr>
                                        <p:cTn id="45" dur="2000" fill="hold"/>
                                        <p:tgtEl>
                                          <p:spTgt spid="65597"/>
                                        </p:tgtEl>
                                        <p:attrNameLst>
                                          <p:attrName>ppt_x</p:attrName>
                                          <p:attrName>ppt_y</p:attrName>
                                        </p:attrNameLst>
                                      </p:cBhvr>
                                      <p:rCtr x="6719" y="-881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1 0.00671 L 0.08659 0.14699 " pathEditMode="relative" rAng="0" ptsTypes="AA">
                                      <p:cBhvr>
                                        <p:cTn id="63" dur="2000" fill="hold"/>
                                        <p:tgtEl>
                                          <p:spTgt spid="65599"/>
                                        </p:tgtEl>
                                        <p:attrNameLst>
                                          <p:attrName>ppt_x</p:attrName>
                                          <p:attrName>ppt_y</p:attrName>
                                        </p:attrNameLst>
                                      </p:cBhvr>
                                      <p:rCtr x="3229" y="7014"/>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
        <p:nvSpPr>
          <p:cNvPr id="63490" name="Rectangle 2"/>
          <p:cNvSpPr>
            <a:spLocks noGrp="1" noChangeArrowheads="1"/>
          </p:cNvSpPr>
          <p:nvPr>
            <p:ph type="title"/>
          </p:nvPr>
        </p:nvSpPr>
        <p:spPr/>
        <p:txBody>
          <a:bodyPr/>
          <a:lstStyle/>
          <a:p>
            <a:pPr algn="ctr"/>
            <a:r>
              <a:rPr lang="zh-CN" altLang="en-US"/>
              <a:t>路由器</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
        <p:nvSpPr>
          <p:cNvPr id="62466" name="Rectangle 2"/>
          <p:cNvSpPr>
            <a:spLocks noGrp="1" noChangeArrowheads="1"/>
          </p:cNvSpPr>
          <p:nvPr>
            <p:ph type="title"/>
          </p:nvPr>
        </p:nvSpPr>
        <p:spPr/>
        <p:txBody>
          <a:bodyPr/>
          <a:lstStyle/>
          <a:p>
            <a:pPr algn="ctr"/>
            <a:r>
              <a:rPr lang="zh-CN" altLang="en-US"/>
              <a:t>主机和路由器的作用不同</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dirty="0"/>
              <a:t>分组交换的优点</a:t>
            </a:r>
          </a:p>
        </p:txBody>
      </p:sp>
      <p:graphicFrame>
        <p:nvGraphicFramePr>
          <p:cNvPr id="3" name="内容占位符 2"/>
          <p:cNvGraphicFramePr>
            <a:graphicFrameLocks noGrp="1"/>
          </p:cNvGraphicFramePr>
          <p:nvPr>
            <p:ph idx="4294967295"/>
            <p:extLst>
              <p:ext uri="{D42A27DB-BD31-4B8C-83A1-F6EECF244321}">
                <p14:modId xmlns:p14="http://schemas.microsoft.com/office/powerpoint/2010/main" val="3087885651"/>
              </p:ext>
            </p:extLst>
          </p:nvPr>
        </p:nvGraphicFramePr>
        <p:xfrm>
          <a:off x="1631504" y="1412776"/>
          <a:ext cx="8856984" cy="4762200"/>
        </p:xfrm>
        <a:graphic>
          <a:graphicData uri="http://schemas.openxmlformats.org/drawingml/2006/table">
            <a:tbl>
              <a:tblPr firstRow="1" firstCol="1" bandRow="1" bandCol="1">
                <a:tableStyleId>{073A0DAA-6AF3-43AB-8588-CEC1D06C72B9}</a:tableStyleId>
              </a:tblPr>
              <a:tblGrid>
                <a:gridCol w="1118841">
                  <a:extLst>
                    <a:ext uri="{9D8B030D-6E8A-4147-A177-3AD203B41FA5}">
                      <a16:colId xmlns:a16="http://schemas.microsoft.com/office/drawing/2014/main" val="20000"/>
                    </a:ext>
                  </a:extLst>
                </a:gridCol>
                <a:gridCol w="7738143">
                  <a:extLst>
                    <a:ext uri="{9D8B030D-6E8A-4147-A177-3AD203B41FA5}">
                      <a16:colId xmlns:a16="http://schemas.microsoft.com/office/drawing/2014/main" val="20001"/>
                    </a:ext>
                  </a:extLst>
                </a:gridCol>
              </a:tblGrid>
              <a:tr h="893642">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优点</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32923" marR="132923" marT="88615" marB="88615" anchor="ctr">
                    <a:solidFill>
                      <a:srgbClr val="000099"/>
                    </a:solidFill>
                  </a:tcPr>
                </a:tc>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所采用的手段</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extLst>
                  <a:ext uri="{0D108BD9-81ED-4DB2-BD59-A6C34878D82A}">
                    <a16:rowId xmlns:a16="http://schemas.microsoft.com/office/drawing/2014/main" val="10000"/>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高效</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在分组传输的过程中</a:t>
                      </a:r>
                      <a:r>
                        <a:rPr lang="zh-CN" sz="2800" b="0" kern="100" cap="none" spc="0" dirty="0">
                          <a:ln>
                            <a:noFill/>
                          </a:ln>
                          <a:solidFill>
                            <a:srgbClr val="FF0000"/>
                          </a:solidFill>
                          <a:effectLst/>
                          <a:latin typeface="微软雅黑" panose="020B0503020204020204" pitchFamily="34" charset="-122"/>
                          <a:ea typeface="微软雅黑" panose="020B0503020204020204" pitchFamily="34" charset="-122"/>
                        </a:rPr>
                        <a:t>动态分配</a:t>
                      </a: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传输带宽，对通信链路是逐段占用</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noFill/>
                  </a:tcPr>
                </a:tc>
                <a:extLst>
                  <a:ext uri="{0D108BD9-81ED-4DB2-BD59-A6C34878D82A}">
                    <a16:rowId xmlns:a16="http://schemas.microsoft.com/office/drawing/2014/main" val="10001"/>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灵活</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为每一个分组</a:t>
                      </a:r>
                      <a:r>
                        <a:rPr lang="zh-CN" sz="2800" b="0" kern="100" cap="none" spc="0" dirty="0">
                          <a:ln>
                            <a:noFill/>
                          </a:ln>
                          <a:solidFill>
                            <a:srgbClr val="FF0000"/>
                          </a:solidFill>
                          <a:effectLst/>
                          <a:latin typeface="微软雅黑" panose="020B0503020204020204" pitchFamily="34" charset="-122"/>
                          <a:ea typeface="微软雅黑" panose="020B0503020204020204" pitchFamily="34" charset="-122"/>
                        </a:rPr>
                        <a:t>独立</a:t>
                      </a: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地选择最合适的转发路由</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solidFill>
                      <a:schemeClr val="accent4">
                        <a:lumMod val="20000"/>
                        <a:lumOff val="80000"/>
                      </a:schemeClr>
                    </a:solidFill>
                  </a:tcPr>
                </a:tc>
                <a:extLst>
                  <a:ext uri="{0D108BD9-81ED-4DB2-BD59-A6C34878D82A}">
                    <a16:rowId xmlns:a16="http://schemas.microsoft.com/office/drawing/2014/main" val="10002"/>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迅速</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以分组作为传送单位，可以</a:t>
                      </a:r>
                      <a:r>
                        <a:rPr lang="zh-CN" sz="2800" b="0" kern="100" cap="none" spc="0" dirty="0">
                          <a:ln>
                            <a:noFill/>
                          </a:ln>
                          <a:solidFill>
                            <a:srgbClr val="FF0000"/>
                          </a:solidFill>
                          <a:effectLst/>
                          <a:latin typeface="微软雅黑" panose="020B0503020204020204" pitchFamily="34" charset="-122"/>
                          <a:ea typeface="微软雅黑" panose="020B0503020204020204" pitchFamily="34" charset="-122"/>
                        </a:rPr>
                        <a:t>不先建立连接</a:t>
                      </a: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就能向其他主机发送分组</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noFill/>
                  </a:tcPr>
                </a:tc>
                <a:extLst>
                  <a:ext uri="{0D108BD9-81ED-4DB2-BD59-A6C34878D82A}">
                    <a16:rowId xmlns:a16="http://schemas.microsoft.com/office/drawing/2014/main" val="10003"/>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可靠</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保证可靠性的网络协议；分布式多路由的分组交换网，使网络有很好的生存性</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10957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
        <p:nvSpPr>
          <p:cNvPr id="67586" name="Rectangle 2"/>
          <p:cNvSpPr>
            <a:spLocks noGrp="1" noChangeArrowheads="1"/>
          </p:cNvSpPr>
          <p:nvPr>
            <p:ph type="title"/>
          </p:nvPr>
        </p:nvSpPr>
        <p:spPr/>
        <p:txBody>
          <a:bodyPr/>
          <a:lstStyle/>
          <a:p>
            <a:pPr algn="ctr"/>
            <a:r>
              <a:rPr lang="zh-CN" altLang="en-US" dirty="0"/>
              <a:t>分组交换带来的问题</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rgbClr val="FF0000"/>
                </a:solidFill>
              </a:rPr>
              <a:t>报文交换 </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b" anchorCtr="0" compatLnSpc="1">
            <a:prstTxWarp prst="textNoShape">
              <a:avLst/>
            </a:prstTxWarp>
            <a:normAutofit fontScale="90000"/>
          </a:bodyPr>
          <a:lstStyle/>
          <a:p>
            <a:pPr algn="ctr"/>
            <a:r>
              <a:rPr lang="zh-CN" altLang="en-US" sz="4923" dirty="0"/>
              <a:t>存储转发原理并非完全新的概念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359398" y="597403"/>
            <a:ext cx="967965" cy="5829761"/>
          </a:xfrm>
        </p:spPr>
        <p:txBody>
          <a:bodyPr vert="eaVert"/>
          <a:lstStyle/>
          <a:p>
            <a:pPr algn="ctr"/>
            <a:r>
              <a:rPr lang="zh-CN" altLang="en-US" sz="4923" dirty="0"/>
              <a:t>三种交换的比较 </a:t>
            </a:r>
          </a:p>
        </p:txBody>
      </p:sp>
      <p:sp>
        <p:nvSpPr>
          <p:cNvPr id="154767" name="AutoShape 143"/>
          <p:cNvSpPr>
            <a:spLocks noChangeArrowheads="1"/>
          </p:cNvSpPr>
          <p:nvPr/>
        </p:nvSpPr>
        <p:spPr bwMode="auto">
          <a:xfrm>
            <a:off x="1944185" y="4987925"/>
            <a:ext cx="9989259" cy="1454547"/>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68" name="Line 144"/>
          <p:cNvSpPr>
            <a:spLocks noChangeShapeType="1"/>
          </p:cNvSpPr>
          <p:nvPr/>
        </p:nvSpPr>
        <p:spPr bwMode="auto">
          <a:xfrm>
            <a:off x="9429443" y="5830031"/>
            <a:ext cx="1967428"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769" name="Line 145"/>
          <p:cNvSpPr>
            <a:spLocks noChangeShapeType="1"/>
          </p:cNvSpPr>
          <p:nvPr/>
        </p:nvSpPr>
        <p:spPr bwMode="auto">
          <a:xfrm>
            <a:off x="6120587" y="5830031"/>
            <a:ext cx="1967428"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770" name="Line 146"/>
          <p:cNvSpPr>
            <a:spLocks noChangeShapeType="1"/>
          </p:cNvSpPr>
          <p:nvPr/>
        </p:nvSpPr>
        <p:spPr bwMode="auto">
          <a:xfrm>
            <a:off x="2990588" y="5830031"/>
            <a:ext cx="1967428"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54771" name="Group 147"/>
          <p:cNvGrpSpPr>
            <a:grpSpLocks/>
          </p:cNvGrpSpPr>
          <p:nvPr/>
        </p:nvGrpSpPr>
        <p:grpSpPr bwMode="auto">
          <a:xfrm>
            <a:off x="2901159" y="5676921"/>
            <a:ext cx="2235714" cy="229665"/>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76" name="Group 152"/>
          <p:cNvGrpSpPr>
            <a:grpSpLocks/>
          </p:cNvGrpSpPr>
          <p:nvPr/>
        </p:nvGrpSpPr>
        <p:grpSpPr bwMode="auto">
          <a:xfrm>
            <a:off x="6031158" y="5676921"/>
            <a:ext cx="2235714" cy="229665"/>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81" name="Group 157"/>
          <p:cNvGrpSpPr>
            <a:grpSpLocks/>
          </p:cNvGrpSpPr>
          <p:nvPr/>
        </p:nvGrpSpPr>
        <p:grpSpPr bwMode="auto">
          <a:xfrm>
            <a:off x="9340014" y="5676921"/>
            <a:ext cx="2235714" cy="229665"/>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54786" name="AutoShape 162"/>
          <p:cNvSpPr>
            <a:spLocks noChangeArrowheads="1"/>
          </p:cNvSpPr>
          <p:nvPr/>
        </p:nvSpPr>
        <p:spPr bwMode="auto">
          <a:xfrm>
            <a:off x="6031158" y="5294146"/>
            <a:ext cx="804857" cy="30622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7" name="AutoShape 163"/>
          <p:cNvSpPr>
            <a:spLocks noChangeArrowheads="1"/>
          </p:cNvSpPr>
          <p:nvPr/>
        </p:nvSpPr>
        <p:spPr bwMode="auto">
          <a:xfrm>
            <a:off x="6791301" y="5294146"/>
            <a:ext cx="804857" cy="30622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8" name="AutoShape 164"/>
          <p:cNvSpPr>
            <a:spLocks noChangeArrowheads="1"/>
          </p:cNvSpPr>
          <p:nvPr/>
        </p:nvSpPr>
        <p:spPr bwMode="auto">
          <a:xfrm>
            <a:off x="7551444" y="5294146"/>
            <a:ext cx="804857" cy="30622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9" name="AutoShape 165"/>
          <p:cNvSpPr>
            <a:spLocks noChangeArrowheads="1"/>
          </p:cNvSpPr>
          <p:nvPr/>
        </p:nvSpPr>
        <p:spPr bwMode="auto">
          <a:xfrm>
            <a:off x="2990588" y="5370701"/>
            <a:ext cx="2235714" cy="30622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0" name="AutoShape 166"/>
          <p:cNvSpPr>
            <a:spLocks noChangeArrowheads="1"/>
          </p:cNvSpPr>
          <p:nvPr/>
        </p:nvSpPr>
        <p:spPr bwMode="auto">
          <a:xfrm>
            <a:off x="9340014" y="5294146"/>
            <a:ext cx="804857" cy="30622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1" name="AutoShape 167"/>
          <p:cNvSpPr>
            <a:spLocks noChangeArrowheads="1"/>
          </p:cNvSpPr>
          <p:nvPr/>
        </p:nvSpPr>
        <p:spPr bwMode="auto">
          <a:xfrm>
            <a:off x="10055443" y="5294146"/>
            <a:ext cx="804857" cy="30622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2" name="AutoShape 168"/>
          <p:cNvSpPr>
            <a:spLocks noChangeArrowheads="1"/>
          </p:cNvSpPr>
          <p:nvPr/>
        </p:nvSpPr>
        <p:spPr bwMode="auto">
          <a:xfrm>
            <a:off x="10770871" y="5294146"/>
            <a:ext cx="804857" cy="30622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3" name="Text Box 169"/>
          <p:cNvSpPr txBox="1">
            <a:spLocks noChangeArrowheads="1"/>
          </p:cNvSpPr>
          <p:nvPr/>
        </p:nvSpPr>
        <p:spPr bwMode="auto">
          <a:xfrm>
            <a:off x="2129013" y="5236434"/>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数据</a:t>
            </a:r>
            <a:endParaRPr kumimoji="1" lang="en-US" altLang="zh-CN" b="1" dirty="0">
              <a:solidFill>
                <a:srgbClr val="FF0000"/>
              </a:solidFill>
              <a:latin typeface="微软雅黑" panose="020B0503020204020204" pitchFamily="34" charset="-122"/>
              <a:ea typeface="微软雅黑" panose="020B0503020204020204" pitchFamily="34" charset="-122"/>
            </a:endParaRPr>
          </a:p>
          <a:p>
            <a:pPr algn="ct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传送</a:t>
            </a:r>
          </a:p>
          <a:p>
            <a:pPr algn="ct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特点</a:t>
            </a:r>
          </a:p>
        </p:txBody>
      </p:sp>
      <p:sp>
        <p:nvSpPr>
          <p:cNvPr id="154794" name="Text Box 170"/>
          <p:cNvSpPr txBox="1">
            <a:spLocks noChangeArrowheads="1"/>
          </p:cNvSpPr>
          <p:nvPr/>
        </p:nvSpPr>
        <p:spPr bwMode="auto">
          <a:xfrm>
            <a:off x="2947738" y="5088405"/>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比特流直达终点</a:t>
            </a:r>
          </a:p>
        </p:txBody>
      </p:sp>
      <p:sp>
        <p:nvSpPr>
          <p:cNvPr id="154795" name="Text Box 171"/>
          <p:cNvSpPr txBox="1">
            <a:spLocks noChangeArrowheads="1"/>
          </p:cNvSpPr>
          <p:nvPr/>
        </p:nvSpPr>
        <p:spPr bwMode="auto">
          <a:xfrm>
            <a:off x="6031160" y="4964003"/>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报文</a:t>
            </a:r>
          </a:p>
        </p:txBody>
      </p:sp>
      <p:sp>
        <p:nvSpPr>
          <p:cNvPr id="154796" name="Text Box 172"/>
          <p:cNvSpPr txBox="1">
            <a:spLocks noChangeArrowheads="1"/>
          </p:cNvSpPr>
          <p:nvPr/>
        </p:nvSpPr>
        <p:spPr bwMode="auto">
          <a:xfrm>
            <a:off x="6802481" y="4964003"/>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报文</a:t>
            </a:r>
          </a:p>
        </p:txBody>
      </p:sp>
      <p:sp>
        <p:nvSpPr>
          <p:cNvPr id="154797" name="Text Box 173"/>
          <p:cNvSpPr txBox="1">
            <a:spLocks noChangeArrowheads="1"/>
          </p:cNvSpPr>
          <p:nvPr/>
        </p:nvSpPr>
        <p:spPr bwMode="auto">
          <a:xfrm>
            <a:off x="7573802" y="4964003"/>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报文</a:t>
            </a:r>
          </a:p>
        </p:txBody>
      </p:sp>
      <p:sp>
        <p:nvSpPr>
          <p:cNvPr id="154798" name="Text Box 174"/>
          <p:cNvSpPr txBox="1">
            <a:spLocks noChangeArrowheads="1"/>
          </p:cNvSpPr>
          <p:nvPr/>
        </p:nvSpPr>
        <p:spPr bwMode="auto">
          <a:xfrm>
            <a:off x="9340016" y="4964003"/>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分组</a:t>
            </a:r>
          </a:p>
        </p:txBody>
      </p:sp>
      <p:sp>
        <p:nvSpPr>
          <p:cNvPr id="154799" name="Text Box 175"/>
          <p:cNvSpPr txBox="1">
            <a:spLocks noChangeArrowheads="1"/>
          </p:cNvSpPr>
          <p:nvPr/>
        </p:nvSpPr>
        <p:spPr bwMode="auto">
          <a:xfrm>
            <a:off x="10066623" y="4964003"/>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分组</a:t>
            </a:r>
          </a:p>
        </p:txBody>
      </p:sp>
      <p:sp>
        <p:nvSpPr>
          <p:cNvPr id="154800" name="Text Box 176"/>
          <p:cNvSpPr txBox="1">
            <a:spLocks noChangeArrowheads="1"/>
          </p:cNvSpPr>
          <p:nvPr/>
        </p:nvSpPr>
        <p:spPr bwMode="auto">
          <a:xfrm>
            <a:off x="10793229" y="4964003"/>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分组</a:t>
            </a:r>
          </a:p>
        </p:txBody>
      </p:sp>
      <p:sp>
        <p:nvSpPr>
          <p:cNvPr id="154801" name="Text Box 177"/>
          <p:cNvSpPr txBox="1">
            <a:spLocks noChangeArrowheads="1"/>
          </p:cNvSpPr>
          <p:nvPr/>
        </p:nvSpPr>
        <p:spPr bwMode="auto">
          <a:xfrm>
            <a:off x="6442903" y="5906586"/>
            <a:ext cx="691215" cy="63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dirty="0">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dirty="0">
                <a:solidFill>
                  <a:srgbClr val="000099"/>
                </a:solidFill>
                <a:latin typeface="微软雅黑" panose="020B0503020204020204" pitchFamily="34" charset="-122"/>
                <a:ea typeface="微软雅黑" panose="020B0503020204020204" pitchFamily="34" charset="-122"/>
              </a:rPr>
              <a:t>转发</a:t>
            </a:r>
          </a:p>
        </p:txBody>
      </p:sp>
      <p:sp>
        <p:nvSpPr>
          <p:cNvPr id="154802" name="Text Box 178"/>
          <p:cNvSpPr txBox="1">
            <a:spLocks noChangeArrowheads="1"/>
          </p:cNvSpPr>
          <p:nvPr/>
        </p:nvSpPr>
        <p:spPr bwMode="auto">
          <a:xfrm>
            <a:off x="7126658" y="5906586"/>
            <a:ext cx="691215" cy="63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转发</a:t>
            </a:r>
          </a:p>
        </p:txBody>
      </p:sp>
      <p:sp>
        <p:nvSpPr>
          <p:cNvPr id="154803" name="Text Box 179"/>
          <p:cNvSpPr txBox="1">
            <a:spLocks noChangeArrowheads="1"/>
          </p:cNvSpPr>
          <p:nvPr/>
        </p:nvSpPr>
        <p:spPr bwMode="auto">
          <a:xfrm>
            <a:off x="9772252" y="5893827"/>
            <a:ext cx="691215" cy="63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转发</a:t>
            </a:r>
          </a:p>
        </p:txBody>
      </p:sp>
      <p:sp>
        <p:nvSpPr>
          <p:cNvPr id="154804" name="Text Box 180"/>
          <p:cNvSpPr txBox="1">
            <a:spLocks noChangeArrowheads="1"/>
          </p:cNvSpPr>
          <p:nvPr/>
        </p:nvSpPr>
        <p:spPr bwMode="auto">
          <a:xfrm>
            <a:off x="10435514" y="5906586"/>
            <a:ext cx="691215" cy="63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转发</a:t>
            </a:r>
          </a:p>
        </p:txBody>
      </p:sp>
      <p:sp>
        <p:nvSpPr>
          <p:cNvPr id="3" name="矩形 2">
            <a:extLst>
              <a:ext uri="{FF2B5EF4-FFF2-40B4-BE49-F238E27FC236}">
                <a16:creationId xmlns:a16="http://schemas.microsoft.com/office/drawing/2014/main" id="{2A2F4B4B-5BF5-4D49-9FA5-70CF208BD652}"/>
              </a:ext>
            </a:extLst>
          </p:cNvPr>
          <p:cNvSpPr/>
          <p:nvPr/>
        </p:nvSpPr>
        <p:spPr>
          <a:xfrm>
            <a:off x="9048808" y="3430745"/>
            <a:ext cx="2492990" cy="646331"/>
          </a:xfrm>
          <a:prstGeom prst="rect">
            <a:avLst/>
          </a:prstGeom>
        </p:spPr>
        <p:txBody>
          <a:bodyPr wrap="none">
            <a:spAutoFit/>
          </a:bodyPr>
          <a:lstStyle/>
          <a:p>
            <a:r>
              <a:rPr lang="zh-CN" altLang="en-US" dirty="0">
                <a:solidFill>
                  <a:srgbClr val="00B050"/>
                </a:solidFill>
              </a:rPr>
              <a:t>分组交换也称为包交换</a:t>
            </a:r>
            <a:endParaRPr lang="en-US" altLang="zh-CN" dirty="0">
              <a:solidFill>
                <a:srgbClr val="00B050"/>
              </a:solidFill>
            </a:endParaRPr>
          </a:p>
          <a:p>
            <a:r>
              <a:rPr lang="zh-CN" altLang="en-US" dirty="0">
                <a:solidFill>
                  <a:srgbClr val="00B050"/>
                </a:solidFill>
              </a:rPr>
              <a:t>所以需要“分包”</a:t>
            </a:r>
          </a:p>
        </p:txBody>
      </p:sp>
      <p:grpSp>
        <p:nvGrpSpPr>
          <p:cNvPr id="180" name="Group 134">
            <a:extLst>
              <a:ext uri="{FF2B5EF4-FFF2-40B4-BE49-F238E27FC236}">
                <a16:creationId xmlns:a16="http://schemas.microsoft.com/office/drawing/2014/main" id="{AF9CD004-5B1B-49CC-BAB0-5B143BC86324}"/>
              </a:ext>
            </a:extLst>
          </p:cNvPr>
          <p:cNvGrpSpPr>
            <a:grpSpLocks/>
          </p:cNvGrpSpPr>
          <p:nvPr/>
        </p:nvGrpSpPr>
        <p:grpSpPr bwMode="auto">
          <a:xfrm>
            <a:off x="9943415" y="987156"/>
            <a:ext cx="629444" cy="396876"/>
            <a:chOff x="4653" y="1614"/>
            <a:chExt cx="366" cy="250"/>
          </a:xfrm>
        </p:grpSpPr>
        <p:sp>
          <p:nvSpPr>
            <p:cNvPr id="181" name="AutoShape 4">
              <a:extLst>
                <a:ext uri="{FF2B5EF4-FFF2-40B4-BE49-F238E27FC236}">
                  <a16:creationId xmlns:a16="http://schemas.microsoft.com/office/drawing/2014/main" id="{C3372C14-A9D1-4A60-9F4C-C06B54CF21C6}"/>
                </a:ext>
              </a:extLst>
            </p:cNvPr>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Text Box 5">
              <a:extLst>
                <a:ext uri="{FF2B5EF4-FFF2-40B4-BE49-F238E27FC236}">
                  <a16:creationId xmlns:a16="http://schemas.microsoft.com/office/drawing/2014/main" id="{52A1A079-1133-4D6C-9527-267D6C47267D}"/>
                </a:ext>
              </a:extLst>
            </p:cNvPr>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83" name="Line 6">
              <a:extLst>
                <a:ext uri="{FF2B5EF4-FFF2-40B4-BE49-F238E27FC236}">
                  <a16:creationId xmlns:a16="http://schemas.microsoft.com/office/drawing/2014/main" id="{1A10D41C-0F51-4295-92E4-3AD2878A70E3}"/>
                </a:ext>
              </a:extLst>
            </p:cNvPr>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7">
              <a:extLst>
                <a:ext uri="{FF2B5EF4-FFF2-40B4-BE49-F238E27FC236}">
                  <a16:creationId xmlns:a16="http://schemas.microsoft.com/office/drawing/2014/main" id="{03DE58B7-F3E2-498B-97F2-0067BB78B0E1}"/>
                </a:ext>
              </a:extLst>
            </p:cNvPr>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AutoShape 8">
              <a:extLst>
                <a:ext uri="{FF2B5EF4-FFF2-40B4-BE49-F238E27FC236}">
                  <a16:creationId xmlns:a16="http://schemas.microsoft.com/office/drawing/2014/main" id="{B0111BDA-B9C8-4D1B-8C21-FEE40A1F9A34}"/>
                </a:ext>
              </a:extLst>
            </p:cNvPr>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 name="Group 135">
            <a:extLst>
              <a:ext uri="{FF2B5EF4-FFF2-40B4-BE49-F238E27FC236}">
                <a16:creationId xmlns:a16="http://schemas.microsoft.com/office/drawing/2014/main" id="{FD3EE30F-2894-402F-9E43-4F444C2913CA}"/>
              </a:ext>
            </a:extLst>
          </p:cNvPr>
          <p:cNvGrpSpPr>
            <a:grpSpLocks/>
          </p:cNvGrpSpPr>
          <p:nvPr/>
        </p:nvGrpSpPr>
        <p:grpSpPr bwMode="auto">
          <a:xfrm>
            <a:off x="9934815" y="1271313"/>
            <a:ext cx="631164" cy="396874"/>
            <a:chOff x="4648" y="1793"/>
            <a:chExt cx="367" cy="250"/>
          </a:xfrm>
        </p:grpSpPr>
        <p:sp>
          <p:nvSpPr>
            <p:cNvPr id="187" name="AutoShape 9">
              <a:extLst>
                <a:ext uri="{FF2B5EF4-FFF2-40B4-BE49-F238E27FC236}">
                  <a16:creationId xmlns:a16="http://schemas.microsoft.com/office/drawing/2014/main" id="{96A345F4-8D6E-432F-8646-C40E599D756C}"/>
                </a:ext>
              </a:extLst>
            </p:cNvPr>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Text Box 10">
              <a:extLst>
                <a:ext uri="{FF2B5EF4-FFF2-40B4-BE49-F238E27FC236}">
                  <a16:creationId xmlns:a16="http://schemas.microsoft.com/office/drawing/2014/main" id="{2CF7E10E-87E6-43C3-8DCB-B544249FA9EB}"/>
                </a:ext>
              </a:extLst>
            </p:cNvPr>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89" name="Line 11">
              <a:extLst>
                <a:ext uri="{FF2B5EF4-FFF2-40B4-BE49-F238E27FC236}">
                  <a16:creationId xmlns:a16="http://schemas.microsoft.com/office/drawing/2014/main" id="{7B445E00-DA54-4493-80FC-6CC1BCBEEBFF}"/>
                </a:ext>
              </a:extLst>
            </p:cNvPr>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12">
              <a:extLst>
                <a:ext uri="{FF2B5EF4-FFF2-40B4-BE49-F238E27FC236}">
                  <a16:creationId xmlns:a16="http://schemas.microsoft.com/office/drawing/2014/main" id="{95D81821-D2F3-4F3E-837C-2F182DFCC1FA}"/>
                </a:ext>
              </a:extLst>
            </p:cNvPr>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AutoShape 13">
              <a:extLst>
                <a:ext uri="{FF2B5EF4-FFF2-40B4-BE49-F238E27FC236}">
                  <a16:creationId xmlns:a16="http://schemas.microsoft.com/office/drawing/2014/main" id="{2F6E9C3F-CFA7-4FBE-BFFF-B41DDA2A3BA6}"/>
                </a:ext>
              </a:extLst>
            </p:cNvPr>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2" name="Group 136">
            <a:extLst>
              <a:ext uri="{FF2B5EF4-FFF2-40B4-BE49-F238E27FC236}">
                <a16:creationId xmlns:a16="http://schemas.microsoft.com/office/drawing/2014/main" id="{F05EF30E-F2AE-4FB4-ABAF-671276384951}"/>
              </a:ext>
            </a:extLst>
          </p:cNvPr>
          <p:cNvGrpSpPr>
            <a:grpSpLocks/>
          </p:cNvGrpSpPr>
          <p:nvPr/>
        </p:nvGrpSpPr>
        <p:grpSpPr bwMode="auto">
          <a:xfrm>
            <a:off x="9941694" y="1560236"/>
            <a:ext cx="629444" cy="387349"/>
            <a:chOff x="4652" y="1975"/>
            <a:chExt cx="366" cy="244"/>
          </a:xfrm>
        </p:grpSpPr>
        <p:sp>
          <p:nvSpPr>
            <p:cNvPr id="193" name="AutoShape 14">
              <a:extLst>
                <a:ext uri="{FF2B5EF4-FFF2-40B4-BE49-F238E27FC236}">
                  <a16:creationId xmlns:a16="http://schemas.microsoft.com/office/drawing/2014/main" id="{839C5D8B-0668-4784-BD1B-CF4217386C7E}"/>
                </a:ext>
              </a:extLst>
            </p:cNvPr>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Text Box 15">
              <a:extLst>
                <a:ext uri="{FF2B5EF4-FFF2-40B4-BE49-F238E27FC236}">
                  <a16:creationId xmlns:a16="http://schemas.microsoft.com/office/drawing/2014/main" id="{C618A822-0BA2-4688-9D01-418784918AC0}"/>
                </a:ext>
              </a:extLst>
            </p:cNvPr>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95" name="Line 16">
              <a:extLst>
                <a:ext uri="{FF2B5EF4-FFF2-40B4-BE49-F238E27FC236}">
                  <a16:creationId xmlns:a16="http://schemas.microsoft.com/office/drawing/2014/main" id="{1C424ED4-2FDC-465C-81E9-8E3979D7E765}"/>
                </a:ext>
              </a:extLst>
            </p:cNvPr>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Line 17">
              <a:extLst>
                <a:ext uri="{FF2B5EF4-FFF2-40B4-BE49-F238E27FC236}">
                  <a16:creationId xmlns:a16="http://schemas.microsoft.com/office/drawing/2014/main" id="{B912DA37-0BE0-42AE-A219-A26FCD39A216}"/>
                </a:ext>
              </a:extLst>
            </p:cNvPr>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AutoShape 18">
              <a:extLst>
                <a:ext uri="{FF2B5EF4-FFF2-40B4-BE49-F238E27FC236}">
                  <a16:creationId xmlns:a16="http://schemas.microsoft.com/office/drawing/2014/main" id="{E0707553-EEAE-48C0-8350-56DAE4B70FF6}"/>
                </a:ext>
              </a:extLst>
            </p:cNvPr>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 name="Group 137">
            <a:extLst>
              <a:ext uri="{FF2B5EF4-FFF2-40B4-BE49-F238E27FC236}">
                <a16:creationId xmlns:a16="http://schemas.microsoft.com/office/drawing/2014/main" id="{89652B59-080A-4276-B9E9-1C9CB692424D}"/>
              </a:ext>
            </a:extLst>
          </p:cNvPr>
          <p:cNvGrpSpPr>
            <a:grpSpLocks/>
          </p:cNvGrpSpPr>
          <p:nvPr/>
        </p:nvGrpSpPr>
        <p:grpSpPr bwMode="auto">
          <a:xfrm>
            <a:off x="9948573" y="1830120"/>
            <a:ext cx="629444" cy="395288"/>
            <a:chOff x="4656" y="2145"/>
            <a:chExt cx="366" cy="249"/>
          </a:xfrm>
        </p:grpSpPr>
        <p:sp>
          <p:nvSpPr>
            <p:cNvPr id="199" name="AutoShape 19">
              <a:extLst>
                <a:ext uri="{FF2B5EF4-FFF2-40B4-BE49-F238E27FC236}">
                  <a16:creationId xmlns:a16="http://schemas.microsoft.com/office/drawing/2014/main" id="{78FE3400-F112-42E0-94AF-ED03A02172A3}"/>
                </a:ext>
              </a:extLst>
            </p:cNvPr>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Text Box 20">
              <a:extLst>
                <a:ext uri="{FF2B5EF4-FFF2-40B4-BE49-F238E27FC236}">
                  <a16:creationId xmlns:a16="http://schemas.microsoft.com/office/drawing/2014/main" id="{5FC69EBA-B716-4548-90DC-2735FE97745B}"/>
                </a:ext>
              </a:extLst>
            </p:cNvPr>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201" name="Line 21">
              <a:extLst>
                <a:ext uri="{FF2B5EF4-FFF2-40B4-BE49-F238E27FC236}">
                  <a16:creationId xmlns:a16="http://schemas.microsoft.com/office/drawing/2014/main" id="{E2C0011F-051A-4324-9F2E-A934AAFEC312}"/>
                </a:ext>
              </a:extLst>
            </p:cNvPr>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Line 22">
              <a:extLst>
                <a:ext uri="{FF2B5EF4-FFF2-40B4-BE49-F238E27FC236}">
                  <a16:creationId xmlns:a16="http://schemas.microsoft.com/office/drawing/2014/main" id="{BF0713CB-DDDF-483A-84E3-A88F8E8DBFF5}"/>
                </a:ext>
              </a:extLst>
            </p:cNvPr>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AutoShape 23">
              <a:extLst>
                <a:ext uri="{FF2B5EF4-FFF2-40B4-BE49-F238E27FC236}">
                  <a16:creationId xmlns:a16="http://schemas.microsoft.com/office/drawing/2014/main" id="{FE6E968C-503C-4384-BD78-7889EC363AB5}"/>
                </a:ext>
              </a:extLst>
            </p:cNvPr>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 name="Group 139">
            <a:extLst>
              <a:ext uri="{FF2B5EF4-FFF2-40B4-BE49-F238E27FC236}">
                <a16:creationId xmlns:a16="http://schemas.microsoft.com/office/drawing/2014/main" id="{F0516337-78F1-4789-BA18-FA79E3AE83BA}"/>
              </a:ext>
            </a:extLst>
          </p:cNvPr>
          <p:cNvGrpSpPr>
            <a:grpSpLocks/>
          </p:cNvGrpSpPr>
          <p:nvPr/>
        </p:nvGrpSpPr>
        <p:grpSpPr bwMode="auto">
          <a:xfrm>
            <a:off x="10565984" y="1382444"/>
            <a:ext cx="629445" cy="385763"/>
            <a:chOff x="5015" y="1863"/>
            <a:chExt cx="366" cy="243"/>
          </a:xfrm>
        </p:grpSpPr>
        <p:sp>
          <p:nvSpPr>
            <p:cNvPr id="205" name="AutoShape 24">
              <a:extLst>
                <a:ext uri="{FF2B5EF4-FFF2-40B4-BE49-F238E27FC236}">
                  <a16:creationId xmlns:a16="http://schemas.microsoft.com/office/drawing/2014/main" id="{2BD771E3-0099-4A68-8B11-9ACECC30DC38}"/>
                </a:ext>
              </a:extLst>
            </p:cNvPr>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Text Box 25">
              <a:extLst>
                <a:ext uri="{FF2B5EF4-FFF2-40B4-BE49-F238E27FC236}">
                  <a16:creationId xmlns:a16="http://schemas.microsoft.com/office/drawing/2014/main" id="{4C33B0DF-291E-4055-9935-C85889C9EB8F}"/>
                </a:ext>
              </a:extLst>
            </p:cNvPr>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207" name="Line 26">
              <a:extLst>
                <a:ext uri="{FF2B5EF4-FFF2-40B4-BE49-F238E27FC236}">
                  <a16:creationId xmlns:a16="http://schemas.microsoft.com/office/drawing/2014/main" id="{84B1DE4B-B3CB-47F8-A105-4BD5D13751B7}"/>
                </a:ext>
              </a:extLst>
            </p:cNvPr>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Line 27">
              <a:extLst>
                <a:ext uri="{FF2B5EF4-FFF2-40B4-BE49-F238E27FC236}">
                  <a16:creationId xmlns:a16="http://schemas.microsoft.com/office/drawing/2014/main" id="{A8B0CADF-03B7-43DB-AC50-9B962BAC4991}"/>
                </a:ext>
              </a:extLst>
            </p:cNvPr>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AutoShape 28">
              <a:extLst>
                <a:ext uri="{FF2B5EF4-FFF2-40B4-BE49-F238E27FC236}">
                  <a16:creationId xmlns:a16="http://schemas.microsoft.com/office/drawing/2014/main" id="{8D8254EC-F7DC-4181-9138-E66A00595931}"/>
                </a:ext>
              </a:extLst>
            </p:cNvPr>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 name="Group 140">
            <a:extLst>
              <a:ext uri="{FF2B5EF4-FFF2-40B4-BE49-F238E27FC236}">
                <a16:creationId xmlns:a16="http://schemas.microsoft.com/office/drawing/2014/main" id="{7790857B-3B5D-4245-AC79-3E2B75393B75}"/>
              </a:ext>
            </a:extLst>
          </p:cNvPr>
          <p:cNvGrpSpPr>
            <a:grpSpLocks/>
          </p:cNvGrpSpPr>
          <p:nvPr/>
        </p:nvGrpSpPr>
        <p:grpSpPr bwMode="auto">
          <a:xfrm>
            <a:off x="10557385" y="1647557"/>
            <a:ext cx="629444" cy="404813"/>
            <a:chOff x="5010" y="2030"/>
            <a:chExt cx="366" cy="255"/>
          </a:xfrm>
        </p:grpSpPr>
        <p:sp>
          <p:nvSpPr>
            <p:cNvPr id="211" name="AutoShape 29">
              <a:extLst>
                <a:ext uri="{FF2B5EF4-FFF2-40B4-BE49-F238E27FC236}">
                  <a16:creationId xmlns:a16="http://schemas.microsoft.com/office/drawing/2014/main" id="{D95589CE-DDAA-468F-BEDA-9C746BB358D9}"/>
                </a:ext>
              </a:extLst>
            </p:cNvPr>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Text Box 30">
              <a:extLst>
                <a:ext uri="{FF2B5EF4-FFF2-40B4-BE49-F238E27FC236}">
                  <a16:creationId xmlns:a16="http://schemas.microsoft.com/office/drawing/2014/main" id="{72554E0B-805A-4084-91AC-8181C339D247}"/>
                </a:ext>
              </a:extLst>
            </p:cNvPr>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213" name="Line 31">
              <a:extLst>
                <a:ext uri="{FF2B5EF4-FFF2-40B4-BE49-F238E27FC236}">
                  <a16:creationId xmlns:a16="http://schemas.microsoft.com/office/drawing/2014/main" id="{501F470E-2DF4-4352-9916-B09CE5127AC7}"/>
                </a:ext>
              </a:extLst>
            </p:cNvPr>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Line 32">
              <a:extLst>
                <a:ext uri="{FF2B5EF4-FFF2-40B4-BE49-F238E27FC236}">
                  <a16:creationId xmlns:a16="http://schemas.microsoft.com/office/drawing/2014/main" id="{BF6EBEE5-A58A-4436-83A4-32BE7219A878}"/>
                </a:ext>
              </a:extLst>
            </p:cNvPr>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AutoShape 33">
              <a:extLst>
                <a:ext uri="{FF2B5EF4-FFF2-40B4-BE49-F238E27FC236}">
                  <a16:creationId xmlns:a16="http://schemas.microsoft.com/office/drawing/2014/main" id="{EF003088-B1AB-45E9-A58A-D85451F0B12D}"/>
                </a:ext>
              </a:extLst>
            </p:cNvPr>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6" name="Group 141">
            <a:extLst>
              <a:ext uri="{FF2B5EF4-FFF2-40B4-BE49-F238E27FC236}">
                <a16:creationId xmlns:a16="http://schemas.microsoft.com/office/drawing/2014/main" id="{BC041228-3A51-4D3D-8F4C-53F72B6380F7}"/>
              </a:ext>
            </a:extLst>
          </p:cNvPr>
          <p:cNvGrpSpPr>
            <a:grpSpLocks/>
          </p:cNvGrpSpPr>
          <p:nvPr/>
        </p:nvGrpSpPr>
        <p:grpSpPr bwMode="auto">
          <a:xfrm>
            <a:off x="10564259" y="1934887"/>
            <a:ext cx="629444" cy="396874"/>
            <a:chOff x="5014" y="2211"/>
            <a:chExt cx="366" cy="250"/>
          </a:xfrm>
        </p:grpSpPr>
        <p:sp>
          <p:nvSpPr>
            <p:cNvPr id="217" name="AutoShape 34">
              <a:extLst>
                <a:ext uri="{FF2B5EF4-FFF2-40B4-BE49-F238E27FC236}">
                  <a16:creationId xmlns:a16="http://schemas.microsoft.com/office/drawing/2014/main" id="{3CB4580E-6D96-4D9A-9245-3DF70C0963EC}"/>
                </a:ext>
              </a:extLst>
            </p:cNvPr>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 name="Text Box 35">
              <a:extLst>
                <a:ext uri="{FF2B5EF4-FFF2-40B4-BE49-F238E27FC236}">
                  <a16:creationId xmlns:a16="http://schemas.microsoft.com/office/drawing/2014/main" id="{48C0B28A-685B-48DB-9E19-F3A83CCB4194}"/>
                </a:ext>
              </a:extLst>
            </p:cNvPr>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219" name="Line 36">
              <a:extLst>
                <a:ext uri="{FF2B5EF4-FFF2-40B4-BE49-F238E27FC236}">
                  <a16:creationId xmlns:a16="http://schemas.microsoft.com/office/drawing/2014/main" id="{7EAE8BF6-D87B-41F1-A7DC-9ECB486EEEB0}"/>
                </a:ext>
              </a:extLst>
            </p:cNvPr>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Line 37">
              <a:extLst>
                <a:ext uri="{FF2B5EF4-FFF2-40B4-BE49-F238E27FC236}">
                  <a16:creationId xmlns:a16="http://schemas.microsoft.com/office/drawing/2014/main" id="{EEFCF8C6-4D7F-44D4-A994-7810C3083583}"/>
                </a:ext>
              </a:extLst>
            </p:cNvPr>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AutoShape 38">
              <a:extLst>
                <a:ext uri="{FF2B5EF4-FFF2-40B4-BE49-F238E27FC236}">
                  <a16:creationId xmlns:a16="http://schemas.microsoft.com/office/drawing/2014/main" id="{0AF03596-97E5-49A6-ABD4-5DEE0F49B44F}"/>
                </a:ext>
              </a:extLst>
            </p:cNvPr>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2" name="Group 142">
            <a:extLst>
              <a:ext uri="{FF2B5EF4-FFF2-40B4-BE49-F238E27FC236}">
                <a16:creationId xmlns:a16="http://schemas.microsoft.com/office/drawing/2014/main" id="{0A5C4D55-B99D-414D-974D-06A0296FCDEC}"/>
              </a:ext>
            </a:extLst>
          </p:cNvPr>
          <p:cNvGrpSpPr>
            <a:grpSpLocks/>
          </p:cNvGrpSpPr>
          <p:nvPr/>
        </p:nvGrpSpPr>
        <p:grpSpPr bwMode="auto">
          <a:xfrm>
            <a:off x="10569424" y="2204761"/>
            <a:ext cx="631164" cy="406399"/>
            <a:chOff x="5017" y="2381"/>
            <a:chExt cx="367" cy="256"/>
          </a:xfrm>
        </p:grpSpPr>
        <p:sp>
          <p:nvSpPr>
            <p:cNvPr id="223" name="AutoShape 39">
              <a:extLst>
                <a:ext uri="{FF2B5EF4-FFF2-40B4-BE49-F238E27FC236}">
                  <a16:creationId xmlns:a16="http://schemas.microsoft.com/office/drawing/2014/main" id="{886DDAF0-1800-43A7-B6C0-C5844B36894E}"/>
                </a:ext>
              </a:extLst>
            </p:cNvPr>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Text Box 40">
              <a:extLst>
                <a:ext uri="{FF2B5EF4-FFF2-40B4-BE49-F238E27FC236}">
                  <a16:creationId xmlns:a16="http://schemas.microsoft.com/office/drawing/2014/main" id="{F5B193B9-089A-454A-8B65-074FCD836BDC}"/>
                </a:ext>
              </a:extLst>
            </p:cNvPr>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225" name="Line 41">
              <a:extLst>
                <a:ext uri="{FF2B5EF4-FFF2-40B4-BE49-F238E27FC236}">
                  <a16:creationId xmlns:a16="http://schemas.microsoft.com/office/drawing/2014/main" id="{3A041ABD-F869-415C-B3C7-6F03FA8A0B0D}"/>
                </a:ext>
              </a:extLst>
            </p:cNvPr>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Line 42">
              <a:extLst>
                <a:ext uri="{FF2B5EF4-FFF2-40B4-BE49-F238E27FC236}">
                  <a16:creationId xmlns:a16="http://schemas.microsoft.com/office/drawing/2014/main" id="{BCDBF1EE-4897-44AE-85E6-C0B591256DA6}"/>
                </a:ext>
              </a:extLst>
            </p:cNvPr>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AutoShape 43">
              <a:extLst>
                <a:ext uri="{FF2B5EF4-FFF2-40B4-BE49-F238E27FC236}">
                  <a16:creationId xmlns:a16="http://schemas.microsoft.com/office/drawing/2014/main" id="{50F0E47F-CA02-4F89-95DE-45322B046B67}"/>
                </a:ext>
              </a:extLst>
            </p:cNvPr>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 name="Group 132">
            <a:extLst>
              <a:ext uri="{FF2B5EF4-FFF2-40B4-BE49-F238E27FC236}">
                <a16:creationId xmlns:a16="http://schemas.microsoft.com/office/drawing/2014/main" id="{FBC6F90A-14E9-4410-822A-A953A6F7CA72}"/>
              </a:ext>
            </a:extLst>
          </p:cNvPr>
          <p:cNvGrpSpPr>
            <a:grpSpLocks/>
          </p:cNvGrpSpPr>
          <p:nvPr/>
        </p:nvGrpSpPr>
        <p:grpSpPr bwMode="auto">
          <a:xfrm>
            <a:off x="9319135" y="1166544"/>
            <a:ext cx="629444" cy="395288"/>
            <a:chOff x="4290" y="1727"/>
            <a:chExt cx="366" cy="249"/>
          </a:xfrm>
        </p:grpSpPr>
        <p:sp>
          <p:nvSpPr>
            <p:cNvPr id="229" name="AutoShape 49">
              <a:extLst>
                <a:ext uri="{FF2B5EF4-FFF2-40B4-BE49-F238E27FC236}">
                  <a16:creationId xmlns:a16="http://schemas.microsoft.com/office/drawing/2014/main" id="{AEF32956-BAC5-4F3F-B92B-F125521C88BB}"/>
                </a:ext>
              </a:extLst>
            </p:cNvPr>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Text Box 50">
              <a:extLst>
                <a:ext uri="{FF2B5EF4-FFF2-40B4-BE49-F238E27FC236}">
                  <a16:creationId xmlns:a16="http://schemas.microsoft.com/office/drawing/2014/main" id="{46DDA35D-0C8B-4BED-84BA-98525643DA9C}"/>
                </a:ext>
              </a:extLst>
            </p:cNvPr>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231" name="Line 51">
              <a:extLst>
                <a:ext uri="{FF2B5EF4-FFF2-40B4-BE49-F238E27FC236}">
                  <a16:creationId xmlns:a16="http://schemas.microsoft.com/office/drawing/2014/main" id="{8E2FD1DD-4CAD-40F7-AEE5-1CAF6E06DAEF}"/>
                </a:ext>
              </a:extLst>
            </p:cNvPr>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 name="Line 52">
              <a:extLst>
                <a:ext uri="{FF2B5EF4-FFF2-40B4-BE49-F238E27FC236}">
                  <a16:creationId xmlns:a16="http://schemas.microsoft.com/office/drawing/2014/main" id="{8EA21E6D-1AF6-4B43-B7DF-C920B4A73662}"/>
                </a:ext>
              </a:extLst>
            </p:cNvPr>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AutoShape 53">
              <a:extLst>
                <a:ext uri="{FF2B5EF4-FFF2-40B4-BE49-F238E27FC236}">
                  <a16:creationId xmlns:a16="http://schemas.microsoft.com/office/drawing/2014/main" id="{98ED179E-476A-4DE0-8538-DFC1C076C48A}"/>
                </a:ext>
              </a:extLst>
            </p:cNvPr>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4" name="Group 133">
            <a:extLst>
              <a:ext uri="{FF2B5EF4-FFF2-40B4-BE49-F238E27FC236}">
                <a16:creationId xmlns:a16="http://schemas.microsoft.com/office/drawing/2014/main" id="{BDF81871-1158-44E0-8E99-2C6A5ADD7590}"/>
              </a:ext>
            </a:extLst>
          </p:cNvPr>
          <p:cNvGrpSpPr>
            <a:grpSpLocks/>
          </p:cNvGrpSpPr>
          <p:nvPr/>
        </p:nvGrpSpPr>
        <p:grpSpPr bwMode="auto">
          <a:xfrm>
            <a:off x="9326009" y="1444356"/>
            <a:ext cx="629444" cy="396876"/>
            <a:chOff x="4294" y="1902"/>
            <a:chExt cx="366" cy="250"/>
          </a:xfrm>
        </p:grpSpPr>
        <p:sp>
          <p:nvSpPr>
            <p:cNvPr id="235" name="AutoShape 54">
              <a:extLst>
                <a:ext uri="{FF2B5EF4-FFF2-40B4-BE49-F238E27FC236}">
                  <a16:creationId xmlns:a16="http://schemas.microsoft.com/office/drawing/2014/main" id="{94F9938B-BE43-40B9-B276-97CB546D8C24}"/>
                </a:ext>
              </a:extLst>
            </p:cNvPr>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 name="Text Box 55">
              <a:extLst>
                <a:ext uri="{FF2B5EF4-FFF2-40B4-BE49-F238E27FC236}">
                  <a16:creationId xmlns:a16="http://schemas.microsoft.com/office/drawing/2014/main" id="{E3A54B8E-F33E-472A-804C-82A64BE77104}"/>
                </a:ext>
              </a:extLst>
            </p:cNvPr>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237" name="Line 56">
              <a:extLst>
                <a:ext uri="{FF2B5EF4-FFF2-40B4-BE49-F238E27FC236}">
                  <a16:creationId xmlns:a16="http://schemas.microsoft.com/office/drawing/2014/main" id="{069A2A5C-6709-42CD-8026-7877D92E9A51}"/>
                </a:ext>
              </a:extLst>
            </p:cNvPr>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Line 57">
              <a:extLst>
                <a:ext uri="{FF2B5EF4-FFF2-40B4-BE49-F238E27FC236}">
                  <a16:creationId xmlns:a16="http://schemas.microsoft.com/office/drawing/2014/main" id="{2D791EEA-7016-4E22-979E-C3D3B695D2D8}"/>
                </a:ext>
              </a:extLst>
            </p:cNvPr>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AutoShape 58">
              <a:extLst>
                <a:ext uri="{FF2B5EF4-FFF2-40B4-BE49-F238E27FC236}">
                  <a16:creationId xmlns:a16="http://schemas.microsoft.com/office/drawing/2014/main" id="{987668D3-8C1A-4E24-A686-54DB2440C042}"/>
                </a:ext>
              </a:extLst>
            </p:cNvPr>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 name="Group 127">
            <a:extLst>
              <a:ext uri="{FF2B5EF4-FFF2-40B4-BE49-F238E27FC236}">
                <a16:creationId xmlns:a16="http://schemas.microsoft.com/office/drawing/2014/main" id="{3FAC236B-F581-4A7D-9F30-A926F59AFC87}"/>
              </a:ext>
            </a:extLst>
          </p:cNvPr>
          <p:cNvGrpSpPr>
            <a:grpSpLocks/>
          </p:cNvGrpSpPr>
          <p:nvPr/>
        </p:nvGrpSpPr>
        <p:grpSpPr bwMode="auto">
          <a:xfrm>
            <a:off x="6887344" y="1903141"/>
            <a:ext cx="631164" cy="1069975"/>
            <a:chOff x="2876" y="2191"/>
            <a:chExt cx="367" cy="674"/>
          </a:xfrm>
        </p:grpSpPr>
        <p:sp>
          <p:nvSpPr>
            <p:cNvPr id="241" name="AutoShape 59">
              <a:extLst>
                <a:ext uri="{FF2B5EF4-FFF2-40B4-BE49-F238E27FC236}">
                  <a16:creationId xmlns:a16="http://schemas.microsoft.com/office/drawing/2014/main" id="{F6388C59-2653-4322-8D67-A9829887FE1A}"/>
                </a:ext>
              </a:extLst>
            </p:cNvPr>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2" name="AutoShape 60">
              <a:extLst>
                <a:ext uri="{FF2B5EF4-FFF2-40B4-BE49-F238E27FC236}">
                  <a16:creationId xmlns:a16="http://schemas.microsoft.com/office/drawing/2014/main" id="{0B1F7B4B-AC20-45AA-B24A-1466F02E2683}"/>
                </a:ext>
              </a:extLst>
            </p:cNvPr>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3" name="Text Box 61">
              <a:extLst>
                <a:ext uri="{FF2B5EF4-FFF2-40B4-BE49-F238E27FC236}">
                  <a16:creationId xmlns:a16="http://schemas.microsoft.com/office/drawing/2014/main" id="{3130B6E7-3977-4FFE-8E9A-70B7E047374B}"/>
                </a:ext>
              </a:extLst>
            </p:cNvPr>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dirty="0">
                  <a:solidFill>
                    <a:srgbClr val="333399"/>
                  </a:solidFill>
                  <a:latin typeface="微软雅黑" panose="020B0503020204020204" pitchFamily="34" charset="-122"/>
                  <a:ea typeface="微软雅黑" panose="020B0503020204020204" pitchFamily="34" charset="-122"/>
                </a:rPr>
                <a:t>报</a:t>
              </a:r>
            </a:p>
            <a:p>
              <a:pPr>
                <a:lnSpc>
                  <a:spcPct val="80000"/>
                </a:lnSpc>
              </a:pPr>
              <a:r>
                <a:rPr kumimoji="1" lang="zh-CN" altLang="en-US" dirty="0">
                  <a:solidFill>
                    <a:srgbClr val="333399"/>
                  </a:solidFill>
                  <a:latin typeface="微软雅黑" panose="020B0503020204020204" pitchFamily="34" charset="-122"/>
                  <a:ea typeface="微软雅黑" panose="020B0503020204020204" pitchFamily="34" charset="-122"/>
                </a:rPr>
                <a:t>文</a:t>
              </a:r>
            </a:p>
          </p:txBody>
        </p:sp>
        <p:sp>
          <p:nvSpPr>
            <p:cNvPr id="244" name="Line 62">
              <a:extLst>
                <a:ext uri="{FF2B5EF4-FFF2-40B4-BE49-F238E27FC236}">
                  <a16:creationId xmlns:a16="http://schemas.microsoft.com/office/drawing/2014/main" id="{3A12970B-7581-4AAF-BF83-538919E45BB3}"/>
                </a:ext>
              </a:extLst>
            </p:cNvPr>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5" name="Line 63">
              <a:extLst>
                <a:ext uri="{FF2B5EF4-FFF2-40B4-BE49-F238E27FC236}">
                  <a16:creationId xmlns:a16="http://schemas.microsoft.com/office/drawing/2014/main" id="{00C796DE-3A71-4B11-A7A1-0E3BDDA1FA14}"/>
                </a:ext>
              </a:extLst>
            </p:cNvPr>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46" name="Group 128">
            <a:extLst>
              <a:ext uri="{FF2B5EF4-FFF2-40B4-BE49-F238E27FC236}">
                <a16:creationId xmlns:a16="http://schemas.microsoft.com/office/drawing/2014/main" id="{DB04FBC4-7E86-4E44-95E0-87FCD6F19905}"/>
              </a:ext>
            </a:extLst>
          </p:cNvPr>
          <p:cNvGrpSpPr>
            <a:grpSpLocks/>
          </p:cNvGrpSpPr>
          <p:nvPr/>
        </p:nvGrpSpPr>
        <p:grpSpPr bwMode="auto">
          <a:xfrm>
            <a:off x="7532267" y="3239816"/>
            <a:ext cx="629444" cy="1071563"/>
            <a:chOff x="3251" y="3033"/>
            <a:chExt cx="366" cy="675"/>
          </a:xfrm>
        </p:grpSpPr>
        <p:sp>
          <p:nvSpPr>
            <p:cNvPr id="247" name="AutoShape 64">
              <a:extLst>
                <a:ext uri="{FF2B5EF4-FFF2-40B4-BE49-F238E27FC236}">
                  <a16:creationId xmlns:a16="http://schemas.microsoft.com/office/drawing/2014/main" id="{AAA61D73-C1D3-4FD2-8ED4-F31F89A415D9}"/>
                </a:ext>
              </a:extLst>
            </p:cNvPr>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8" name="AutoShape 65">
              <a:extLst>
                <a:ext uri="{FF2B5EF4-FFF2-40B4-BE49-F238E27FC236}">
                  <a16:creationId xmlns:a16="http://schemas.microsoft.com/office/drawing/2014/main" id="{5DB6DE91-2B03-498A-B32F-B4518873CE34}"/>
                </a:ext>
              </a:extLst>
            </p:cNvPr>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9" name="Text Box 66">
              <a:extLst>
                <a:ext uri="{FF2B5EF4-FFF2-40B4-BE49-F238E27FC236}">
                  <a16:creationId xmlns:a16="http://schemas.microsoft.com/office/drawing/2014/main" id="{A38AC29F-0073-4A9F-92A6-5EB9F6472CE4}"/>
                </a:ext>
              </a:extLst>
            </p:cNvPr>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dirty="0">
                  <a:solidFill>
                    <a:srgbClr val="333399"/>
                  </a:solidFill>
                  <a:latin typeface="微软雅黑" panose="020B0503020204020204" pitchFamily="34" charset="-122"/>
                  <a:ea typeface="微软雅黑" panose="020B0503020204020204" pitchFamily="34" charset="-122"/>
                </a:rPr>
                <a:t>报</a:t>
              </a:r>
            </a:p>
            <a:p>
              <a:pPr>
                <a:lnSpc>
                  <a:spcPct val="80000"/>
                </a:lnSpc>
              </a:pPr>
              <a:r>
                <a:rPr kumimoji="1" lang="zh-CN" altLang="en-US" dirty="0">
                  <a:solidFill>
                    <a:srgbClr val="333399"/>
                  </a:solidFill>
                  <a:latin typeface="微软雅黑" panose="020B0503020204020204" pitchFamily="34" charset="-122"/>
                  <a:ea typeface="微软雅黑" panose="020B0503020204020204" pitchFamily="34" charset="-122"/>
                </a:rPr>
                <a:t>文</a:t>
              </a:r>
            </a:p>
          </p:txBody>
        </p:sp>
        <p:sp>
          <p:nvSpPr>
            <p:cNvPr id="250" name="Line 67">
              <a:extLst>
                <a:ext uri="{FF2B5EF4-FFF2-40B4-BE49-F238E27FC236}">
                  <a16:creationId xmlns:a16="http://schemas.microsoft.com/office/drawing/2014/main" id="{EEB20968-8376-4441-A27D-1963CE630963}"/>
                </a:ext>
              </a:extLst>
            </p:cNvPr>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1" name="Line 68">
              <a:extLst>
                <a:ext uri="{FF2B5EF4-FFF2-40B4-BE49-F238E27FC236}">
                  <a16:creationId xmlns:a16="http://schemas.microsoft.com/office/drawing/2014/main" id="{35CC6E45-176D-42D6-B625-9286C7CEF55F}"/>
                </a:ext>
              </a:extLst>
            </p:cNvPr>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52" name="Group 126">
            <a:extLst>
              <a:ext uri="{FF2B5EF4-FFF2-40B4-BE49-F238E27FC236}">
                <a16:creationId xmlns:a16="http://schemas.microsoft.com/office/drawing/2014/main" id="{42249090-AC8C-4599-8E5A-5A551AA1268A}"/>
              </a:ext>
            </a:extLst>
          </p:cNvPr>
          <p:cNvGrpSpPr>
            <a:grpSpLocks/>
          </p:cNvGrpSpPr>
          <p:nvPr/>
        </p:nvGrpSpPr>
        <p:grpSpPr bwMode="auto">
          <a:xfrm>
            <a:off x="6273379" y="631554"/>
            <a:ext cx="620844" cy="1069975"/>
            <a:chOff x="2519" y="1390"/>
            <a:chExt cx="361" cy="674"/>
          </a:xfrm>
        </p:grpSpPr>
        <p:sp>
          <p:nvSpPr>
            <p:cNvPr id="253" name="AutoShape 69">
              <a:extLst>
                <a:ext uri="{FF2B5EF4-FFF2-40B4-BE49-F238E27FC236}">
                  <a16:creationId xmlns:a16="http://schemas.microsoft.com/office/drawing/2014/main" id="{AC5A8D2A-AAFA-445D-A5B0-6D9E422E204A}"/>
                </a:ext>
              </a:extLst>
            </p:cNvPr>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4" name="AutoShape 70">
              <a:extLst>
                <a:ext uri="{FF2B5EF4-FFF2-40B4-BE49-F238E27FC236}">
                  <a16:creationId xmlns:a16="http://schemas.microsoft.com/office/drawing/2014/main" id="{AD7911F5-0D29-4DF1-8CF6-5CECD63AC056}"/>
                </a:ext>
              </a:extLst>
            </p:cNvPr>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5" name="Text Box 71">
              <a:extLst>
                <a:ext uri="{FF2B5EF4-FFF2-40B4-BE49-F238E27FC236}">
                  <a16:creationId xmlns:a16="http://schemas.microsoft.com/office/drawing/2014/main" id="{9E68B7E7-5C74-45D0-A1A5-A9D0123F4FBB}"/>
                </a:ext>
              </a:extLst>
            </p:cNvPr>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dirty="0">
                  <a:solidFill>
                    <a:srgbClr val="333399"/>
                  </a:solidFill>
                  <a:latin typeface="微软雅黑" panose="020B0503020204020204" pitchFamily="34" charset="-122"/>
                  <a:ea typeface="微软雅黑" panose="020B0503020204020204" pitchFamily="34" charset="-122"/>
                </a:rPr>
                <a:t>报</a:t>
              </a:r>
            </a:p>
            <a:p>
              <a:pPr>
                <a:lnSpc>
                  <a:spcPct val="80000"/>
                </a:lnSpc>
              </a:pPr>
              <a:r>
                <a:rPr kumimoji="1" lang="zh-CN" altLang="en-US" dirty="0">
                  <a:solidFill>
                    <a:srgbClr val="333399"/>
                  </a:solidFill>
                  <a:latin typeface="微软雅黑" panose="020B0503020204020204" pitchFamily="34" charset="-122"/>
                  <a:ea typeface="微软雅黑" panose="020B0503020204020204" pitchFamily="34" charset="-122"/>
                </a:rPr>
                <a:t>文</a:t>
              </a:r>
            </a:p>
          </p:txBody>
        </p:sp>
        <p:sp>
          <p:nvSpPr>
            <p:cNvPr id="256" name="Line 72">
              <a:extLst>
                <a:ext uri="{FF2B5EF4-FFF2-40B4-BE49-F238E27FC236}">
                  <a16:creationId xmlns:a16="http://schemas.microsoft.com/office/drawing/2014/main" id="{C75C58D3-FB23-424D-8F6C-93AB1A0FF5B4}"/>
                </a:ext>
              </a:extLst>
            </p:cNvPr>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7" name="Line 73">
              <a:extLst>
                <a:ext uri="{FF2B5EF4-FFF2-40B4-BE49-F238E27FC236}">
                  <a16:creationId xmlns:a16="http://schemas.microsoft.com/office/drawing/2014/main" id="{31D088B0-9A67-47D3-BFB0-4DC6999ED8C7}"/>
                </a:ext>
              </a:extLst>
            </p:cNvPr>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258" name="Line 74">
            <a:extLst>
              <a:ext uri="{FF2B5EF4-FFF2-40B4-BE49-F238E27FC236}">
                <a16:creationId xmlns:a16="http://schemas.microsoft.com/office/drawing/2014/main" id="{16304B91-4440-414D-864B-4B4C287467C2}"/>
              </a:ext>
            </a:extLst>
          </p:cNvPr>
          <p:cNvSpPr>
            <a:spLocks noChangeShapeType="1"/>
          </p:cNvSpPr>
          <p:nvPr/>
        </p:nvSpPr>
        <p:spPr bwMode="auto">
          <a:xfrm>
            <a:off x="3986056" y="631554"/>
            <a:ext cx="0" cy="3813175"/>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 name="Line 75">
            <a:extLst>
              <a:ext uri="{FF2B5EF4-FFF2-40B4-BE49-F238E27FC236}">
                <a16:creationId xmlns:a16="http://schemas.microsoft.com/office/drawing/2014/main" id="{133D6E94-F8A8-4D79-86A1-6FA622BE0A75}"/>
              </a:ext>
            </a:extLst>
          </p:cNvPr>
          <p:cNvSpPr>
            <a:spLocks noChangeShapeType="1"/>
          </p:cNvSpPr>
          <p:nvPr/>
        </p:nvSpPr>
        <p:spPr bwMode="auto">
          <a:xfrm>
            <a:off x="4610340" y="631554"/>
            <a:ext cx="0" cy="3813175"/>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 name="Text Box 76">
            <a:extLst>
              <a:ext uri="{FF2B5EF4-FFF2-40B4-BE49-F238E27FC236}">
                <a16:creationId xmlns:a16="http://schemas.microsoft.com/office/drawing/2014/main" id="{93C1C1E0-4082-4BCF-A475-000DB448F01A}"/>
              </a:ext>
            </a:extLst>
          </p:cNvPr>
          <p:cNvSpPr txBox="1">
            <a:spLocks noChangeArrowheads="1"/>
          </p:cNvSpPr>
          <p:nvPr/>
        </p:nvSpPr>
        <p:spPr bwMode="auto">
          <a:xfrm>
            <a:off x="3205934" y="441932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261" name="Text Box 77">
            <a:extLst>
              <a:ext uri="{FF2B5EF4-FFF2-40B4-BE49-F238E27FC236}">
                <a16:creationId xmlns:a16="http://schemas.microsoft.com/office/drawing/2014/main" id="{68EFD33E-D713-45AE-9537-7FC203A3B79C}"/>
              </a:ext>
            </a:extLst>
          </p:cNvPr>
          <p:cNvSpPr txBox="1">
            <a:spLocks noChangeArrowheads="1"/>
          </p:cNvSpPr>
          <p:nvPr/>
        </p:nvSpPr>
        <p:spPr bwMode="auto">
          <a:xfrm>
            <a:off x="6127859" y="441932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262" name="Text Box 78">
            <a:extLst>
              <a:ext uri="{FF2B5EF4-FFF2-40B4-BE49-F238E27FC236}">
                <a16:creationId xmlns:a16="http://schemas.microsoft.com/office/drawing/2014/main" id="{914F9B7F-632C-458C-B068-06658A9B6183}"/>
              </a:ext>
            </a:extLst>
          </p:cNvPr>
          <p:cNvSpPr txBox="1">
            <a:spLocks noChangeArrowheads="1"/>
          </p:cNvSpPr>
          <p:nvPr/>
        </p:nvSpPr>
        <p:spPr bwMode="auto">
          <a:xfrm>
            <a:off x="9170171" y="441932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263" name="Line 79">
            <a:extLst>
              <a:ext uri="{FF2B5EF4-FFF2-40B4-BE49-F238E27FC236}">
                <a16:creationId xmlns:a16="http://schemas.microsoft.com/office/drawing/2014/main" id="{8741B25D-5E4C-48D9-B662-CE5CC0FC34F4}"/>
              </a:ext>
            </a:extLst>
          </p:cNvPr>
          <p:cNvSpPr>
            <a:spLocks noChangeShapeType="1"/>
          </p:cNvSpPr>
          <p:nvPr/>
        </p:nvSpPr>
        <p:spPr bwMode="auto">
          <a:xfrm>
            <a:off x="3361771" y="76490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 name="Line 80">
            <a:extLst>
              <a:ext uri="{FF2B5EF4-FFF2-40B4-BE49-F238E27FC236}">
                <a16:creationId xmlns:a16="http://schemas.microsoft.com/office/drawing/2014/main" id="{5AE09393-160D-4C3E-AF46-811CE38946C7}"/>
              </a:ext>
            </a:extLst>
          </p:cNvPr>
          <p:cNvSpPr>
            <a:spLocks noChangeShapeType="1"/>
          </p:cNvSpPr>
          <p:nvPr/>
        </p:nvSpPr>
        <p:spPr bwMode="auto">
          <a:xfrm>
            <a:off x="3986056" y="103319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Line 81">
            <a:extLst>
              <a:ext uri="{FF2B5EF4-FFF2-40B4-BE49-F238E27FC236}">
                <a16:creationId xmlns:a16="http://schemas.microsoft.com/office/drawing/2014/main" id="{38F6F730-087A-4CE1-8FF5-2372AF6A2EE4}"/>
              </a:ext>
            </a:extLst>
          </p:cNvPr>
          <p:cNvSpPr>
            <a:spLocks noChangeShapeType="1"/>
          </p:cNvSpPr>
          <p:nvPr/>
        </p:nvSpPr>
        <p:spPr bwMode="auto">
          <a:xfrm>
            <a:off x="4610340" y="129989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 name="Line 82">
            <a:extLst>
              <a:ext uri="{FF2B5EF4-FFF2-40B4-BE49-F238E27FC236}">
                <a16:creationId xmlns:a16="http://schemas.microsoft.com/office/drawing/2014/main" id="{DF02D118-1D51-414F-8828-A230C20CA611}"/>
              </a:ext>
            </a:extLst>
          </p:cNvPr>
          <p:cNvSpPr>
            <a:spLocks noChangeShapeType="1"/>
          </p:cNvSpPr>
          <p:nvPr/>
        </p:nvSpPr>
        <p:spPr bwMode="auto">
          <a:xfrm flipH="1">
            <a:off x="3361771" y="170152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 name="Text Box 87">
            <a:extLst>
              <a:ext uri="{FF2B5EF4-FFF2-40B4-BE49-F238E27FC236}">
                <a16:creationId xmlns:a16="http://schemas.microsoft.com/office/drawing/2014/main" id="{66D17BB0-CF60-4889-B91E-B1A656A9554B}"/>
              </a:ext>
            </a:extLst>
          </p:cNvPr>
          <p:cNvSpPr txBox="1">
            <a:spLocks noChangeArrowheads="1"/>
          </p:cNvSpPr>
          <p:nvPr/>
        </p:nvSpPr>
        <p:spPr bwMode="auto">
          <a:xfrm>
            <a:off x="6607018" y="18864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latin typeface="微软雅黑" panose="020B0503020204020204" pitchFamily="34" charset="-122"/>
                <a:ea typeface="微软雅黑" panose="020B0503020204020204" pitchFamily="34" charset="-122"/>
              </a:rPr>
              <a:t>报文交换</a:t>
            </a:r>
          </a:p>
        </p:txBody>
      </p:sp>
      <p:sp>
        <p:nvSpPr>
          <p:cNvPr id="268" name="Text Box 88">
            <a:extLst>
              <a:ext uri="{FF2B5EF4-FFF2-40B4-BE49-F238E27FC236}">
                <a16:creationId xmlns:a16="http://schemas.microsoft.com/office/drawing/2014/main" id="{78F38BC5-2781-4C5A-B768-B08C3009BFC2}"/>
              </a:ext>
            </a:extLst>
          </p:cNvPr>
          <p:cNvSpPr txBox="1">
            <a:spLocks noChangeArrowheads="1"/>
          </p:cNvSpPr>
          <p:nvPr/>
        </p:nvSpPr>
        <p:spPr bwMode="auto">
          <a:xfrm>
            <a:off x="3618020" y="18864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latin typeface="微软雅黑" panose="020B0503020204020204" pitchFamily="34" charset="-122"/>
                <a:ea typeface="微软雅黑" panose="020B0503020204020204" pitchFamily="34" charset="-122"/>
              </a:rPr>
              <a:t>电路交换</a:t>
            </a:r>
          </a:p>
        </p:txBody>
      </p:sp>
      <p:sp>
        <p:nvSpPr>
          <p:cNvPr id="269" name="Text Box 89">
            <a:extLst>
              <a:ext uri="{FF2B5EF4-FFF2-40B4-BE49-F238E27FC236}">
                <a16:creationId xmlns:a16="http://schemas.microsoft.com/office/drawing/2014/main" id="{99A42AE0-1428-47E8-B506-00781AC60EEB}"/>
              </a:ext>
            </a:extLst>
          </p:cNvPr>
          <p:cNvSpPr txBox="1">
            <a:spLocks noChangeArrowheads="1"/>
          </p:cNvSpPr>
          <p:nvPr/>
        </p:nvSpPr>
        <p:spPr bwMode="auto">
          <a:xfrm>
            <a:off x="9587417" y="18864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latin typeface="微软雅黑" panose="020B0503020204020204" pitchFamily="34" charset="-122"/>
                <a:ea typeface="微软雅黑" panose="020B0503020204020204" pitchFamily="34" charset="-122"/>
              </a:rPr>
              <a:t>分组交换</a:t>
            </a:r>
          </a:p>
        </p:txBody>
      </p:sp>
      <p:sp>
        <p:nvSpPr>
          <p:cNvPr id="270" name="Line 90">
            <a:extLst>
              <a:ext uri="{FF2B5EF4-FFF2-40B4-BE49-F238E27FC236}">
                <a16:creationId xmlns:a16="http://schemas.microsoft.com/office/drawing/2014/main" id="{48EEA971-95B1-4B37-BFAD-27CB4B39507A}"/>
              </a:ext>
            </a:extLst>
          </p:cNvPr>
          <p:cNvSpPr>
            <a:spLocks noChangeShapeType="1"/>
          </p:cNvSpPr>
          <p:nvPr/>
        </p:nvSpPr>
        <p:spPr bwMode="auto">
          <a:xfrm>
            <a:off x="5745402" y="109986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 name="Text Box 91">
            <a:extLst>
              <a:ext uri="{FF2B5EF4-FFF2-40B4-BE49-F238E27FC236}">
                <a16:creationId xmlns:a16="http://schemas.microsoft.com/office/drawing/2014/main" id="{1268758A-8D1B-469F-80D9-BCC3561DBB84}"/>
              </a:ext>
            </a:extLst>
          </p:cNvPr>
          <p:cNvSpPr txBox="1">
            <a:spLocks noChangeArrowheads="1"/>
          </p:cNvSpPr>
          <p:nvPr/>
        </p:nvSpPr>
        <p:spPr bwMode="auto">
          <a:xfrm>
            <a:off x="5635335" y="385894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272" name="Group 122">
            <a:extLst>
              <a:ext uri="{FF2B5EF4-FFF2-40B4-BE49-F238E27FC236}">
                <a16:creationId xmlns:a16="http://schemas.microsoft.com/office/drawing/2014/main" id="{DCE03DA6-9C90-47BE-8D9C-FE3D8A07404C}"/>
              </a:ext>
            </a:extLst>
          </p:cNvPr>
          <p:cNvGrpSpPr>
            <a:grpSpLocks/>
          </p:cNvGrpSpPr>
          <p:nvPr/>
        </p:nvGrpSpPr>
        <p:grpSpPr bwMode="auto">
          <a:xfrm>
            <a:off x="2135560" y="763315"/>
            <a:ext cx="1202134" cy="1230313"/>
            <a:chOff x="113" y="1473"/>
            <a:chExt cx="699" cy="775"/>
          </a:xfrm>
        </p:grpSpPr>
        <p:sp>
          <p:nvSpPr>
            <p:cNvPr id="273" name="Line 92">
              <a:extLst>
                <a:ext uri="{FF2B5EF4-FFF2-40B4-BE49-F238E27FC236}">
                  <a16:creationId xmlns:a16="http://schemas.microsoft.com/office/drawing/2014/main" id="{87F21654-3FFC-490C-AD75-EB411DF48E58}"/>
                </a:ext>
              </a:extLst>
            </p:cNvPr>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4" name="Line 94">
              <a:extLst>
                <a:ext uri="{FF2B5EF4-FFF2-40B4-BE49-F238E27FC236}">
                  <a16:creationId xmlns:a16="http://schemas.microsoft.com/office/drawing/2014/main" id="{098D4ABB-FADC-4488-B042-9FF05AAA93AD}"/>
                </a:ext>
              </a:extLst>
            </p:cNvPr>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5" name="Text Box 95">
              <a:extLst>
                <a:ext uri="{FF2B5EF4-FFF2-40B4-BE49-F238E27FC236}">
                  <a16:creationId xmlns:a16="http://schemas.microsoft.com/office/drawing/2014/main" id="{04A9DD8C-EBD0-4045-9FC5-9373F0A5E3C9}"/>
                </a:ext>
              </a:extLst>
            </p:cNvPr>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dirty="0">
                  <a:solidFill>
                    <a:srgbClr val="333399"/>
                  </a:solidFill>
                  <a:latin typeface="微软雅黑" panose="020B0503020204020204" pitchFamily="34" charset="-122"/>
                  <a:ea typeface="微软雅黑" panose="020B0503020204020204" pitchFamily="34" charset="-122"/>
                </a:rPr>
                <a:t>连接建立</a:t>
              </a:r>
            </a:p>
          </p:txBody>
        </p:sp>
        <p:sp>
          <p:nvSpPr>
            <p:cNvPr id="276" name="Line 97">
              <a:extLst>
                <a:ext uri="{FF2B5EF4-FFF2-40B4-BE49-F238E27FC236}">
                  <a16:creationId xmlns:a16="http://schemas.microsoft.com/office/drawing/2014/main" id="{4CC890B2-A175-45A3-94AA-83E085B66C6E}"/>
                </a:ext>
              </a:extLst>
            </p:cNvPr>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77" name="Group 123">
            <a:extLst>
              <a:ext uri="{FF2B5EF4-FFF2-40B4-BE49-F238E27FC236}">
                <a16:creationId xmlns:a16="http://schemas.microsoft.com/office/drawing/2014/main" id="{D5197A4C-7B95-41F7-AB45-CC793FB98CDD}"/>
              </a:ext>
            </a:extLst>
          </p:cNvPr>
          <p:cNvGrpSpPr>
            <a:grpSpLocks/>
          </p:cNvGrpSpPr>
          <p:nvPr/>
        </p:nvGrpSpPr>
        <p:grpSpPr bwMode="auto">
          <a:xfrm>
            <a:off x="2135560" y="1990454"/>
            <a:ext cx="1202134" cy="1011237"/>
            <a:chOff x="113" y="2246"/>
            <a:chExt cx="699" cy="637"/>
          </a:xfrm>
        </p:grpSpPr>
        <p:sp>
          <p:nvSpPr>
            <p:cNvPr id="278" name="Line 93">
              <a:extLst>
                <a:ext uri="{FF2B5EF4-FFF2-40B4-BE49-F238E27FC236}">
                  <a16:creationId xmlns:a16="http://schemas.microsoft.com/office/drawing/2014/main" id="{4E5D665C-1616-4E55-BF36-182462D3016D}"/>
                </a:ext>
              </a:extLst>
            </p:cNvPr>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9" name="Text Box 96">
              <a:extLst>
                <a:ext uri="{FF2B5EF4-FFF2-40B4-BE49-F238E27FC236}">
                  <a16:creationId xmlns:a16="http://schemas.microsoft.com/office/drawing/2014/main" id="{32F18932-0B32-41B1-B508-C54ECBF8DC93}"/>
                </a:ext>
              </a:extLst>
            </p:cNvPr>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a:solidFill>
                    <a:srgbClr val="333399"/>
                  </a:solidFill>
                  <a:latin typeface="微软雅黑" panose="020B0503020204020204" pitchFamily="34" charset="-122"/>
                  <a:ea typeface="微软雅黑" panose="020B0503020204020204" pitchFamily="34" charset="-122"/>
                </a:rPr>
                <a:t>数据传送</a:t>
              </a:r>
            </a:p>
          </p:txBody>
        </p:sp>
        <p:sp>
          <p:nvSpPr>
            <p:cNvPr id="280" name="Line 98">
              <a:extLst>
                <a:ext uri="{FF2B5EF4-FFF2-40B4-BE49-F238E27FC236}">
                  <a16:creationId xmlns:a16="http://schemas.microsoft.com/office/drawing/2014/main" id="{995A7D2A-682B-44F2-8B02-F8BFE8683C5E}"/>
                </a:ext>
              </a:extLst>
            </p:cNvPr>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281" name="Freeform 99">
            <a:extLst>
              <a:ext uri="{FF2B5EF4-FFF2-40B4-BE49-F238E27FC236}">
                <a16:creationId xmlns:a16="http://schemas.microsoft.com/office/drawing/2014/main" id="{CD944857-B2B5-4BB4-8ECE-D3FDB0729D3B}"/>
              </a:ext>
            </a:extLst>
          </p:cNvPr>
          <p:cNvSpPr>
            <a:spLocks/>
          </p:cNvSpPr>
          <p:nvPr/>
        </p:nvSpPr>
        <p:spPr bwMode="auto">
          <a:xfrm>
            <a:off x="3356612" y="63155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 name="Freeform 100">
            <a:extLst>
              <a:ext uri="{FF2B5EF4-FFF2-40B4-BE49-F238E27FC236}">
                <a16:creationId xmlns:a16="http://schemas.microsoft.com/office/drawing/2014/main" id="{32C2A6DE-34DD-4A5B-BB38-1418B5485259}"/>
              </a:ext>
            </a:extLst>
          </p:cNvPr>
          <p:cNvSpPr>
            <a:spLocks/>
          </p:cNvSpPr>
          <p:nvPr/>
        </p:nvSpPr>
        <p:spPr bwMode="auto">
          <a:xfrm>
            <a:off x="8156551" y="60932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rgbClr val="0000F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 name="Line 101">
            <a:extLst>
              <a:ext uri="{FF2B5EF4-FFF2-40B4-BE49-F238E27FC236}">
                <a16:creationId xmlns:a16="http://schemas.microsoft.com/office/drawing/2014/main" id="{476E4869-0C04-4697-B0B7-5E0564588C8F}"/>
              </a:ext>
            </a:extLst>
          </p:cNvPr>
          <p:cNvSpPr>
            <a:spLocks noChangeShapeType="1"/>
          </p:cNvSpPr>
          <p:nvPr/>
        </p:nvSpPr>
        <p:spPr bwMode="auto">
          <a:xfrm>
            <a:off x="11191983" y="658541"/>
            <a:ext cx="0" cy="3813175"/>
          </a:xfrm>
          <a:prstGeom prst="line">
            <a:avLst/>
          </a:prstGeom>
          <a:noFill/>
          <a:ln w="1270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 name="Line 102">
            <a:extLst>
              <a:ext uri="{FF2B5EF4-FFF2-40B4-BE49-F238E27FC236}">
                <a16:creationId xmlns:a16="http://schemas.microsoft.com/office/drawing/2014/main" id="{0B3A2914-838A-4230-A84F-9AE2B0F07BCB}"/>
              </a:ext>
            </a:extLst>
          </p:cNvPr>
          <p:cNvSpPr>
            <a:spLocks noChangeShapeType="1"/>
          </p:cNvSpPr>
          <p:nvPr/>
        </p:nvSpPr>
        <p:spPr bwMode="auto">
          <a:xfrm>
            <a:off x="10565979" y="644254"/>
            <a:ext cx="0" cy="3813175"/>
          </a:xfrm>
          <a:prstGeom prst="line">
            <a:avLst/>
          </a:prstGeom>
          <a:noFill/>
          <a:ln w="1270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 name="Line 103">
            <a:extLst>
              <a:ext uri="{FF2B5EF4-FFF2-40B4-BE49-F238E27FC236}">
                <a16:creationId xmlns:a16="http://schemas.microsoft.com/office/drawing/2014/main" id="{C66EC954-C456-46FD-80C3-F34CED6EC81C}"/>
              </a:ext>
            </a:extLst>
          </p:cNvPr>
          <p:cNvSpPr>
            <a:spLocks noChangeShapeType="1"/>
          </p:cNvSpPr>
          <p:nvPr/>
        </p:nvSpPr>
        <p:spPr bwMode="auto">
          <a:xfrm>
            <a:off x="9950293" y="631554"/>
            <a:ext cx="0" cy="3813175"/>
          </a:xfrm>
          <a:prstGeom prst="line">
            <a:avLst/>
          </a:prstGeom>
          <a:noFill/>
          <a:ln w="1270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 name="Line 104">
            <a:extLst>
              <a:ext uri="{FF2B5EF4-FFF2-40B4-BE49-F238E27FC236}">
                <a16:creationId xmlns:a16="http://schemas.microsoft.com/office/drawing/2014/main" id="{2043EC14-5430-4F32-8608-474BA87E8C8B}"/>
              </a:ext>
            </a:extLst>
          </p:cNvPr>
          <p:cNvSpPr>
            <a:spLocks noChangeShapeType="1"/>
          </p:cNvSpPr>
          <p:nvPr/>
        </p:nvSpPr>
        <p:spPr bwMode="auto">
          <a:xfrm>
            <a:off x="6269939" y="609329"/>
            <a:ext cx="0" cy="3813175"/>
          </a:xfrm>
          <a:prstGeom prst="line">
            <a:avLst/>
          </a:prstGeom>
          <a:noFill/>
          <a:ln w="1270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 name="Line 105">
            <a:extLst>
              <a:ext uri="{FF2B5EF4-FFF2-40B4-BE49-F238E27FC236}">
                <a16:creationId xmlns:a16="http://schemas.microsoft.com/office/drawing/2014/main" id="{DA1F529A-F825-4217-888E-50BECF44C33D}"/>
              </a:ext>
            </a:extLst>
          </p:cNvPr>
          <p:cNvSpPr>
            <a:spLocks noChangeShapeType="1"/>
          </p:cNvSpPr>
          <p:nvPr/>
        </p:nvSpPr>
        <p:spPr bwMode="auto">
          <a:xfrm>
            <a:off x="6887344" y="609329"/>
            <a:ext cx="0" cy="3813175"/>
          </a:xfrm>
          <a:prstGeom prst="line">
            <a:avLst/>
          </a:prstGeom>
          <a:noFill/>
          <a:ln w="1270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 name="Line 106">
            <a:extLst>
              <a:ext uri="{FF2B5EF4-FFF2-40B4-BE49-F238E27FC236}">
                <a16:creationId xmlns:a16="http://schemas.microsoft.com/office/drawing/2014/main" id="{534806BA-A21B-49C6-9E68-FD7575D7E78C}"/>
              </a:ext>
            </a:extLst>
          </p:cNvPr>
          <p:cNvSpPr>
            <a:spLocks noChangeShapeType="1"/>
          </p:cNvSpPr>
          <p:nvPr/>
        </p:nvSpPr>
        <p:spPr bwMode="auto">
          <a:xfrm>
            <a:off x="7530546" y="609329"/>
            <a:ext cx="0" cy="3813175"/>
          </a:xfrm>
          <a:prstGeom prst="line">
            <a:avLst/>
          </a:prstGeom>
          <a:noFill/>
          <a:ln w="1270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9" name="Group 125">
            <a:extLst>
              <a:ext uri="{FF2B5EF4-FFF2-40B4-BE49-F238E27FC236}">
                <a16:creationId xmlns:a16="http://schemas.microsoft.com/office/drawing/2014/main" id="{76AA46D1-CF73-4D05-A640-319E21E8372C}"/>
              </a:ext>
            </a:extLst>
          </p:cNvPr>
          <p:cNvGrpSpPr>
            <a:grpSpLocks/>
          </p:cNvGrpSpPr>
          <p:nvPr/>
        </p:nvGrpSpPr>
        <p:grpSpPr bwMode="auto">
          <a:xfrm>
            <a:off x="3346294" y="1977754"/>
            <a:ext cx="1914128" cy="1279525"/>
            <a:chOff x="817" y="2238"/>
            <a:chExt cx="1113" cy="806"/>
          </a:xfrm>
        </p:grpSpPr>
        <p:sp>
          <p:nvSpPr>
            <p:cNvPr id="290" name="Line 83">
              <a:extLst>
                <a:ext uri="{FF2B5EF4-FFF2-40B4-BE49-F238E27FC236}">
                  <a16:creationId xmlns:a16="http://schemas.microsoft.com/office/drawing/2014/main" id="{9072EFDF-1D5F-4AF2-838B-83327491A43D}"/>
                </a:ext>
              </a:extLst>
            </p:cNvPr>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1" name="AutoShape 84">
              <a:extLst>
                <a:ext uri="{FF2B5EF4-FFF2-40B4-BE49-F238E27FC236}">
                  <a16:creationId xmlns:a16="http://schemas.microsoft.com/office/drawing/2014/main" id="{18A87C91-8FF9-4077-9DFA-A1C3435BE973}"/>
                </a:ext>
              </a:extLst>
            </p:cNvPr>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2" name="Text Box 85">
              <a:extLst>
                <a:ext uri="{FF2B5EF4-FFF2-40B4-BE49-F238E27FC236}">
                  <a16:creationId xmlns:a16="http://schemas.microsoft.com/office/drawing/2014/main" id="{274864E9-AEFF-4970-82A3-BC551839ACD4}"/>
                </a:ext>
              </a:extLst>
            </p:cNvPr>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333399"/>
                  </a:solidFill>
                  <a:latin typeface="微软雅黑" panose="020B0503020204020204" pitchFamily="34" charset="-122"/>
                  <a:ea typeface="微软雅黑" panose="020B0503020204020204" pitchFamily="34" charset="-122"/>
                </a:rPr>
                <a:t>报文</a:t>
              </a:r>
            </a:p>
          </p:txBody>
        </p:sp>
        <p:sp>
          <p:nvSpPr>
            <p:cNvPr id="293" name="AutoShape 86">
              <a:extLst>
                <a:ext uri="{FF2B5EF4-FFF2-40B4-BE49-F238E27FC236}">
                  <a16:creationId xmlns:a16="http://schemas.microsoft.com/office/drawing/2014/main" id="{EC51D2D8-3458-45A9-972F-AA4C0CC3802D}"/>
                </a:ext>
              </a:extLst>
            </p:cNvPr>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4" name="Line 108">
              <a:extLst>
                <a:ext uri="{FF2B5EF4-FFF2-40B4-BE49-F238E27FC236}">
                  <a16:creationId xmlns:a16="http://schemas.microsoft.com/office/drawing/2014/main" id="{30EA6482-7A4A-49C2-A6F0-C4ADCA149EF1}"/>
                </a:ext>
              </a:extLst>
            </p:cNvPr>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5" name="Line 109">
              <a:extLst>
                <a:ext uri="{FF2B5EF4-FFF2-40B4-BE49-F238E27FC236}">
                  <a16:creationId xmlns:a16="http://schemas.microsoft.com/office/drawing/2014/main" id="{950AC1CB-562B-4084-A6D2-6810795B2243}"/>
                </a:ext>
              </a:extLst>
            </p:cNvPr>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96" name="Group 131">
            <a:extLst>
              <a:ext uri="{FF2B5EF4-FFF2-40B4-BE49-F238E27FC236}">
                <a16:creationId xmlns:a16="http://schemas.microsoft.com/office/drawing/2014/main" id="{EEC89480-DD61-4299-AB7B-8E0CFD3815F9}"/>
              </a:ext>
            </a:extLst>
          </p:cNvPr>
          <p:cNvGrpSpPr>
            <a:grpSpLocks/>
          </p:cNvGrpSpPr>
          <p:nvPr/>
        </p:nvGrpSpPr>
        <p:grpSpPr bwMode="auto">
          <a:xfrm>
            <a:off x="9312251" y="896662"/>
            <a:ext cx="631164" cy="387349"/>
            <a:chOff x="4286" y="1557"/>
            <a:chExt cx="367" cy="244"/>
          </a:xfrm>
        </p:grpSpPr>
        <p:sp>
          <p:nvSpPr>
            <p:cNvPr id="297" name="AutoShape 44">
              <a:extLst>
                <a:ext uri="{FF2B5EF4-FFF2-40B4-BE49-F238E27FC236}">
                  <a16:creationId xmlns:a16="http://schemas.microsoft.com/office/drawing/2014/main" id="{F2B48C82-0334-4CEE-8C3C-74D44A9AEDCB}"/>
                </a:ext>
              </a:extLst>
            </p:cNvPr>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 name="Text Box 45">
              <a:extLst>
                <a:ext uri="{FF2B5EF4-FFF2-40B4-BE49-F238E27FC236}">
                  <a16:creationId xmlns:a16="http://schemas.microsoft.com/office/drawing/2014/main" id="{AD83CC54-E513-45A1-94F9-F7B2B55F98A3}"/>
                </a:ext>
              </a:extLst>
            </p:cNvPr>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299" name="Line 47">
              <a:extLst>
                <a:ext uri="{FF2B5EF4-FFF2-40B4-BE49-F238E27FC236}">
                  <a16:creationId xmlns:a16="http://schemas.microsoft.com/office/drawing/2014/main" id="{7533F7A7-5D4C-44D3-9042-909C6257A8C0}"/>
                </a:ext>
              </a:extLst>
            </p:cNvPr>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 name="AutoShape 48">
              <a:extLst>
                <a:ext uri="{FF2B5EF4-FFF2-40B4-BE49-F238E27FC236}">
                  <a16:creationId xmlns:a16="http://schemas.microsoft.com/office/drawing/2014/main" id="{08CFCF58-7CD7-459E-8F5A-EC59B5E93BC8}"/>
                </a:ext>
              </a:extLst>
            </p:cNvPr>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 name="Line 46">
              <a:extLst>
                <a:ext uri="{FF2B5EF4-FFF2-40B4-BE49-F238E27FC236}">
                  <a16:creationId xmlns:a16="http://schemas.microsoft.com/office/drawing/2014/main" id="{C65C8BD8-5FD2-4963-AA4D-4B043AAB5159}"/>
                </a:ext>
              </a:extLst>
            </p:cNvPr>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 name="Group 130">
            <a:extLst>
              <a:ext uri="{FF2B5EF4-FFF2-40B4-BE49-F238E27FC236}">
                <a16:creationId xmlns:a16="http://schemas.microsoft.com/office/drawing/2014/main" id="{E56EC9B7-689E-493E-A2DA-FBC0070D5979}"/>
              </a:ext>
            </a:extLst>
          </p:cNvPr>
          <p:cNvGrpSpPr>
            <a:grpSpLocks/>
          </p:cNvGrpSpPr>
          <p:nvPr/>
        </p:nvGrpSpPr>
        <p:grpSpPr bwMode="auto">
          <a:xfrm>
            <a:off x="9320850" y="602980"/>
            <a:ext cx="629444" cy="396876"/>
            <a:chOff x="4291" y="1372"/>
            <a:chExt cx="366" cy="250"/>
          </a:xfrm>
        </p:grpSpPr>
        <p:sp>
          <p:nvSpPr>
            <p:cNvPr id="303" name="AutoShape 110">
              <a:extLst>
                <a:ext uri="{FF2B5EF4-FFF2-40B4-BE49-F238E27FC236}">
                  <a16:creationId xmlns:a16="http://schemas.microsoft.com/office/drawing/2014/main" id="{77745CF0-C85A-4B25-AE3F-2C0888C2954F}"/>
                </a:ext>
              </a:extLst>
            </p:cNvPr>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 name="Text Box 111">
              <a:extLst>
                <a:ext uri="{FF2B5EF4-FFF2-40B4-BE49-F238E27FC236}">
                  <a16:creationId xmlns:a16="http://schemas.microsoft.com/office/drawing/2014/main" id="{6B816E17-A4B1-478B-976C-D1FCC4D64FEB}"/>
                </a:ext>
              </a:extLst>
            </p:cNvPr>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305" name="Line 112">
              <a:extLst>
                <a:ext uri="{FF2B5EF4-FFF2-40B4-BE49-F238E27FC236}">
                  <a16:creationId xmlns:a16="http://schemas.microsoft.com/office/drawing/2014/main" id="{6AE1D617-79C9-424C-B6C9-9158AB3F82A2}"/>
                </a:ext>
              </a:extLst>
            </p:cNvPr>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 name="Line 113">
              <a:extLst>
                <a:ext uri="{FF2B5EF4-FFF2-40B4-BE49-F238E27FC236}">
                  <a16:creationId xmlns:a16="http://schemas.microsoft.com/office/drawing/2014/main" id="{EBD1B944-BB2C-4045-BBE5-7EB9EFB7ED6A}"/>
                </a:ext>
              </a:extLst>
            </p:cNvPr>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 name="AutoShape 114">
              <a:extLst>
                <a:ext uri="{FF2B5EF4-FFF2-40B4-BE49-F238E27FC236}">
                  <a16:creationId xmlns:a16="http://schemas.microsoft.com/office/drawing/2014/main" id="{26696E53-F3B6-4BF2-A7A1-FDB7382A504D}"/>
                </a:ext>
              </a:extLst>
            </p:cNvPr>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8" name="Line 115">
            <a:extLst>
              <a:ext uri="{FF2B5EF4-FFF2-40B4-BE49-F238E27FC236}">
                <a16:creationId xmlns:a16="http://schemas.microsoft.com/office/drawing/2014/main" id="{6B88ED4C-1BE4-45EA-9D93-F6DAF18C6A1C}"/>
              </a:ext>
            </a:extLst>
          </p:cNvPr>
          <p:cNvSpPr>
            <a:spLocks noChangeShapeType="1"/>
          </p:cNvSpPr>
          <p:nvPr/>
        </p:nvSpPr>
        <p:spPr bwMode="auto">
          <a:xfrm>
            <a:off x="9317410" y="618854"/>
            <a:ext cx="0" cy="3813175"/>
          </a:xfrm>
          <a:prstGeom prst="line">
            <a:avLst/>
          </a:prstGeom>
          <a:noFill/>
          <a:ln w="1270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 name="Line 116">
            <a:extLst>
              <a:ext uri="{FF2B5EF4-FFF2-40B4-BE49-F238E27FC236}">
                <a16:creationId xmlns:a16="http://schemas.microsoft.com/office/drawing/2014/main" id="{BC7D3F40-40C8-4E87-AC13-E6E1B4EE64EA}"/>
              </a:ext>
            </a:extLst>
          </p:cNvPr>
          <p:cNvSpPr>
            <a:spLocks noChangeShapeType="1"/>
          </p:cNvSpPr>
          <p:nvPr/>
        </p:nvSpPr>
        <p:spPr bwMode="auto">
          <a:xfrm>
            <a:off x="3356612" y="308424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 name="Line 117">
            <a:extLst>
              <a:ext uri="{FF2B5EF4-FFF2-40B4-BE49-F238E27FC236}">
                <a16:creationId xmlns:a16="http://schemas.microsoft.com/office/drawing/2014/main" id="{76A5E585-33A5-4ADF-909F-8CC1876B4160}"/>
              </a:ext>
            </a:extLst>
          </p:cNvPr>
          <p:cNvSpPr>
            <a:spLocks noChangeShapeType="1"/>
          </p:cNvSpPr>
          <p:nvPr/>
        </p:nvSpPr>
        <p:spPr bwMode="auto">
          <a:xfrm>
            <a:off x="3991215" y="326521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 name="Line 118">
            <a:extLst>
              <a:ext uri="{FF2B5EF4-FFF2-40B4-BE49-F238E27FC236}">
                <a16:creationId xmlns:a16="http://schemas.microsoft.com/office/drawing/2014/main" id="{039C9E9D-C215-4135-8072-41A91BFD883A}"/>
              </a:ext>
            </a:extLst>
          </p:cNvPr>
          <p:cNvSpPr>
            <a:spLocks noChangeShapeType="1"/>
          </p:cNvSpPr>
          <p:nvPr/>
        </p:nvSpPr>
        <p:spPr bwMode="auto">
          <a:xfrm>
            <a:off x="4605181" y="345571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2" name="Group 124">
            <a:extLst>
              <a:ext uri="{FF2B5EF4-FFF2-40B4-BE49-F238E27FC236}">
                <a16:creationId xmlns:a16="http://schemas.microsoft.com/office/drawing/2014/main" id="{A392EE99-3C82-4784-A069-805922449752}"/>
              </a:ext>
            </a:extLst>
          </p:cNvPr>
          <p:cNvGrpSpPr>
            <a:grpSpLocks/>
          </p:cNvGrpSpPr>
          <p:nvPr/>
        </p:nvGrpSpPr>
        <p:grpSpPr bwMode="auto">
          <a:xfrm>
            <a:off x="2135560" y="2979465"/>
            <a:ext cx="1176338" cy="592138"/>
            <a:chOff x="113" y="2869"/>
            <a:chExt cx="684" cy="373"/>
          </a:xfrm>
        </p:grpSpPr>
        <p:sp>
          <p:nvSpPr>
            <p:cNvPr id="313" name="Line 119">
              <a:extLst>
                <a:ext uri="{FF2B5EF4-FFF2-40B4-BE49-F238E27FC236}">
                  <a16:creationId xmlns:a16="http://schemas.microsoft.com/office/drawing/2014/main" id="{F9FE7621-7772-4F02-A25D-55C2B5667C79}"/>
                </a:ext>
              </a:extLst>
            </p:cNvPr>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4" name="Line 120">
              <a:extLst>
                <a:ext uri="{FF2B5EF4-FFF2-40B4-BE49-F238E27FC236}">
                  <a16:creationId xmlns:a16="http://schemas.microsoft.com/office/drawing/2014/main" id="{87F6F51B-803B-4389-9251-3FA565ACA7C5}"/>
                </a:ext>
              </a:extLst>
            </p:cNvPr>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5" name="Text Box 121">
              <a:extLst>
                <a:ext uri="{FF2B5EF4-FFF2-40B4-BE49-F238E27FC236}">
                  <a16:creationId xmlns:a16="http://schemas.microsoft.com/office/drawing/2014/main" id="{FC4A92B4-3FA9-4E48-9805-A13AAA459349}"/>
                </a:ext>
              </a:extLst>
            </p:cNvPr>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a:solidFill>
                    <a:srgbClr val="333399"/>
                  </a:solidFill>
                  <a:latin typeface="微软雅黑" panose="020B0503020204020204" pitchFamily="34" charset="-122"/>
                  <a:ea typeface="微软雅黑" panose="020B0503020204020204" pitchFamily="34" charset="-122"/>
                </a:rPr>
                <a:t>连接释放</a:t>
              </a:r>
            </a:p>
          </p:txBody>
        </p:sp>
      </p:grpSp>
      <p:sp>
        <p:nvSpPr>
          <p:cNvPr id="316" name="Freeform 107">
            <a:extLst>
              <a:ext uri="{FF2B5EF4-FFF2-40B4-BE49-F238E27FC236}">
                <a16:creationId xmlns:a16="http://schemas.microsoft.com/office/drawing/2014/main" id="{119636FA-21FF-4698-90A1-E416C65F9521}"/>
              </a:ext>
            </a:extLst>
          </p:cNvPr>
          <p:cNvSpPr>
            <a:spLocks/>
          </p:cNvSpPr>
          <p:nvPr/>
        </p:nvSpPr>
        <p:spPr bwMode="auto">
          <a:xfrm>
            <a:off x="5234625" y="65377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rgbClr val="0000F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wipe(left)">
                                      <p:cBhvr>
                                        <p:cTn id="10" dur="500"/>
                                        <p:tgtEl>
                                          <p:spTgt spid="26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5"/>
                                        </p:tgtEl>
                                        <p:attrNameLst>
                                          <p:attrName>style.visibility</p:attrName>
                                        </p:attrNameLst>
                                      </p:cBhvr>
                                      <p:to>
                                        <p:strVal val="visible"/>
                                      </p:to>
                                    </p:set>
                                    <p:animEffect transition="in" filter="wipe(left)">
                                      <p:cBhvr>
                                        <p:cTn id="18" dur="500"/>
                                        <p:tgtEl>
                                          <p:spTgt spid="26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266"/>
                                        </p:tgtEl>
                                        <p:attrNameLst>
                                          <p:attrName>style.visibility</p:attrName>
                                        </p:attrNameLst>
                                      </p:cBhvr>
                                      <p:to>
                                        <p:strVal val="visible"/>
                                      </p:to>
                                    </p:set>
                                    <p:animEffect transition="in" filter="wipe(right)">
                                      <p:cBhvr>
                                        <p:cTn id="22" dur="500"/>
                                        <p:tgtEl>
                                          <p:spTgt spid="26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277"/>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289"/>
                                        </p:tgtEl>
                                        <p:attrNameLst>
                                          <p:attrName>style.visibility</p:attrName>
                                        </p:attrNameLst>
                                      </p:cBhvr>
                                      <p:to>
                                        <p:strVal val="visible"/>
                                      </p:to>
                                    </p:set>
                                    <p:animEffect transition="in" filter="wipe(left)">
                                      <p:cBhvr>
                                        <p:cTn id="29" dur="500"/>
                                        <p:tgtEl>
                                          <p:spTgt spid="289"/>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312"/>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09"/>
                                        </p:tgtEl>
                                        <p:attrNameLst>
                                          <p:attrName>style.visibility</p:attrName>
                                        </p:attrNameLst>
                                      </p:cBhvr>
                                      <p:to>
                                        <p:strVal val="visible"/>
                                      </p:to>
                                    </p:set>
                                    <p:animEffect transition="in" filter="wipe(left)">
                                      <p:cBhvr>
                                        <p:cTn id="36" dur="500"/>
                                        <p:tgtEl>
                                          <p:spTgt spid="309"/>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0"/>
                                        </p:tgtEl>
                                        <p:attrNameLst>
                                          <p:attrName>style.visibility</p:attrName>
                                        </p:attrNameLst>
                                      </p:cBhvr>
                                      <p:to>
                                        <p:strVal val="visible"/>
                                      </p:to>
                                    </p:set>
                                    <p:animEffect transition="in" filter="wipe(left)">
                                      <p:cBhvr>
                                        <p:cTn id="40" dur="500"/>
                                        <p:tgtEl>
                                          <p:spTgt spid="310"/>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311"/>
                                        </p:tgtEl>
                                        <p:attrNameLst>
                                          <p:attrName>style.visibility</p:attrName>
                                        </p:attrNameLst>
                                      </p:cBhvr>
                                      <p:to>
                                        <p:strVal val="visible"/>
                                      </p:to>
                                    </p:set>
                                    <p:animEffect transition="in" filter="wipe(left)">
                                      <p:cBhvr>
                                        <p:cTn id="44" dur="500"/>
                                        <p:tgtEl>
                                          <p:spTgt spid="31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7"/>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252"/>
                                        </p:tgtEl>
                                        <p:attrNameLst>
                                          <p:attrName>style.visibility</p:attrName>
                                        </p:attrNameLst>
                                      </p:cBhvr>
                                      <p:to>
                                        <p:strVal val="visible"/>
                                      </p:to>
                                    </p:set>
                                    <p:animEffect transition="in" filter="wipe(left)">
                                      <p:cBhvr>
                                        <p:cTn id="52" dur="2000"/>
                                        <p:tgtEl>
                                          <p:spTgt spid="252"/>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240"/>
                                        </p:tgtEl>
                                        <p:attrNameLst>
                                          <p:attrName>style.visibility</p:attrName>
                                        </p:attrNameLst>
                                      </p:cBhvr>
                                      <p:to>
                                        <p:strVal val="visible"/>
                                      </p:to>
                                    </p:set>
                                    <p:animEffect transition="in" filter="wipe(left)">
                                      <p:cBhvr>
                                        <p:cTn id="56" dur="2000"/>
                                        <p:tgtEl>
                                          <p:spTgt spid="240"/>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246"/>
                                        </p:tgtEl>
                                        <p:attrNameLst>
                                          <p:attrName>style.visibility</p:attrName>
                                        </p:attrNameLst>
                                      </p:cBhvr>
                                      <p:to>
                                        <p:strVal val="visible"/>
                                      </p:to>
                                    </p:set>
                                    <p:animEffect transition="in" filter="wipe(left)">
                                      <p:cBhvr>
                                        <p:cTn id="60" dur="2000"/>
                                        <p:tgtEl>
                                          <p:spTgt spid="246"/>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9"/>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302"/>
                                        </p:tgtEl>
                                        <p:attrNameLst>
                                          <p:attrName>style.visibility</p:attrName>
                                        </p:attrNameLst>
                                      </p:cBhvr>
                                      <p:to>
                                        <p:strVal val="visible"/>
                                      </p:to>
                                    </p:set>
                                    <p:animEffect transition="in" filter="wipe(left)">
                                      <p:cBhvr>
                                        <p:cTn id="68" dur="500"/>
                                        <p:tgtEl>
                                          <p:spTgt spid="302"/>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left)">
                                      <p:cBhvr>
                                        <p:cTn id="72" dur="500"/>
                                        <p:tgtEl>
                                          <p:spTgt spid="296"/>
                                        </p:tgtEl>
                                      </p:cBhvr>
                                    </p:animEffect>
                                  </p:childTnLst>
                                </p:cTn>
                              </p:par>
                              <p:par>
                                <p:cTn id="73" presetID="22" presetClass="entr" presetSubtype="8" fill="hold" nodeType="withEffect">
                                  <p:stCondLst>
                                    <p:cond delay="0"/>
                                  </p:stCondLst>
                                  <p:childTnLst>
                                    <p:set>
                                      <p:cBhvr>
                                        <p:cTn id="74" dur="1" fill="hold">
                                          <p:stCondLst>
                                            <p:cond delay="0"/>
                                          </p:stCondLst>
                                        </p:cTn>
                                        <p:tgtEl>
                                          <p:spTgt spid="180"/>
                                        </p:tgtEl>
                                        <p:attrNameLst>
                                          <p:attrName>style.visibility</p:attrName>
                                        </p:attrNameLst>
                                      </p:cBhvr>
                                      <p:to>
                                        <p:strVal val="visible"/>
                                      </p:to>
                                    </p:set>
                                    <p:animEffect transition="in" filter="wipe(left)">
                                      <p:cBhvr>
                                        <p:cTn id="75" dur="500"/>
                                        <p:tgtEl>
                                          <p:spTgt spid="180"/>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228"/>
                                        </p:tgtEl>
                                        <p:attrNameLst>
                                          <p:attrName>style.visibility</p:attrName>
                                        </p:attrNameLst>
                                      </p:cBhvr>
                                      <p:to>
                                        <p:strVal val="visible"/>
                                      </p:to>
                                    </p:set>
                                    <p:animEffect transition="in" filter="wipe(left)">
                                      <p:cBhvr>
                                        <p:cTn id="79" dur="500"/>
                                        <p:tgtEl>
                                          <p:spTgt spid="228"/>
                                        </p:tgtEl>
                                      </p:cBhvr>
                                    </p:animEffect>
                                  </p:childTnLst>
                                </p:cTn>
                              </p:par>
                              <p:par>
                                <p:cTn id="80" presetID="22" presetClass="entr" presetSubtype="8" fill="hold" nodeType="withEffect">
                                  <p:stCondLst>
                                    <p:cond delay="0"/>
                                  </p:stCondLst>
                                  <p:childTnLst>
                                    <p:set>
                                      <p:cBhvr>
                                        <p:cTn id="81" dur="1" fill="hold">
                                          <p:stCondLst>
                                            <p:cond delay="0"/>
                                          </p:stCondLst>
                                        </p:cTn>
                                        <p:tgtEl>
                                          <p:spTgt spid="186"/>
                                        </p:tgtEl>
                                        <p:attrNameLst>
                                          <p:attrName>style.visibility</p:attrName>
                                        </p:attrNameLst>
                                      </p:cBhvr>
                                      <p:to>
                                        <p:strVal val="visible"/>
                                      </p:to>
                                    </p:set>
                                    <p:animEffect transition="in" filter="wipe(left)">
                                      <p:cBhvr>
                                        <p:cTn id="82" dur="500"/>
                                        <p:tgtEl>
                                          <p:spTgt spid="186"/>
                                        </p:tgtEl>
                                      </p:cBhvr>
                                    </p:animEffect>
                                  </p:childTnLst>
                                </p:cTn>
                              </p:par>
                              <p:par>
                                <p:cTn id="83" presetID="22" presetClass="entr" presetSubtype="8" fill="hold" nodeType="withEffect">
                                  <p:stCondLst>
                                    <p:cond delay="0"/>
                                  </p:stCondLst>
                                  <p:childTnLst>
                                    <p:set>
                                      <p:cBhvr>
                                        <p:cTn id="84" dur="1" fill="hold">
                                          <p:stCondLst>
                                            <p:cond delay="0"/>
                                          </p:stCondLst>
                                        </p:cTn>
                                        <p:tgtEl>
                                          <p:spTgt spid="204"/>
                                        </p:tgtEl>
                                        <p:attrNameLst>
                                          <p:attrName>style.visibility</p:attrName>
                                        </p:attrNameLst>
                                      </p:cBhvr>
                                      <p:to>
                                        <p:strVal val="visible"/>
                                      </p:to>
                                    </p:set>
                                    <p:animEffect transition="in" filter="wipe(left)">
                                      <p:cBhvr>
                                        <p:cTn id="85" dur="500"/>
                                        <p:tgtEl>
                                          <p:spTgt spid="204"/>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210"/>
                                        </p:tgtEl>
                                        <p:attrNameLst>
                                          <p:attrName>style.visibility</p:attrName>
                                        </p:attrNameLst>
                                      </p:cBhvr>
                                      <p:to>
                                        <p:strVal val="visible"/>
                                      </p:to>
                                    </p:set>
                                    <p:animEffect transition="in" filter="wipe(left)">
                                      <p:cBhvr>
                                        <p:cTn id="89" dur="500"/>
                                        <p:tgtEl>
                                          <p:spTgt spid="210"/>
                                        </p:tgtEl>
                                      </p:cBhvr>
                                    </p:animEffect>
                                  </p:childTnLst>
                                </p:cTn>
                              </p:par>
                              <p:par>
                                <p:cTn id="90" presetID="22" presetClass="entr" presetSubtype="8" fill="hold" nodeType="withEffect">
                                  <p:stCondLst>
                                    <p:cond delay="0"/>
                                  </p:stCondLst>
                                  <p:childTnLst>
                                    <p:set>
                                      <p:cBhvr>
                                        <p:cTn id="91" dur="1" fill="hold">
                                          <p:stCondLst>
                                            <p:cond delay="0"/>
                                          </p:stCondLst>
                                        </p:cTn>
                                        <p:tgtEl>
                                          <p:spTgt spid="192"/>
                                        </p:tgtEl>
                                        <p:attrNameLst>
                                          <p:attrName>style.visibility</p:attrName>
                                        </p:attrNameLst>
                                      </p:cBhvr>
                                      <p:to>
                                        <p:strVal val="visible"/>
                                      </p:to>
                                    </p:set>
                                    <p:animEffect transition="in" filter="wipe(left)">
                                      <p:cBhvr>
                                        <p:cTn id="92" dur="500"/>
                                        <p:tgtEl>
                                          <p:spTgt spid="192"/>
                                        </p:tgtEl>
                                      </p:cBhvr>
                                    </p:animEffect>
                                  </p:childTnLst>
                                </p:cTn>
                              </p:par>
                              <p:par>
                                <p:cTn id="93" presetID="22" presetClass="entr" presetSubtype="8" fill="hold" nodeType="withEffect">
                                  <p:stCondLst>
                                    <p:cond delay="0"/>
                                  </p:stCondLst>
                                  <p:childTnLst>
                                    <p:set>
                                      <p:cBhvr>
                                        <p:cTn id="94" dur="1" fill="hold">
                                          <p:stCondLst>
                                            <p:cond delay="0"/>
                                          </p:stCondLst>
                                        </p:cTn>
                                        <p:tgtEl>
                                          <p:spTgt spid="234"/>
                                        </p:tgtEl>
                                        <p:attrNameLst>
                                          <p:attrName>style.visibility</p:attrName>
                                        </p:attrNameLst>
                                      </p:cBhvr>
                                      <p:to>
                                        <p:strVal val="visible"/>
                                      </p:to>
                                    </p:set>
                                    <p:animEffect transition="in" filter="wipe(left)">
                                      <p:cBhvr>
                                        <p:cTn id="95" dur="500"/>
                                        <p:tgtEl>
                                          <p:spTgt spid="234"/>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198"/>
                                        </p:tgtEl>
                                        <p:attrNameLst>
                                          <p:attrName>style.visibility</p:attrName>
                                        </p:attrNameLst>
                                      </p:cBhvr>
                                      <p:to>
                                        <p:strVal val="visible"/>
                                      </p:to>
                                    </p:set>
                                    <p:animEffect transition="in" filter="wipe(left)">
                                      <p:cBhvr>
                                        <p:cTn id="99" dur="500"/>
                                        <p:tgtEl>
                                          <p:spTgt spid="198"/>
                                        </p:tgtEl>
                                      </p:cBhvr>
                                    </p:animEffect>
                                  </p:childTnLst>
                                </p:cTn>
                              </p:par>
                              <p:par>
                                <p:cTn id="100" presetID="22" presetClass="entr" presetSubtype="8" fill="hold" nodeType="withEffect">
                                  <p:stCondLst>
                                    <p:cond delay="0"/>
                                  </p:stCondLst>
                                  <p:childTnLst>
                                    <p:set>
                                      <p:cBhvr>
                                        <p:cTn id="101" dur="1" fill="hold">
                                          <p:stCondLst>
                                            <p:cond delay="0"/>
                                          </p:stCondLst>
                                        </p:cTn>
                                        <p:tgtEl>
                                          <p:spTgt spid="216"/>
                                        </p:tgtEl>
                                        <p:attrNameLst>
                                          <p:attrName>style.visibility</p:attrName>
                                        </p:attrNameLst>
                                      </p:cBhvr>
                                      <p:to>
                                        <p:strVal val="visible"/>
                                      </p:to>
                                    </p:set>
                                    <p:animEffect transition="in" filter="wipe(left)">
                                      <p:cBhvr>
                                        <p:cTn id="102" dur="500"/>
                                        <p:tgtEl>
                                          <p:spTgt spid="216"/>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222"/>
                                        </p:tgtEl>
                                        <p:attrNameLst>
                                          <p:attrName>style.visibility</p:attrName>
                                        </p:attrNameLst>
                                      </p:cBhvr>
                                      <p:to>
                                        <p:strVal val="visible"/>
                                      </p:to>
                                    </p:set>
                                    <p:animEffect transition="in" filter="wipe(left)">
                                      <p:cBhvr>
                                        <p:cTn id="106" dur="500"/>
                                        <p:tgtEl>
                                          <p:spTgt spid="222"/>
                                        </p:tgtEl>
                                      </p:cBhvr>
                                    </p:animEffect>
                                  </p:childTnLst>
                                </p:cTn>
                              </p:par>
                            </p:childTnLst>
                          </p:cTn>
                        </p:par>
                        <p:par>
                          <p:cTn id="107" fill="hold">
                            <p:stCondLst>
                              <p:cond delay="3000"/>
                            </p:stCondLst>
                            <p:childTnLst>
                              <p:par>
                                <p:cTn id="108" presetID="42" presetClass="entr" presetSubtype="0" fill="hold" grpId="0" nodeType="after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250"/>
                                        <p:tgtEl>
                                          <p:spTgt spid="3"/>
                                        </p:tgtEl>
                                      </p:cBhvr>
                                    </p:animEffect>
                                    <p:anim calcmode="lin" valueType="num">
                                      <p:cBhvr>
                                        <p:cTn id="111" dur="250" fill="hold"/>
                                        <p:tgtEl>
                                          <p:spTgt spid="3"/>
                                        </p:tgtEl>
                                        <p:attrNameLst>
                                          <p:attrName>ppt_x</p:attrName>
                                        </p:attrNameLst>
                                      </p:cBhvr>
                                      <p:tavLst>
                                        <p:tav tm="0">
                                          <p:val>
                                            <p:strVal val="#ppt_x"/>
                                          </p:val>
                                        </p:tav>
                                        <p:tav tm="100000">
                                          <p:val>
                                            <p:strVal val="#ppt_x"/>
                                          </p:val>
                                        </p:tav>
                                      </p:tavLst>
                                    </p:anim>
                                    <p:anim calcmode="lin" valueType="num">
                                      <p:cBhvr>
                                        <p:cTn id="11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3" grpId="0" animBg="1"/>
      <p:bldP spid="264" grpId="0" animBg="1"/>
      <p:bldP spid="265" grpId="0" animBg="1"/>
      <p:bldP spid="266" grpId="0" animBg="1"/>
      <p:bldP spid="267" grpId="0"/>
      <p:bldP spid="269" grpId="0"/>
      <p:bldP spid="309" grpId="0" animBg="1"/>
      <p:bldP spid="310" grpId="0" animBg="1"/>
      <p:bldP spid="3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endParaRPr lang="en-US" altLang="zh-CN" dirty="0"/>
          </a:p>
          <a:p>
            <a:r>
              <a:rPr lang="zh-CN" altLang="zh-CN" dirty="0"/>
              <a:t>报文交换和分组交换不需要预先分配传输带宽，在传送突发数据时可提高整个网络的信道利用率。</a:t>
            </a:r>
            <a:endParaRPr lang="en-US" altLang="zh-CN" dirty="0"/>
          </a:p>
          <a:p>
            <a:r>
              <a:rPr lang="zh-CN" altLang="zh-CN" dirty="0"/>
              <a:t>由于一个分组的长度往往远小于整个报文的长度，因此分组交换比报文交换的时延小，同时也具有更好的灵活性</a:t>
            </a:r>
            <a:r>
              <a:rPr lang="zh-CN" altLang="en-US" dirty="0"/>
              <a:t>。</a:t>
            </a:r>
          </a:p>
        </p:txBody>
      </p:sp>
      <p:sp>
        <p:nvSpPr>
          <p:cNvPr id="2" name="标题 1"/>
          <p:cNvSpPr>
            <a:spLocks noGrp="1"/>
          </p:cNvSpPr>
          <p:nvPr>
            <p:ph type="title"/>
          </p:nvPr>
        </p:nvSpPr>
        <p:spPr/>
        <p:txBody>
          <a:bodyPr/>
          <a:lstStyle/>
          <a:p>
            <a:pPr algn="ctr"/>
            <a:r>
              <a:rPr lang="zh-CN" altLang="en-US" dirty="0"/>
              <a:t>三种交换的比较</a:t>
            </a:r>
          </a:p>
        </p:txBody>
      </p:sp>
    </p:spTree>
    <p:extLst>
      <p:ext uri="{BB962C8B-B14F-4D97-AF65-F5344CB8AC3E}">
        <p14:creationId xmlns:p14="http://schemas.microsoft.com/office/powerpoint/2010/main" val="1699187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41BEB72-9CE7-4921-8027-1353A6ED5AAC}"/>
              </a:ext>
            </a:extLst>
          </p:cNvPr>
          <p:cNvSpPr/>
          <p:nvPr/>
        </p:nvSpPr>
        <p:spPr bwMode="auto">
          <a:xfrm>
            <a:off x="623392" y="245285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3081748"/>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626497254"/>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sz="3446" dirty="0"/>
              <a:t>1980 </a:t>
            </a:r>
            <a:r>
              <a:rPr lang="zh-CN" altLang="en-US" sz="3446" dirty="0"/>
              <a:t>年，铁道部开始进行计算机联网实验。</a:t>
            </a:r>
            <a:endParaRPr lang="en-US" altLang="zh-CN" sz="3446" dirty="0"/>
          </a:p>
          <a:p>
            <a:r>
              <a:rPr lang="en-US" altLang="zh-CN" sz="3446" dirty="0"/>
              <a:t>1989 </a:t>
            </a:r>
            <a:r>
              <a:rPr lang="zh-CN" altLang="en-US" sz="3446" dirty="0"/>
              <a:t>年</a:t>
            </a:r>
            <a:r>
              <a:rPr lang="en-US" altLang="zh-CN" sz="3446" dirty="0"/>
              <a:t>11 </a:t>
            </a:r>
            <a:r>
              <a:rPr lang="zh-CN" altLang="en-US" sz="3446" dirty="0"/>
              <a:t>月，我国第一个公用分组交换网 </a:t>
            </a:r>
            <a:r>
              <a:rPr lang="en-US" altLang="zh-CN" sz="3446" dirty="0"/>
              <a:t>CNPAC </a:t>
            </a:r>
            <a:r>
              <a:rPr lang="zh-CN" altLang="en-US" sz="3446" dirty="0"/>
              <a:t>建成运行。 </a:t>
            </a:r>
            <a:endParaRPr lang="en-US" altLang="zh-CN" sz="3446" dirty="0"/>
          </a:p>
          <a:p>
            <a:r>
              <a:rPr lang="en-US" altLang="zh-CN" sz="3446" dirty="0"/>
              <a:t>1994 </a:t>
            </a:r>
            <a:r>
              <a:rPr lang="zh-CN" altLang="en-US" sz="3446" dirty="0"/>
              <a:t>年 </a:t>
            </a:r>
            <a:r>
              <a:rPr lang="en-US" altLang="zh-CN" sz="3446" dirty="0"/>
              <a:t>4 </a:t>
            </a:r>
            <a:r>
              <a:rPr lang="zh-CN" altLang="en-US" sz="3446" dirty="0"/>
              <a:t>月 </a:t>
            </a:r>
            <a:r>
              <a:rPr lang="en-US" altLang="zh-CN" sz="3446" dirty="0"/>
              <a:t>20 </a:t>
            </a:r>
            <a:r>
              <a:rPr lang="zh-CN" altLang="en-US" sz="3446" dirty="0"/>
              <a:t>日，我国用 </a:t>
            </a:r>
            <a:r>
              <a:rPr lang="en-US" altLang="zh-CN" sz="3446" dirty="0"/>
              <a:t>64 </a:t>
            </a:r>
            <a:r>
              <a:rPr lang="en-US" altLang="zh-CN" sz="3446" dirty="0" err="1"/>
              <a:t>kbit</a:t>
            </a:r>
            <a:r>
              <a:rPr lang="en-US" altLang="zh-CN" sz="3446" dirty="0"/>
              <a:t>/s </a:t>
            </a:r>
            <a:r>
              <a:rPr lang="zh-CN" altLang="en-US" sz="3446" dirty="0"/>
              <a:t>专线正式连入互联网，</a:t>
            </a:r>
            <a:r>
              <a:rPr lang="zh-CN" altLang="zh-CN" sz="3446" dirty="0"/>
              <a:t>我国被国际上正式承认为接入互联网的国家</a:t>
            </a:r>
            <a:r>
              <a:rPr lang="zh-CN" altLang="en-US" sz="3446" dirty="0"/>
              <a:t>。</a:t>
            </a:r>
            <a:endParaRPr lang="en-US" altLang="zh-CN" sz="3446" dirty="0"/>
          </a:p>
          <a:p>
            <a:r>
              <a:rPr lang="en-US" altLang="zh-CN" sz="3446" dirty="0"/>
              <a:t>1994 </a:t>
            </a:r>
            <a:r>
              <a:rPr lang="zh-CN" altLang="en-US" sz="3446" dirty="0"/>
              <a:t>年 </a:t>
            </a:r>
            <a:r>
              <a:rPr lang="en-US" altLang="zh-CN" sz="3446" dirty="0"/>
              <a:t>5 </a:t>
            </a:r>
            <a:r>
              <a:rPr lang="zh-CN" altLang="zh-CN" sz="3446" dirty="0"/>
              <a:t>月</a:t>
            </a:r>
            <a:r>
              <a:rPr lang="zh-CN" altLang="en-US" sz="3446" dirty="0"/>
              <a:t>，</a:t>
            </a:r>
            <a:r>
              <a:rPr lang="zh-CN" altLang="zh-CN" sz="3446" dirty="0"/>
              <a:t>中国科学院高能物理研究所设立了我国的第一个万维网服务器。</a:t>
            </a:r>
            <a:endParaRPr lang="en-US" altLang="zh-CN" sz="3446" dirty="0"/>
          </a:p>
          <a:p>
            <a:r>
              <a:rPr lang="en-US" altLang="zh-CN" sz="3446" dirty="0"/>
              <a:t>1994 </a:t>
            </a:r>
            <a:r>
              <a:rPr lang="zh-CN" altLang="en-US" sz="3446" dirty="0"/>
              <a:t>年 </a:t>
            </a:r>
            <a:r>
              <a:rPr lang="en-US" altLang="zh-CN" sz="3446" dirty="0"/>
              <a:t>9 </a:t>
            </a:r>
            <a:r>
              <a:rPr lang="zh-CN" altLang="zh-CN" sz="3446" dirty="0"/>
              <a:t>月中国公用计算机互联网</a:t>
            </a:r>
            <a:r>
              <a:rPr lang="en-US" altLang="zh-CN" sz="3446" dirty="0"/>
              <a:t>  CHINANET </a:t>
            </a:r>
            <a:r>
              <a:rPr lang="zh-CN" altLang="zh-CN" sz="3446" dirty="0"/>
              <a:t>正式启动</a:t>
            </a:r>
            <a:r>
              <a:rPr lang="zh-CN" altLang="en-US" sz="3446" dirty="0"/>
              <a:t>。</a:t>
            </a:r>
            <a:endParaRPr lang="en-US" altLang="zh-CN" sz="3446" dirty="0"/>
          </a:p>
        </p:txBody>
      </p:sp>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Tree>
    <p:extLst>
      <p:ext uri="{BB962C8B-B14F-4D97-AF65-F5344CB8AC3E}">
        <p14:creationId xmlns:p14="http://schemas.microsoft.com/office/powerpoint/2010/main" val="88212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4"/>
          <p:cNvSpPr>
            <a:spLocks noGrp="1"/>
          </p:cNvSpPr>
          <p:nvPr>
            <p:ph type="body" sz="half" idx="1"/>
          </p:nvPr>
        </p:nvSpPr>
        <p:spPr/>
        <p:txBody>
          <a:bodyPr>
            <a:normAutofit/>
          </a:bodyPr>
          <a:lstStyle/>
          <a:p>
            <a:r>
              <a:rPr lang="zh-CN" altLang="zh-CN" dirty="0"/>
              <a:t>网游</a:t>
            </a:r>
            <a:endParaRPr lang="en-US" altLang="zh-CN" dirty="0"/>
          </a:p>
          <a:p>
            <a:r>
              <a:rPr lang="zh-CN" altLang="en-US" dirty="0"/>
              <a:t>短</a:t>
            </a:r>
            <a:r>
              <a:rPr lang="zh-CN" altLang="zh-CN" dirty="0"/>
              <a:t>视频</a:t>
            </a:r>
            <a:r>
              <a:rPr lang="en-US" altLang="zh-CN" dirty="0"/>
              <a:t> vlog</a:t>
            </a:r>
          </a:p>
          <a:p>
            <a:r>
              <a:rPr lang="zh-CN" altLang="zh-CN" dirty="0"/>
              <a:t>微信</a:t>
            </a:r>
            <a:endParaRPr lang="en-US" altLang="zh-CN" dirty="0"/>
          </a:p>
          <a:p>
            <a:r>
              <a:rPr lang="zh-CN" altLang="zh-CN" dirty="0"/>
              <a:t>搜索和查阅各种信息</a:t>
            </a:r>
            <a:endParaRPr lang="en-US" altLang="zh-CN" dirty="0"/>
          </a:p>
          <a:p>
            <a:r>
              <a:rPr lang="zh-CN" altLang="zh-CN" dirty="0"/>
              <a:t>电子邮件</a:t>
            </a:r>
            <a:endParaRPr lang="en-US" altLang="zh-CN" dirty="0"/>
          </a:p>
          <a:p>
            <a:endParaRPr lang="zh-CN" altLang="en-US" dirty="0"/>
          </a:p>
        </p:txBody>
      </p:sp>
      <p:sp>
        <p:nvSpPr>
          <p:cNvPr id="14" name="内容占位符 13"/>
          <p:cNvSpPr>
            <a:spLocks noGrp="1"/>
          </p:cNvSpPr>
          <p:nvPr>
            <p:ph sz="half" idx="2"/>
          </p:nvPr>
        </p:nvSpPr>
        <p:spPr/>
        <p:txBody>
          <a:bodyPr/>
          <a:lstStyle/>
          <a:p>
            <a:r>
              <a:rPr lang="zh-CN" altLang="zh-CN" dirty="0"/>
              <a:t>网购</a:t>
            </a:r>
            <a:endParaRPr lang="en-US" altLang="zh-CN" dirty="0"/>
          </a:p>
          <a:p>
            <a:r>
              <a:rPr lang="zh-CN" altLang="en-US" dirty="0"/>
              <a:t>票务（</a:t>
            </a:r>
            <a:r>
              <a:rPr lang="zh-CN" altLang="zh-CN" dirty="0"/>
              <a:t>机票或火车票</a:t>
            </a:r>
            <a:r>
              <a:rPr lang="zh-CN" altLang="en-US" dirty="0"/>
              <a:t>）</a:t>
            </a:r>
            <a:endParaRPr lang="en-US" altLang="zh-CN" dirty="0"/>
          </a:p>
          <a:p>
            <a:r>
              <a:rPr lang="zh-CN" altLang="en-US" dirty="0"/>
              <a:t>旅游（</a:t>
            </a:r>
            <a:r>
              <a:rPr lang="zh-CN" altLang="zh-CN" dirty="0"/>
              <a:t>网上</a:t>
            </a:r>
            <a:r>
              <a:rPr lang="zh-CN" altLang="en-US" dirty="0"/>
              <a:t>预订酒店）</a:t>
            </a:r>
            <a:endParaRPr lang="en-US" altLang="zh-CN" dirty="0"/>
          </a:p>
          <a:p>
            <a:r>
              <a:rPr lang="zh-CN" altLang="en-US" dirty="0"/>
              <a:t>网上金融（</a:t>
            </a:r>
            <a:r>
              <a:rPr lang="zh-CN" altLang="zh-CN" dirty="0"/>
              <a:t>转账</a:t>
            </a:r>
            <a:r>
              <a:rPr lang="zh-CN" altLang="en-US" dirty="0"/>
              <a:t>、</a:t>
            </a:r>
            <a:r>
              <a:rPr lang="zh-CN" altLang="zh-CN" dirty="0"/>
              <a:t>股票交易</a:t>
            </a:r>
            <a:r>
              <a:rPr lang="zh-CN" altLang="en-US" dirty="0"/>
              <a:t>）</a:t>
            </a:r>
            <a:endParaRPr lang="en-US" altLang="zh-CN" dirty="0"/>
          </a:p>
          <a:p>
            <a:r>
              <a:rPr lang="en-US" altLang="zh-CN" dirty="0"/>
              <a:t>……</a:t>
            </a:r>
          </a:p>
          <a:p>
            <a:endParaRPr lang="zh-CN" altLang="en-US" dirty="0"/>
          </a:p>
        </p:txBody>
      </p:sp>
      <p:sp>
        <p:nvSpPr>
          <p:cNvPr id="2" name="标题 1"/>
          <p:cNvSpPr>
            <a:spLocks noGrp="1"/>
          </p:cNvSpPr>
          <p:nvPr>
            <p:ph type="title"/>
          </p:nvPr>
        </p:nvSpPr>
        <p:spPr/>
        <p:txBody>
          <a:bodyPr/>
          <a:lstStyle/>
          <a:p>
            <a:pPr algn="ctr"/>
            <a:r>
              <a:rPr lang="zh-CN" altLang="en-US" dirty="0"/>
              <a:t>互联网应用</a:t>
            </a:r>
          </a:p>
        </p:txBody>
      </p:sp>
      <p:sp>
        <p:nvSpPr>
          <p:cNvPr id="8" name="内容占位符 2">
            <a:extLst>
              <a:ext uri="{FF2B5EF4-FFF2-40B4-BE49-F238E27FC236}">
                <a16:creationId xmlns:a16="http://schemas.microsoft.com/office/drawing/2014/main" id="{C249A5C2-BD92-43DC-BCC2-B7DB29A45355}"/>
              </a:ext>
            </a:extLst>
          </p:cNvPr>
          <p:cNvSpPr txBox="1">
            <a:spLocks/>
          </p:cNvSpPr>
          <p:nvPr/>
        </p:nvSpPr>
        <p:spPr>
          <a:xfrm>
            <a:off x="440592" y="5589240"/>
            <a:ext cx="11158416" cy="639762"/>
          </a:xfrm>
          <a:prstGeom prst="rect">
            <a:avLst/>
          </a:prstGeom>
          <a:solidFill>
            <a:schemeClr val="accent6">
              <a:lumMod val="20000"/>
              <a:lumOff val="80000"/>
            </a:schemeClr>
          </a:solidFill>
        </p:spPr>
        <p:txBody>
          <a:bodyPr vert="horz" lIns="91440" tIns="45720" rIns="91440" bIns="45720" rtlCol="0" anchor="ctr">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dirty="0"/>
              <a:t>今日之中国人们很难离开互联网而生活</a:t>
            </a:r>
            <a:endParaRPr lang="en-US" altLang="zh-CN" dirty="0"/>
          </a:p>
        </p:txBody>
      </p:sp>
    </p:spTree>
    <p:extLst>
      <p:ext uri="{BB962C8B-B14F-4D97-AF65-F5344CB8AC3E}">
        <p14:creationId xmlns:p14="http://schemas.microsoft.com/office/powerpoint/2010/main" val="27674005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3446" dirty="0"/>
              <a:t>到目前为止，我国陆续建造了基于互联网技术的并能够和互联网互连的多个全国范围的公用计算机网络，其中规模最大的就是下面这五个：</a:t>
            </a:r>
          </a:p>
          <a:p>
            <a:pPr lvl="1"/>
            <a:r>
              <a:rPr lang="en-US" altLang="zh-CN" sz="2954" dirty="0"/>
              <a:t>(1) </a:t>
            </a:r>
            <a:r>
              <a:rPr lang="zh-CN" altLang="zh-CN" sz="2954" dirty="0"/>
              <a:t>中国电信互联网</a:t>
            </a:r>
            <a:r>
              <a:rPr lang="en-US" altLang="zh-CN" sz="2954" dirty="0"/>
              <a:t> CHINANET</a:t>
            </a:r>
            <a:r>
              <a:rPr lang="zh-CN" altLang="zh-CN" sz="2954" dirty="0"/>
              <a:t>（也就是原来的中国公用计算机互联网）</a:t>
            </a:r>
          </a:p>
          <a:p>
            <a:pPr lvl="1"/>
            <a:r>
              <a:rPr lang="en-US" altLang="zh-CN" sz="2954" dirty="0"/>
              <a:t>(2) </a:t>
            </a:r>
            <a:r>
              <a:rPr lang="zh-CN" altLang="zh-CN" sz="2954" dirty="0"/>
              <a:t>中国联通互联网</a:t>
            </a:r>
            <a:r>
              <a:rPr lang="en-US" altLang="zh-CN" sz="2954" dirty="0"/>
              <a:t> UNINET</a:t>
            </a:r>
            <a:endParaRPr lang="zh-CN" altLang="zh-CN" sz="2954" dirty="0"/>
          </a:p>
          <a:p>
            <a:pPr lvl="1"/>
            <a:r>
              <a:rPr lang="en-US" altLang="zh-CN" sz="2954" dirty="0"/>
              <a:t>(3) </a:t>
            </a:r>
            <a:r>
              <a:rPr lang="zh-CN" altLang="zh-CN" sz="2954" dirty="0"/>
              <a:t>中国移动互联网</a:t>
            </a:r>
            <a:r>
              <a:rPr lang="en-US" altLang="zh-CN" sz="2954" dirty="0"/>
              <a:t> CMNET</a:t>
            </a:r>
            <a:endParaRPr lang="zh-CN" altLang="zh-CN" sz="2954" dirty="0"/>
          </a:p>
          <a:p>
            <a:pPr lvl="1"/>
            <a:r>
              <a:rPr lang="en-US" altLang="zh-CN" sz="2954" dirty="0"/>
              <a:t>(4) </a:t>
            </a:r>
            <a:r>
              <a:rPr lang="zh-CN" altLang="zh-CN" sz="2954" dirty="0"/>
              <a:t>中国教育和科研计算机网</a:t>
            </a:r>
            <a:r>
              <a:rPr lang="en-US" altLang="zh-CN" sz="2954" dirty="0"/>
              <a:t> CERNET</a:t>
            </a:r>
            <a:endParaRPr lang="zh-CN" altLang="zh-CN" sz="2954" dirty="0"/>
          </a:p>
          <a:p>
            <a:pPr lvl="1"/>
            <a:r>
              <a:rPr lang="en-US" altLang="zh-CN" sz="2954" dirty="0"/>
              <a:t>(5) </a:t>
            </a:r>
            <a:r>
              <a:rPr lang="zh-CN" altLang="zh-CN" sz="2954" dirty="0"/>
              <a:t>中国科学技术网</a:t>
            </a:r>
            <a:r>
              <a:rPr lang="en-US" altLang="zh-CN" sz="2954" dirty="0"/>
              <a:t> CSTNET</a:t>
            </a:r>
            <a:endParaRPr lang="zh-CN" altLang="zh-CN" sz="2954" dirty="0"/>
          </a:p>
          <a:p>
            <a:endParaRPr lang="en-US" altLang="zh-CN" sz="3446" dirty="0"/>
          </a:p>
        </p:txBody>
      </p:sp>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Tree>
    <p:extLst>
      <p:ext uri="{BB962C8B-B14F-4D97-AF65-F5344CB8AC3E}">
        <p14:creationId xmlns:p14="http://schemas.microsoft.com/office/powerpoint/2010/main" val="3707998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sz="3446" dirty="0"/>
              <a:t>中国教育和科研计算机网 </a:t>
            </a:r>
            <a:r>
              <a:rPr lang="en-US" altLang="zh-CN" sz="3446" dirty="0"/>
              <a:t>CERNET (China Education and Research </a:t>
            </a:r>
            <a:r>
              <a:rPr lang="en-US" altLang="zh-CN" sz="3446" dirty="0" err="1"/>
              <a:t>NETwork</a:t>
            </a:r>
            <a:r>
              <a:rPr lang="en-US" altLang="zh-CN" sz="3446" dirty="0"/>
              <a:t>) </a:t>
            </a:r>
            <a:r>
              <a:rPr lang="zh-CN" altLang="en-US" sz="3446" dirty="0"/>
              <a:t>始建于 </a:t>
            </a:r>
            <a:r>
              <a:rPr lang="en-US" altLang="zh-CN" sz="3446" dirty="0"/>
              <a:t>1994 </a:t>
            </a:r>
            <a:r>
              <a:rPr lang="zh-CN" altLang="en-US" sz="3446" dirty="0"/>
              <a:t>年，是我国第一个 </a:t>
            </a:r>
            <a:r>
              <a:rPr lang="en-US" altLang="zh-CN" sz="3446" dirty="0"/>
              <a:t>IPv4 </a:t>
            </a:r>
            <a:r>
              <a:rPr lang="zh-CN" altLang="en-US" sz="3446" dirty="0"/>
              <a:t>互联网主干网。</a:t>
            </a:r>
          </a:p>
          <a:p>
            <a:r>
              <a:rPr lang="en-US" altLang="zh-CN" sz="3446" dirty="0"/>
              <a:t>2004 </a:t>
            </a:r>
            <a:r>
              <a:rPr lang="zh-CN" altLang="zh-CN" sz="3446" dirty="0"/>
              <a:t>年</a:t>
            </a:r>
            <a:r>
              <a:rPr lang="en-US" altLang="zh-CN" sz="3446" dirty="0"/>
              <a:t> 2 </a:t>
            </a:r>
            <a:r>
              <a:rPr lang="zh-CN" altLang="zh-CN" sz="3446" dirty="0"/>
              <a:t>月，我国的第一个下一代互联网</a:t>
            </a:r>
            <a:r>
              <a:rPr lang="en-US" altLang="zh-CN" sz="3446" dirty="0"/>
              <a:t> CNGI </a:t>
            </a:r>
            <a:r>
              <a:rPr lang="zh-CN" altLang="zh-CN" sz="3446" dirty="0"/>
              <a:t>的主干网</a:t>
            </a:r>
            <a:r>
              <a:rPr lang="en-US" altLang="zh-CN" sz="3446" dirty="0"/>
              <a:t> CERNET2 </a:t>
            </a:r>
            <a:r>
              <a:rPr lang="zh-CN" altLang="zh-CN" sz="3446" dirty="0"/>
              <a:t>试验网正式开通，并提供服务。</a:t>
            </a:r>
            <a:endParaRPr lang="en-US" altLang="zh-CN" sz="3446" dirty="0"/>
          </a:p>
          <a:p>
            <a:endParaRPr lang="en-US" altLang="zh-CN" sz="3446" dirty="0"/>
          </a:p>
          <a:p>
            <a:r>
              <a:rPr lang="zh-CN" altLang="en-US" sz="3446" dirty="0"/>
              <a:t>中国互联网络信息中心 </a:t>
            </a:r>
            <a:r>
              <a:rPr lang="en-US" altLang="zh-CN" sz="3446" dirty="0"/>
              <a:t>CNNIC (</a:t>
            </a:r>
            <a:r>
              <a:rPr lang="en-US" altLang="zh-CN" sz="3446" dirty="0" err="1"/>
              <a:t>ChiNa</a:t>
            </a:r>
            <a:r>
              <a:rPr lang="en-US" altLang="zh-CN" sz="3446" dirty="0"/>
              <a:t> Network Information Center) </a:t>
            </a:r>
            <a:r>
              <a:rPr lang="zh-CN" altLang="en-US" sz="3446" dirty="0"/>
              <a:t>每年两次公布我国互联网的发展情况。</a:t>
            </a:r>
          </a:p>
        </p:txBody>
      </p:sp>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Tree>
    <p:extLst>
      <p:ext uri="{BB962C8B-B14F-4D97-AF65-F5344CB8AC3E}">
        <p14:creationId xmlns:p14="http://schemas.microsoft.com/office/powerpoint/2010/main" val="3574481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F6EF946-3AA8-4970-B97D-42E98F499735}"/>
              </a:ext>
            </a:extLst>
          </p:cNvPr>
          <p:cNvSpPr/>
          <p:nvPr/>
        </p:nvSpPr>
        <p:spPr bwMode="auto">
          <a:xfrm>
            <a:off x="623392" y="30881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7" name="矩形 6">
            <a:extLst>
              <a:ext uri="{FF2B5EF4-FFF2-40B4-BE49-F238E27FC236}">
                <a16:creationId xmlns:a16="http://schemas.microsoft.com/office/drawing/2014/main" id="{541BEB72-9CE7-4921-8027-1353A6ED5AAC}"/>
              </a:ext>
            </a:extLst>
          </p:cNvPr>
          <p:cNvSpPr/>
          <p:nvPr/>
        </p:nvSpPr>
        <p:spPr bwMode="auto">
          <a:xfrm>
            <a:off x="623392" y="245285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3717032"/>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211463274"/>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a:t>1.5.2  </a:t>
            </a:r>
            <a:r>
              <a:rPr lang="zh-CN" altLang="zh-CN" dirty="0"/>
              <a:t>几种不同类别的网络</a:t>
            </a:r>
          </a:p>
          <a:p>
            <a:endParaRPr lang="en-US" altLang="zh-CN" dirty="0"/>
          </a:p>
        </p:txBody>
      </p:sp>
      <p:sp>
        <p:nvSpPr>
          <p:cNvPr id="2" name="标题 1"/>
          <p:cNvSpPr>
            <a:spLocks noGrp="1"/>
          </p:cNvSpPr>
          <p:nvPr>
            <p:ph type="title"/>
          </p:nvPr>
        </p:nvSpPr>
        <p:spPr/>
        <p:txBody>
          <a:bodyPr/>
          <a:lstStyle/>
          <a:p>
            <a:r>
              <a:rPr lang="en-US" altLang="zh-CN" dirty="0"/>
              <a:t>1.5  </a:t>
            </a:r>
            <a:r>
              <a:rPr lang="zh-CN" altLang="zh-CN" dirty="0"/>
              <a:t>计算机网络的类别</a:t>
            </a:r>
            <a:endParaRPr lang="zh-CN" altLang="en-US" dirty="0"/>
          </a:p>
        </p:txBody>
      </p:sp>
    </p:spTree>
    <p:extLst>
      <p:ext uri="{BB962C8B-B14F-4D97-AF65-F5344CB8AC3E}">
        <p14:creationId xmlns:p14="http://schemas.microsoft.com/office/powerpoint/2010/main" val="34950193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zh-CN" dirty="0"/>
              <a:t>计算机网络的精确定义并未统一</a:t>
            </a:r>
            <a:endParaRPr lang="en-US" altLang="zh-CN" dirty="0">
              <a:solidFill>
                <a:srgbClr val="333399"/>
              </a:solidFill>
              <a:latin typeface="Arial" charset="0"/>
              <a:ea typeface="黑体" pitchFamily="2" charset="-122"/>
            </a:endParaRPr>
          </a:p>
          <a:p>
            <a:r>
              <a:rPr lang="zh-CN" altLang="zh-CN" dirty="0"/>
              <a:t>较好的定义</a:t>
            </a:r>
            <a:r>
              <a:rPr lang="zh-CN" altLang="en-US" dirty="0"/>
              <a:t>：</a:t>
            </a:r>
            <a:endParaRPr lang="en-US" altLang="zh-CN" dirty="0"/>
          </a:p>
          <a:p>
            <a:pPr marL="562737" lvl="1" indent="0">
              <a:buNone/>
            </a:pPr>
            <a:r>
              <a:rPr lang="zh-CN" altLang="zh-CN" sz="3939" dirty="0">
                <a:solidFill>
                  <a:srgbClr val="0000CC"/>
                </a:solidFill>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endParaRPr lang="en-US" altLang="zh-CN" sz="3939" dirty="0">
              <a:solidFill>
                <a:srgbClr val="0000CC"/>
              </a:solidFill>
            </a:endParaRPr>
          </a:p>
        </p:txBody>
      </p:sp>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Tree>
    <p:extLst>
      <p:ext uri="{BB962C8B-B14F-4D97-AF65-F5344CB8AC3E}">
        <p14:creationId xmlns:p14="http://schemas.microsoft.com/office/powerpoint/2010/main" val="13175456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zh-CN" dirty="0"/>
              <a:t>根据这个定义：</a:t>
            </a:r>
            <a:endParaRPr lang="en-US" altLang="zh-CN" dirty="0"/>
          </a:p>
          <a:p>
            <a:pPr lvl="1"/>
            <a:r>
              <a:rPr lang="en-US" altLang="zh-CN" dirty="0"/>
              <a:t>(1) </a:t>
            </a:r>
            <a:r>
              <a:rPr lang="zh-CN" altLang="zh-CN" dirty="0"/>
              <a:t>计算机网络所连接的硬件，并不限于一般的计算机，而是包括了智能手机。</a:t>
            </a:r>
            <a:endParaRPr lang="en-US" altLang="zh-CN" dirty="0"/>
          </a:p>
          <a:p>
            <a:pPr lvl="1"/>
            <a:r>
              <a:rPr lang="en-US" altLang="zh-CN" dirty="0"/>
              <a:t>(2) </a:t>
            </a:r>
            <a:r>
              <a:rPr lang="zh-CN" altLang="zh-CN" dirty="0"/>
              <a:t>计算机网络并非专门用来传送数据，而是能够支持很多种的应用（包括今后可能出现的各种应用）。</a:t>
            </a:r>
          </a:p>
        </p:txBody>
      </p:sp>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2" name="矩形 1"/>
          <p:cNvSpPr/>
          <p:nvPr/>
        </p:nvSpPr>
        <p:spPr>
          <a:xfrm>
            <a:off x="2107865" y="4359425"/>
            <a:ext cx="8242146" cy="1137940"/>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zh-CN" sz="3200" dirty="0">
                <a:solidFill>
                  <a:srgbClr val="000099"/>
                </a:solidFill>
                <a:latin typeface="+mn-ea"/>
              </a:rPr>
              <a:t>请注意，上述的“可编程的硬件”表明这种硬件一定包含有中央处理机</a:t>
            </a:r>
            <a:r>
              <a:rPr lang="en-US" altLang="zh-CN" sz="3200" dirty="0">
                <a:solidFill>
                  <a:srgbClr val="000099"/>
                </a:solidFill>
                <a:latin typeface="+mn-ea"/>
              </a:rPr>
              <a:t> (CPU)</a:t>
            </a:r>
            <a:r>
              <a:rPr lang="zh-CN" altLang="zh-CN" sz="3200" dirty="0">
                <a:solidFill>
                  <a:srgbClr val="000099"/>
                </a:solidFill>
                <a:latin typeface="+mn-ea"/>
              </a:rPr>
              <a:t>。</a:t>
            </a:r>
            <a:endParaRPr lang="en-US" altLang="zh-CN" sz="3200" dirty="0">
              <a:solidFill>
                <a:srgbClr val="000099"/>
              </a:solidFill>
              <a:latin typeface="+mn-ea"/>
            </a:endParaRPr>
          </a:p>
        </p:txBody>
      </p:sp>
    </p:spTree>
    <p:extLst>
      <p:ext uri="{BB962C8B-B14F-4D97-AF65-F5344CB8AC3E}">
        <p14:creationId xmlns:p14="http://schemas.microsoft.com/office/powerpoint/2010/main" val="35599276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zh-CN" dirty="0"/>
              <a:t>计算机网络有多种类别</a:t>
            </a:r>
            <a:r>
              <a:rPr lang="zh-CN" altLang="en-US" dirty="0"/>
              <a:t>。典型包括：</a:t>
            </a:r>
            <a:endParaRPr lang="en-US" altLang="zh-CN" dirty="0"/>
          </a:p>
          <a:p>
            <a:pPr lvl="1"/>
            <a:r>
              <a:rPr lang="en-US" altLang="zh-CN" dirty="0"/>
              <a:t>1. </a:t>
            </a:r>
            <a:r>
              <a:rPr lang="zh-CN" altLang="en-US" dirty="0"/>
              <a:t>按照网络的作用范围进行分类</a:t>
            </a:r>
            <a:endParaRPr lang="en-US" altLang="zh-CN" dirty="0"/>
          </a:p>
          <a:p>
            <a:pPr lvl="1"/>
            <a:r>
              <a:rPr lang="en-US" altLang="zh-CN" dirty="0"/>
              <a:t>2. </a:t>
            </a:r>
            <a:r>
              <a:rPr lang="zh-CN" altLang="en-US" dirty="0"/>
              <a:t>按照</a:t>
            </a:r>
            <a:r>
              <a:rPr lang="zh-CN" altLang="zh-CN" dirty="0"/>
              <a:t>网络的使用者进行分类</a:t>
            </a:r>
          </a:p>
          <a:p>
            <a:pPr lvl="1"/>
            <a:r>
              <a:rPr lang="en-US" altLang="zh-CN" dirty="0"/>
              <a:t>3. </a:t>
            </a:r>
            <a:r>
              <a:rPr lang="zh-CN" altLang="zh-CN" dirty="0"/>
              <a:t>用来把用户接入到互联网的网络</a:t>
            </a:r>
          </a:p>
        </p:txBody>
      </p:sp>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Tree>
    <p:extLst>
      <p:ext uri="{BB962C8B-B14F-4D97-AF65-F5344CB8AC3E}">
        <p14:creationId xmlns:p14="http://schemas.microsoft.com/office/powerpoint/2010/main" val="6562081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a:bodyPr>
          <a:lstStyle/>
          <a:p>
            <a:pPr>
              <a:lnSpc>
                <a:spcPct val="100000"/>
              </a:lnSpc>
              <a:spcBef>
                <a:spcPts val="1477"/>
              </a:spcBef>
            </a:pPr>
            <a:r>
              <a:rPr lang="zh-CN" altLang="en-US" sz="2400" dirty="0">
                <a:solidFill>
                  <a:srgbClr val="FF0000"/>
                </a:solidFill>
              </a:rPr>
              <a:t>广域网 </a:t>
            </a:r>
            <a:r>
              <a:rPr lang="en-US" altLang="zh-CN" sz="2400" dirty="0">
                <a:solidFill>
                  <a:srgbClr val="FF0000"/>
                </a:solidFill>
              </a:rPr>
              <a:t>WAN </a:t>
            </a:r>
            <a:r>
              <a:rPr lang="en-US" altLang="zh-CN" sz="2400" dirty="0"/>
              <a:t>(Wide Area Network)</a:t>
            </a:r>
            <a:r>
              <a:rPr lang="zh-CN" altLang="en-US" sz="2400" dirty="0"/>
              <a:t>：</a:t>
            </a:r>
            <a:r>
              <a:rPr lang="zh-CN" altLang="zh-CN" sz="2400" dirty="0"/>
              <a:t>作用范围通常为几十到几千公里</a:t>
            </a:r>
            <a:endParaRPr lang="en-US" altLang="zh-CN" sz="2400" dirty="0"/>
          </a:p>
          <a:p>
            <a:pPr>
              <a:lnSpc>
                <a:spcPct val="100000"/>
              </a:lnSpc>
              <a:spcBef>
                <a:spcPts val="1477"/>
              </a:spcBef>
            </a:pPr>
            <a:r>
              <a:rPr lang="zh-CN" altLang="en-US" sz="2400" dirty="0">
                <a:solidFill>
                  <a:srgbClr val="FF0000"/>
                </a:solidFill>
              </a:rPr>
              <a:t>城域网 </a:t>
            </a:r>
            <a:r>
              <a:rPr lang="en-US" altLang="zh-CN" sz="2400" dirty="0">
                <a:solidFill>
                  <a:srgbClr val="FF0000"/>
                </a:solidFill>
              </a:rPr>
              <a:t>MAN </a:t>
            </a:r>
            <a:r>
              <a:rPr lang="en-US" altLang="zh-CN" sz="2400" dirty="0"/>
              <a:t>(Metropolitan Area Network)</a:t>
            </a:r>
            <a:r>
              <a:rPr lang="zh-CN" altLang="en-US" sz="2400" dirty="0"/>
              <a:t>：</a:t>
            </a:r>
            <a:r>
              <a:rPr lang="zh-CN" altLang="zh-CN" sz="2400" dirty="0"/>
              <a:t>作用距离约为</a:t>
            </a:r>
            <a:r>
              <a:rPr lang="en-US" altLang="zh-CN" sz="2400" dirty="0"/>
              <a:t>  5 ~ 50 </a:t>
            </a:r>
            <a:r>
              <a:rPr lang="zh-CN" altLang="en-US" sz="2400" dirty="0"/>
              <a:t>公里</a:t>
            </a:r>
            <a:endParaRPr lang="en-US" altLang="zh-CN" sz="2400" dirty="0"/>
          </a:p>
          <a:p>
            <a:pPr>
              <a:lnSpc>
                <a:spcPct val="100000"/>
              </a:lnSpc>
              <a:spcBef>
                <a:spcPts val="1477"/>
              </a:spcBef>
            </a:pPr>
            <a:r>
              <a:rPr lang="zh-CN" altLang="en-US" sz="2400" dirty="0">
                <a:solidFill>
                  <a:srgbClr val="FF0000"/>
                </a:solidFill>
              </a:rPr>
              <a:t>局域网 </a:t>
            </a:r>
            <a:r>
              <a:rPr lang="en-US" altLang="zh-CN" sz="2400" dirty="0">
                <a:solidFill>
                  <a:srgbClr val="FF0000"/>
                </a:solidFill>
              </a:rPr>
              <a:t>LAN </a:t>
            </a:r>
            <a:r>
              <a:rPr lang="en-US" altLang="zh-CN" sz="2400" dirty="0"/>
              <a:t>(Local Area Network) </a:t>
            </a:r>
            <a:r>
              <a:rPr lang="zh-CN" altLang="en-US" sz="2400" dirty="0"/>
              <a:t>：</a:t>
            </a:r>
            <a:r>
              <a:rPr lang="zh-CN" altLang="zh-CN" sz="2400" dirty="0"/>
              <a:t>局限在较小的范围（如</a:t>
            </a:r>
            <a:r>
              <a:rPr lang="en-US" altLang="zh-CN" sz="2400" dirty="0"/>
              <a:t> 1 </a:t>
            </a:r>
            <a:r>
              <a:rPr lang="zh-CN" altLang="en-US" sz="2400" dirty="0"/>
              <a:t>公里</a:t>
            </a:r>
            <a:r>
              <a:rPr lang="zh-CN" altLang="zh-CN" sz="2400" dirty="0"/>
              <a:t>左右）</a:t>
            </a:r>
            <a:endParaRPr lang="en-US" altLang="zh-CN" sz="2400" dirty="0"/>
          </a:p>
          <a:p>
            <a:pPr>
              <a:lnSpc>
                <a:spcPct val="100000"/>
              </a:lnSpc>
              <a:spcBef>
                <a:spcPts val="1477"/>
              </a:spcBef>
            </a:pPr>
            <a:r>
              <a:rPr lang="zh-CN" altLang="en-US" sz="2400" dirty="0">
                <a:solidFill>
                  <a:srgbClr val="FF0000"/>
                </a:solidFill>
              </a:rPr>
              <a:t>个人区域网 </a:t>
            </a:r>
            <a:r>
              <a:rPr lang="en-US" altLang="zh-CN" sz="2400" dirty="0">
                <a:solidFill>
                  <a:srgbClr val="FF0000"/>
                </a:solidFill>
              </a:rPr>
              <a:t>PAN </a:t>
            </a:r>
            <a:r>
              <a:rPr lang="en-US" altLang="zh-CN" sz="2400" dirty="0"/>
              <a:t>(Personal Area Network) </a:t>
            </a:r>
            <a:r>
              <a:rPr lang="zh-CN" altLang="en-US" sz="2400" dirty="0"/>
              <a:t>：</a:t>
            </a:r>
            <a:r>
              <a:rPr lang="zh-CN" altLang="zh-CN" sz="2400" dirty="0"/>
              <a:t>范围很小，大约在</a:t>
            </a:r>
            <a:r>
              <a:rPr lang="en-US" altLang="zh-CN" sz="2400" dirty="0"/>
              <a:t> 10 </a:t>
            </a:r>
            <a:r>
              <a:rPr lang="zh-CN" altLang="en-US" sz="2400" dirty="0"/>
              <a:t>米</a:t>
            </a:r>
            <a:r>
              <a:rPr lang="zh-CN" altLang="zh-CN" sz="2400" dirty="0"/>
              <a:t>左右</a:t>
            </a:r>
            <a:endParaRPr lang="en-US" altLang="zh-CN" sz="2400" dirty="0"/>
          </a:p>
        </p:txBody>
      </p:sp>
      <p:sp>
        <p:nvSpPr>
          <p:cNvPr id="81922" name="Rectangle 2"/>
          <p:cNvSpPr>
            <a:spLocks noGrp="1" noChangeArrowheads="1"/>
          </p:cNvSpPr>
          <p:nvPr>
            <p:ph type="title"/>
          </p:nvPr>
        </p:nvSpPr>
        <p:spPr/>
        <p:txBody>
          <a:bodyPr/>
          <a:lstStyle/>
          <a:p>
            <a:r>
              <a:rPr lang="en-US" altLang="zh-CN" dirty="0"/>
              <a:t>1. </a:t>
            </a:r>
            <a:r>
              <a:rPr lang="zh-CN" altLang="en-US" dirty="0"/>
              <a:t>按照网络的作用范围进行分类</a:t>
            </a:r>
          </a:p>
        </p:txBody>
      </p:sp>
      <p:sp>
        <p:nvSpPr>
          <p:cNvPr id="2" name="Rectangle 1"/>
          <p:cNvSpPr>
            <a:spLocks noChangeArrowheads="1"/>
          </p:cNvSpPr>
          <p:nvPr/>
        </p:nvSpPr>
        <p:spPr bwMode="auto">
          <a:xfrm>
            <a:off x="623393" y="4725144"/>
            <a:ext cx="10729192" cy="1007263"/>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en-US" sz="2800" dirty="0">
                <a:solidFill>
                  <a:srgbClr val="000099"/>
                </a:solidFill>
                <a:latin typeface="+mn-ea"/>
              </a:rPr>
              <a:t>若中央处理机之间的距离非常近（如仅</a:t>
            </a:r>
            <a:r>
              <a:rPr lang="en-US" altLang="zh-CN" sz="2800" dirty="0">
                <a:solidFill>
                  <a:srgbClr val="000099"/>
                </a:solidFill>
                <a:latin typeface="+mn-ea"/>
              </a:rPr>
              <a:t>1</a:t>
            </a:r>
            <a:r>
              <a:rPr lang="zh-CN" altLang="en-US" sz="2800" dirty="0">
                <a:solidFill>
                  <a:srgbClr val="000099"/>
                </a:solidFill>
                <a:latin typeface="+mn-ea"/>
              </a:rPr>
              <a:t>米的数量级甚至更小些），则一般就称之为</a:t>
            </a:r>
            <a:r>
              <a:rPr lang="zh-CN" altLang="en-US" sz="2800" dirty="0">
                <a:solidFill>
                  <a:srgbClr val="FF0000"/>
                </a:solidFill>
                <a:latin typeface="+mn-ea"/>
              </a:rPr>
              <a:t>多处理机系统，</a:t>
            </a:r>
            <a:r>
              <a:rPr lang="zh-CN" altLang="en-US" sz="2800" dirty="0">
                <a:solidFill>
                  <a:srgbClr val="000099"/>
                </a:solidFill>
                <a:latin typeface="+mn-ea"/>
              </a:rPr>
              <a:t>而不称它为计算机网络。 </a:t>
            </a:r>
          </a:p>
        </p:txBody>
      </p:sp>
      <p:sp>
        <p:nvSpPr>
          <p:cNvPr id="3" name="文本框 2">
            <a:extLst>
              <a:ext uri="{FF2B5EF4-FFF2-40B4-BE49-F238E27FC236}">
                <a16:creationId xmlns:a16="http://schemas.microsoft.com/office/drawing/2014/main" id="{DD332C6E-B538-44CC-804F-F29F1CF15982}"/>
              </a:ext>
            </a:extLst>
          </p:cNvPr>
          <p:cNvSpPr txBox="1"/>
          <p:nvPr/>
        </p:nvSpPr>
        <p:spPr>
          <a:xfrm>
            <a:off x="3647728" y="5771961"/>
            <a:ext cx="1080120" cy="369332"/>
          </a:xfrm>
          <a:prstGeom prst="rect">
            <a:avLst/>
          </a:prstGeom>
          <a:noFill/>
        </p:spPr>
        <p:txBody>
          <a:bodyPr wrap="square" rtlCol="0">
            <a:spAutoFit/>
          </a:bodyPr>
          <a:lstStyle/>
          <a:p>
            <a:pPr algn="ctr"/>
            <a:r>
              <a:rPr lang="zh-CN" altLang="en-US" dirty="0">
                <a:solidFill>
                  <a:srgbClr val="00FF00"/>
                </a:solidFill>
              </a:rPr>
              <a:t>网格</a:t>
            </a:r>
          </a:p>
        </p:txBody>
      </p:sp>
    </p:spTree>
    <p:extLst>
      <p:ext uri="{BB962C8B-B14F-4D97-AF65-F5344CB8AC3E}">
        <p14:creationId xmlns:p14="http://schemas.microsoft.com/office/powerpoint/2010/main" val="41758227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p>
          <a:p>
            <a:pPr lvl="1"/>
            <a:r>
              <a:rPr lang="zh-CN" altLang="en-US" dirty="0"/>
              <a:t>按</a:t>
            </a:r>
            <a:r>
              <a:rPr lang="zh-CN" altLang="zh-CN" dirty="0"/>
              <a:t>规定交纳费用的人都可以</a:t>
            </a:r>
            <a:r>
              <a:rPr lang="zh-CN" altLang="en-US" dirty="0"/>
              <a:t>使用的</a:t>
            </a:r>
            <a:r>
              <a:rPr lang="zh-CN" altLang="zh-CN" dirty="0"/>
              <a:t>网络。因此也可称为公众网。</a:t>
            </a:r>
            <a:endParaRPr lang="en-US" altLang="zh-CN" dirty="0"/>
          </a:p>
          <a:p>
            <a:r>
              <a:rPr lang="zh-CN" altLang="en-US" dirty="0">
                <a:solidFill>
                  <a:srgbClr val="FF0000"/>
                </a:solidFill>
              </a:rPr>
              <a:t>专用网 </a:t>
            </a:r>
            <a:r>
              <a:rPr lang="en-US" altLang="zh-CN" dirty="0"/>
              <a:t>(private network) </a:t>
            </a:r>
          </a:p>
          <a:p>
            <a:pPr lvl="1"/>
            <a:r>
              <a:rPr lang="zh-CN" altLang="zh-CN" dirty="0"/>
              <a:t>为特殊业务工作的需要而建造的网络</a:t>
            </a:r>
            <a:r>
              <a:rPr lang="zh-CN" altLang="en-US" dirty="0"/>
              <a:t>。</a:t>
            </a:r>
            <a:endParaRPr lang="en-US" altLang="zh-CN" dirty="0"/>
          </a:p>
        </p:txBody>
      </p:sp>
      <p:sp>
        <p:nvSpPr>
          <p:cNvPr id="164866" name="Rectangle 2"/>
          <p:cNvSpPr>
            <a:spLocks noGrp="1" noChangeArrowheads="1"/>
          </p:cNvSpPr>
          <p:nvPr>
            <p:ph type="title"/>
          </p:nvPr>
        </p:nvSpPr>
        <p:spPr/>
        <p:txBody>
          <a:bodyPr/>
          <a:lstStyle/>
          <a:p>
            <a:r>
              <a:rPr lang="en-US" altLang="zh-CN" dirty="0"/>
              <a:t>2. </a:t>
            </a:r>
            <a:r>
              <a:rPr lang="zh-CN" altLang="en-US" dirty="0"/>
              <a:t>按照</a:t>
            </a:r>
            <a:r>
              <a:rPr lang="zh-CN" altLang="zh-CN" dirty="0"/>
              <a:t>网络的使用者进行分类</a:t>
            </a:r>
            <a:endParaRPr lang="zh-CN" altLang="en-US" dirty="0"/>
          </a:p>
        </p:txBody>
      </p:sp>
      <p:sp>
        <p:nvSpPr>
          <p:cNvPr id="2" name="矩形 1"/>
          <p:cNvSpPr/>
          <p:nvPr/>
        </p:nvSpPr>
        <p:spPr>
          <a:xfrm>
            <a:off x="689861" y="4581128"/>
            <a:ext cx="11078154" cy="1209049"/>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zh-CN" sz="3446" dirty="0">
                <a:solidFill>
                  <a:srgbClr val="000099"/>
                </a:solidFill>
                <a:latin typeface="微软雅黑" panose="020B0503020204020204" pitchFamily="34" charset="-122"/>
                <a:ea typeface="微软雅黑" panose="020B0503020204020204" pitchFamily="34" charset="-122"/>
              </a:rPr>
              <a:t>公用网和专用网都可以提供多种服务。如传送的是计算机数据，则分别是公用计算机网络和专用计算机网络。</a:t>
            </a:r>
            <a:endParaRPr lang="zh-CN" altLang="en-US" sz="3446"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9273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idx="1"/>
          </p:nvPr>
        </p:nvSpPr>
        <p:spPr/>
        <p:txBody>
          <a:bodyPr/>
          <a:lstStyle/>
          <a:p>
            <a:r>
              <a:rPr lang="zh-CN" altLang="en-US" sz="3446" dirty="0">
                <a:solidFill>
                  <a:srgbClr val="FF0000"/>
                </a:solidFill>
              </a:rPr>
              <a:t>接入网 </a:t>
            </a:r>
            <a:r>
              <a:rPr lang="en-US" altLang="zh-CN" sz="3446" dirty="0">
                <a:solidFill>
                  <a:srgbClr val="FF0000"/>
                </a:solidFill>
              </a:rPr>
              <a:t>AN </a:t>
            </a:r>
            <a:r>
              <a:rPr lang="en-US" altLang="zh-CN" sz="3446" dirty="0"/>
              <a:t>(Access Network)</a:t>
            </a:r>
            <a:r>
              <a:rPr lang="zh-CN" altLang="en-US" sz="3446" dirty="0"/>
              <a:t>，它又称为本地接入网或居民接入网。</a:t>
            </a:r>
          </a:p>
          <a:p>
            <a:r>
              <a:rPr lang="zh-CN" altLang="zh-CN" sz="3446" dirty="0"/>
              <a:t>接入网</a:t>
            </a:r>
            <a:r>
              <a:rPr lang="zh-CN" altLang="en-US" sz="3446" dirty="0"/>
              <a:t>是</a:t>
            </a:r>
            <a:r>
              <a:rPr lang="zh-CN" altLang="zh-CN" sz="3446" dirty="0"/>
              <a:t>一类比较特殊的计算机网络</a:t>
            </a:r>
            <a:r>
              <a:rPr lang="zh-CN" altLang="en-US" sz="3446" dirty="0"/>
              <a:t>，用于将用户接入互联网。</a:t>
            </a:r>
            <a:endParaRPr lang="en-US" altLang="zh-CN" sz="3446" dirty="0"/>
          </a:p>
          <a:p>
            <a:r>
              <a:rPr lang="zh-CN" altLang="zh-CN" sz="3446" dirty="0"/>
              <a:t>接入网本身既不属于互联网的核心部分，也不属于互联网的边缘部分。</a:t>
            </a:r>
            <a:endParaRPr lang="en-US" altLang="zh-CN" sz="3446" dirty="0"/>
          </a:p>
          <a:p>
            <a:r>
              <a:rPr lang="zh-CN" altLang="zh-CN" sz="3446" dirty="0">
                <a:solidFill>
                  <a:srgbClr val="FF0000"/>
                </a:solidFill>
              </a:rPr>
              <a:t>接入网是从某个用户端系统到互联网中的第一个路由器（也称为边缘路由器）之间的一种网络。</a:t>
            </a:r>
            <a:endParaRPr lang="en-US" altLang="zh-CN" sz="3446" dirty="0">
              <a:solidFill>
                <a:srgbClr val="FF0000"/>
              </a:solidFill>
            </a:endParaRPr>
          </a:p>
        </p:txBody>
      </p:sp>
      <p:sp>
        <p:nvSpPr>
          <p:cNvPr id="375810" name="Rectangle 2"/>
          <p:cNvSpPr>
            <a:spLocks noGrp="1" noChangeArrowheads="1"/>
          </p:cNvSpPr>
          <p:nvPr>
            <p:ph type="title"/>
          </p:nvPr>
        </p:nvSpPr>
        <p:spPr/>
        <p:txBody>
          <a:bodyPr>
            <a:normAutofit fontScale="90000"/>
          </a:bodyPr>
          <a:lstStyle/>
          <a:p>
            <a:r>
              <a:rPr lang="en-US" altLang="zh-CN" sz="4923" dirty="0"/>
              <a:t>3. </a:t>
            </a:r>
            <a:r>
              <a:rPr lang="zh-CN" altLang="zh-CN" sz="4923" dirty="0"/>
              <a:t>用来把用户接入到互联网的</a:t>
            </a:r>
            <a:r>
              <a:rPr lang="zh-CN" altLang="en-US" sz="4923" dirty="0"/>
              <a:t>网络</a:t>
            </a:r>
          </a:p>
        </p:txBody>
      </p:sp>
    </p:spTree>
    <p:extLst>
      <p:ext uri="{BB962C8B-B14F-4D97-AF65-F5344CB8AC3E}">
        <p14:creationId xmlns:p14="http://schemas.microsoft.com/office/powerpoint/2010/main" val="99940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4"/>
          <p:cNvSpPr>
            <a:spLocks noGrp="1"/>
          </p:cNvSpPr>
          <p:nvPr>
            <p:ph type="body" sz="half" idx="1"/>
          </p:nvPr>
        </p:nvSpPr>
        <p:spPr>
          <a:ln w="12700">
            <a:solidFill>
              <a:schemeClr val="tx1"/>
            </a:solidFill>
          </a:ln>
        </p:spPr>
        <p:txBody>
          <a:bodyPr>
            <a:normAutofit/>
          </a:bodyPr>
          <a:lstStyle/>
          <a:p>
            <a:pPr lvl="0"/>
            <a:r>
              <a:rPr lang="zh-CN" altLang="zh-CN" dirty="0">
                <a:solidFill>
                  <a:srgbClr val="0000CC"/>
                </a:solidFill>
              </a:rPr>
              <a:t>连通性</a:t>
            </a:r>
            <a:r>
              <a:rPr lang="en-US" altLang="zh-CN" dirty="0">
                <a:solidFill>
                  <a:srgbClr val="0000CC"/>
                </a:solidFill>
              </a:rPr>
              <a:t> (connectivity)</a:t>
            </a:r>
          </a:p>
          <a:p>
            <a:pPr lvl="1"/>
            <a:r>
              <a:rPr lang="zh-CN" altLang="en-US" dirty="0"/>
              <a:t>方便上网用户之间交换信息</a:t>
            </a:r>
            <a:r>
              <a:rPr lang="zh-CN" altLang="zh-CN" dirty="0"/>
              <a:t>（数据</a:t>
            </a:r>
            <a:r>
              <a:rPr lang="zh-CN" altLang="en-US" dirty="0"/>
              <a:t>、</a:t>
            </a:r>
            <a:r>
              <a:rPr lang="zh-CN" altLang="zh-CN" dirty="0"/>
              <a:t>各种音频视频）</a:t>
            </a:r>
            <a:r>
              <a:rPr lang="zh-CN" altLang="en-US" dirty="0"/>
              <a:t>，如同这些用户之间的计算机彼此直连</a:t>
            </a:r>
            <a:endParaRPr lang="en-US" altLang="zh-CN" dirty="0"/>
          </a:p>
          <a:p>
            <a:pPr lvl="1"/>
            <a:r>
              <a:rPr lang="zh-CN" altLang="zh-CN" dirty="0"/>
              <a:t>互联网具有</a:t>
            </a:r>
            <a:r>
              <a:rPr lang="zh-CN" altLang="zh-CN" dirty="0">
                <a:solidFill>
                  <a:srgbClr val="FF0000"/>
                </a:solidFill>
              </a:rPr>
              <a:t>虚拟</a:t>
            </a:r>
            <a:r>
              <a:rPr lang="zh-CN" altLang="zh-CN" dirty="0"/>
              <a:t>的特点</a:t>
            </a:r>
            <a:r>
              <a:rPr lang="zh-CN" altLang="en-US" dirty="0"/>
              <a:t>，很难</a:t>
            </a:r>
            <a:r>
              <a:rPr lang="zh-CN" altLang="zh-CN" dirty="0"/>
              <a:t>准确知道对方是谁，也</a:t>
            </a:r>
            <a:r>
              <a:rPr lang="zh-CN" altLang="en-US" dirty="0"/>
              <a:t>很难确定对方</a:t>
            </a:r>
            <a:r>
              <a:rPr lang="zh-CN" altLang="zh-CN" dirty="0"/>
              <a:t>的</a:t>
            </a:r>
            <a:r>
              <a:rPr lang="zh-CN" altLang="en-US" dirty="0"/>
              <a:t>地理位置</a:t>
            </a:r>
            <a:endParaRPr lang="en-US" altLang="zh-CN" dirty="0">
              <a:solidFill>
                <a:srgbClr val="FF0000"/>
              </a:solidFill>
            </a:endParaRPr>
          </a:p>
        </p:txBody>
      </p:sp>
      <p:sp>
        <p:nvSpPr>
          <p:cNvPr id="4" name="文本占位符 3"/>
          <p:cNvSpPr>
            <a:spLocks noGrp="1"/>
          </p:cNvSpPr>
          <p:nvPr>
            <p:ph sz="half" idx="2"/>
          </p:nvPr>
        </p:nvSpPr>
        <p:spPr>
          <a:ln w="12700">
            <a:solidFill>
              <a:schemeClr val="tx1"/>
            </a:solidFill>
          </a:ln>
        </p:spPr>
        <p:txBody>
          <a:bodyPr/>
          <a:lstStyle/>
          <a:p>
            <a:pPr lvl="0"/>
            <a:r>
              <a:rPr lang="zh-CN" altLang="zh-CN" sz="2600" dirty="0">
                <a:solidFill>
                  <a:srgbClr val="0000CC"/>
                </a:solidFill>
              </a:rPr>
              <a:t>共享</a:t>
            </a:r>
            <a:r>
              <a:rPr lang="en-US" altLang="zh-CN" sz="2600" dirty="0">
                <a:solidFill>
                  <a:srgbClr val="0000CC"/>
                </a:solidFill>
              </a:rPr>
              <a:t> (Sharing)</a:t>
            </a:r>
          </a:p>
          <a:p>
            <a:pPr lvl="1"/>
            <a:r>
              <a:rPr lang="zh-CN" altLang="zh-CN" sz="2200" dirty="0"/>
              <a:t>指资源共享</a:t>
            </a:r>
            <a:endParaRPr lang="en-US" altLang="zh-CN" sz="2200" dirty="0"/>
          </a:p>
          <a:p>
            <a:pPr lvl="1"/>
            <a:r>
              <a:rPr lang="zh-CN" altLang="en-US" sz="2200" dirty="0"/>
              <a:t>包括</a:t>
            </a:r>
            <a:r>
              <a:rPr lang="zh-CN" altLang="zh-CN" sz="2200" dirty="0"/>
              <a:t>信息共享、软件共享，</a:t>
            </a:r>
            <a:r>
              <a:rPr lang="zh-CN" altLang="en-US" sz="2200" dirty="0"/>
              <a:t>甚至</a:t>
            </a:r>
            <a:r>
              <a:rPr lang="zh-CN" altLang="zh-CN" sz="2200" dirty="0"/>
              <a:t>硬件共享</a:t>
            </a:r>
            <a:endParaRPr lang="en-US" altLang="zh-CN" sz="2200" dirty="0"/>
          </a:p>
          <a:p>
            <a:pPr lvl="1"/>
            <a:r>
              <a:rPr lang="zh-CN" altLang="zh-CN" sz="2200" dirty="0"/>
              <a:t>由于网络的存在，资源好像就在</a:t>
            </a:r>
            <a:r>
              <a:rPr lang="zh-CN" altLang="en-US" sz="2200" dirty="0"/>
              <a:t>使用者</a:t>
            </a:r>
            <a:r>
              <a:rPr lang="zh-CN" altLang="zh-CN" sz="2200" dirty="0"/>
              <a:t>身边一样</a:t>
            </a:r>
            <a:r>
              <a:rPr lang="zh-CN" altLang="en-US" sz="2200" dirty="0"/>
              <a:t>，</a:t>
            </a:r>
            <a:r>
              <a:rPr lang="zh-CN" altLang="zh-CN" sz="2200" dirty="0"/>
              <a:t>方便</a:t>
            </a:r>
            <a:r>
              <a:rPr lang="zh-CN" altLang="en-US" sz="2200" dirty="0"/>
              <a:t>访问</a:t>
            </a:r>
          </a:p>
          <a:p>
            <a:pPr>
              <a:lnSpc>
                <a:spcPct val="100000"/>
              </a:lnSpc>
            </a:pPr>
            <a:endParaRPr lang="en-US" altLang="zh-CN" dirty="0">
              <a:solidFill>
                <a:srgbClr val="FF0000"/>
              </a:solidFill>
            </a:endParaRPr>
          </a:p>
        </p:txBody>
      </p:sp>
      <p:sp>
        <p:nvSpPr>
          <p:cNvPr id="2" name="标题 1"/>
          <p:cNvSpPr>
            <a:spLocks noGrp="1"/>
          </p:cNvSpPr>
          <p:nvPr>
            <p:ph type="title"/>
          </p:nvPr>
        </p:nvSpPr>
        <p:spPr/>
        <p:txBody>
          <a:bodyPr/>
          <a:lstStyle/>
          <a:p>
            <a:pPr algn="ctr"/>
            <a:r>
              <a:rPr lang="zh-CN" altLang="en-US" dirty="0"/>
              <a:t>互联网的两个重要特点</a:t>
            </a:r>
          </a:p>
        </p:txBody>
      </p:sp>
      <p:sp>
        <p:nvSpPr>
          <p:cNvPr id="5" name="内容占位符 2">
            <a:extLst>
              <a:ext uri="{FF2B5EF4-FFF2-40B4-BE49-F238E27FC236}">
                <a16:creationId xmlns:a16="http://schemas.microsoft.com/office/drawing/2014/main" id="{B6FFDACE-54E2-4565-B274-0539DF255BDC}"/>
              </a:ext>
            </a:extLst>
          </p:cNvPr>
          <p:cNvSpPr txBox="1">
            <a:spLocks/>
          </p:cNvSpPr>
          <p:nvPr/>
        </p:nvSpPr>
        <p:spPr>
          <a:xfrm>
            <a:off x="493704" y="5589240"/>
            <a:ext cx="11158416" cy="639762"/>
          </a:xfrm>
          <a:prstGeom prst="rect">
            <a:avLst/>
          </a:prstGeom>
          <a:solidFill>
            <a:schemeClr val="accent6">
              <a:lumMod val="20000"/>
              <a:lumOff val="80000"/>
            </a:schemeClr>
          </a:solidFill>
        </p:spPr>
        <p:txBody>
          <a:bodyPr vert="horz" lIns="91440" tIns="45720" rIns="91440" bIns="45720" rtlCol="0" anchor="ctr">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dirty="0"/>
              <a:t>现代社会快速向共享迈进：云计算、共享经济、开源共享</a:t>
            </a:r>
            <a:r>
              <a:rPr lang="en-US" altLang="zh-CN" dirty="0"/>
              <a:t>……</a:t>
            </a:r>
          </a:p>
        </p:txBody>
      </p:sp>
    </p:spTree>
    <p:extLst>
      <p:ext uri="{BB962C8B-B14F-4D97-AF65-F5344CB8AC3E}">
        <p14:creationId xmlns:p14="http://schemas.microsoft.com/office/powerpoint/2010/main" val="27079430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idx="1"/>
          </p:nvPr>
        </p:nvSpPr>
        <p:spPr/>
        <p:txBody>
          <a:bodyPr/>
          <a:lstStyle/>
          <a:p>
            <a:r>
              <a:rPr lang="zh-CN" altLang="zh-CN" dirty="0"/>
              <a:t>从覆盖的范围看，很多接入网还是属于局域网。</a:t>
            </a:r>
            <a:endParaRPr lang="en-US" altLang="zh-CN" dirty="0"/>
          </a:p>
          <a:p>
            <a:r>
              <a:rPr lang="zh-CN" altLang="zh-CN" dirty="0"/>
              <a:t>从作用上看，接入网只是起到让用户能够与互联网连接的“桥梁”作用。</a:t>
            </a:r>
            <a:endParaRPr lang="zh-CN" altLang="en-US" dirty="0"/>
          </a:p>
        </p:txBody>
      </p:sp>
      <p:sp>
        <p:nvSpPr>
          <p:cNvPr id="375810" name="Rectangle 2"/>
          <p:cNvSpPr>
            <a:spLocks noGrp="1" noChangeArrowheads="1"/>
          </p:cNvSpPr>
          <p:nvPr>
            <p:ph type="title"/>
          </p:nvPr>
        </p:nvSpPr>
        <p:spPr/>
        <p:txBody>
          <a:bodyPr>
            <a:normAutofit fontScale="90000"/>
          </a:bodyPr>
          <a:lstStyle/>
          <a:p>
            <a:r>
              <a:rPr lang="en-US" altLang="zh-CN" sz="4923" dirty="0"/>
              <a:t>3. </a:t>
            </a:r>
            <a:r>
              <a:rPr lang="zh-CN" altLang="zh-CN" sz="4923" dirty="0"/>
              <a:t>用来把用户接入到互联网的</a:t>
            </a:r>
            <a:r>
              <a:rPr lang="zh-CN" altLang="en-US" sz="4923" dirty="0"/>
              <a:t>网络</a:t>
            </a:r>
          </a:p>
        </p:txBody>
      </p:sp>
    </p:spTree>
    <p:extLst>
      <p:ext uri="{BB962C8B-B14F-4D97-AF65-F5344CB8AC3E}">
        <p14:creationId xmlns:p14="http://schemas.microsoft.com/office/powerpoint/2010/main" val="29345862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951A55B-22EB-404F-825D-FFDAF6A644CA}"/>
              </a:ext>
            </a:extLst>
          </p:cNvPr>
          <p:cNvSpPr/>
          <p:nvPr/>
        </p:nvSpPr>
        <p:spPr bwMode="auto">
          <a:xfrm>
            <a:off x="623392" y="3722426"/>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8" name="矩形 7">
            <a:extLst>
              <a:ext uri="{FF2B5EF4-FFF2-40B4-BE49-F238E27FC236}">
                <a16:creationId xmlns:a16="http://schemas.microsoft.com/office/drawing/2014/main" id="{0F6EF946-3AA8-4970-B97D-42E98F499735}"/>
              </a:ext>
            </a:extLst>
          </p:cNvPr>
          <p:cNvSpPr/>
          <p:nvPr/>
        </p:nvSpPr>
        <p:spPr bwMode="auto">
          <a:xfrm>
            <a:off x="623392" y="30881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7" name="矩形 6">
            <a:extLst>
              <a:ext uri="{FF2B5EF4-FFF2-40B4-BE49-F238E27FC236}">
                <a16:creationId xmlns:a16="http://schemas.microsoft.com/office/drawing/2014/main" id="{541BEB72-9CE7-4921-8027-1353A6ED5AAC}"/>
              </a:ext>
            </a:extLst>
          </p:cNvPr>
          <p:cNvSpPr/>
          <p:nvPr/>
        </p:nvSpPr>
        <p:spPr bwMode="auto">
          <a:xfrm>
            <a:off x="623392" y="245285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4345922"/>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1945871512"/>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t>1.6.1  </a:t>
            </a:r>
            <a:r>
              <a:rPr lang="zh-CN" altLang="zh-CN" dirty="0"/>
              <a:t>计算机网络的性能指标</a:t>
            </a:r>
          </a:p>
          <a:p>
            <a:r>
              <a:rPr lang="en-US" altLang="zh-CN" dirty="0"/>
              <a:t>1.6.2  </a:t>
            </a:r>
            <a:r>
              <a:rPr lang="zh-CN" altLang="zh-CN" dirty="0"/>
              <a:t>计算机网络的非性能特征</a:t>
            </a:r>
          </a:p>
        </p:txBody>
      </p:sp>
      <p:sp>
        <p:nvSpPr>
          <p:cNvPr id="2" name="标题 1"/>
          <p:cNvSpPr>
            <a:spLocks noGrp="1"/>
          </p:cNvSpPr>
          <p:nvPr>
            <p:ph type="title"/>
          </p:nvPr>
        </p:nvSpPr>
        <p:spPr/>
        <p:txBody>
          <a:bodyPr/>
          <a:lstStyle/>
          <a:p>
            <a:r>
              <a:rPr lang="en-US" altLang="zh-CN" dirty="0"/>
              <a:t>1.6  </a:t>
            </a:r>
            <a:r>
              <a:rPr lang="zh-CN" altLang="zh-CN" dirty="0"/>
              <a:t>计算机网络的性能</a:t>
            </a:r>
            <a:endParaRPr lang="zh-CN" altLang="en-US" dirty="0"/>
          </a:p>
        </p:txBody>
      </p:sp>
    </p:spTree>
    <p:extLst>
      <p:ext uri="{BB962C8B-B14F-4D97-AF65-F5344CB8AC3E}">
        <p14:creationId xmlns:p14="http://schemas.microsoft.com/office/powerpoint/2010/main" val="41936829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zh-CN" dirty="0"/>
              <a:t>计算机网络的性能一般是指它的几个重要的性能指标</a:t>
            </a:r>
            <a:r>
              <a:rPr lang="zh-CN" altLang="en-US" dirty="0"/>
              <a:t>，主要包括：</a:t>
            </a:r>
            <a:endParaRPr lang="en-US" altLang="zh-CN" dirty="0"/>
          </a:p>
          <a:p>
            <a:pPr lvl="1"/>
            <a:r>
              <a:rPr lang="zh-CN" altLang="zh-CN" dirty="0"/>
              <a:t>速率</a:t>
            </a:r>
            <a:endParaRPr lang="en-US" altLang="zh-CN" dirty="0"/>
          </a:p>
          <a:p>
            <a:pPr lvl="1"/>
            <a:r>
              <a:rPr lang="zh-CN" altLang="en-US" dirty="0"/>
              <a:t>带宽</a:t>
            </a:r>
            <a:endParaRPr lang="en-US" altLang="zh-CN" dirty="0"/>
          </a:p>
          <a:p>
            <a:pPr lvl="1"/>
            <a:r>
              <a:rPr lang="zh-CN" altLang="en-US" dirty="0"/>
              <a:t>吞吐率</a:t>
            </a:r>
            <a:endParaRPr lang="en-US" altLang="zh-CN" dirty="0"/>
          </a:p>
          <a:p>
            <a:pPr lvl="1"/>
            <a:r>
              <a:rPr lang="zh-CN" altLang="en-US" dirty="0"/>
              <a:t>时延</a:t>
            </a:r>
            <a:endParaRPr lang="en-US" altLang="zh-CN" dirty="0"/>
          </a:p>
          <a:p>
            <a:pPr lvl="1"/>
            <a:r>
              <a:rPr lang="zh-CN" altLang="en-US" dirty="0"/>
              <a:t>时延带宽积</a:t>
            </a:r>
            <a:endParaRPr lang="en-US" altLang="zh-CN" dirty="0"/>
          </a:p>
          <a:p>
            <a:pPr lvl="1"/>
            <a:r>
              <a:rPr lang="zh-CN" altLang="en-US" dirty="0"/>
              <a:t>往返时间 </a:t>
            </a:r>
            <a:r>
              <a:rPr lang="en-US" altLang="zh-CN" dirty="0"/>
              <a:t>RTT</a:t>
            </a:r>
          </a:p>
          <a:p>
            <a:pPr lvl="1"/>
            <a:r>
              <a:rPr lang="zh-CN" altLang="en-US" dirty="0"/>
              <a:t>利用率</a:t>
            </a:r>
          </a:p>
        </p:txBody>
      </p:sp>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Tree>
    <p:extLst>
      <p:ext uri="{BB962C8B-B14F-4D97-AF65-F5344CB8AC3E}">
        <p14:creationId xmlns:p14="http://schemas.microsoft.com/office/powerpoint/2010/main" val="40553895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lnSpcReduction="10000"/>
          </a:bodyPr>
          <a:lstStyle/>
          <a:p>
            <a:r>
              <a:rPr lang="zh-CN" altLang="en-US" sz="3200" dirty="0"/>
              <a:t>比特（</a:t>
            </a:r>
            <a:r>
              <a:rPr lang="en-US" altLang="zh-CN" sz="3200" dirty="0"/>
              <a:t>bit</a:t>
            </a:r>
            <a:r>
              <a:rPr lang="zh-CN" altLang="en-US" sz="3200" dirty="0"/>
              <a:t>）是计算机中数据量的单位，也是信息论中使用的信息量的单位。</a:t>
            </a:r>
          </a:p>
          <a:p>
            <a:r>
              <a:rPr lang="zh-CN" altLang="en-US" sz="3200" dirty="0"/>
              <a:t>比特（</a:t>
            </a:r>
            <a:r>
              <a:rPr lang="en-US" altLang="zh-CN" sz="3200" dirty="0"/>
              <a:t>bit</a:t>
            </a:r>
            <a:r>
              <a:rPr lang="zh-CN" altLang="en-US" sz="3200" dirty="0"/>
              <a:t>）来源于 </a:t>
            </a:r>
            <a:r>
              <a:rPr lang="en-US" altLang="zh-CN" sz="3200" dirty="0"/>
              <a:t>binary digit</a:t>
            </a:r>
            <a:r>
              <a:rPr lang="zh-CN" altLang="en-US" sz="3200" dirty="0"/>
              <a:t>，意思是一个“二进制数字”，因此一个比特就是二进制数字中的一个 </a:t>
            </a:r>
            <a:r>
              <a:rPr lang="en-US" altLang="zh-CN" sz="3200" dirty="0"/>
              <a:t>1 </a:t>
            </a:r>
            <a:r>
              <a:rPr lang="zh-CN" altLang="en-US" sz="3200" dirty="0"/>
              <a:t>或 </a:t>
            </a:r>
            <a:r>
              <a:rPr lang="en-US" altLang="zh-CN" sz="3200" dirty="0"/>
              <a:t>0</a:t>
            </a:r>
            <a:r>
              <a:rPr lang="zh-CN" altLang="en-US" sz="3200" dirty="0"/>
              <a:t>。</a:t>
            </a:r>
            <a:endParaRPr lang="en-US" altLang="zh-CN" sz="3200" dirty="0"/>
          </a:p>
          <a:p>
            <a:r>
              <a:rPr lang="zh-CN" altLang="zh-CN" sz="3200" dirty="0"/>
              <a:t>速率是计算机网络中最重要的一个性能指标</a:t>
            </a:r>
            <a:r>
              <a:rPr lang="zh-CN" altLang="en-US" sz="3200" dirty="0"/>
              <a:t>，</a:t>
            </a:r>
            <a:r>
              <a:rPr lang="zh-CN" altLang="zh-CN" sz="3200" dirty="0"/>
              <a:t>指的是</a:t>
            </a:r>
            <a:r>
              <a:rPr lang="zh-CN" altLang="zh-CN" sz="3200" dirty="0">
                <a:solidFill>
                  <a:srgbClr val="FF0000"/>
                </a:solidFill>
              </a:rPr>
              <a:t>数据的传送速率，</a:t>
            </a:r>
            <a:r>
              <a:rPr lang="zh-CN" altLang="zh-CN" sz="3200" dirty="0"/>
              <a:t>它也称为</a:t>
            </a:r>
            <a:r>
              <a:rPr lang="zh-CN" altLang="zh-CN" sz="3200" dirty="0">
                <a:solidFill>
                  <a:srgbClr val="FF0000"/>
                </a:solidFill>
              </a:rPr>
              <a:t>数据率</a:t>
            </a:r>
            <a:r>
              <a:rPr lang="en-US" altLang="zh-CN" sz="3200" dirty="0">
                <a:solidFill>
                  <a:srgbClr val="FF0000"/>
                </a:solidFill>
              </a:rPr>
              <a:t> </a:t>
            </a:r>
            <a:r>
              <a:rPr lang="en-US" altLang="zh-CN" sz="3200" dirty="0"/>
              <a:t>(data rate)</a:t>
            </a:r>
            <a:r>
              <a:rPr lang="zh-CN" altLang="zh-CN" sz="3200" dirty="0"/>
              <a:t>或</a:t>
            </a:r>
            <a:r>
              <a:rPr lang="zh-CN" altLang="zh-CN" sz="3200" dirty="0">
                <a:solidFill>
                  <a:srgbClr val="FF0000"/>
                </a:solidFill>
              </a:rPr>
              <a:t>比特率</a:t>
            </a:r>
            <a:r>
              <a:rPr lang="en-US" altLang="zh-CN" sz="3200" dirty="0">
                <a:solidFill>
                  <a:srgbClr val="FF0000"/>
                </a:solidFill>
              </a:rPr>
              <a:t> </a:t>
            </a:r>
            <a:r>
              <a:rPr lang="en-US" altLang="zh-CN" sz="3200" dirty="0"/>
              <a:t>(bit rate)</a:t>
            </a:r>
            <a:r>
              <a:rPr lang="zh-CN" altLang="zh-CN" sz="3200" dirty="0"/>
              <a:t>。</a:t>
            </a:r>
            <a:endParaRPr lang="en-US" altLang="zh-CN" sz="3200" dirty="0"/>
          </a:p>
          <a:p>
            <a:r>
              <a:rPr lang="zh-CN" altLang="en-US" sz="3200" dirty="0"/>
              <a:t>速率的</a:t>
            </a:r>
            <a:r>
              <a:rPr lang="zh-CN" altLang="en-US" sz="3200" dirty="0">
                <a:solidFill>
                  <a:srgbClr val="FF0000"/>
                </a:solidFill>
              </a:rPr>
              <a:t>单位</a:t>
            </a:r>
            <a:r>
              <a:rPr lang="zh-CN" altLang="en-US" sz="3200" dirty="0"/>
              <a:t>是 </a:t>
            </a:r>
            <a:r>
              <a:rPr lang="en-US" altLang="zh-CN" sz="3200" dirty="0"/>
              <a:t>bit/s</a:t>
            </a:r>
            <a:r>
              <a:rPr lang="zh-CN" altLang="en-US" sz="3200" dirty="0"/>
              <a:t>，或 </a:t>
            </a:r>
            <a:r>
              <a:rPr lang="en-US" altLang="zh-CN" sz="3200" dirty="0" err="1"/>
              <a:t>kbit</a:t>
            </a:r>
            <a:r>
              <a:rPr lang="en-US" altLang="zh-CN" sz="3200" dirty="0"/>
              <a:t>/s</a:t>
            </a:r>
            <a:r>
              <a:rPr lang="zh-CN" altLang="en-US" sz="3200" dirty="0"/>
              <a:t>、</a:t>
            </a:r>
            <a:r>
              <a:rPr lang="en-US" altLang="zh-CN" sz="3200" dirty="0"/>
              <a:t>Mbit/s</a:t>
            </a:r>
            <a:r>
              <a:rPr lang="zh-CN" altLang="en-US" sz="3200" dirty="0"/>
              <a:t>、</a:t>
            </a:r>
            <a:r>
              <a:rPr lang="en-US" altLang="zh-CN" sz="3200" dirty="0"/>
              <a:t> </a:t>
            </a:r>
            <a:r>
              <a:rPr lang="en-US" altLang="zh-CN" sz="3200" dirty="0" err="1"/>
              <a:t>Gbit</a:t>
            </a:r>
            <a:r>
              <a:rPr lang="en-US" altLang="zh-CN" sz="3200" dirty="0"/>
              <a:t>/s </a:t>
            </a:r>
            <a:r>
              <a:rPr lang="zh-CN" altLang="en-US" sz="3200" dirty="0"/>
              <a:t>等。例如 </a:t>
            </a:r>
            <a:r>
              <a:rPr lang="en-US" altLang="zh-CN" sz="3200" dirty="0"/>
              <a:t>4 </a:t>
            </a:r>
            <a:r>
              <a:rPr lang="en-US" altLang="zh-CN" sz="3200" dirty="0">
                <a:sym typeface="Symbol"/>
              </a:rPr>
              <a:t></a:t>
            </a:r>
            <a:r>
              <a:rPr lang="en-US" altLang="zh-CN" sz="3200" dirty="0"/>
              <a:t> 10</a:t>
            </a:r>
            <a:r>
              <a:rPr lang="en-US" altLang="zh-CN" sz="3200" baseline="30000" dirty="0"/>
              <a:t>10</a:t>
            </a:r>
            <a:r>
              <a:rPr lang="en-US" altLang="zh-CN" sz="3200" dirty="0"/>
              <a:t> bit/s </a:t>
            </a:r>
            <a:r>
              <a:rPr lang="zh-CN" altLang="zh-CN" sz="3200" dirty="0"/>
              <a:t>的数据率就记为 </a:t>
            </a:r>
            <a:r>
              <a:rPr lang="en-US" altLang="zh-CN" sz="3200" dirty="0"/>
              <a:t>40 </a:t>
            </a:r>
            <a:r>
              <a:rPr lang="en-US" altLang="zh-CN" sz="3200" dirty="0" err="1"/>
              <a:t>Gbit</a:t>
            </a:r>
            <a:r>
              <a:rPr lang="en-US" altLang="zh-CN" sz="3200" dirty="0"/>
              <a:t>/s</a:t>
            </a:r>
            <a:r>
              <a:rPr lang="zh-CN" altLang="en-US" sz="3200" dirty="0"/>
              <a:t>。</a:t>
            </a:r>
          </a:p>
          <a:p>
            <a:r>
              <a:rPr lang="zh-CN" altLang="en-US" sz="3200" dirty="0">
                <a:solidFill>
                  <a:srgbClr val="C00000"/>
                </a:solidFill>
              </a:rPr>
              <a:t>速率往往是指额定速率或标称速率，非</a:t>
            </a:r>
            <a:r>
              <a:rPr lang="zh-CN" altLang="zh-CN" sz="3200" dirty="0">
                <a:solidFill>
                  <a:srgbClr val="C00000"/>
                </a:solidFill>
              </a:rPr>
              <a:t>实际运行速率</a:t>
            </a:r>
            <a:r>
              <a:rPr lang="zh-CN" altLang="en-US" sz="3200" dirty="0">
                <a:solidFill>
                  <a:srgbClr val="C00000"/>
                </a:solidFill>
              </a:rPr>
              <a:t>。  </a:t>
            </a:r>
          </a:p>
        </p:txBody>
      </p:sp>
      <p:sp>
        <p:nvSpPr>
          <p:cNvPr id="84994" name="Rectangle 2"/>
          <p:cNvSpPr>
            <a:spLocks noGrp="1" noChangeArrowheads="1"/>
          </p:cNvSpPr>
          <p:nvPr>
            <p:ph type="title"/>
          </p:nvPr>
        </p:nvSpPr>
        <p:spPr/>
        <p:txBody>
          <a:bodyPr/>
          <a:lstStyle/>
          <a:p>
            <a:r>
              <a:rPr lang="en-US" altLang="zh-CN" dirty="0"/>
              <a:t>1. </a:t>
            </a:r>
            <a:r>
              <a:rPr lang="zh-CN" altLang="en-US" dirty="0"/>
              <a:t>速率</a:t>
            </a: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idx="1"/>
          </p:nvPr>
        </p:nvSpPr>
        <p:spPr>
          <a:xfrm>
            <a:off x="527051" y="1536412"/>
            <a:ext cx="11137899" cy="398082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a:bodyPr>
          <a:lstStyle/>
          <a:p>
            <a:pPr marL="0" indent="0">
              <a:buNone/>
            </a:pPr>
            <a:r>
              <a:rPr lang="zh-CN" altLang="en-US" dirty="0"/>
              <a:t>两种不同意义：</a:t>
            </a:r>
            <a:endParaRPr lang="en-US" altLang="zh-CN" dirty="0"/>
          </a:p>
          <a:p>
            <a:r>
              <a:rPr lang="en-US" altLang="zh-CN" dirty="0"/>
              <a:t>“</a:t>
            </a:r>
            <a:r>
              <a:rPr lang="zh-CN" altLang="en-US" dirty="0"/>
              <a:t>带宽”</a:t>
            </a:r>
            <a:r>
              <a:rPr lang="en-US" altLang="zh-CN" dirty="0"/>
              <a:t>(bandwidth) </a:t>
            </a:r>
            <a:r>
              <a:rPr lang="zh-CN" altLang="en-US" dirty="0"/>
              <a:t>本来是指信号具有的</a:t>
            </a:r>
            <a:r>
              <a:rPr lang="zh-CN" altLang="en-US" dirty="0">
                <a:solidFill>
                  <a:srgbClr val="FF0000"/>
                </a:solidFill>
              </a:rPr>
              <a:t>频带宽度，</a:t>
            </a:r>
            <a:r>
              <a:rPr lang="zh-CN" altLang="en-US" dirty="0"/>
              <a:t>其单位是赫（或千赫、兆赫、吉赫等）。</a:t>
            </a:r>
          </a:p>
          <a:p>
            <a:r>
              <a:rPr lang="zh-CN" altLang="zh-CN" dirty="0"/>
              <a:t>在计算机网络中，带宽用来表示网络中某通道传送数据的能力</a:t>
            </a:r>
            <a:r>
              <a:rPr lang="zh-CN" altLang="en-US" dirty="0"/>
              <a:t>。</a:t>
            </a:r>
            <a:r>
              <a:rPr lang="zh-CN" altLang="zh-CN" dirty="0"/>
              <a:t>表示在单位时间内网络中的某信道所能通过的“</a:t>
            </a:r>
            <a:r>
              <a:rPr lang="zh-CN" altLang="zh-CN" dirty="0">
                <a:solidFill>
                  <a:srgbClr val="FF0000"/>
                </a:solidFill>
              </a:rPr>
              <a:t>最高数据率</a:t>
            </a:r>
            <a:r>
              <a:rPr lang="zh-CN" altLang="zh-CN" dirty="0"/>
              <a:t>”。</a:t>
            </a:r>
            <a:r>
              <a:rPr lang="zh-CN" altLang="en-US" dirty="0"/>
              <a:t>单位是 </a:t>
            </a:r>
            <a:r>
              <a:rPr lang="en-US" altLang="zh-CN" dirty="0"/>
              <a:t>bit/s </a:t>
            </a:r>
            <a:r>
              <a:rPr lang="zh-CN" altLang="en-US" dirty="0"/>
              <a:t>，即</a:t>
            </a:r>
            <a:r>
              <a:rPr lang="en-US" altLang="zh-CN" dirty="0"/>
              <a:t> </a:t>
            </a:r>
            <a:r>
              <a:rPr lang="zh-CN" altLang="en-US" dirty="0"/>
              <a:t>“比特每秒”。    </a:t>
            </a:r>
          </a:p>
          <a:p>
            <a:endParaRPr lang="en-US" altLang="zh-CN" dirty="0"/>
          </a:p>
        </p:txBody>
      </p:sp>
      <p:sp>
        <p:nvSpPr>
          <p:cNvPr id="376834" name="Rectangle 2"/>
          <p:cNvSpPr>
            <a:spLocks noGrp="1" noChangeArrowheads="1"/>
          </p:cNvSpPr>
          <p:nvPr>
            <p:ph type="title"/>
          </p:nvPr>
        </p:nvSpPr>
        <p:spPr/>
        <p:txBody>
          <a:bodyPr/>
          <a:lstStyle/>
          <a:p>
            <a:r>
              <a:rPr lang="en-US" altLang="zh-CN" dirty="0"/>
              <a:t>2. </a:t>
            </a:r>
            <a:r>
              <a:rPr lang="zh-CN" altLang="en-US" dirty="0"/>
              <a:t>带宽 </a:t>
            </a:r>
          </a:p>
        </p:txBody>
      </p:sp>
      <p:sp>
        <p:nvSpPr>
          <p:cNvPr id="2" name="矩形 1"/>
          <p:cNvSpPr/>
          <p:nvPr/>
        </p:nvSpPr>
        <p:spPr>
          <a:xfrm>
            <a:off x="778486" y="4581129"/>
            <a:ext cx="10900903" cy="1569660"/>
          </a:xfrm>
          <a:prstGeom prst="rect">
            <a:avLst/>
          </a:prstGeom>
          <a:solidFill>
            <a:schemeClr val="accent4">
              <a:lumMod val="20000"/>
              <a:lumOff val="80000"/>
            </a:schemeClr>
          </a:solidFill>
          <a:ln>
            <a:solidFill>
              <a:srgbClr val="FF99FF"/>
            </a:solidFill>
          </a:ln>
        </p:spPr>
        <p:txBody>
          <a:bodyPr wrap="square">
            <a:spAutoFit/>
          </a:bodyPr>
          <a:lstStyle/>
          <a:p>
            <a:r>
              <a:rPr lang="zh-CN" altLang="zh-CN" sz="3200" dirty="0">
                <a:solidFill>
                  <a:srgbClr val="000099"/>
                </a:solidFill>
                <a:latin typeface="微软雅黑" panose="020B0503020204020204" pitchFamily="34" charset="-122"/>
                <a:ea typeface="微软雅黑" panose="020B0503020204020204" pitchFamily="34" charset="-122"/>
              </a:rPr>
              <a:t>在“带宽”的上述两种表述中，前者为</a:t>
            </a:r>
            <a:r>
              <a:rPr lang="zh-CN" altLang="zh-CN" sz="3200" dirty="0">
                <a:solidFill>
                  <a:srgbClr val="C00000"/>
                </a:solidFill>
                <a:latin typeface="微软雅黑" panose="020B0503020204020204" pitchFamily="34" charset="-122"/>
                <a:ea typeface="微软雅黑" panose="020B0503020204020204" pitchFamily="34" charset="-122"/>
              </a:rPr>
              <a:t>频域</a:t>
            </a:r>
            <a:r>
              <a:rPr lang="zh-CN" altLang="zh-CN" sz="3200" dirty="0">
                <a:solidFill>
                  <a:srgbClr val="000099"/>
                </a:solidFill>
                <a:latin typeface="微软雅黑" panose="020B0503020204020204" pitchFamily="34" charset="-122"/>
                <a:ea typeface="微软雅黑" panose="020B0503020204020204" pitchFamily="34" charset="-122"/>
              </a:rPr>
              <a:t>称谓，而后者为</a:t>
            </a:r>
            <a:r>
              <a:rPr lang="zh-CN" altLang="zh-CN" sz="3200" dirty="0">
                <a:solidFill>
                  <a:srgbClr val="C00000"/>
                </a:solidFill>
                <a:latin typeface="微软雅黑" panose="020B0503020204020204" pitchFamily="34" charset="-122"/>
                <a:ea typeface="微软雅黑" panose="020B0503020204020204" pitchFamily="34" charset="-122"/>
              </a:rPr>
              <a:t>时域</a:t>
            </a:r>
            <a:r>
              <a:rPr lang="zh-CN" altLang="zh-CN" sz="3200" dirty="0">
                <a:solidFill>
                  <a:srgbClr val="000099"/>
                </a:solidFill>
                <a:latin typeface="微软雅黑" panose="020B0503020204020204" pitchFamily="34" charset="-122"/>
                <a:ea typeface="微软雅黑" panose="020B0503020204020204" pitchFamily="34"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527051" y="980728"/>
            <a:ext cx="11137899" cy="48449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在</a:t>
            </a:r>
            <a:r>
              <a:rPr lang="zh-CN" altLang="en-US" dirty="0">
                <a:solidFill>
                  <a:srgbClr val="C00000"/>
                </a:solidFill>
              </a:rPr>
              <a:t>时间轴</a:t>
            </a:r>
            <a:r>
              <a:rPr lang="zh-CN" altLang="en-US" dirty="0"/>
              <a:t>上信号的宽度随带宽的增大而变窄。     </a:t>
            </a:r>
          </a:p>
        </p:txBody>
      </p:sp>
      <p:sp>
        <p:nvSpPr>
          <p:cNvPr id="87042" name="Rectangle 2"/>
          <p:cNvSpPr>
            <a:spLocks noGrp="1" noChangeArrowheads="1"/>
          </p:cNvSpPr>
          <p:nvPr>
            <p:ph type="title"/>
          </p:nvPr>
        </p:nvSpPr>
        <p:spPr/>
        <p:txBody>
          <a:bodyPr/>
          <a:lstStyle/>
          <a:p>
            <a:pPr algn="ctr"/>
            <a:r>
              <a:rPr lang="zh-CN" altLang="en-US"/>
              <a:t>数字信号流随时间的变化</a:t>
            </a:r>
          </a:p>
        </p:txBody>
      </p:sp>
      <p:grpSp>
        <p:nvGrpSpPr>
          <p:cNvPr id="87073" name="Group 33"/>
          <p:cNvGrpSpPr>
            <a:grpSpLocks/>
          </p:cNvGrpSpPr>
          <p:nvPr/>
        </p:nvGrpSpPr>
        <p:grpSpPr bwMode="auto">
          <a:xfrm>
            <a:off x="525850" y="1454118"/>
            <a:ext cx="11379201" cy="2024186"/>
            <a:chOff x="204" y="1799"/>
            <a:chExt cx="5376" cy="1036"/>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04" cy="241"/>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333399"/>
                  </a:solidFill>
                  <a:ea typeface="黑体" pitchFamily="2" charset="-122"/>
                </a:rPr>
                <a:t>每</a:t>
              </a:r>
              <a:r>
                <a:rPr kumimoji="1" lang="zh-CN" altLang="en-US" sz="2462" b="1">
                  <a:solidFill>
                    <a:srgbClr val="333399"/>
                  </a:solidFill>
                  <a:ea typeface="黑体" pitchFamily="2" charset="-122"/>
                  <a:sym typeface="Symbol" pitchFamily="18" charset="2"/>
                </a:rPr>
                <a:t>秒</a:t>
              </a:r>
              <a:r>
                <a:rPr kumimoji="1" lang="zh-CN" altLang="en-US" sz="1477" b="1">
                  <a:solidFill>
                    <a:srgbClr val="333399"/>
                  </a:solidFill>
                  <a:ea typeface="黑体" pitchFamily="2" charset="-122"/>
                  <a:sym typeface="Symbol" pitchFamily="18" charset="2"/>
                </a:rPr>
                <a:t> </a:t>
              </a:r>
              <a:r>
                <a:rPr kumimoji="1" lang="en-US" altLang="zh-CN" sz="2462" b="1">
                  <a:solidFill>
                    <a:srgbClr val="333399"/>
                  </a:solidFill>
                  <a:ea typeface="黑体" pitchFamily="2" charset="-122"/>
                  <a:sym typeface="Symbol" pitchFamily="18" charset="2"/>
                </a:rPr>
                <a:t>10</a:t>
              </a:r>
              <a:r>
                <a:rPr kumimoji="1" lang="en-US" altLang="zh-CN" sz="2462" b="1" baseline="30000">
                  <a:solidFill>
                    <a:srgbClr val="333399"/>
                  </a:solidFill>
                  <a:ea typeface="黑体" pitchFamily="2" charset="-122"/>
                  <a:sym typeface="Symbol" pitchFamily="18" charset="2"/>
                </a:rPr>
                <a:t>6</a:t>
              </a:r>
              <a:r>
                <a:rPr kumimoji="1" lang="en-US" altLang="zh-CN" sz="1723" b="1" baseline="30000">
                  <a:solidFill>
                    <a:srgbClr val="333399"/>
                  </a:solidFill>
                  <a:ea typeface="黑体" pitchFamily="2" charset="-122"/>
                  <a:sym typeface="Symbol" pitchFamily="18" charset="2"/>
                </a:rPr>
                <a:t> </a:t>
              </a:r>
              <a:r>
                <a:rPr kumimoji="1" lang="zh-CN" altLang="en-US" sz="2462" b="1">
                  <a:solidFill>
                    <a:srgbClr val="333399"/>
                  </a:solidFill>
                  <a:ea typeface="黑体" pitchFamily="2" charset="-122"/>
                  <a:sym typeface="Symbol" pitchFamily="18" charset="2"/>
                </a:rPr>
                <a:t>个比特</a:t>
              </a:r>
              <a:endParaRPr kumimoji="1" lang="zh-CN" altLang="en-US" sz="2462" b="1">
                <a:solidFill>
                  <a:srgbClr val="333399"/>
                </a:solidFill>
                <a:ea typeface="黑体" pitchFamily="2" charset="-122"/>
              </a:endParaRPr>
            </a:p>
          </p:txBody>
        </p:sp>
        <p:sp>
          <p:nvSpPr>
            <p:cNvPr id="87055" name="Text Box 15"/>
            <p:cNvSpPr txBox="1">
              <a:spLocks noChangeArrowheads="1"/>
            </p:cNvSpPr>
            <p:nvPr/>
          </p:nvSpPr>
          <p:spPr bwMode="auto">
            <a:xfrm>
              <a:off x="5193" y="2086"/>
              <a:ext cx="38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ea typeface="黑体" pitchFamily="2" charset="-122"/>
                </a:rPr>
                <a:t>1 </a:t>
              </a:r>
              <a:r>
                <a:rPr kumimoji="1" lang="en-US" altLang="zh-CN" sz="1477" b="1">
                  <a:solidFill>
                    <a:srgbClr val="333399"/>
                  </a:solidFill>
                  <a:ea typeface="黑体" pitchFamily="2" charset="-122"/>
                </a:rPr>
                <a:t>  </a:t>
              </a:r>
              <a:r>
                <a:rPr kumimoji="1" lang="en-US" altLang="zh-CN" sz="2462" b="1">
                  <a:solidFill>
                    <a:srgbClr val="333399"/>
                  </a:solidFill>
                  <a:ea typeface="黑体" pitchFamily="2" charset="-122"/>
                </a:rPr>
                <a:t>      0        1    </a:t>
              </a:r>
              <a:r>
                <a:rPr kumimoji="1" lang="en-US" altLang="zh-CN" sz="1723" b="1">
                  <a:solidFill>
                    <a:srgbClr val="333399"/>
                  </a:solidFill>
                  <a:ea typeface="黑体" pitchFamily="2" charset="-122"/>
                </a:rPr>
                <a:t>  </a:t>
              </a:r>
              <a:r>
                <a:rPr kumimoji="1" lang="en-US" altLang="zh-CN" sz="2462"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462" b="1">
                  <a:solidFill>
                    <a:srgbClr val="333399"/>
                  </a:solidFill>
                  <a:ea typeface="黑体" pitchFamily="2" charset="-122"/>
                </a:rPr>
                <a:t>    1                                 1</a:t>
              </a:r>
            </a:p>
          </p:txBody>
        </p:sp>
        <p:sp>
          <p:nvSpPr>
            <p:cNvPr id="87052" name="Text Box 12"/>
            <p:cNvSpPr txBox="1">
              <a:spLocks noChangeArrowheads="1"/>
            </p:cNvSpPr>
            <p:nvPr/>
          </p:nvSpPr>
          <p:spPr bwMode="auto">
            <a:xfrm>
              <a:off x="2211" y="1799"/>
              <a:ext cx="3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ea typeface="黑体" pitchFamily="2" charset="-122"/>
                </a:rPr>
                <a:t>1 </a:t>
              </a:r>
              <a:r>
                <a:rPr kumimoji="1" lang="en-US" altLang="zh-CN" sz="2462" b="1">
                  <a:solidFill>
                    <a:srgbClr val="333399"/>
                  </a:solidFill>
                  <a:ea typeface="黑体" pitchFamily="2" charset="-122"/>
                  <a:sym typeface="Symbol" pitchFamily="18" charset="2"/>
                </a:rPr>
                <a:t>s</a:t>
              </a:r>
              <a:endParaRPr kumimoji="1" lang="en-US" altLang="zh-CN" sz="2462" b="1">
                <a:solidFill>
                  <a:srgbClr val="333399"/>
                </a:solidFill>
                <a:ea typeface="黑体" pitchFamily="2" charset="-122"/>
              </a:endParaRPr>
            </a:p>
          </p:txBody>
        </p:sp>
        <p:sp>
          <p:nvSpPr>
            <p:cNvPr id="87071" name="Text Box 31"/>
            <p:cNvSpPr txBox="1">
              <a:spLocks noChangeArrowheads="1"/>
            </p:cNvSpPr>
            <p:nvPr/>
          </p:nvSpPr>
          <p:spPr bwMode="auto">
            <a:xfrm>
              <a:off x="204" y="2115"/>
              <a:ext cx="804" cy="51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dirty="0">
                  <a:solidFill>
                    <a:srgbClr val="0000CC"/>
                  </a:solidFill>
                  <a:ea typeface="黑体" pitchFamily="2" charset="-122"/>
                </a:rPr>
                <a:t>带宽为</a:t>
              </a:r>
            </a:p>
            <a:p>
              <a:r>
                <a:rPr lang="en-US" altLang="zh-CN" sz="2954" b="1" dirty="0">
                  <a:solidFill>
                    <a:srgbClr val="0000CC"/>
                  </a:solidFill>
                  <a:ea typeface="黑体" pitchFamily="2" charset="-122"/>
                </a:rPr>
                <a:t>1 Mbit/s </a:t>
              </a:r>
            </a:p>
          </p:txBody>
        </p:sp>
      </p:grpSp>
      <p:grpSp>
        <p:nvGrpSpPr>
          <p:cNvPr id="87074" name="Group 34"/>
          <p:cNvGrpSpPr>
            <a:grpSpLocks/>
          </p:cNvGrpSpPr>
          <p:nvPr/>
        </p:nvGrpSpPr>
        <p:grpSpPr bwMode="auto">
          <a:xfrm>
            <a:off x="525849" y="3708850"/>
            <a:ext cx="11322050" cy="2067167"/>
            <a:chOff x="204" y="2953"/>
            <a:chExt cx="5349" cy="1058"/>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38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16" cy="241"/>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ea typeface="黑体" pitchFamily="2" charset="-122"/>
                </a:rPr>
                <a:t>每</a:t>
              </a:r>
              <a:r>
                <a:rPr kumimoji="1" lang="zh-CN" altLang="en-US" sz="2462" b="1" dirty="0">
                  <a:solidFill>
                    <a:srgbClr val="333399"/>
                  </a:solidFill>
                  <a:ea typeface="黑体" pitchFamily="2" charset="-122"/>
                  <a:sym typeface="Symbol" pitchFamily="18" charset="2"/>
                </a:rPr>
                <a:t>秒</a:t>
              </a:r>
              <a:r>
                <a:rPr kumimoji="1" lang="zh-CN" altLang="en-US" sz="1969" b="1" dirty="0">
                  <a:solidFill>
                    <a:srgbClr val="333399"/>
                  </a:solidFill>
                  <a:ea typeface="黑体" pitchFamily="2" charset="-122"/>
                  <a:sym typeface="Symbol" pitchFamily="18" charset="2"/>
                </a:rPr>
                <a:t> </a:t>
              </a:r>
              <a:r>
                <a:rPr kumimoji="1" lang="en-US" altLang="zh-CN" sz="2462" b="1" dirty="0">
                  <a:solidFill>
                    <a:srgbClr val="333399"/>
                  </a:solidFill>
                  <a:ea typeface="黑体" pitchFamily="2" charset="-122"/>
                  <a:sym typeface="Symbol" pitchFamily="18" charset="2"/>
                </a:rPr>
                <a:t>4</a:t>
              </a:r>
              <a:r>
                <a:rPr kumimoji="1" lang="en-US" altLang="zh-CN" sz="1231" b="1" dirty="0">
                  <a:solidFill>
                    <a:srgbClr val="333399"/>
                  </a:solidFill>
                  <a:ea typeface="黑体" pitchFamily="2" charset="-122"/>
                  <a:sym typeface="Symbol" pitchFamily="18" charset="2"/>
                </a:rPr>
                <a:t> </a:t>
              </a:r>
              <a:r>
                <a:rPr kumimoji="1" lang="en-US" altLang="zh-CN" sz="2462" b="1" dirty="0">
                  <a:solidFill>
                    <a:srgbClr val="333399"/>
                  </a:solidFill>
                  <a:ea typeface="黑体" pitchFamily="2" charset="-122"/>
                  <a:sym typeface="Symbol" pitchFamily="18" charset="2"/>
                </a:rPr>
                <a:t></a:t>
              </a:r>
              <a:r>
                <a:rPr kumimoji="1" lang="en-US" altLang="zh-CN" sz="1108" b="1" dirty="0">
                  <a:solidFill>
                    <a:srgbClr val="333399"/>
                  </a:solidFill>
                  <a:ea typeface="黑体" pitchFamily="2" charset="-122"/>
                  <a:sym typeface="Symbol" pitchFamily="18" charset="2"/>
                </a:rPr>
                <a:t> </a:t>
              </a:r>
              <a:r>
                <a:rPr kumimoji="1" lang="en-US" altLang="zh-CN" sz="2462" b="1" dirty="0">
                  <a:solidFill>
                    <a:srgbClr val="333399"/>
                  </a:solidFill>
                  <a:ea typeface="黑体" pitchFamily="2" charset="-122"/>
                  <a:sym typeface="Symbol" pitchFamily="18" charset="2"/>
                </a:rPr>
                <a:t>10</a:t>
              </a:r>
              <a:r>
                <a:rPr kumimoji="1" lang="en-US" altLang="zh-CN" sz="2462" b="1" baseline="30000" dirty="0">
                  <a:solidFill>
                    <a:srgbClr val="333399"/>
                  </a:solidFill>
                  <a:ea typeface="黑体" pitchFamily="2" charset="-122"/>
                  <a:sym typeface="Symbol" pitchFamily="18" charset="2"/>
                </a:rPr>
                <a:t>6</a:t>
              </a:r>
              <a:r>
                <a:rPr kumimoji="1" lang="en-US" altLang="zh-CN" sz="1723" b="1" baseline="30000" dirty="0">
                  <a:solidFill>
                    <a:srgbClr val="333399"/>
                  </a:solidFill>
                  <a:ea typeface="黑体" pitchFamily="2" charset="-122"/>
                  <a:sym typeface="Symbol" pitchFamily="18" charset="2"/>
                </a:rPr>
                <a:t> </a:t>
              </a:r>
              <a:r>
                <a:rPr kumimoji="1" lang="zh-CN" altLang="en-US" sz="2462" b="1" dirty="0">
                  <a:solidFill>
                    <a:srgbClr val="333399"/>
                  </a:solidFill>
                  <a:ea typeface="黑体" pitchFamily="2" charset="-122"/>
                  <a:sym typeface="Symbol" pitchFamily="18" charset="2"/>
                </a:rPr>
                <a:t>个比特</a:t>
              </a:r>
              <a:endParaRPr kumimoji="1" lang="zh-CN" altLang="en-US" sz="2462"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59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ea typeface="黑体" pitchFamily="2" charset="-122"/>
                </a:rPr>
                <a:t>0.25 </a:t>
              </a:r>
              <a:r>
                <a:rPr kumimoji="1" lang="en-US" altLang="zh-CN" sz="2462" b="1">
                  <a:solidFill>
                    <a:srgbClr val="333399"/>
                  </a:solidFill>
                  <a:ea typeface="黑体" pitchFamily="2" charset="-122"/>
                  <a:sym typeface="Symbol" pitchFamily="18" charset="2"/>
                </a:rPr>
                <a:t>s</a:t>
              </a:r>
              <a:endParaRPr kumimoji="1" lang="en-US" altLang="zh-CN" sz="2462" b="1">
                <a:solidFill>
                  <a:srgbClr val="333399"/>
                </a:solidFill>
                <a:ea typeface="黑体" pitchFamily="2" charset="-122"/>
              </a:endParaRPr>
            </a:p>
          </p:txBody>
        </p:sp>
        <p:sp>
          <p:nvSpPr>
            <p:cNvPr id="87072" name="Text Box 32"/>
            <p:cNvSpPr txBox="1">
              <a:spLocks noChangeArrowheads="1"/>
            </p:cNvSpPr>
            <p:nvPr/>
          </p:nvSpPr>
          <p:spPr bwMode="auto">
            <a:xfrm>
              <a:off x="204" y="3269"/>
              <a:ext cx="804" cy="51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dirty="0">
                  <a:solidFill>
                    <a:srgbClr val="0000CC"/>
                  </a:solidFill>
                  <a:ea typeface="黑体" pitchFamily="2" charset="-122"/>
                </a:rPr>
                <a:t>带宽为</a:t>
              </a:r>
            </a:p>
            <a:p>
              <a:r>
                <a:rPr lang="en-US" altLang="zh-CN" sz="2954" b="1" dirty="0">
                  <a:solidFill>
                    <a:srgbClr val="0000CC"/>
                  </a:solidFill>
                  <a:ea typeface="黑体" pitchFamily="2" charset="-122"/>
                </a:rPr>
                <a:t>4 Mbit/s </a:t>
              </a: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吞吐量 </a:t>
            </a:r>
            <a:r>
              <a:rPr lang="en-US" altLang="zh-CN" dirty="0"/>
              <a:t>(throughput) </a:t>
            </a:r>
            <a:r>
              <a:rPr lang="zh-CN" altLang="en-US" dirty="0"/>
              <a:t>表示在单位时间内通过某个网络（或信道、接口）的数据量。</a:t>
            </a:r>
          </a:p>
          <a:p>
            <a:r>
              <a:rPr lang="zh-CN" altLang="en-US" dirty="0"/>
              <a:t>吞吐量更经常地用于对现实世界中的网络的一种测量，以便知道</a:t>
            </a:r>
            <a:r>
              <a:rPr lang="zh-CN" altLang="en-US" dirty="0">
                <a:solidFill>
                  <a:srgbClr val="FF0000"/>
                </a:solidFill>
              </a:rPr>
              <a:t>实际上到底有多少数据量能够通过网络。</a:t>
            </a:r>
          </a:p>
          <a:p>
            <a:r>
              <a:rPr lang="zh-CN" altLang="en-US" dirty="0">
                <a:solidFill>
                  <a:srgbClr val="0000CC"/>
                </a:solidFill>
              </a:rPr>
              <a:t>吞吐量受网络的带宽或网络的额定速率的限制。  </a:t>
            </a:r>
          </a:p>
        </p:txBody>
      </p:sp>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Tree>
    <p:extLst>
      <p:ext uri="{BB962C8B-B14F-4D97-AF65-F5344CB8AC3E}">
        <p14:creationId xmlns:p14="http://schemas.microsoft.com/office/powerpoint/2010/main" val="21435209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时延</a:t>
            </a:r>
            <a:r>
              <a:rPr lang="en-US" altLang="zh-CN" dirty="0"/>
              <a:t> (delay </a:t>
            </a:r>
            <a:r>
              <a:rPr lang="zh-CN" altLang="zh-CN" dirty="0"/>
              <a:t>或</a:t>
            </a:r>
            <a:r>
              <a:rPr lang="en-US" altLang="zh-CN" dirty="0"/>
              <a:t> latency) </a:t>
            </a:r>
            <a:r>
              <a:rPr lang="zh-CN" altLang="zh-CN" dirty="0"/>
              <a:t>是指数据（一个报文或分组，甚至比特）从网络（或链路）的一端传送到另一端所需的时间</a:t>
            </a:r>
            <a:r>
              <a:rPr lang="zh-CN" altLang="en-US" dirty="0"/>
              <a:t>。</a:t>
            </a:r>
            <a:endParaRPr lang="en-US" altLang="zh-CN" dirty="0"/>
          </a:p>
          <a:p>
            <a:r>
              <a:rPr lang="zh-CN" altLang="zh-CN" dirty="0"/>
              <a:t>有时也称为</a:t>
            </a:r>
            <a:r>
              <a:rPr lang="zh-CN" altLang="zh-CN" dirty="0">
                <a:solidFill>
                  <a:srgbClr val="FF0000"/>
                </a:solidFill>
              </a:rPr>
              <a:t>延迟</a:t>
            </a:r>
            <a:r>
              <a:rPr lang="zh-CN" altLang="zh-CN" dirty="0"/>
              <a:t>或</a:t>
            </a:r>
            <a:r>
              <a:rPr lang="zh-CN" altLang="zh-CN" dirty="0">
                <a:solidFill>
                  <a:srgbClr val="FF0000"/>
                </a:solidFill>
              </a:rPr>
              <a:t>迟延</a:t>
            </a:r>
            <a:r>
              <a:rPr lang="zh-CN" altLang="en-US" dirty="0">
                <a:solidFill>
                  <a:srgbClr val="FF0000"/>
                </a:solidFill>
              </a:rPr>
              <a:t>。</a:t>
            </a:r>
            <a:endParaRPr lang="en-US" altLang="zh-CN" dirty="0">
              <a:solidFill>
                <a:srgbClr val="FF0000"/>
              </a:solidFill>
            </a:endParaRPr>
          </a:p>
          <a:p>
            <a:r>
              <a:rPr lang="zh-CN" altLang="zh-CN" dirty="0"/>
              <a:t>网络中的时延由以下几个不同的部分组成</a:t>
            </a:r>
            <a:r>
              <a:rPr lang="zh-CN" altLang="en-US" dirty="0"/>
              <a:t>：</a:t>
            </a:r>
            <a:endParaRPr lang="en-US" altLang="zh-CN" dirty="0"/>
          </a:p>
          <a:p>
            <a:pPr lvl="1"/>
            <a:r>
              <a:rPr lang="en-US" altLang="zh-CN" dirty="0"/>
              <a:t>(1) </a:t>
            </a:r>
            <a:r>
              <a:rPr lang="zh-CN" altLang="en-US" dirty="0"/>
              <a:t>发送时延</a:t>
            </a:r>
            <a:endParaRPr lang="en-US" altLang="zh-CN" dirty="0"/>
          </a:p>
          <a:p>
            <a:pPr lvl="1"/>
            <a:r>
              <a:rPr lang="en-US" altLang="zh-CN" dirty="0"/>
              <a:t>(2) </a:t>
            </a:r>
            <a:r>
              <a:rPr lang="zh-CN" altLang="en-US" dirty="0"/>
              <a:t>传播时延</a:t>
            </a:r>
            <a:endParaRPr lang="en-US" altLang="zh-CN" dirty="0"/>
          </a:p>
          <a:p>
            <a:pPr lvl="1"/>
            <a:r>
              <a:rPr lang="en-US" altLang="zh-CN" dirty="0"/>
              <a:t>(3) </a:t>
            </a:r>
            <a:r>
              <a:rPr lang="zh-CN" altLang="en-US" dirty="0"/>
              <a:t>处理时延</a:t>
            </a:r>
            <a:endParaRPr lang="en-US" altLang="zh-CN" dirty="0"/>
          </a:p>
          <a:p>
            <a:pPr lvl="1"/>
            <a:r>
              <a:rPr lang="en-US" altLang="zh-CN" dirty="0"/>
              <a:t>(4) </a:t>
            </a:r>
            <a:r>
              <a:rPr lang="zh-CN" altLang="en-US" dirty="0"/>
              <a:t>排队时延</a:t>
            </a:r>
          </a:p>
        </p:txBody>
      </p:sp>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Tree>
    <p:extLst>
      <p:ext uri="{BB962C8B-B14F-4D97-AF65-F5344CB8AC3E}">
        <p14:creationId xmlns:p14="http://schemas.microsoft.com/office/powerpoint/2010/main" val="22489251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Line 24"/>
          <p:cNvSpPr>
            <a:spLocks noChangeShapeType="1"/>
          </p:cNvSpPr>
          <p:nvPr/>
        </p:nvSpPr>
        <p:spPr bwMode="auto">
          <a:xfrm>
            <a:off x="3167063" y="4237038"/>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5234" name="Group 347"/>
          <p:cNvGrpSpPr>
            <a:grpSpLocks/>
          </p:cNvGrpSpPr>
          <p:nvPr/>
        </p:nvGrpSpPr>
        <p:grpSpPr bwMode="auto">
          <a:xfrm>
            <a:off x="3883025" y="4284663"/>
            <a:ext cx="1162050" cy="715962"/>
            <a:chOff x="1871277" y="1576300"/>
            <a:chExt cx="1128371" cy="437861"/>
          </a:xfrm>
        </p:grpSpPr>
        <p:sp>
          <p:nvSpPr>
            <p:cNvPr id="106" name="Oval 105"/>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107" name="Rectangle 106"/>
            <p:cNvSpPr/>
            <p:nvPr/>
          </p:nvSpPr>
          <p:spPr bwMode="auto">
            <a:xfrm>
              <a:off x="1871277" y="1739406"/>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8" name="Oval 10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109" name="Freeform 108"/>
            <p:cNvSpPr/>
            <p:nvPr/>
          </p:nvSpPr>
          <p:spPr bwMode="auto">
            <a:xfrm>
              <a:off x="2159536" y="1673387"/>
              <a:ext cx="548771" cy="1611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0" name="Freeform 10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11" name="Freeform 11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12" name="Freeform 11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13" name="Straight Connector 112"/>
            <p:cNvCxnSpPr>
              <a:cxnSpLocks noChangeShapeType="1"/>
              <a:endCxn id="10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4" name="Straight Connector 11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5235" name="Line 26"/>
          <p:cNvSpPr>
            <a:spLocks noChangeShapeType="1"/>
          </p:cNvSpPr>
          <p:nvPr/>
        </p:nvSpPr>
        <p:spPr bwMode="auto">
          <a:xfrm>
            <a:off x="5091114" y="4656139"/>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6" name="Rectangle 30"/>
          <p:cNvSpPr>
            <a:spLocks noChangeArrowheads="1"/>
          </p:cNvSpPr>
          <p:nvPr/>
        </p:nvSpPr>
        <p:spPr bwMode="auto">
          <a:xfrm>
            <a:off x="4757739" y="4527551"/>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37" name="Rectangle 31"/>
          <p:cNvSpPr>
            <a:spLocks noChangeArrowheads="1"/>
          </p:cNvSpPr>
          <p:nvPr/>
        </p:nvSpPr>
        <p:spPr bwMode="auto">
          <a:xfrm>
            <a:off x="4913314" y="4527551"/>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38" name="Rectangle 38"/>
          <p:cNvSpPr>
            <a:spLocks noChangeArrowheads="1"/>
          </p:cNvSpPr>
          <p:nvPr/>
        </p:nvSpPr>
        <p:spPr bwMode="auto">
          <a:xfrm>
            <a:off x="5048250" y="4465639"/>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39" name="Line 25"/>
          <p:cNvSpPr>
            <a:spLocks noChangeShapeType="1"/>
          </p:cNvSpPr>
          <p:nvPr/>
        </p:nvSpPr>
        <p:spPr bwMode="auto">
          <a:xfrm flipV="1">
            <a:off x="3165476" y="4776788"/>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Rectangle 32"/>
          <p:cNvSpPr>
            <a:spLocks noChangeArrowheads="1"/>
          </p:cNvSpPr>
          <p:nvPr/>
        </p:nvSpPr>
        <p:spPr bwMode="auto">
          <a:xfrm>
            <a:off x="3705225" y="4427539"/>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41" name="Line 33"/>
          <p:cNvSpPr>
            <a:spLocks noChangeShapeType="1"/>
          </p:cNvSpPr>
          <p:nvPr/>
        </p:nvSpPr>
        <p:spPr bwMode="auto">
          <a:xfrm>
            <a:off x="3656014" y="4364038"/>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2" name="Text Box 36"/>
          <p:cNvSpPr txBox="1">
            <a:spLocks noChangeArrowheads="1"/>
          </p:cNvSpPr>
          <p:nvPr/>
        </p:nvSpPr>
        <p:spPr bwMode="auto">
          <a:xfrm>
            <a:off x="2289176" y="3921126"/>
            <a:ext cx="40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dirty="0">
                <a:solidFill>
                  <a:srgbClr val="0000FF"/>
                </a:solidFill>
                <a:latin typeface="Comic Sans MS" panose="030F0702030302020204" pitchFamily="66" charset="0"/>
              </a:rPr>
              <a:t>A</a:t>
            </a:r>
          </a:p>
        </p:txBody>
      </p:sp>
      <p:sp>
        <p:nvSpPr>
          <p:cNvPr id="95243" name="Text Box 37"/>
          <p:cNvSpPr txBox="1">
            <a:spLocks noChangeArrowheads="1"/>
          </p:cNvSpPr>
          <p:nvPr/>
        </p:nvSpPr>
        <p:spPr bwMode="auto">
          <a:xfrm>
            <a:off x="2465388" y="48736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FF"/>
                </a:solidFill>
                <a:latin typeface="Comic Sans MS" panose="030F0702030302020204" pitchFamily="66" charset="0"/>
              </a:rPr>
              <a:t>B</a:t>
            </a:r>
          </a:p>
        </p:txBody>
      </p:sp>
      <p:grpSp>
        <p:nvGrpSpPr>
          <p:cNvPr id="95244" name="Group 66"/>
          <p:cNvGrpSpPr>
            <a:grpSpLocks/>
          </p:cNvGrpSpPr>
          <p:nvPr/>
        </p:nvGrpSpPr>
        <p:grpSpPr bwMode="auto">
          <a:xfrm>
            <a:off x="2439988" y="3921125"/>
            <a:ext cx="779462" cy="679450"/>
            <a:chOff x="-44" y="1473"/>
            <a:chExt cx="981" cy="1105"/>
          </a:xfrm>
        </p:grpSpPr>
        <p:pic>
          <p:nvPicPr>
            <p:cNvPr id="9527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95245" name="Group 69"/>
          <p:cNvGrpSpPr>
            <a:grpSpLocks/>
          </p:cNvGrpSpPr>
          <p:nvPr/>
        </p:nvGrpSpPr>
        <p:grpSpPr bwMode="auto">
          <a:xfrm>
            <a:off x="2490788" y="4927600"/>
            <a:ext cx="779462" cy="679450"/>
            <a:chOff x="-44" y="1473"/>
            <a:chExt cx="981" cy="1105"/>
          </a:xfrm>
        </p:grpSpPr>
        <p:pic>
          <p:nvPicPr>
            <p:cNvPr id="9527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95246" name="Group 347"/>
          <p:cNvGrpSpPr>
            <a:grpSpLocks/>
          </p:cNvGrpSpPr>
          <p:nvPr/>
        </p:nvGrpSpPr>
        <p:grpSpPr bwMode="auto">
          <a:xfrm>
            <a:off x="7021513" y="4329113"/>
            <a:ext cx="1162050" cy="715962"/>
            <a:chOff x="1871277" y="1576300"/>
            <a:chExt cx="1128371" cy="437861"/>
          </a:xfrm>
        </p:grpSpPr>
        <p:sp>
          <p:nvSpPr>
            <p:cNvPr id="93" name="Oval 9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94" name="Rectangle 93"/>
            <p:cNvSpPr/>
            <p:nvPr/>
          </p:nvSpPr>
          <p:spPr bwMode="auto">
            <a:xfrm>
              <a:off x="1871277" y="1739406"/>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5" name="Oval 9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96" name="Freeform 95"/>
            <p:cNvSpPr/>
            <p:nvPr/>
          </p:nvSpPr>
          <p:spPr bwMode="auto">
            <a:xfrm>
              <a:off x="2159535" y="1673387"/>
              <a:ext cx="548771" cy="1611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7" name="Freeform 9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98" name="Freeform 9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99" name="Freeform 9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00" name="Straight Connector 99"/>
            <p:cNvCxnSpPr>
              <a:cxnSpLocks noChangeShapeType="1"/>
              <a:endCxn id="9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 name="Straight Connector 10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5247" name="Rectangle 31"/>
          <p:cNvSpPr>
            <a:spLocks noChangeArrowheads="1"/>
          </p:cNvSpPr>
          <p:nvPr/>
        </p:nvSpPr>
        <p:spPr bwMode="auto">
          <a:xfrm>
            <a:off x="3268663" y="5083175"/>
            <a:ext cx="139700" cy="185738"/>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48" name="Line 33"/>
          <p:cNvSpPr>
            <a:spLocks noChangeShapeType="1"/>
          </p:cNvSpPr>
          <p:nvPr/>
        </p:nvSpPr>
        <p:spPr bwMode="auto">
          <a:xfrm flipV="1">
            <a:off x="3443288" y="5053014"/>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9" name="Rectangle 89"/>
          <p:cNvSpPr>
            <a:spLocks noChangeArrowheads="1"/>
          </p:cNvSpPr>
          <p:nvPr/>
        </p:nvSpPr>
        <p:spPr bwMode="auto">
          <a:xfrm>
            <a:off x="4605339" y="452913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00"/>
              </a:solidFill>
            </a:endParaRPr>
          </a:p>
        </p:txBody>
      </p:sp>
      <p:sp>
        <p:nvSpPr>
          <p:cNvPr id="95250" name="Rectangle 89"/>
          <p:cNvSpPr>
            <a:spLocks noChangeArrowheads="1"/>
          </p:cNvSpPr>
          <p:nvPr/>
        </p:nvSpPr>
        <p:spPr bwMode="auto">
          <a:xfrm>
            <a:off x="4456114" y="4527551"/>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00"/>
              </a:solidFill>
            </a:endParaRPr>
          </a:p>
        </p:txBody>
      </p:sp>
      <p:sp>
        <p:nvSpPr>
          <p:cNvPr id="95251" name="Rectangle 89"/>
          <p:cNvSpPr>
            <a:spLocks noChangeArrowheads="1"/>
          </p:cNvSpPr>
          <p:nvPr/>
        </p:nvSpPr>
        <p:spPr bwMode="auto">
          <a:xfrm>
            <a:off x="4303714" y="4530726"/>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00"/>
              </a:solidFill>
            </a:endParaRPr>
          </a:p>
        </p:txBody>
      </p:sp>
      <p:sp>
        <p:nvSpPr>
          <p:cNvPr id="95252"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solidFill>
                <a:ea typeface="宋体" panose="02010600030101010101" pitchFamily="2" charset="-122"/>
              </a:rPr>
              <a:t>1.4 delay,</a:t>
            </a:r>
            <a:r>
              <a:rPr lang="en-US" altLang="zh-CN" sz="1200" dirty="0">
                <a:solidFill>
                  <a:srgbClr val="CC0000"/>
                </a:solidFill>
                <a:ea typeface="宋体" panose="02010600030101010101" pitchFamily="2" charset="-122"/>
              </a:rPr>
              <a:t> loss, throughput</a:t>
            </a:r>
            <a:endParaRPr lang="en-US" altLang="zh-CN" sz="1200" dirty="0">
              <a:solidFill>
                <a:srgbClr val="000000"/>
              </a:solidFill>
              <a:latin typeface="Tahoma" panose="020B0604030504040204" pitchFamily="34" charset="0"/>
            </a:endParaRPr>
          </a:p>
        </p:txBody>
      </p:sp>
      <p:sp>
        <p:nvSpPr>
          <p:cNvPr id="952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C44C2E-33F3-45F1-AC6D-7272D0FF6A25}" type="slidenum">
              <a:rPr lang="en-US" altLang="zh-CN" sz="1200" smtClean="0">
                <a:solidFill>
                  <a:schemeClr val="accent4"/>
                </a:solidFill>
                <a:latin typeface="Tahoma" panose="020B0604030504040204" pitchFamily="34" charset="0"/>
              </a:rPr>
              <a:pPr/>
              <a:t>99</a:t>
            </a:fld>
            <a:endParaRPr lang="en-US" altLang="zh-CN" sz="1200" dirty="0">
              <a:solidFill>
                <a:schemeClr val="accent4"/>
              </a:solidFill>
              <a:latin typeface="Tahoma" panose="020B0604030504040204" pitchFamily="34" charset="0"/>
            </a:endParaRPr>
          </a:p>
        </p:txBody>
      </p:sp>
      <p:sp>
        <p:nvSpPr>
          <p:cNvPr id="95254" name="Rectangle 2"/>
          <p:cNvSpPr>
            <a:spLocks noGrp="1" noChangeArrowheads="1"/>
          </p:cNvSpPr>
          <p:nvPr>
            <p:ph type="title" idx="4294967295"/>
          </p:nvPr>
        </p:nvSpPr>
        <p:spPr>
          <a:xfrm>
            <a:off x="111125" y="72168"/>
            <a:ext cx="7772400" cy="1143000"/>
          </a:xfrm>
        </p:spPr>
        <p:txBody>
          <a:bodyPr/>
          <a:lstStyle/>
          <a:p>
            <a:pPr eaLnBrk="1" hangingPunct="1"/>
            <a:r>
              <a:rPr lang="en-US" altLang="zh-CN" dirty="0"/>
              <a:t>How do loss and delay occur?</a:t>
            </a:r>
            <a:endParaRPr lang="en-US" altLang="zh-CN" sz="4800" dirty="0"/>
          </a:p>
        </p:txBody>
      </p:sp>
      <p:sp>
        <p:nvSpPr>
          <p:cNvPr id="108548" name="Rectangle 3"/>
          <p:cNvSpPr>
            <a:spLocks noGrp="1" noChangeArrowheads="1"/>
          </p:cNvSpPr>
          <p:nvPr>
            <p:ph type="body" sz="half" idx="4294967295"/>
          </p:nvPr>
        </p:nvSpPr>
        <p:spPr>
          <a:xfrm>
            <a:off x="1986591" y="1347058"/>
            <a:ext cx="8564562" cy="2114550"/>
          </a:xfrm>
        </p:spPr>
        <p:txBody>
          <a:bodyPr/>
          <a:lstStyle/>
          <a:p>
            <a:pPr eaLnBrk="1" hangingPunct="1">
              <a:buFont typeface="Wingdings" charset="0"/>
              <a:buNone/>
              <a:defRPr/>
            </a:pPr>
            <a:r>
              <a:rPr lang="en-US" dirty="0">
                <a:ea typeface="ＭＳ Ｐゴシック" charset="0"/>
              </a:rPr>
              <a:t>packets </a:t>
            </a:r>
            <a:r>
              <a:rPr lang="en-US" i="1" dirty="0">
                <a:ea typeface="ＭＳ Ｐゴシック" charset="0"/>
              </a:rPr>
              <a:t>queue</a:t>
            </a:r>
            <a:r>
              <a:rPr lang="en-US" dirty="0">
                <a:ea typeface="ＭＳ Ｐゴシック" charset="0"/>
              </a:rPr>
              <a:t> in router buffers</a:t>
            </a:r>
            <a:r>
              <a:rPr lang="en-US" sz="2400" dirty="0">
                <a:ea typeface="ＭＳ Ｐゴシック" charset="0"/>
              </a:rPr>
              <a:t> </a:t>
            </a:r>
          </a:p>
          <a:p>
            <a:pPr marL="287338" indent="-287338">
              <a:buFont typeface="Wingdings" charset="2"/>
              <a:buChar char="§"/>
              <a:defRPr/>
            </a:pPr>
            <a:r>
              <a:rPr lang="en-US" sz="2400" dirty="0">
                <a:solidFill>
                  <a:srgbClr val="CC0000"/>
                </a:solidFill>
                <a:ea typeface="ＭＳ Ｐゴシック" charset="0"/>
              </a:rPr>
              <a:t>packet arrival rate to link (temporarily) exceeds output link capacity</a:t>
            </a:r>
          </a:p>
          <a:p>
            <a:pPr marL="287338" indent="-287338">
              <a:buFont typeface="Wingdings" charset="2"/>
              <a:buChar char="§"/>
              <a:defRPr/>
            </a:pPr>
            <a:r>
              <a:rPr lang="en-US" sz="2400" dirty="0">
                <a:ea typeface="ＭＳ Ｐゴシック" charset="0"/>
              </a:rPr>
              <a:t>packets queue, wait for turn</a:t>
            </a:r>
          </a:p>
        </p:txBody>
      </p:sp>
      <p:grpSp>
        <p:nvGrpSpPr>
          <p:cNvPr id="5" name="Group 93"/>
          <p:cNvGrpSpPr>
            <a:grpSpLocks/>
          </p:cNvGrpSpPr>
          <p:nvPr/>
        </p:nvGrpSpPr>
        <p:grpSpPr bwMode="auto">
          <a:xfrm>
            <a:off x="5254693" y="3559345"/>
            <a:ext cx="3649620" cy="877717"/>
            <a:chOff x="2259" y="2090"/>
            <a:chExt cx="2681" cy="916"/>
          </a:xfrm>
        </p:grpSpPr>
        <p:sp>
          <p:nvSpPr>
            <p:cNvPr id="95264" name="Text Box 66"/>
            <p:cNvSpPr txBox="1">
              <a:spLocks noChangeArrowheads="1"/>
            </p:cNvSpPr>
            <p:nvPr/>
          </p:nvSpPr>
          <p:spPr bwMode="auto">
            <a:xfrm>
              <a:off x="2602" y="2090"/>
              <a:ext cx="23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solidFill>
                    <a:srgbClr val="0000FF"/>
                  </a:solidFill>
                  <a:latin typeface="Comic Sans MS" panose="030F0702030302020204" pitchFamily="66" charset="0"/>
                </a:rPr>
                <a:t>packet being transmitted </a:t>
              </a:r>
              <a:r>
                <a:rPr lang="en-US" altLang="zh-CN" sz="1800" dirty="0">
                  <a:solidFill>
                    <a:srgbClr val="CC0000"/>
                  </a:solidFill>
                  <a:latin typeface="Comic Sans MS" panose="030F0702030302020204" pitchFamily="66" charset="0"/>
                </a:rPr>
                <a:t>(delay)</a:t>
              </a:r>
            </a:p>
          </p:txBody>
        </p:sp>
        <p:sp>
          <p:nvSpPr>
            <p:cNvPr id="95265" name="Line 67"/>
            <p:cNvSpPr>
              <a:spLocks noChangeShapeType="1"/>
            </p:cNvSpPr>
            <p:nvPr/>
          </p:nvSpPr>
          <p:spPr bwMode="auto">
            <a:xfrm rot="10800000" flipV="1">
              <a:off x="2259" y="2294"/>
              <a:ext cx="1059" cy="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grpSp>
        <p:nvGrpSpPr>
          <p:cNvPr id="6" name="Group 94"/>
          <p:cNvGrpSpPr>
            <a:grpSpLocks/>
          </p:cNvGrpSpPr>
          <p:nvPr/>
        </p:nvGrpSpPr>
        <p:grpSpPr bwMode="auto">
          <a:xfrm>
            <a:off x="4862513" y="4802188"/>
            <a:ext cx="3487737" cy="808037"/>
            <a:chOff x="2103" y="3214"/>
            <a:chExt cx="2197" cy="509"/>
          </a:xfrm>
        </p:grpSpPr>
        <p:sp>
          <p:nvSpPr>
            <p:cNvPr id="95262" name="Text Box 72"/>
            <p:cNvSpPr txBox="1">
              <a:spLocks noChangeArrowheads="1"/>
            </p:cNvSpPr>
            <p:nvPr/>
          </p:nvSpPr>
          <p:spPr bwMode="auto">
            <a:xfrm>
              <a:off x="2530" y="3490"/>
              <a:ext cx="17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solidFill>
                    <a:srgbClr val="0000FF"/>
                  </a:solidFill>
                  <a:latin typeface="Comic Sans MS" panose="030F0702030302020204" pitchFamily="66" charset="0"/>
                </a:rPr>
                <a:t>packets queueing </a:t>
              </a:r>
              <a:r>
                <a:rPr lang="en-US" altLang="zh-CN" sz="1800" dirty="0">
                  <a:solidFill>
                    <a:srgbClr val="CC0000"/>
                  </a:solidFill>
                  <a:latin typeface="Comic Sans MS" panose="030F0702030302020204" pitchFamily="66" charset="0"/>
                </a:rPr>
                <a:t>(delay)</a:t>
              </a:r>
            </a:p>
          </p:txBody>
        </p:sp>
        <p:sp>
          <p:nvSpPr>
            <p:cNvPr id="95263" name="Line 73"/>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95"/>
          <p:cNvGrpSpPr>
            <a:grpSpLocks/>
          </p:cNvGrpSpPr>
          <p:nvPr/>
        </p:nvGrpSpPr>
        <p:grpSpPr bwMode="auto">
          <a:xfrm>
            <a:off x="4041775" y="4764090"/>
            <a:ext cx="4665663" cy="1516063"/>
            <a:chOff x="1586" y="3190"/>
            <a:chExt cx="2939" cy="955"/>
          </a:xfrm>
        </p:grpSpPr>
        <p:sp>
          <p:nvSpPr>
            <p:cNvPr id="95260" name="Line 91"/>
            <p:cNvSpPr>
              <a:spLocks noChangeShapeType="1"/>
            </p:cNvSpPr>
            <p:nvPr/>
          </p:nvSpPr>
          <p:spPr bwMode="auto">
            <a:xfrm rot="10800000" flipH="1">
              <a:off x="1798" y="3190"/>
              <a:ext cx="105" cy="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1" name="Text Box 92"/>
            <p:cNvSpPr txBox="1">
              <a:spLocks noChangeArrowheads="1"/>
            </p:cNvSpPr>
            <p:nvPr/>
          </p:nvSpPr>
          <p:spPr bwMode="auto">
            <a:xfrm>
              <a:off x="1586" y="3738"/>
              <a:ext cx="293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solidFill>
                    <a:srgbClr val="0000FF"/>
                  </a:solidFill>
                  <a:latin typeface="Comic Sans MS" panose="030F0702030302020204" pitchFamily="66" charset="0"/>
                </a:rPr>
                <a:t>free (available) buffers: arriving packets </a:t>
              </a:r>
            </a:p>
            <a:p>
              <a:r>
                <a:rPr lang="en-US" altLang="zh-CN" sz="1800" dirty="0">
                  <a:solidFill>
                    <a:srgbClr val="0000FF"/>
                  </a:solidFill>
                  <a:latin typeface="Comic Sans MS" panose="030F0702030302020204" pitchFamily="66" charset="0"/>
                </a:rPr>
                <a:t>dropped (</a:t>
              </a:r>
              <a:r>
                <a:rPr lang="en-US" altLang="zh-CN" sz="1800" dirty="0">
                  <a:solidFill>
                    <a:srgbClr val="CC0000"/>
                  </a:solidFill>
                  <a:latin typeface="Comic Sans MS" panose="030F0702030302020204" pitchFamily="66" charset="0"/>
                </a:rPr>
                <a:t>loss</a:t>
              </a:r>
              <a:r>
                <a:rPr lang="en-US" altLang="zh-CN" sz="1800" dirty="0">
                  <a:solidFill>
                    <a:srgbClr val="0000FF"/>
                  </a:solidFill>
                  <a:latin typeface="Comic Sans MS" panose="030F0702030302020204" pitchFamily="66" charset="0"/>
                </a:rPr>
                <a:t>) if no free buffers</a:t>
              </a:r>
            </a:p>
          </p:txBody>
        </p:sp>
      </p:grpSp>
    </p:spTree>
    <p:extLst>
      <p:ext uri="{BB962C8B-B14F-4D97-AF65-F5344CB8AC3E}">
        <p14:creationId xmlns:p14="http://schemas.microsoft.com/office/powerpoint/2010/main" val="70031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ver">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020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apter">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teaching_1</Template>
  <TotalTime>2007</TotalTime>
  <Words>11122</Words>
  <Application>Microsoft Office PowerPoint</Application>
  <PresentationFormat>宽屏</PresentationFormat>
  <Paragraphs>1947</Paragraphs>
  <Slides>174</Slides>
  <Notes>133</Notes>
  <HiddenSlides>0</HiddenSlides>
  <MMClips>0</MMClips>
  <ScaleCrop>false</ScaleCrop>
  <HeadingPairs>
    <vt:vector size="8" baseType="variant">
      <vt:variant>
        <vt:lpstr>已用的字体</vt:lpstr>
      </vt:variant>
      <vt:variant>
        <vt:i4>18</vt:i4>
      </vt:variant>
      <vt:variant>
        <vt:lpstr>主题</vt:lpstr>
      </vt:variant>
      <vt:variant>
        <vt:i4>4</vt:i4>
      </vt:variant>
      <vt:variant>
        <vt:lpstr>嵌入 OLE 服务器</vt:lpstr>
      </vt:variant>
      <vt:variant>
        <vt:i4>4</vt:i4>
      </vt:variant>
      <vt:variant>
        <vt:lpstr>幻灯片标题</vt:lpstr>
      </vt:variant>
      <vt:variant>
        <vt:i4>174</vt:i4>
      </vt:variant>
    </vt:vector>
  </HeadingPairs>
  <TitlesOfParts>
    <vt:vector size="200" baseType="lpstr">
      <vt:lpstr>ＭＳ Ｐゴシック</vt:lpstr>
      <vt:lpstr>ＭＳ Ｐゴシック</vt:lpstr>
      <vt:lpstr>Stone Sans</vt:lpstr>
      <vt:lpstr>等线</vt:lpstr>
      <vt:lpstr>黑体</vt:lpstr>
      <vt:lpstr>宋体</vt:lpstr>
      <vt:lpstr>微软雅黑</vt:lpstr>
      <vt:lpstr>Arial</vt:lpstr>
      <vt:lpstr>Arial Black</vt:lpstr>
      <vt:lpstr>Arial Rounded MT Bold</vt:lpstr>
      <vt:lpstr>Bookman Old Style</vt:lpstr>
      <vt:lpstr>Calibri</vt:lpstr>
      <vt:lpstr>Comic Sans MS</vt:lpstr>
      <vt:lpstr>Gill Sans MT</vt:lpstr>
      <vt:lpstr>Symbol</vt:lpstr>
      <vt:lpstr>Tahoma</vt:lpstr>
      <vt:lpstr>Times New Roman</vt:lpstr>
      <vt:lpstr>Wingdings</vt:lpstr>
      <vt:lpstr>Presentation</vt:lpstr>
      <vt:lpstr>Cover</vt:lpstr>
      <vt:lpstr>2020_spring</vt:lpstr>
      <vt:lpstr>chapter</vt:lpstr>
      <vt:lpstr>Visio</vt:lpstr>
      <vt:lpstr>Microsoft ClipArt Gallery</vt:lpstr>
      <vt:lpstr>公式</vt:lpstr>
      <vt:lpstr>VISIO</vt:lpstr>
      <vt:lpstr>第 1 章   概述</vt:lpstr>
      <vt:lpstr>第 1 章   概述</vt:lpstr>
      <vt:lpstr>1.1  智能时代的计算机网络</vt:lpstr>
      <vt:lpstr>1.1  智能时代的计算机网络</vt:lpstr>
      <vt:lpstr>1.1 智能时代的计算机网络</vt:lpstr>
      <vt:lpstr>Internet 发展</vt:lpstr>
      <vt:lpstr>什么是互联网？</vt:lpstr>
      <vt:lpstr>互联网应用</vt:lpstr>
      <vt:lpstr>互联网的两个重要特点</vt:lpstr>
      <vt:lpstr>互联网+</vt:lpstr>
      <vt:lpstr>互联网负面影响</vt:lpstr>
      <vt:lpstr>第 1 章   概述</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Internet structure: network of networks</vt:lpstr>
      <vt:lpstr>Internet structure: network of networks</vt:lpstr>
      <vt:lpstr>Tier-1 ISP: e.g., Sprint</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第 1 章   概述</vt:lpstr>
      <vt:lpstr>1.3  互联网的组成</vt:lpstr>
      <vt:lpstr>1.3  互联网的组成</vt:lpstr>
      <vt:lpstr>互联网的边缘部分与核心部分</vt:lpstr>
      <vt:lpstr>A closer look at network structure:</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第 1 章   概述</vt:lpstr>
      <vt:lpstr>1.4  计算机网络在我国的发展</vt:lpstr>
      <vt:lpstr>1.4  计算机网络在我国的发展</vt:lpstr>
      <vt:lpstr>1.4  计算机网络在我国的发展</vt:lpstr>
      <vt:lpstr>第 1 章   概述</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第 1 章   概述</vt:lpstr>
      <vt:lpstr>1.6  计算机网络的性能</vt:lpstr>
      <vt:lpstr>1.6.1  计算机网络的性能指标</vt:lpstr>
      <vt:lpstr>1. 速率</vt:lpstr>
      <vt:lpstr>2. 带宽 </vt:lpstr>
      <vt:lpstr>数字信号流随时间的变化</vt:lpstr>
      <vt:lpstr>3. 吞吐量</vt:lpstr>
      <vt:lpstr>4. 时延 (delay 或 latency)</vt:lpstr>
      <vt:lpstr>How do loss and delay occur?</vt:lpstr>
      <vt:lpstr>Four sources of packet delay</vt:lpstr>
      <vt:lpstr>PowerPoint 演示文稿</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Queueing delay (revisited)</vt:lpstr>
      <vt:lpstr>1.6.2  计算机网络的非性能特征 </vt:lpstr>
      <vt:lpstr>第 1 章   概述</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lpstr>Obsoleted slides</vt:lpstr>
      <vt:lpstr>Internet 中文译名</vt:lpstr>
      <vt:lpstr>互连网与互联网</vt:lpstr>
      <vt:lpstr>“网”与互联网</vt:lpstr>
      <vt:lpstr>互联网在生活中的地位</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Jicheng Hu</cp:lastModifiedBy>
  <cp:revision>130</cp:revision>
  <dcterms:created xsi:type="dcterms:W3CDTF">2016-10-01T05:27:09Z</dcterms:created>
  <dcterms:modified xsi:type="dcterms:W3CDTF">2021-02-26T07:41:45Z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