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5" r:id="rId4"/>
    <p:sldMasterId id="2147483795" r:id="rId5"/>
  </p:sldMasterIdLst>
  <p:notesMasterIdLst>
    <p:notesMasterId r:id="rId28"/>
  </p:notesMasterIdLst>
  <p:sldIdLst>
    <p:sldId id="257" r:id="rId6"/>
    <p:sldId id="258" r:id="rId7"/>
    <p:sldId id="4180" r:id="rId8"/>
    <p:sldId id="4181" r:id="rId9"/>
    <p:sldId id="4435" r:id="rId10"/>
    <p:sldId id="279" r:id="rId11"/>
    <p:sldId id="4186" r:id="rId12"/>
    <p:sldId id="286" r:id="rId13"/>
    <p:sldId id="1446" r:id="rId14"/>
    <p:sldId id="1513" r:id="rId15"/>
    <p:sldId id="4177" r:id="rId16"/>
    <p:sldId id="4178" r:id="rId17"/>
    <p:sldId id="4141" r:id="rId18"/>
    <p:sldId id="4143" r:id="rId19"/>
    <p:sldId id="4150" r:id="rId20"/>
    <p:sldId id="4179" r:id="rId21"/>
    <p:sldId id="4145" r:id="rId22"/>
    <p:sldId id="4430" r:id="rId23"/>
    <p:sldId id="4431" r:id="rId24"/>
    <p:sldId id="4433" r:id="rId25"/>
    <p:sldId id="4434" r:id="rId26"/>
    <p:sldId id="443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400514B-C08A-4E4F-BFC1-B73091F241E4}">
          <p14:sldIdLst>
            <p14:sldId id="257"/>
            <p14:sldId id="258"/>
            <p14:sldId id="4180"/>
            <p14:sldId id="4181"/>
          </p14:sldIdLst>
        </p14:section>
        <p14:section name="Part 1 - New IP" id="{4B17F659-4492-FA46-8CB6-81A561EC4863}">
          <p14:sldIdLst>
            <p14:sldId id="4435"/>
            <p14:sldId id="279"/>
            <p14:sldId id="4186"/>
            <p14:sldId id="286"/>
            <p14:sldId id="1446"/>
            <p14:sldId id="1513"/>
            <p14:sldId id="4177"/>
            <p14:sldId id="4178"/>
            <p14:sldId id="4141"/>
            <p14:sldId id="4143"/>
            <p14:sldId id="4150"/>
            <p14:sldId id="4179"/>
            <p14:sldId id="4145"/>
            <p14:sldId id="4430"/>
            <p14:sldId id="4431"/>
            <p14:sldId id="4433"/>
            <p14:sldId id="4434"/>
            <p14:sldId id="44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848" userDrawn="1">
          <p15:clr>
            <a:srgbClr val="A4A3A4"/>
          </p15:clr>
        </p15:guide>
        <p15:guide id="4" pos="4056" userDrawn="1">
          <p15:clr>
            <a:srgbClr val="A4A3A4"/>
          </p15:clr>
        </p15:guide>
        <p15:guide id="5" orient="horz" pos="1152" userDrawn="1">
          <p15:clr>
            <a:srgbClr val="A4A3A4"/>
          </p15:clr>
        </p15:guide>
        <p15:guide id="6" orient="horz" pos="3168" userDrawn="1">
          <p15:clr>
            <a:srgbClr val="A4A3A4"/>
          </p15:clr>
        </p15:guide>
        <p15:guide id="7" orient="horz" pos="984" userDrawn="1">
          <p15:clr>
            <a:srgbClr val="A4A3A4"/>
          </p15:clr>
        </p15:guide>
        <p15:guide id="8" orient="horz" pos="33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jun Dong" initials="LD" lastIdx="2" clrIdx="0">
    <p:extLst>
      <p:ext uri="{19B8F6BF-5375-455C-9EA6-DF929625EA0E}">
        <p15:presenceInfo xmlns:p15="http://schemas.microsoft.com/office/powerpoint/2012/main" userId="S::ldong@futurewei.com::122c5204-260f-4d23-8b9c-96cf113462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7" autoAdjust="0"/>
    <p:restoredTop sz="94619" autoAdjust="0"/>
  </p:normalViewPr>
  <p:slideViewPr>
    <p:cSldViewPr snapToGrid="0">
      <p:cViewPr varScale="1">
        <p:scale>
          <a:sx n="120" d="100"/>
          <a:sy n="120" d="100"/>
        </p:scale>
        <p:origin x="648" y="192"/>
      </p:cViewPr>
      <p:guideLst>
        <p:guide orient="horz" pos="2160"/>
        <p:guide pos="3840"/>
        <p:guide pos="4848"/>
        <p:guide pos="4056"/>
        <p:guide orient="horz" pos="1152"/>
        <p:guide orient="horz" pos="3168"/>
        <p:guide orient="horz" pos="984"/>
        <p:guide orient="horz" pos="3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kiran\Documents\Docs\Projects\Future%20Networks\BigIP\ARC%20STW%20Forum\Packet-Overheads%20with%20V4%20and%20V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4-byte: </a:t>
            </a:r>
            <a:r>
              <a:rPr lang="en-US" sz="1400" b="0" i="0" u="none" strike="noStrike" baseline="0" dirty="0">
                <a:effectLst/>
              </a:rPr>
              <a:t>Overhead in % of total length</a:t>
            </a:r>
            <a:r>
              <a:rPr lang="en-US" sz="1400" b="0" i="0" u="none" strike="noStrike" baseline="0" dirty="0"/>
              <a:t> </a:t>
            </a:r>
            <a:endParaRPr lang="en-US" baseline="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8527114650642003E-2"/>
          <c:y val="0.29178613698166911"/>
          <c:w val="0.85127373637335091"/>
          <c:h val="0.4393915643977287"/>
        </c:manualLayout>
      </c:layout>
      <c:lineChart>
        <c:grouping val="standard"/>
        <c:varyColors val="0"/>
        <c:ser>
          <c:idx val="1"/>
          <c:order val="0"/>
          <c:tx>
            <c:strRef>
              <c:f>'All-In-One'!$A$140</c:f>
              <c:strCache>
                <c:ptCount val="1"/>
                <c:pt idx="0">
                  <c:v>MPLS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86000"/>
                </a:schemeClr>
              </a:solidFill>
              <a:ln w="28575">
                <a:solidFill>
                  <a:srgbClr val="00B050"/>
                </a:solidFill>
              </a:ln>
              <a:effectLst/>
            </c:spPr>
          </c:marker>
          <c:cat>
            <c:strRef>
              <c:f>'All-In-One'!$B$138:$E$138</c:f>
              <c:strCache>
                <c:ptCount val="4"/>
                <c:pt idx="0">
                  <c:v>OH 1-hop</c:v>
                </c:pt>
                <c:pt idx="1">
                  <c:v>OH 4-hop</c:v>
                </c:pt>
                <c:pt idx="2">
                  <c:v>OH 10-hop</c:v>
                </c:pt>
                <c:pt idx="3">
                  <c:v>OH 20-hop</c:v>
                </c:pt>
              </c:strCache>
            </c:strRef>
          </c:cat>
          <c:val>
            <c:numRef>
              <c:f>'All-In-One'!$B$140:$E$140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AC-8E41-B116-4DC03FE5A8CF}"/>
            </c:ext>
          </c:extLst>
        </c:ser>
        <c:ser>
          <c:idx val="2"/>
          <c:order val="1"/>
          <c:tx>
            <c:strRef>
              <c:f>'All-In-One'!$A$141</c:f>
              <c:strCache>
                <c:ptCount val="1"/>
                <c:pt idx="0">
                  <c:v>SR-MPLS</c:v>
                </c:pt>
              </c:strCache>
            </c:strRef>
          </c:tx>
          <c:spPr>
            <a:ln w="28575" cap="rnd">
              <a:solidFill>
                <a:srgbClr val="0099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shade val="86000"/>
                </a:schemeClr>
              </a:solidFill>
              <a:ln w="28575">
                <a:solidFill>
                  <a:srgbClr val="0099FF"/>
                </a:solidFill>
              </a:ln>
              <a:effectLst/>
            </c:spPr>
          </c:marker>
          <c:cat>
            <c:strRef>
              <c:f>'All-In-One'!$B$138:$E$138</c:f>
              <c:strCache>
                <c:ptCount val="4"/>
                <c:pt idx="0">
                  <c:v>OH 1-hop</c:v>
                </c:pt>
                <c:pt idx="1">
                  <c:v>OH 4-hop</c:v>
                </c:pt>
                <c:pt idx="2">
                  <c:v>OH 10-hop</c:v>
                </c:pt>
                <c:pt idx="3">
                  <c:v>OH 20-hop</c:v>
                </c:pt>
              </c:strCache>
            </c:strRef>
          </c:cat>
          <c:val>
            <c:numRef>
              <c:f>'All-In-One'!$B$141:$E$141</c:f>
              <c:numCache>
                <c:formatCode>General</c:formatCode>
                <c:ptCount val="4"/>
                <c:pt idx="0">
                  <c:v>45</c:v>
                </c:pt>
                <c:pt idx="1">
                  <c:v>54.166666666666607</c:v>
                </c:pt>
                <c:pt idx="2">
                  <c:v>63.333333333333336</c:v>
                </c:pt>
                <c:pt idx="3">
                  <c:v>72.5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AC-8E41-B116-4DC03FE5A8CF}"/>
            </c:ext>
          </c:extLst>
        </c:ser>
        <c:ser>
          <c:idx val="3"/>
          <c:order val="2"/>
          <c:tx>
            <c:strRef>
              <c:f>'All-In-One'!$A$142</c:f>
              <c:strCache>
                <c:ptCount val="1"/>
                <c:pt idx="0">
                  <c:v>SRv6</c:v>
                </c:pt>
              </c:strCache>
            </c:strRef>
          </c:tx>
          <c:spPr>
            <a:ln w="28575" cap="rnd">
              <a:solidFill>
                <a:srgbClr val="FA7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shade val="58000"/>
                </a:schemeClr>
              </a:solidFill>
              <a:ln w="28575">
                <a:solidFill>
                  <a:srgbClr val="FA7F00"/>
                </a:solidFill>
              </a:ln>
              <a:effectLst/>
            </c:spPr>
          </c:marker>
          <c:cat>
            <c:strRef>
              <c:f>'All-In-One'!$B$138:$E$138</c:f>
              <c:strCache>
                <c:ptCount val="4"/>
                <c:pt idx="0">
                  <c:v>OH 1-hop</c:v>
                </c:pt>
                <c:pt idx="1">
                  <c:v>OH 4-hop</c:v>
                </c:pt>
                <c:pt idx="2">
                  <c:v>OH 10-hop</c:v>
                </c:pt>
                <c:pt idx="3">
                  <c:v>OH 20-hop</c:v>
                </c:pt>
              </c:strCache>
            </c:strRef>
          </c:cat>
          <c:val>
            <c:numRef>
              <c:f>'All-In-One'!$B$142:$E$142</c:f>
              <c:numCache>
                <c:formatCode>General</c:formatCode>
                <c:ptCount val="4"/>
                <c:pt idx="0">
                  <c:v>72.5</c:v>
                </c:pt>
                <c:pt idx="1">
                  <c:v>78.84615384615384</c:v>
                </c:pt>
                <c:pt idx="2">
                  <c:v>85.526315789473685</c:v>
                </c:pt>
                <c:pt idx="3">
                  <c:v>90.51724137931042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AC-8E41-B116-4DC03FE5A8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4030672"/>
        <c:axId val="885393472"/>
      </c:lineChart>
      <c:catAx>
        <c:axId val="434030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393472"/>
        <c:crosses val="autoZero"/>
        <c:auto val="1"/>
        <c:lblAlgn val="ctr"/>
        <c:lblOffset val="100"/>
        <c:noMultiLvlLbl val="0"/>
      </c:catAx>
      <c:valAx>
        <c:axId val="88539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03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CDDA0-030A-4770-BF8C-DB8C49922F5A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BE86E-7E57-4C52-AC46-E112B637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6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7561A0-D267-47BC-8307-425305DE941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07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7561A0-D267-47BC-8307-425305DE9414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841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current structure of the addresses imposes homogenous addressing scheme. Both end points must have the same address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3F7CE-6E49-49A3-873F-E2E23ADF843D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021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Payload itself is treated as raw, uninterpreted, unchangeable, and lacks intelligent treatments inside the network. When a packet gets dropped or lost completely.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if the network can perceive the semantics of the packet payload, e.g., boundary, importance variation, relationship among different parts in the packet; then the unit of action taken by the network does not need to be on the entire packet, but only on a part of the packet. This may help eliminate re-transmissions in the networks and yet being able to supply data to the receiver with a tolerable quality.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3F7CE-6E49-49A3-873F-E2E23ADF843D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940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1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Payload Spec supports Q-Payload. In order to capture the context, it utilizes </a:t>
            </a:r>
            <a:r>
              <a:rPr lang="en-US" dirty="0" err="1"/>
              <a:t>NewIP</a:t>
            </a:r>
            <a:r>
              <a:rPr lang="en-US" dirty="0"/>
              <a:t> contracts. And Q-Payload specific new actions are defined as </a:t>
            </a:r>
          </a:p>
          <a:p>
            <a:r>
              <a:rPr lang="en-US" dirty="0"/>
              <a:t>Wash, through which selective portions of bits from the packets can be removed</a:t>
            </a:r>
          </a:p>
          <a:p>
            <a:r>
              <a:rPr lang="en-US" dirty="0"/>
              <a:t>Repair allows Q-</a:t>
            </a:r>
            <a:r>
              <a:rPr lang="en-US" dirty="0" err="1"/>
              <a:t>paloads</a:t>
            </a:r>
            <a:r>
              <a:rPr lang="en-US" dirty="0"/>
              <a:t> to recover the lost data at a different node in the network.</a:t>
            </a:r>
          </a:p>
        </p:txBody>
      </p:sp>
    </p:spTree>
    <p:extLst>
      <p:ext uri="{BB962C8B-B14F-4D97-AF65-F5344CB8AC3E}">
        <p14:creationId xmlns:p14="http://schemas.microsoft.com/office/powerpoint/2010/main" val="24916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B734-B9E2-B449-8F51-6BF9168C7214}" type="datetime1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9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186D-26B0-354D-A74D-4711FA1DCB4A}" type="datetime1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72A5-88B0-C746-B0B2-91D109D04139}" type="datetime1">
              <a:rPr lang="en-US" smtClean="0"/>
              <a:t>3/4/22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7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7A85-DC28-2549-950C-334CA35C3325}" type="datetime1">
              <a:rPr lang="en-US" smtClean="0"/>
              <a:t>3/4/22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57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AC27-22A3-364F-AED7-FA919D0B703B}" type="datetime1">
              <a:rPr lang="en-US" smtClean="0"/>
              <a:t>3/4/22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62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2226-225C-9F4C-9D36-9CD6152C3915}" type="datetime1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53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3AA1-514B-0140-A6FA-2C993663F278}" type="datetime1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19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1190-5435-CE4F-A365-EA227BBE7492}" type="datetime1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57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356D-3610-FA48-A512-FAD618F2A4E9}" type="datetime1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54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7367f3d4a_0_2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17367f3d4a_0_2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117367f3d4a_0_2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98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62ED2C-FF2C-8B40-833B-8B81708E7375}" type="datetime1">
              <a:rPr lang="en-US" smtClean="0"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ICIN Tutorial #3: New IP Sandbox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0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ICIN Tutorial #3: New IP Sandbox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4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2"/>
          <p:cNvSpPr>
            <a:spLocks noGrp="1"/>
          </p:cNvSpPr>
          <p:nvPr>
            <p:ph type="title"/>
          </p:nvPr>
        </p:nvSpPr>
        <p:spPr>
          <a:xfrm>
            <a:off x="339060" y="180048"/>
            <a:ext cx="1151388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571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9059" y="1600213"/>
            <a:ext cx="1151388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2"/>
          <p:cNvSpPr>
            <a:spLocks noGrp="1"/>
          </p:cNvSpPr>
          <p:nvPr>
            <p:ph type="title"/>
          </p:nvPr>
        </p:nvSpPr>
        <p:spPr>
          <a:xfrm>
            <a:off x="339060" y="180053"/>
            <a:ext cx="1151388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392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457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3B82-2D83-CE49-AEA7-F95BDA0BBCC4}" type="datetime1">
              <a:rPr lang="en-US" smtClean="0"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F402-6102-444C-AF80-FDE97CFF157D}" type="datetime1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781032-4297-E24A-802F-80B6EF1AC847}"/>
              </a:ext>
            </a:extLst>
          </p:cNvPr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59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2B3F-6640-504C-963C-1C7E16D1AB9F}" type="datetime1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4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55C3-7715-C848-840F-D101408DC4F1}" type="datetime1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ICIN Tutorial #3: New IP Sandbox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3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9" r:id="rId3"/>
    <p:sldLayoutId id="2147483780" r:id="rId4"/>
    <p:sldLayoutId id="2147483781" r:id="rId5"/>
    <p:sldLayoutId id="2147483782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15742-E542-6C42-9AD3-A2AC4708506F}" type="datetime1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ICIN Tutorial #3: New IP Sandbox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6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Visio_Drawing3.vsdx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Visio_Drawing4.vsdx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3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svg"/><Relationship Id="rId10" Type="http://schemas.openxmlformats.org/officeDocument/2006/relationships/image" Target="../media/image13.emf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u.int/en/ITU-T/focusgroups/net2030/Documents/Gap_analysis_and_use_cases.pdf" TargetMode="External"/><Relationship Id="rId2" Type="http://schemas.openxmlformats.org/officeDocument/2006/relationships/hyperlink" Target="https://www.itu.int/en/ITU-T/focusgroups/net2030/Documents/Deliverable_NET2030.pdf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youtube.com/watch?v=KueK4gT5Cmo&amp;t=11s&amp;pbjreload=10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lijun.dong@futurewei.com" TargetMode="External"/><Relationship Id="rId7" Type="http://schemas.openxmlformats.org/officeDocument/2006/relationships/hyperlink" Target="mailto:kiranm@futurewei.com" TargetMode="External"/><Relationship Id="rId2" Type="http://schemas.openxmlformats.org/officeDocument/2006/relationships/hyperlink" Target="mailto:tahiliani@nitk.edu.in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mailto:shashankd.181co248@nitk.edu.in" TargetMode="External"/><Relationship Id="rId5" Type="http://schemas.openxmlformats.org/officeDocument/2006/relationships/hyperlink" Target="mailto:deeptadevkota.191cs117@nitk.edu.in" TargetMode="External"/><Relationship Id="rId4" Type="http://schemas.openxmlformats.org/officeDocument/2006/relationships/hyperlink" Target="mailto:bhaskar.181co213@nitk.edu.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u.int/en/ITU-T/focusgroups/net2030/Documents/Deliverable_NET2030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itu.int/en/ITU-T/focusgroups/net2030/Documents/Gap_analysis_and_use_cases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chart" Target="../charts/char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83877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dirty="0"/>
              <a:t>New IP Sandbox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Leveraging Linux for the design of applications using New IP open platform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Packet Formats - Services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27" y="1826918"/>
            <a:ext cx="3388930" cy="1422098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1287867" y="2071992"/>
            <a:ext cx="894925" cy="20492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1" tIns="45700" rIns="91401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7762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1287867" y="2650421"/>
            <a:ext cx="1651297" cy="342315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1" tIns="45700" rIns="91401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7762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33CD5E6-9F9F-DD48-8A26-C158EF202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65170"/>
              </p:ext>
            </p:extLst>
          </p:nvPr>
        </p:nvGraphicFramePr>
        <p:xfrm>
          <a:off x="4810125" y="1590829"/>
          <a:ext cx="6507707" cy="16486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7707">
                  <a:extLst>
                    <a:ext uri="{9D8B030D-6E8A-4147-A177-3AD203B41FA5}">
                      <a16:colId xmlns:a16="http://schemas.microsoft.com/office/drawing/2014/main" val="2562819392"/>
                    </a:ext>
                  </a:extLst>
                </a:gridCol>
              </a:tblGrid>
              <a:tr h="32131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 Information for the Networks and Routers</a:t>
                      </a:r>
                    </a:p>
                  </a:txBody>
                  <a:tcPr marL="91416" marR="91416" marT="45708" marB="45708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38242"/>
                  </a:ext>
                </a:extLst>
              </a:tr>
              <a:tr h="321319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200" b="0" kern="0" dirty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Throughput</a:t>
                      </a:r>
                      <a:r>
                        <a:rPr lang="en-US" sz="1200" b="0" kern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kern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the media application</a:t>
                      </a:r>
                    </a:p>
                  </a:txBody>
                  <a:tcPr marL="91416" marR="91416"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2883"/>
                  </a:ext>
                </a:extLst>
              </a:tr>
              <a:tr h="321319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200" b="0" kern="0" dirty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Latency</a:t>
                      </a:r>
                      <a:r>
                        <a:rPr lang="en-US" sz="1200" b="0" kern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kern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the underlying application requires</a:t>
                      </a:r>
                    </a:p>
                  </a:txBody>
                  <a:tcPr marL="91416" marR="91416"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820889"/>
                  </a:ext>
                </a:extLst>
              </a:tr>
              <a:tr h="303106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200" b="0" kern="0" dirty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resource </a:t>
                      </a:r>
                      <a:r>
                        <a:rPr lang="en-US" sz="1200" b="0" kern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requirements the application may have – level of security, path, functions</a:t>
                      </a:r>
                    </a:p>
                  </a:txBody>
                  <a:tcPr marL="91416" marR="91416"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121985"/>
                  </a:ext>
                </a:extLst>
              </a:tr>
              <a:tr h="3031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0" dirty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Primitives</a:t>
                      </a:r>
                      <a:r>
                        <a:rPr lang="en-US" sz="1200" b="0" kern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Tracking, Receipt notification, Cost &amp; Energy</a:t>
                      </a:r>
                    </a:p>
                  </a:txBody>
                  <a:tcPr marL="91416" marR="91416"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577667"/>
                  </a:ext>
                </a:extLst>
              </a:tr>
            </a:tbl>
          </a:graphicData>
        </a:graphic>
      </p:graphicFrame>
      <p:pic>
        <p:nvPicPr>
          <p:cNvPr id="21" name="Picture 20" descr="Text&#10;&#10;Description automatically generated with medium confidence">
            <a:extLst>
              <a:ext uri="{FF2B5EF4-FFF2-40B4-BE49-F238E27FC236}">
                <a16:creationId xmlns:a16="http://schemas.microsoft.com/office/drawing/2014/main" id="{6E23AC28-1F27-0D45-94FE-CE111B98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71" y="3622516"/>
            <a:ext cx="2638804" cy="1613685"/>
          </a:xfrm>
          <a:prstGeom prst="rect">
            <a:avLst/>
          </a:prstGeom>
        </p:spPr>
      </p:pic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4640CE08-B04C-CC40-A087-F7AA6FF0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BB38263-16DA-9E40-B466-491DF935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36300E-249E-49B3-939B-8C65535364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2" t="9770" r="2648" b="5791"/>
          <a:stretch/>
        </p:blipFill>
        <p:spPr>
          <a:xfrm>
            <a:off x="4459143" y="3542115"/>
            <a:ext cx="7034213" cy="222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2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BBAD-CC0C-422E-AAC6-17EE103E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Packet Formats -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81B1-363B-4D70-BF65-FD0FC0AD7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Private Networks are growing faster </a:t>
            </a:r>
          </a:p>
          <a:p>
            <a:pPr marL="457200" lvl="1" indent="0">
              <a:buNone/>
            </a:pPr>
            <a:r>
              <a:rPr lang="en-US" dirty="0"/>
              <a:t>Higher degree of customizations are required</a:t>
            </a:r>
          </a:p>
          <a:p>
            <a:pPr lvl="1"/>
            <a:r>
              <a:rPr lang="en-US" dirty="0"/>
              <a:t>Control:      Managing internal networks like the Internet is not ideal.</a:t>
            </a:r>
          </a:p>
          <a:p>
            <a:pPr lvl="1"/>
            <a:r>
              <a:rPr lang="en-US" dirty="0"/>
              <a:t>Services:     Different industries have different requirements.</a:t>
            </a:r>
          </a:p>
          <a:p>
            <a:r>
              <a:rPr lang="en-US" sz="2200" dirty="0"/>
              <a:t>Addresses: There is no ideal fixed-length or format of an address</a:t>
            </a:r>
          </a:p>
          <a:p>
            <a:pPr lvl="1"/>
            <a:r>
              <a:rPr lang="en-US" sz="1900" dirty="0"/>
              <a:t>Smaller networks should not have to carry overheads of larger fixed-sizes</a:t>
            </a:r>
          </a:p>
          <a:p>
            <a:pPr lvl="1"/>
            <a:r>
              <a:rPr lang="en-US" sz="1900" dirty="0"/>
              <a:t>Smaller payloads + smaller headers improve energy efficiency.</a:t>
            </a:r>
          </a:p>
          <a:p>
            <a:pPr lvl="1"/>
            <a:r>
              <a:rPr lang="en-US" sz="1900" dirty="0"/>
              <a:t>Custom address structures protect networks from well-known vulnerabilities</a:t>
            </a:r>
          </a:p>
          <a:p>
            <a:pPr lvl="1"/>
            <a:r>
              <a:rPr lang="en-US" sz="1900" dirty="0"/>
              <a:t>Global Reachability ≠ Global address space</a:t>
            </a:r>
          </a:p>
          <a:p>
            <a:pPr lvl="1"/>
            <a:r>
              <a:rPr lang="en-US" sz="1900" dirty="0"/>
              <a:t>Symmetrical addresses – should source/destination addresses must belong to same ad</a:t>
            </a:r>
            <a:r>
              <a:rPr lang="en-US" dirty="0"/>
              <a:t>dress family?</a:t>
            </a:r>
          </a:p>
          <a:p>
            <a:pPr marL="342900" lvl="1" indent="0">
              <a:buNone/>
            </a:pPr>
            <a:r>
              <a:rPr lang="en-US" sz="1600" dirty="0"/>
              <a:t>Diverse range of types of end hosts. E.g., IoT devices need energy efficiency, chunks of distributed media content needs descriptive addressing.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DCEE4-A9FF-462F-B04D-8CD0227C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ICIN Tutorial #3: New IP Sandbox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1C19A-D4B6-4727-A9F5-CE8B6DC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B917CB5-27BD-4ECA-9D86-80D4B900A20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2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72205E-39B4-49C7-836B-CB8A71D3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Packet Format – Qualitative Payload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D45AC-686C-4823-B4F2-386165E55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407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Network is blind to Semantics associated with the packets</a:t>
            </a:r>
          </a:p>
          <a:p>
            <a:pPr lvl="1"/>
            <a:r>
              <a:rPr lang="en-US" dirty="0"/>
              <a:t>Payload itself is treated as raw, uninterpreted, unchangeable.</a:t>
            </a:r>
          </a:p>
          <a:p>
            <a:pPr lvl="1"/>
            <a:r>
              <a:rPr lang="en-US" dirty="0"/>
              <a:t>The tolerance to packet losses in the volumetric media applications is extremely low, and the problem</a:t>
            </a:r>
          </a:p>
          <a:p>
            <a:r>
              <a:rPr lang="en-US" dirty="0"/>
              <a:t>Means to support Qualitative Communications</a:t>
            </a:r>
          </a:p>
          <a:p>
            <a:pPr lvl="1"/>
            <a:r>
              <a:rPr lang="en-US" dirty="0"/>
              <a:t>Network perceives the semantics of the packet payload, e.g., boundary, importance variation, relationship among different parts in the packet; </a:t>
            </a:r>
          </a:p>
          <a:p>
            <a:pPr lvl="1"/>
            <a:r>
              <a:rPr lang="en-US" dirty="0"/>
              <a:t>The unit of action taken by the network does not need to be on the entire packet.</a:t>
            </a:r>
          </a:p>
          <a:p>
            <a:pPr lvl="1"/>
            <a:r>
              <a:rPr lang="en-US" dirty="0"/>
              <a:t>E.g. achieving near linear throughput, if packet losses due to congestion are eliminated.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D3E72-16E6-4B0F-831F-0D0331D4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ICIN Tutorial #3: New IP Sandbox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F1840-FD22-4C0C-8494-5BACC738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B917CB5-27BD-4ECA-9D86-80D4B900A20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96FE5F-83FA-4542-A270-13DE01AF2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770" y="2488204"/>
            <a:ext cx="259228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4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56B6-BE50-4353-BAB6-75132C7D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Structure of the New IP Packet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44041-9B0B-4C78-8AA3-13CACBC10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From these observations we conclude that the evolution of the network layer itself is necessary for innovations in the data plane and forwarding planes technologies. </a:t>
            </a:r>
          </a:p>
          <a:p>
            <a:pPr marL="0" indent="0">
              <a:buNone/>
            </a:pPr>
            <a:r>
              <a:rPr lang="en-US" sz="1400" dirty="0"/>
              <a:t>Our proposal is very simple</a:t>
            </a:r>
          </a:p>
          <a:p>
            <a:pPr marL="342900" indent="-342900">
              <a:buAutoNum type="arabicPeriod"/>
            </a:pPr>
            <a:r>
              <a:rPr lang="en-US" sz="1400" dirty="0"/>
              <a:t>It describes a packet format that evolves independently across several dimensions.</a:t>
            </a:r>
          </a:p>
          <a:p>
            <a:pPr marL="342900" indent="-342900">
              <a:buAutoNum type="arabicPeriod"/>
            </a:pPr>
            <a:r>
              <a:rPr lang="en-US" sz="1400" dirty="0"/>
              <a:t>It maintains network layer as universal – accommodating all types of communications</a:t>
            </a:r>
          </a:p>
          <a:p>
            <a:pPr marL="342900" indent="-342900">
              <a:buAutoNum type="arabicPeriod"/>
            </a:pPr>
            <a:r>
              <a:rPr lang="en-US" sz="1400" dirty="0"/>
              <a:t>Is backward compatible</a:t>
            </a:r>
          </a:p>
          <a:p>
            <a:pPr marL="342900" indent="-342900">
              <a:buAutoNum type="arabicPeriod"/>
            </a:pPr>
            <a:r>
              <a:rPr lang="en-US" sz="1400" dirty="0"/>
              <a:t>The specification for the new packet format:</a:t>
            </a:r>
          </a:p>
          <a:p>
            <a:pPr marL="0" indent="0">
              <a:buNone/>
            </a:pPr>
            <a:r>
              <a:rPr lang="en-US" sz="1400" dirty="0"/>
              <a:t>	The structure is defined using the “Header Spec”</a:t>
            </a:r>
          </a:p>
          <a:p>
            <a:pPr marL="0" indent="0">
              <a:buNone/>
            </a:pPr>
            <a:r>
              <a:rPr lang="en-US" sz="1400" dirty="0"/>
              <a:t>	Shipping (Addressing and Reachability functions)</a:t>
            </a:r>
          </a:p>
          <a:p>
            <a:pPr marL="0" indent="0">
              <a:buNone/>
            </a:pPr>
            <a:r>
              <a:rPr lang="en-US" sz="1400" dirty="0"/>
              <a:t>	Contract Spec (service specific goals)</a:t>
            </a:r>
          </a:p>
          <a:p>
            <a:pPr marL="0" indent="0">
              <a:buNone/>
            </a:pPr>
            <a:r>
              <a:rPr lang="en-US" sz="1400" dirty="0"/>
              <a:t>	Payload Spec (packetization of user payload)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Header Spec is a very small header with offsets to other parts of the structure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97DA-E5C0-4892-A423-1E2B336A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8F7849D-1B31-48EA-9C36-14700CDF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99B25B9-B1D8-48B2-9838-A8E8AEF92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912" y="49411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DA2D78-774A-4F13-B2F2-5DB1CD5C9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525" y="2834604"/>
            <a:ext cx="4897760" cy="29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6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5979-23F1-471E-84B5-EA498CB5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IP Shipping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936E-B2BA-42AB-AA6A-929DF4AB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4637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key features: (a) flexible address format scheme, (b) backward compatible, and (c) hybrid addressing.</a:t>
            </a:r>
          </a:p>
          <a:p>
            <a:r>
              <a:rPr lang="en-US" dirty="0"/>
              <a:t>Hybrid addressing is supported by allowing both source and destination formats to be specified independently</a:t>
            </a:r>
          </a:p>
          <a:p>
            <a:r>
              <a:rPr lang="en-US" dirty="0"/>
              <a:t>Address Type (AT) field is the first field routers or nodes look at. </a:t>
            </a:r>
          </a:p>
          <a:p>
            <a:pPr lvl="1"/>
            <a:r>
              <a:rPr lang="en-US" dirty="0"/>
              <a:t>For backward compatibility, AT will use reserved mnemonics such as IPV4, V6, MPLS etc. Then the remaining packet is the classic IP/MPLS.</a:t>
            </a:r>
          </a:p>
          <a:p>
            <a:pPr lvl="1"/>
            <a:r>
              <a:rPr lang="en-US" dirty="0"/>
              <a:t>Otherwise AT can reflect combination of source and destination address types.</a:t>
            </a:r>
          </a:p>
          <a:p>
            <a:r>
              <a:rPr lang="en-US" dirty="0"/>
              <a:t>Address-cast (</a:t>
            </a:r>
            <a:r>
              <a:rPr lang="en-US" dirty="0" err="1"/>
              <a:t>Acast</a:t>
            </a:r>
            <a:r>
              <a:rPr lang="en-US" dirty="0"/>
              <a:t>) describes communication patterns such as unicast, groupcast, multicast, coordinated-cast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3D287-F7D3-47FF-82FC-841F08A8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3CA6-CA07-4B96-874E-87A977FB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F19C5F4-A489-4E3E-8AE4-A5685E9D1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3958F15-F9CE-4F7E-B00A-996E997019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4072" y="1337634"/>
          <a:ext cx="3965682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Visio" r:id="rId3" imgW="5143371" imgH="1181023" progId="Visio.Drawing.15">
                  <p:embed/>
                </p:oleObj>
              </mc:Choice>
              <mc:Fallback>
                <p:oleObj name="Visio" r:id="rId3" imgW="5143371" imgH="1181023" progId="Visio.Drawing.15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3958F15-F9CE-4F7E-B00A-996E997019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072" y="1337634"/>
                        <a:ext cx="3965682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60C26FAC-8CDB-4414-A380-FF5772391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127" y="2709067"/>
            <a:ext cx="167697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574618A-1158-4664-9CDB-2F422A67F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960" y="2852936"/>
          <a:ext cx="5313429" cy="3024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Visio" r:id="rId5" imgW="3771943" imgH="2352742" progId="Visio.Drawing.15">
                  <p:embed/>
                </p:oleObj>
              </mc:Choice>
              <mc:Fallback>
                <p:oleObj name="Visio" r:id="rId5" imgW="3771943" imgH="2352742" progId="Visio.Drawing.15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574618A-1158-4664-9CDB-2F422A67F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960" y="2852936"/>
                        <a:ext cx="5313429" cy="30241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864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5979-23F1-471E-84B5-EA498CB5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IP Shipping Spec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936E-B2BA-42AB-AA6A-929DF4AB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Backward Compatibility</a:t>
            </a:r>
          </a:p>
          <a:p>
            <a:pPr marL="0" indent="0">
              <a:buNone/>
            </a:pPr>
            <a:r>
              <a:rPr lang="en-US" dirty="0"/>
              <a:t>   For example, IPv4 and MPLS in New IP</a:t>
            </a:r>
          </a:p>
          <a:p>
            <a:pPr lvl="1"/>
            <a:r>
              <a:rPr lang="en-US" dirty="0"/>
              <a:t>In these cases AT will use reserved mnemonics such as IPV4, V6, MPLS etc. Then the remaining packet is the classic IP/MPLS.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Asymmetric Addresses in Shipping Spec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3D287-F7D3-47FF-82FC-841F08A8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3CA6-CA07-4B96-874E-87A977FB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F19C5F4-A489-4E3E-8AE4-A5685E9D1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0C26FAC-8CDB-4414-A380-FF5772391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127" y="2709067"/>
            <a:ext cx="167697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8CE35E-CD4F-43C7-98AF-0F07C1561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23" y="5298480"/>
            <a:ext cx="8698146" cy="7665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696D20-7FED-44CE-AD5C-27C6B0B81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23" y="4039980"/>
            <a:ext cx="4602171" cy="637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565E5-B00C-4638-B386-A005F20D9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030" y="3497474"/>
            <a:ext cx="4170123" cy="115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28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68B0-68DC-4032-A90D-93C7DC29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IP - Contract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57E688-060A-45D9-A952-185B257AB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936"/>
            <a:ext cx="5257800" cy="4351338"/>
          </a:xfrm>
        </p:spPr>
        <p:txBody>
          <a:bodyPr>
            <a:normAutofit fontScale="70000" lnSpcReduction="20000"/>
          </a:bodyPr>
          <a:lstStyle/>
          <a:p>
            <a:pPr marL="457200" indent="-285750"/>
            <a:r>
              <a:rPr lang="en-US" altLang="zh-CN" dirty="0"/>
              <a:t>A contract is service specification of a service associated with the packet. </a:t>
            </a:r>
          </a:p>
          <a:p>
            <a:pPr marL="457200" indent="-285750"/>
            <a:r>
              <a:rPr lang="en-US" altLang="zh-CN" dirty="0"/>
              <a:t>It can be optional. Then the contract offset will be set as NA.</a:t>
            </a:r>
          </a:p>
          <a:p>
            <a:pPr marL="457200" indent="-285750"/>
            <a:r>
              <a:rPr lang="en-US" altLang="zh-CN" dirty="0"/>
              <a:t>Event and Conditions specify when Action take place. – tremendous potential for the research and development of data plane technologies</a:t>
            </a:r>
          </a:p>
          <a:p>
            <a:pPr marL="457200" indent="-285750"/>
            <a:r>
              <a:rPr lang="en-US" altLang="zh-CN" dirty="0"/>
              <a:t>It can be composed of one or more clauses; Each clause will be a high-level data plane action. For example, in order to support Ultra-Reliable Low Latency (</a:t>
            </a:r>
            <a:r>
              <a:rPr lang="en-US" altLang="zh-CN" dirty="0" err="1"/>
              <a:t>uRLLC</a:t>
            </a:r>
            <a:r>
              <a:rPr lang="en-US" altLang="zh-CN" dirty="0"/>
              <a:t>) in 5G, two contracts C1 and C2 can be used. </a:t>
            </a:r>
          </a:p>
          <a:p>
            <a:pPr lvl="2"/>
            <a:r>
              <a:rPr lang="en-US" altLang="zh-CN" dirty="0"/>
              <a:t>C1 contract clause indicates the </a:t>
            </a:r>
            <a:r>
              <a:rPr lang="en-US" altLang="zh-CN" dirty="0" err="1"/>
              <a:t>BoundedLatency</a:t>
            </a:r>
            <a:r>
              <a:rPr lang="en-US" altLang="zh-CN" dirty="0"/>
              <a:t> action, and clause </a:t>
            </a:r>
          </a:p>
          <a:p>
            <a:pPr lvl="2"/>
            <a:r>
              <a:rPr lang="en-US" altLang="zh-CN" dirty="0"/>
              <a:t>C2 has action </a:t>
            </a:r>
            <a:r>
              <a:rPr lang="en-US" altLang="zh-CN" dirty="0" err="1"/>
              <a:t>NoPktLoss</a:t>
            </a:r>
            <a:r>
              <a:rPr lang="en-US" altLang="zh-CN" dirty="0"/>
              <a:t> i.e., the low latency and reliability are to be met.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EEAA6-7DCC-4F91-B761-EF117117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2650E-4319-42AA-9A0D-AD6A3FC1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81B1B0F-1796-4B62-AD80-859B0A69E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4897" y="1578202"/>
          <a:ext cx="4870236" cy="233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Visio" r:id="rId3" imgW="4610229" imgH="2209723" progId="Visio.Drawing.15">
                  <p:embed/>
                </p:oleObj>
              </mc:Choice>
              <mc:Fallback>
                <p:oleObj name="Visio" r:id="rId3" imgW="4610229" imgH="2209723" progId="Visio.Drawing.15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81B1B0F-1796-4B62-AD80-859B0A69E8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4897" y="1578202"/>
                        <a:ext cx="4870236" cy="2336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35DF8A2-17FB-4E97-A020-C6EC76BEEC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7105" y="3866548"/>
          <a:ext cx="3240360" cy="136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Visio" r:id="rId5" imgW="4048157" imgH="1181023" progId="Visio.Drawing.15">
                  <p:embed/>
                </p:oleObj>
              </mc:Choice>
              <mc:Fallback>
                <p:oleObj name="Visio" r:id="rId5" imgW="4048157" imgH="1181023" progId="Visio.Drawing.15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35DF8A2-17FB-4E97-A020-C6EC76BEEC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7105" y="3866548"/>
                        <a:ext cx="3240360" cy="13626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56902A77-891B-44DF-AA63-329A2275B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37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EBF8-4001-4F2E-9587-529703C5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IP – Q-Payload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2A20F-9D9B-4F1A-B6B1-27CC85E77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3824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Payload specification is used to support qualitative payload.</a:t>
            </a:r>
          </a:p>
          <a:p>
            <a:r>
              <a:rPr lang="en-US" dirty="0"/>
              <a:t>The Type field indicates whether it is a traditional or Q-payload.</a:t>
            </a:r>
          </a:p>
          <a:p>
            <a:r>
              <a:rPr lang="en-US" dirty="0"/>
              <a:t>Q-payload itself needs support from Contract Specification to describe actions on Q-payload.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Wash: a generic operation to arbitrarily or selectively remove the bits/bytes inside the packet payload. For example, remove every 8th bit, remove every fifth byte, etc.</a:t>
            </a:r>
          </a:p>
          <a:p>
            <a:pPr lvl="1"/>
            <a:r>
              <a:rPr lang="en-US" dirty="0"/>
              <a:t>Repair and Recover: can salvage lost portions from the residual payload based on context present along with the action.</a:t>
            </a:r>
          </a:p>
          <a:p>
            <a:pPr lvl="1"/>
            <a:r>
              <a:rPr lang="en-US" dirty="0"/>
              <a:t>Enrich: The re-insert lost portions with locally cached chunks when the network condition improve.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247CE-B4D0-4042-AC03-61C57C2E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69252-7DB2-4AAC-80A5-FD90C4FD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9265" y="6336904"/>
            <a:ext cx="512807" cy="300257"/>
          </a:xfrm>
        </p:spPr>
        <p:txBody>
          <a:bodyPr/>
          <a:lstStyle/>
          <a:p>
            <a:fld id="{3B917CB5-27BD-4ECA-9D86-80D4B900A204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7286810-3062-436B-B434-13F937342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6B794A1-91AD-4D91-8839-81B190C812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2064" y="2276872"/>
          <a:ext cx="5046995" cy="2236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4" imgW="5600743" imgH="2000193" progId="Visio.Drawing.15">
                  <p:embed/>
                </p:oleObj>
              </mc:Choice>
              <mc:Fallback>
                <p:oleObj name="Visio" r:id="rId4" imgW="5600743" imgH="2000193" progId="Visio.Drawing.15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6B794A1-91AD-4D91-8839-81B190C812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064" y="2276872"/>
                        <a:ext cx="5046995" cy="22360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036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73682E02-C4B8-6C4E-B538-8A9DB5A70CA5}"/>
              </a:ext>
            </a:extLst>
          </p:cNvPr>
          <p:cNvSpPr/>
          <p:nvPr/>
        </p:nvSpPr>
        <p:spPr>
          <a:xfrm>
            <a:off x="2315865" y="1487310"/>
            <a:ext cx="1702765" cy="144380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bIns="0" rtlCol="0" anchor="b"/>
          <a:lstStyle/>
          <a:p>
            <a:pPr algn="ctr"/>
            <a:r>
              <a:rPr lang="en-US" sz="1200" dirty="0">
                <a:latin typeface="Andale Mono" panose="020B0509000000000004" pitchFamily="49" charset="0"/>
              </a:rPr>
              <a:t>Lookup Tables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2EA18-417D-4D09-8FC1-A4444181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IP Packet Processing Pipeline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6A4C2-CAC3-BB48-8F48-E38A4D48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2DF6B-DCB3-F44E-93E2-C025DE67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18</a:t>
            </a:fld>
            <a:endParaRPr lang="en-US"/>
          </a:p>
        </p:txBody>
      </p: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62FB9DDD-B46A-42CF-9CEB-E62102B2BD69}"/>
              </a:ext>
            </a:extLst>
          </p:cNvPr>
          <p:cNvCxnSpPr>
            <a:cxnSpLocks/>
            <a:stCxn id="391" idx="3"/>
            <a:endCxn id="102" idx="1"/>
          </p:cNvCxnSpPr>
          <p:nvPr/>
        </p:nvCxnSpPr>
        <p:spPr>
          <a:xfrm>
            <a:off x="6497851" y="3924512"/>
            <a:ext cx="1373277" cy="1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TextBox 489">
            <a:extLst>
              <a:ext uri="{FF2B5EF4-FFF2-40B4-BE49-F238E27FC236}">
                <a16:creationId xmlns:a16="http://schemas.microsoft.com/office/drawing/2014/main" id="{270BC16E-F266-4382-A080-50C1930E8772}"/>
              </a:ext>
            </a:extLst>
          </p:cNvPr>
          <p:cNvSpPr txBox="1"/>
          <p:nvPr/>
        </p:nvSpPr>
        <p:spPr>
          <a:xfrm>
            <a:off x="6477103" y="3945848"/>
            <a:ext cx="1454020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rgbClr val="4D4D4D"/>
                </a:solidFill>
                <a:latin typeface="Andale Mono" panose="020B0509000000000004" pitchFamily="49" charset="0"/>
              </a:rPr>
              <a:t>Scheduler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8C772BF-810C-4E2B-9D95-0BA3E89214D4}"/>
              </a:ext>
            </a:extLst>
          </p:cNvPr>
          <p:cNvSpPr txBox="1"/>
          <p:nvPr/>
        </p:nvSpPr>
        <p:spPr>
          <a:xfrm>
            <a:off x="1089708" y="4336812"/>
            <a:ext cx="1557900" cy="46166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ndale Mono" panose="020B0509000000000004" pitchFamily="49" charset="0"/>
              </a:rPr>
              <a:t>New IP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ndale Mono" panose="020B0509000000000004" pitchFamily="49" charset="0"/>
              </a:rPr>
              <a:t>Classification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846FCF8C-D840-4C78-9F0C-6CBAEB4A0E28}"/>
              </a:ext>
            </a:extLst>
          </p:cNvPr>
          <p:cNvSpPr/>
          <p:nvPr/>
        </p:nvSpPr>
        <p:spPr>
          <a:xfrm>
            <a:off x="2223144" y="3278800"/>
            <a:ext cx="1805017" cy="12452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ndale Mono" panose="020B0509000000000004" pitchFamily="49" charset="0"/>
              </a:rPr>
              <a:t>Shipping Spec Parser Engine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A3F65C7B-E41A-41E3-B5AF-83DBA477B0D3}"/>
              </a:ext>
            </a:extLst>
          </p:cNvPr>
          <p:cNvSpPr/>
          <p:nvPr/>
        </p:nvSpPr>
        <p:spPr>
          <a:xfrm>
            <a:off x="5029279" y="3301892"/>
            <a:ext cx="1468572" cy="12452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ndale Mono" panose="020B0509000000000004" pitchFamily="49" charset="0"/>
              </a:rPr>
              <a:t>Contract spec Engine</a:t>
            </a:r>
          </a:p>
        </p:txBody>
      </p: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75826A74-F677-4CFB-B623-84661AC26913}"/>
              </a:ext>
            </a:extLst>
          </p:cNvPr>
          <p:cNvCxnSpPr>
            <a:cxnSpLocks/>
            <a:stCxn id="64" idx="3"/>
            <a:endCxn id="387" idx="1"/>
          </p:cNvCxnSpPr>
          <p:nvPr/>
        </p:nvCxnSpPr>
        <p:spPr>
          <a:xfrm>
            <a:off x="1874696" y="3875792"/>
            <a:ext cx="348448" cy="2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8242F8F-8FEE-477F-8627-CA1F5C727D30}"/>
              </a:ext>
            </a:extLst>
          </p:cNvPr>
          <p:cNvCxnSpPr>
            <a:cxnSpLocks/>
            <a:stCxn id="387" idx="3"/>
            <a:endCxn id="391" idx="1"/>
          </p:cNvCxnSpPr>
          <p:nvPr/>
        </p:nvCxnSpPr>
        <p:spPr>
          <a:xfrm>
            <a:off x="4028161" y="3901420"/>
            <a:ext cx="1001118" cy="2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TextBox 416">
            <a:extLst>
              <a:ext uri="{FF2B5EF4-FFF2-40B4-BE49-F238E27FC236}">
                <a16:creationId xmlns:a16="http://schemas.microsoft.com/office/drawing/2014/main" id="{5901367D-C9DE-48FC-B271-ED0FFD2D7A2C}"/>
              </a:ext>
            </a:extLst>
          </p:cNvPr>
          <p:cNvSpPr txBox="1"/>
          <p:nvPr/>
        </p:nvSpPr>
        <p:spPr>
          <a:xfrm>
            <a:off x="36681" y="3004362"/>
            <a:ext cx="2415674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>
                <a:latin typeface="Andale Mono" panose="020B0509000000000004" pitchFamily="49" charset="0"/>
              </a:rPr>
              <a:t>Ingress Packet</a:t>
            </a:r>
          </a:p>
        </p:txBody>
      </p:sp>
      <p:sp>
        <p:nvSpPr>
          <p:cNvPr id="427" name="Flowchart: Document 426">
            <a:extLst>
              <a:ext uri="{FF2B5EF4-FFF2-40B4-BE49-F238E27FC236}">
                <a16:creationId xmlns:a16="http://schemas.microsoft.com/office/drawing/2014/main" id="{9404FE35-7A40-4171-8956-9F62E14659C1}"/>
              </a:ext>
            </a:extLst>
          </p:cNvPr>
          <p:cNvSpPr/>
          <p:nvPr/>
        </p:nvSpPr>
        <p:spPr>
          <a:xfrm>
            <a:off x="2470614" y="1614900"/>
            <a:ext cx="690751" cy="826339"/>
          </a:xfrm>
          <a:prstGeom prst="can">
            <a:avLst/>
          </a:prstGeom>
          <a:solidFill>
            <a:schemeClr val="bg2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dirty="0">
                <a:latin typeface="Andale Mono" panose="020B0509000000000004" pitchFamily="49" charset="0"/>
              </a:rPr>
              <a:t>IPv4</a:t>
            </a:r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440C566B-3242-4EED-927C-58478DDAB3C6}"/>
              </a:ext>
            </a:extLst>
          </p:cNvPr>
          <p:cNvSpPr/>
          <p:nvPr/>
        </p:nvSpPr>
        <p:spPr>
          <a:xfrm>
            <a:off x="2519747" y="1967902"/>
            <a:ext cx="628699" cy="668234"/>
          </a:xfrm>
          <a:prstGeom prst="can">
            <a:avLst/>
          </a:prstGeom>
          <a:solidFill>
            <a:schemeClr val="bg2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ndale Mono" panose="020B0509000000000004" pitchFamily="49" charset="0"/>
              </a:rPr>
              <a:t>IPv6</a:t>
            </a:r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EC5B687C-0EC2-4DE6-A80E-CEC83F0C1761}"/>
              </a:ext>
            </a:extLst>
          </p:cNvPr>
          <p:cNvSpPr/>
          <p:nvPr/>
        </p:nvSpPr>
        <p:spPr>
          <a:xfrm>
            <a:off x="3165576" y="1643037"/>
            <a:ext cx="530232" cy="668234"/>
          </a:xfrm>
          <a:prstGeom prst="can">
            <a:avLst/>
          </a:prstGeom>
          <a:solidFill>
            <a:schemeClr val="bg2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Andale Mono" panose="020B0509000000000004" pitchFamily="49" charset="0"/>
              </a:rPr>
              <a:t>16-bit</a:t>
            </a:r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0D500FF4-1F11-4B61-BE0C-DCAE0DFBCF6D}"/>
              </a:ext>
            </a:extLst>
          </p:cNvPr>
          <p:cNvSpPr/>
          <p:nvPr/>
        </p:nvSpPr>
        <p:spPr>
          <a:xfrm>
            <a:off x="3151601" y="1925014"/>
            <a:ext cx="628699" cy="668234"/>
          </a:xfrm>
          <a:prstGeom prst="can">
            <a:avLst/>
          </a:prstGeom>
          <a:solidFill>
            <a:schemeClr val="bg2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Andale Mono" panose="020B0509000000000004" pitchFamily="49" charset="0"/>
              </a:rPr>
              <a:t>8-bit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74819E-C0E0-478E-B389-DEE89039DC0F}"/>
              </a:ext>
            </a:extLst>
          </p:cNvPr>
          <p:cNvSpPr/>
          <p:nvPr/>
        </p:nvSpPr>
        <p:spPr>
          <a:xfrm>
            <a:off x="4466572" y="5186264"/>
            <a:ext cx="547880" cy="4141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LBF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4EB8FF1-F543-4554-B538-018C8F22C225}"/>
              </a:ext>
            </a:extLst>
          </p:cNvPr>
          <p:cNvSpPr/>
          <p:nvPr/>
        </p:nvSpPr>
        <p:spPr>
          <a:xfrm>
            <a:off x="5303518" y="5154377"/>
            <a:ext cx="869467" cy="4466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Ping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E2833D2-11A6-476C-983B-2A9A5407F6B3}"/>
              </a:ext>
            </a:extLst>
          </p:cNvPr>
          <p:cNvSpPr/>
          <p:nvPr/>
        </p:nvSpPr>
        <p:spPr>
          <a:xfrm>
            <a:off x="6622888" y="5197097"/>
            <a:ext cx="630759" cy="3941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ndale Mono" panose="020B0509000000000004" pitchFamily="49" charset="0"/>
              </a:rPr>
              <a:t>CC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7DD5C79-7FEA-4BFE-9D72-77434790AA2F}"/>
              </a:ext>
            </a:extLst>
          </p:cNvPr>
          <p:cNvSpPr/>
          <p:nvPr/>
        </p:nvSpPr>
        <p:spPr>
          <a:xfrm>
            <a:off x="4391519" y="1766019"/>
            <a:ext cx="5203149" cy="113302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600" dirty="0">
                <a:latin typeface="Andale Mono" panose="020B0509000000000004" pitchFamily="49" charset="0"/>
              </a:rPr>
              <a:t>     Transit/Runtime state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C4DC77-940B-48B6-A556-8A6CD47C440E}"/>
              </a:ext>
            </a:extLst>
          </p:cNvPr>
          <p:cNvCxnSpPr>
            <a:cxnSpLocks/>
            <a:stCxn id="391" idx="2"/>
            <a:endCxn id="61" idx="0"/>
          </p:cNvCxnSpPr>
          <p:nvPr/>
        </p:nvCxnSpPr>
        <p:spPr>
          <a:xfrm rot="5400000">
            <a:off x="4932473" y="4355171"/>
            <a:ext cx="639133" cy="1023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815698-CD07-4788-ACC5-F94E8388551D}"/>
              </a:ext>
            </a:extLst>
          </p:cNvPr>
          <p:cNvCxnSpPr>
            <a:cxnSpLocks/>
            <a:stCxn id="391" idx="2"/>
            <a:endCxn id="62" idx="0"/>
          </p:cNvCxnSpPr>
          <p:nvPr/>
        </p:nvCxnSpPr>
        <p:spPr>
          <a:xfrm flipH="1">
            <a:off x="5738252" y="4547131"/>
            <a:ext cx="25313" cy="60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14A368D-ED5E-4852-A4FD-ADBE54C8422E}"/>
              </a:ext>
            </a:extLst>
          </p:cNvPr>
          <p:cNvCxnSpPr>
            <a:cxnSpLocks/>
            <a:stCxn id="391" idx="2"/>
            <a:endCxn id="63" idx="0"/>
          </p:cNvCxnSpPr>
          <p:nvPr/>
        </p:nvCxnSpPr>
        <p:spPr>
          <a:xfrm rot="16200000" flipH="1">
            <a:off x="6025933" y="4284762"/>
            <a:ext cx="649966" cy="1174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56E7FBE-5B38-494E-9C0A-69C2236E2BC3}"/>
              </a:ext>
            </a:extLst>
          </p:cNvPr>
          <p:cNvCxnSpPr>
            <a:cxnSpLocks/>
          </p:cNvCxnSpPr>
          <p:nvPr/>
        </p:nvCxnSpPr>
        <p:spPr>
          <a:xfrm>
            <a:off x="2834096" y="2960177"/>
            <a:ext cx="0" cy="30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0A76C6C-1684-45B1-B082-554CB8800518}"/>
              </a:ext>
            </a:extLst>
          </p:cNvPr>
          <p:cNvCxnSpPr>
            <a:cxnSpLocks/>
          </p:cNvCxnSpPr>
          <p:nvPr/>
        </p:nvCxnSpPr>
        <p:spPr>
          <a:xfrm>
            <a:off x="3430692" y="2960177"/>
            <a:ext cx="0" cy="33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E4B1294-37C2-4E8F-8E85-5D52D66DA2CB}"/>
              </a:ext>
            </a:extLst>
          </p:cNvPr>
          <p:cNvCxnSpPr>
            <a:cxnSpLocks/>
            <a:stCxn id="387" idx="3"/>
          </p:cNvCxnSpPr>
          <p:nvPr/>
        </p:nvCxnSpPr>
        <p:spPr>
          <a:xfrm flipV="1">
            <a:off x="4028161" y="2937883"/>
            <a:ext cx="505500" cy="963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790A506-160F-4953-BBB8-7534EA08889C}"/>
              </a:ext>
            </a:extLst>
          </p:cNvPr>
          <p:cNvCxnSpPr>
            <a:cxnSpLocks/>
          </p:cNvCxnSpPr>
          <p:nvPr/>
        </p:nvCxnSpPr>
        <p:spPr>
          <a:xfrm flipV="1">
            <a:off x="5563801" y="2901220"/>
            <a:ext cx="0" cy="37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0ADCB66-99DF-4E7F-9522-6DC652CAF338}"/>
              </a:ext>
            </a:extLst>
          </p:cNvPr>
          <p:cNvSpPr/>
          <p:nvPr/>
        </p:nvSpPr>
        <p:spPr>
          <a:xfrm>
            <a:off x="7871128" y="3312467"/>
            <a:ext cx="1371506" cy="12452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latin typeface="Andale Mono" panose="020B0509000000000004" pitchFamily="49" charset="0"/>
              </a:rPr>
              <a:t>Egress processing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C30BBBF-BDDD-41A7-9F91-AA523833D604}"/>
              </a:ext>
            </a:extLst>
          </p:cNvPr>
          <p:cNvCxnSpPr>
            <a:cxnSpLocks/>
          </p:cNvCxnSpPr>
          <p:nvPr/>
        </p:nvCxnSpPr>
        <p:spPr>
          <a:xfrm>
            <a:off x="8582496" y="2860090"/>
            <a:ext cx="0" cy="40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1064017-5B9B-4960-9E7F-D69FEC1B1767}"/>
              </a:ext>
            </a:extLst>
          </p:cNvPr>
          <p:cNvSpPr txBox="1"/>
          <p:nvPr/>
        </p:nvSpPr>
        <p:spPr>
          <a:xfrm>
            <a:off x="9389805" y="3512692"/>
            <a:ext cx="1446639" cy="307777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ndale Mono" panose="020B0509000000000004" pitchFamily="49" charset="0"/>
              </a:rPr>
              <a:t>New IP out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6DFB5B9-1D0F-4705-9CEF-7A36A6842E38}"/>
              </a:ext>
            </a:extLst>
          </p:cNvPr>
          <p:cNvCxnSpPr>
            <a:cxnSpLocks/>
            <a:stCxn id="102" idx="3"/>
            <a:endCxn id="65" idx="1"/>
          </p:cNvCxnSpPr>
          <p:nvPr/>
        </p:nvCxnSpPr>
        <p:spPr>
          <a:xfrm flipV="1">
            <a:off x="9242634" y="3935086"/>
            <a:ext cx="935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lowchart: Document 117">
            <a:extLst>
              <a:ext uri="{FF2B5EF4-FFF2-40B4-BE49-F238E27FC236}">
                <a16:creationId xmlns:a16="http://schemas.microsoft.com/office/drawing/2014/main" id="{415FF48D-7258-406A-ACC6-4248511E8A24}"/>
              </a:ext>
            </a:extLst>
          </p:cNvPr>
          <p:cNvSpPr/>
          <p:nvPr/>
        </p:nvSpPr>
        <p:spPr>
          <a:xfrm>
            <a:off x="8399820" y="1925876"/>
            <a:ext cx="938944" cy="584536"/>
          </a:xfrm>
          <a:prstGeom prst="snip2Diag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state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642D81E-8ACA-4818-9CD3-49B3ECE48985}"/>
              </a:ext>
            </a:extLst>
          </p:cNvPr>
          <p:cNvSpPr txBox="1"/>
          <p:nvPr/>
        </p:nvSpPr>
        <p:spPr>
          <a:xfrm>
            <a:off x="5079062" y="5586989"/>
            <a:ext cx="1318377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rgbClr val="4D4D4D"/>
                </a:solidFill>
                <a:latin typeface="Andale Mono" panose="020B0509000000000004" pitchFamily="49" charset="0"/>
              </a:rPr>
              <a:t>contract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7686EB9-BD7F-1445-8769-2B514F79FA12}"/>
              </a:ext>
            </a:extLst>
          </p:cNvPr>
          <p:cNvCxnSpPr>
            <a:cxnSpLocks/>
          </p:cNvCxnSpPr>
          <p:nvPr/>
        </p:nvCxnSpPr>
        <p:spPr>
          <a:xfrm>
            <a:off x="6191728" y="2924789"/>
            <a:ext cx="0" cy="37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ocument 117">
            <a:extLst>
              <a:ext uri="{FF2B5EF4-FFF2-40B4-BE49-F238E27FC236}">
                <a16:creationId xmlns:a16="http://schemas.microsoft.com/office/drawing/2014/main" id="{517F88BF-E53E-EA42-BC1F-77F1B44F008A}"/>
              </a:ext>
            </a:extLst>
          </p:cNvPr>
          <p:cNvSpPr/>
          <p:nvPr/>
        </p:nvSpPr>
        <p:spPr>
          <a:xfrm>
            <a:off x="4589421" y="1884926"/>
            <a:ext cx="813492" cy="521215"/>
          </a:xfrm>
          <a:prstGeom prst="snip2Diag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latin typeface="Andale Mono" panose="020B0509000000000004" pitchFamily="49" charset="0"/>
              </a:rPr>
              <a:t>params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553714D-DD12-5C4C-B962-151084AD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173"/>
          <a:stretch/>
        </p:blipFill>
        <p:spPr>
          <a:xfrm>
            <a:off x="281349" y="3561026"/>
            <a:ext cx="1593347" cy="62953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E0DB2E9-8339-E448-83E9-78347FA4B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173"/>
          <a:stretch/>
        </p:blipFill>
        <p:spPr>
          <a:xfrm>
            <a:off x="10178151" y="3679844"/>
            <a:ext cx="1732500" cy="510483"/>
          </a:xfrm>
          <a:prstGeom prst="rect">
            <a:avLst/>
          </a:prstGeom>
        </p:spPr>
      </p:pic>
      <p:sp>
        <p:nvSpPr>
          <p:cNvPr id="133" name="Flowchart: Document 117">
            <a:extLst>
              <a:ext uri="{FF2B5EF4-FFF2-40B4-BE49-F238E27FC236}">
                <a16:creationId xmlns:a16="http://schemas.microsoft.com/office/drawing/2014/main" id="{D13D2913-B91A-8B43-8A1A-05E9014AA7C5}"/>
              </a:ext>
            </a:extLst>
          </p:cNvPr>
          <p:cNvSpPr/>
          <p:nvPr/>
        </p:nvSpPr>
        <p:spPr>
          <a:xfrm>
            <a:off x="4699617" y="2037326"/>
            <a:ext cx="813492" cy="521215"/>
          </a:xfrm>
          <a:prstGeom prst="snip2Diag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latin typeface="Andale Mono" panose="020B0509000000000004" pitchFamily="49" charset="0"/>
              </a:rPr>
              <a:t>params</a:t>
            </a:r>
          </a:p>
        </p:txBody>
      </p:sp>
      <p:sp>
        <p:nvSpPr>
          <p:cNvPr id="134" name="Flowchart: Document 117">
            <a:extLst>
              <a:ext uri="{FF2B5EF4-FFF2-40B4-BE49-F238E27FC236}">
                <a16:creationId xmlns:a16="http://schemas.microsoft.com/office/drawing/2014/main" id="{DBF1AA6C-48D8-C247-A3F5-84A6F4102D80}"/>
              </a:ext>
            </a:extLst>
          </p:cNvPr>
          <p:cNvSpPr/>
          <p:nvPr/>
        </p:nvSpPr>
        <p:spPr>
          <a:xfrm>
            <a:off x="8552220" y="2078276"/>
            <a:ext cx="938944" cy="584536"/>
          </a:xfrm>
          <a:prstGeom prst="snip2Diag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042978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A4C434-59CE-4C6D-BC99-78D25181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Realizing Proof of Concept</a:t>
            </a:r>
          </a:p>
        </p:txBody>
      </p:sp>
      <p:pic>
        <p:nvPicPr>
          <p:cNvPr id="10" name="Content Placeholder 9" descr="Laptop">
            <a:extLst>
              <a:ext uri="{FF2B5EF4-FFF2-40B4-BE49-F238E27FC236}">
                <a16:creationId xmlns:a16="http://schemas.microsoft.com/office/drawing/2014/main" id="{3DCCB632-08BB-4032-BFE7-25771A694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6991" y="3304033"/>
            <a:ext cx="546538" cy="5465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ED2BA-6B34-4710-BE0B-9CBEC4721D6E}"/>
              </a:ext>
            </a:extLst>
          </p:cNvPr>
          <p:cNvSpPr txBox="1"/>
          <p:nvPr/>
        </p:nvSpPr>
        <p:spPr>
          <a:xfrm>
            <a:off x="3448950" y="4072915"/>
            <a:ext cx="1119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New IP Nodes</a:t>
            </a:r>
          </a:p>
        </p:txBody>
      </p:sp>
      <p:pic>
        <p:nvPicPr>
          <p:cNvPr id="13" name="Content Placeholder 9" descr="Laptop">
            <a:extLst>
              <a:ext uri="{FF2B5EF4-FFF2-40B4-BE49-F238E27FC236}">
                <a16:creationId xmlns:a16="http://schemas.microsoft.com/office/drawing/2014/main" id="{916BC932-E519-43A2-8F32-B65FC115E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7782" y="4189341"/>
            <a:ext cx="546538" cy="546538"/>
          </a:xfrm>
          <a:prstGeom prst="rect">
            <a:avLst/>
          </a:prstGeom>
        </p:spPr>
      </p:pic>
      <p:pic>
        <p:nvPicPr>
          <p:cNvPr id="17" name="Content Placeholder 9" descr="Laptop">
            <a:extLst>
              <a:ext uri="{FF2B5EF4-FFF2-40B4-BE49-F238E27FC236}">
                <a16:creationId xmlns:a16="http://schemas.microsoft.com/office/drawing/2014/main" id="{4604A056-581F-4548-BC19-DBA08614E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2303" y="2386612"/>
            <a:ext cx="546538" cy="5465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13CD756-8188-477A-92AD-1D226F913136}"/>
              </a:ext>
            </a:extLst>
          </p:cNvPr>
          <p:cNvSpPr txBox="1"/>
          <p:nvPr/>
        </p:nvSpPr>
        <p:spPr>
          <a:xfrm rot="770378">
            <a:off x="8834205" y="2867908"/>
            <a:ext cx="1277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IP only network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A9005-77C8-46CD-9798-73B2DE9476F5}"/>
              </a:ext>
            </a:extLst>
          </p:cNvPr>
          <p:cNvSpPr/>
          <p:nvPr/>
        </p:nvSpPr>
        <p:spPr>
          <a:xfrm>
            <a:off x="4726474" y="4962017"/>
            <a:ext cx="2112579" cy="384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Queue Contract Scheduling</a:t>
            </a:r>
          </a:p>
          <a:p>
            <a:r>
              <a:rPr lang="en-US" sz="1200" dirty="0"/>
              <a:t>Shipping Spec processing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89C1DE-C732-4759-8193-5F5317608671}"/>
              </a:ext>
            </a:extLst>
          </p:cNvPr>
          <p:cNvSpPr/>
          <p:nvPr/>
        </p:nvSpPr>
        <p:spPr>
          <a:xfrm>
            <a:off x="1223193" y="4577343"/>
            <a:ext cx="2112579" cy="384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Contract insertion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DA7BB8-2C7E-4275-929D-86D050CC0CC1}"/>
              </a:ext>
            </a:extLst>
          </p:cNvPr>
          <p:cNvSpPr/>
          <p:nvPr/>
        </p:nvSpPr>
        <p:spPr>
          <a:xfrm>
            <a:off x="1167604" y="4948787"/>
            <a:ext cx="2112579" cy="384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 insertion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91AFC6-E5EB-42C1-A539-CA86FB3CDD1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782764" y="4819101"/>
            <a:ext cx="298276" cy="142916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E8C51B-934C-DC48-9854-4A076166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7CBDC5-97F1-E547-B31F-5C5DAAD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809FD8-1492-465B-8D74-66CF3C9EC802}"/>
              </a:ext>
            </a:extLst>
          </p:cNvPr>
          <p:cNvCxnSpPr>
            <a:cxnSpLocks/>
            <a:stCxn id="53" idx="2"/>
            <a:endCxn id="33" idx="0"/>
          </p:cNvCxnSpPr>
          <p:nvPr/>
        </p:nvCxnSpPr>
        <p:spPr>
          <a:xfrm flipV="1">
            <a:off x="5714264" y="4962017"/>
            <a:ext cx="68500" cy="6429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Bent Arrow 4">
            <a:extLst>
              <a:ext uri="{FF2B5EF4-FFF2-40B4-BE49-F238E27FC236}">
                <a16:creationId xmlns:a16="http://schemas.microsoft.com/office/drawing/2014/main" id="{CEA49180-1D48-1744-92AF-F8E5F2AC3EA5}"/>
              </a:ext>
            </a:extLst>
          </p:cNvPr>
          <p:cNvSpPr/>
          <p:nvPr/>
        </p:nvSpPr>
        <p:spPr>
          <a:xfrm rot="10800000" flipH="1">
            <a:off x="1167604" y="5417169"/>
            <a:ext cx="704161" cy="252943"/>
          </a:xfrm>
          <a:prstGeom prst="bentArrow">
            <a:avLst>
              <a:gd name="adj1" fmla="val 25000"/>
              <a:gd name="adj2" fmla="val 4444"/>
              <a:gd name="adj3" fmla="val 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7BC082B-BD78-0C43-9048-9B559D363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4003" y="3077995"/>
            <a:ext cx="892326" cy="1090619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114D9169-39C0-0947-9AD4-6A4ABA7B4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6387" y="2075594"/>
            <a:ext cx="903530" cy="1104312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C56C6475-A135-9E40-857F-577FF848C1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5874" y="3881356"/>
            <a:ext cx="936780" cy="1144951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295898-89D8-BD44-A128-05489DE83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01112" y="3876528"/>
            <a:ext cx="973409" cy="118972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0753466F-0F3A-B64C-A154-D8E18BAA28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00502" y="2048690"/>
            <a:ext cx="903529" cy="11043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7AE0D9B-CDE9-7245-A6DB-569AA8765BA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66173"/>
          <a:stretch/>
        </p:blipFill>
        <p:spPr>
          <a:xfrm>
            <a:off x="310389" y="1507935"/>
            <a:ext cx="3324346" cy="97952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09B3309-9B64-9F4F-8351-2A4F647A909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66173"/>
          <a:stretch/>
        </p:blipFill>
        <p:spPr>
          <a:xfrm>
            <a:off x="2427518" y="3292348"/>
            <a:ext cx="977013" cy="28787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DBE3CA0-3B55-984E-B0F1-683454EA4FB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66173"/>
          <a:stretch/>
        </p:blipFill>
        <p:spPr>
          <a:xfrm>
            <a:off x="3918299" y="2663445"/>
            <a:ext cx="977013" cy="28787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F44C934-E296-0D4F-AC6B-63C00F9CDA4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66173"/>
          <a:stretch/>
        </p:blipFill>
        <p:spPr>
          <a:xfrm>
            <a:off x="6271495" y="1939457"/>
            <a:ext cx="1384048" cy="46780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882D6E2-719C-4046-9901-FA56C9B4691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66173"/>
          <a:stretch/>
        </p:blipFill>
        <p:spPr>
          <a:xfrm>
            <a:off x="9015966" y="4114491"/>
            <a:ext cx="977013" cy="287878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B19B093-EA80-0D4E-9764-0320B12B2C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10600" y="2230860"/>
            <a:ext cx="878877" cy="33604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8BCF7A8-FAA5-DB48-B5F9-49FEACE50C8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66173"/>
          <a:stretch/>
        </p:blipFill>
        <p:spPr>
          <a:xfrm>
            <a:off x="6349733" y="4082948"/>
            <a:ext cx="903530" cy="266226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EE8299-D7E7-8E44-A68B-C6A644C38226}"/>
              </a:ext>
            </a:extLst>
          </p:cNvPr>
          <p:cNvCxnSpPr>
            <a:cxnSpLocks/>
            <a:stCxn id="56" idx="2"/>
            <a:endCxn id="58" idx="1"/>
          </p:cNvCxnSpPr>
          <p:nvPr/>
        </p:nvCxnSpPr>
        <p:spPr>
          <a:xfrm>
            <a:off x="1972562" y="2487457"/>
            <a:ext cx="1945737" cy="3199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Graphic 65">
            <a:extLst>
              <a:ext uri="{FF2B5EF4-FFF2-40B4-BE49-F238E27FC236}">
                <a16:creationId xmlns:a16="http://schemas.microsoft.com/office/drawing/2014/main" id="{40E9D6E1-F51F-764E-AAD4-512703C8F6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24103" y="2140892"/>
            <a:ext cx="783025" cy="299392"/>
          </a:xfrm>
          <a:prstGeom prst="rect">
            <a:avLst/>
          </a:prstGeom>
        </p:spPr>
      </p:pic>
      <p:sp>
        <p:nvSpPr>
          <p:cNvPr id="112" name="Bent Arrow 111">
            <a:extLst>
              <a:ext uri="{FF2B5EF4-FFF2-40B4-BE49-F238E27FC236}">
                <a16:creationId xmlns:a16="http://schemas.microsoft.com/office/drawing/2014/main" id="{41A27789-48DC-B042-AB4E-6C8CF76D6CA2}"/>
              </a:ext>
            </a:extLst>
          </p:cNvPr>
          <p:cNvSpPr/>
          <p:nvPr/>
        </p:nvSpPr>
        <p:spPr>
          <a:xfrm rot="10800000">
            <a:off x="2238921" y="5459373"/>
            <a:ext cx="942712" cy="252943"/>
          </a:xfrm>
          <a:prstGeom prst="bentArrow">
            <a:avLst>
              <a:gd name="adj1" fmla="val 25000"/>
              <a:gd name="adj2" fmla="val 4444"/>
              <a:gd name="adj3" fmla="val 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002B354-CD6A-844D-B3C6-C6DE64053DA4}"/>
              </a:ext>
            </a:extLst>
          </p:cNvPr>
          <p:cNvSpPr/>
          <p:nvPr/>
        </p:nvSpPr>
        <p:spPr>
          <a:xfrm>
            <a:off x="1040814" y="5849140"/>
            <a:ext cx="2366158" cy="384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End point Library</a:t>
            </a:r>
          </a:p>
        </p:txBody>
      </p:sp>
      <p:sp>
        <p:nvSpPr>
          <p:cNvPr id="115" name="Bent Arrow 114">
            <a:extLst>
              <a:ext uri="{FF2B5EF4-FFF2-40B4-BE49-F238E27FC236}">
                <a16:creationId xmlns:a16="http://schemas.microsoft.com/office/drawing/2014/main" id="{BE973F25-3CAC-0644-877D-2A9CD4DDA82F}"/>
              </a:ext>
            </a:extLst>
          </p:cNvPr>
          <p:cNvSpPr/>
          <p:nvPr/>
        </p:nvSpPr>
        <p:spPr>
          <a:xfrm rot="10800000" flipH="1">
            <a:off x="3670024" y="5434145"/>
            <a:ext cx="2112579" cy="316274"/>
          </a:xfrm>
          <a:prstGeom prst="bentArrow">
            <a:avLst>
              <a:gd name="adj1" fmla="val 25000"/>
              <a:gd name="adj2" fmla="val 4444"/>
              <a:gd name="adj3" fmla="val 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Bent Arrow 115">
            <a:extLst>
              <a:ext uri="{FF2B5EF4-FFF2-40B4-BE49-F238E27FC236}">
                <a16:creationId xmlns:a16="http://schemas.microsoft.com/office/drawing/2014/main" id="{3FFD03FB-6D9D-AB4A-AC36-D311C2C23779}"/>
              </a:ext>
            </a:extLst>
          </p:cNvPr>
          <p:cNvSpPr/>
          <p:nvPr/>
        </p:nvSpPr>
        <p:spPr>
          <a:xfrm rot="10800000">
            <a:off x="6020009" y="5465747"/>
            <a:ext cx="2655089" cy="309512"/>
          </a:xfrm>
          <a:prstGeom prst="bentArrow">
            <a:avLst>
              <a:gd name="adj1" fmla="val 25000"/>
              <a:gd name="adj2" fmla="val 4444"/>
              <a:gd name="adj3" fmla="val 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C51641D-248E-BE43-AB25-ABE252318870}"/>
              </a:ext>
            </a:extLst>
          </p:cNvPr>
          <p:cNvSpPr/>
          <p:nvPr/>
        </p:nvSpPr>
        <p:spPr>
          <a:xfrm>
            <a:off x="4038600" y="5807196"/>
            <a:ext cx="3561902" cy="522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Packet processing and forwarding in network nodes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8E076DE-E968-834F-9493-E66A1004DF45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2293529" y="3577302"/>
            <a:ext cx="1290474" cy="4600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4226E7F-A9B5-2A4E-A82B-DED0EEEDC2D9}"/>
              </a:ext>
            </a:extLst>
          </p:cNvPr>
          <p:cNvCxnSpPr>
            <a:cxnSpLocks/>
            <a:stCxn id="7" idx="0"/>
            <a:endCxn id="52" idx="1"/>
          </p:cNvCxnSpPr>
          <p:nvPr/>
        </p:nvCxnSpPr>
        <p:spPr>
          <a:xfrm flipV="1">
            <a:off x="4030166" y="2627750"/>
            <a:ext cx="1396221" cy="450245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Bent Arrow 129">
            <a:extLst>
              <a:ext uri="{FF2B5EF4-FFF2-40B4-BE49-F238E27FC236}">
                <a16:creationId xmlns:a16="http://schemas.microsoft.com/office/drawing/2014/main" id="{346C8C30-A83C-374A-851E-175FD23ACEBF}"/>
              </a:ext>
            </a:extLst>
          </p:cNvPr>
          <p:cNvSpPr/>
          <p:nvPr/>
        </p:nvSpPr>
        <p:spPr>
          <a:xfrm rot="10800000" flipH="1">
            <a:off x="9610454" y="5483187"/>
            <a:ext cx="765786" cy="295367"/>
          </a:xfrm>
          <a:prstGeom prst="bentArrow">
            <a:avLst>
              <a:gd name="adj1" fmla="val 25000"/>
              <a:gd name="adj2" fmla="val 4444"/>
              <a:gd name="adj3" fmla="val 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Bent Arrow 130">
            <a:extLst>
              <a:ext uri="{FF2B5EF4-FFF2-40B4-BE49-F238E27FC236}">
                <a16:creationId xmlns:a16="http://schemas.microsoft.com/office/drawing/2014/main" id="{FDD8FA8D-083E-BC41-B7B4-4DBCBCEC1FE3}"/>
              </a:ext>
            </a:extLst>
          </p:cNvPr>
          <p:cNvSpPr/>
          <p:nvPr/>
        </p:nvSpPr>
        <p:spPr>
          <a:xfrm rot="10800000">
            <a:off x="10615616" y="5481724"/>
            <a:ext cx="1119354" cy="276999"/>
          </a:xfrm>
          <a:prstGeom prst="bentArrow">
            <a:avLst>
              <a:gd name="adj1" fmla="val 25000"/>
              <a:gd name="adj2" fmla="val 4444"/>
              <a:gd name="adj3" fmla="val 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CA39139-4810-A14D-A8D2-241CE39EBC07}"/>
              </a:ext>
            </a:extLst>
          </p:cNvPr>
          <p:cNvSpPr/>
          <p:nvPr/>
        </p:nvSpPr>
        <p:spPr>
          <a:xfrm>
            <a:off x="9694668" y="5953711"/>
            <a:ext cx="1981117" cy="384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/>
              <a:t>End point Library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9E05549-5F7B-C243-BA76-F39B2A1A106E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6329917" y="2600773"/>
            <a:ext cx="1288178" cy="26977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AF4D7FA-9F67-DD4A-939F-D10FA73EE5C1}"/>
              </a:ext>
            </a:extLst>
          </p:cNvPr>
          <p:cNvCxnSpPr>
            <a:cxnSpLocks/>
            <a:stCxn id="7" idx="2"/>
            <a:endCxn id="53" idx="1"/>
          </p:cNvCxnSpPr>
          <p:nvPr/>
        </p:nvCxnSpPr>
        <p:spPr>
          <a:xfrm>
            <a:off x="4030166" y="4168614"/>
            <a:ext cx="1215708" cy="285218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2DFA7CD-61D8-1245-ACB0-DC971C47F44A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6182654" y="4453832"/>
            <a:ext cx="1418458" cy="1755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EC77DF2-1A7D-7D47-A6EE-2B3FC30FD41D}"/>
              </a:ext>
            </a:extLst>
          </p:cNvPr>
          <p:cNvCxnSpPr>
            <a:cxnSpLocks/>
            <a:stCxn id="54" idx="3"/>
            <a:endCxn id="13" idx="1"/>
          </p:cNvCxnSpPr>
          <p:nvPr/>
        </p:nvCxnSpPr>
        <p:spPr>
          <a:xfrm flipV="1">
            <a:off x="8574521" y="4462610"/>
            <a:ext cx="1733261" cy="8778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9CE7C83-5029-2D48-A037-8EBB689C766F}"/>
              </a:ext>
            </a:extLst>
          </p:cNvPr>
          <p:cNvCxnSpPr>
            <a:cxnSpLocks/>
            <a:stCxn id="55" idx="3"/>
            <a:endCxn id="17" idx="1"/>
          </p:cNvCxnSpPr>
          <p:nvPr/>
        </p:nvCxnSpPr>
        <p:spPr>
          <a:xfrm>
            <a:off x="8504031" y="2600846"/>
            <a:ext cx="1788272" cy="59035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9F05D83-CE07-4A47-A701-4F60EB7BB126}"/>
              </a:ext>
            </a:extLst>
          </p:cNvPr>
          <p:cNvSpPr/>
          <p:nvPr/>
        </p:nvSpPr>
        <p:spPr>
          <a:xfrm>
            <a:off x="9619274" y="4948787"/>
            <a:ext cx="2112579" cy="384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Remove/ Process Contract</a:t>
            </a:r>
          </a:p>
        </p:txBody>
      </p:sp>
    </p:spTree>
    <p:extLst>
      <p:ext uri="{BB962C8B-B14F-4D97-AF65-F5344CB8AC3E}">
        <p14:creationId xmlns:p14="http://schemas.microsoft.com/office/powerpoint/2010/main" val="191219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Tutorial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8162-E55F-814C-9AF6-7DA86F1B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Introduction and Setup</a:t>
            </a:r>
          </a:p>
          <a:p>
            <a:r>
              <a:rPr lang="en-US" b="1" dirty="0"/>
              <a:t>Part 1: Introduction to New IP (motivation and format)</a:t>
            </a:r>
          </a:p>
          <a:p>
            <a:pPr lvl="1"/>
            <a:r>
              <a:rPr lang="en-US" dirty="0"/>
              <a:t>Rationale for New IP</a:t>
            </a:r>
          </a:p>
          <a:p>
            <a:pPr lvl="1"/>
            <a:r>
              <a:rPr lang="en-US" dirty="0"/>
              <a:t>Address Innovation</a:t>
            </a:r>
          </a:p>
          <a:p>
            <a:pPr lvl="1"/>
            <a:r>
              <a:rPr lang="en-US" dirty="0"/>
              <a:t>New IP Contracts</a:t>
            </a:r>
          </a:p>
          <a:p>
            <a:pPr lvl="1"/>
            <a:r>
              <a:rPr lang="en-US" dirty="0"/>
              <a:t>New IP Design on Linux</a:t>
            </a:r>
          </a:p>
          <a:p>
            <a:r>
              <a:rPr lang="en-US" b="1" dirty="0"/>
              <a:t>Part 2:  New IP Sandbox Test Environment</a:t>
            </a:r>
          </a:p>
          <a:p>
            <a:pPr lvl="1"/>
            <a:r>
              <a:rPr lang="en-US" dirty="0"/>
              <a:t>Introduction to Linux namespaces and </a:t>
            </a:r>
            <a:r>
              <a:rPr lang="en-US" dirty="0" err="1"/>
              <a:t>NeST</a:t>
            </a:r>
            <a:r>
              <a:rPr lang="en-US" dirty="0"/>
              <a:t> topology creation platform.</a:t>
            </a:r>
          </a:p>
          <a:p>
            <a:pPr lvl="1"/>
            <a:r>
              <a:rPr lang="en-US" dirty="0" err="1"/>
              <a:t>NeST</a:t>
            </a:r>
            <a:r>
              <a:rPr lang="en-US" dirty="0"/>
              <a:t> Design and Features</a:t>
            </a:r>
          </a:p>
          <a:p>
            <a:pPr lvl="1"/>
            <a:r>
              <a:rPr lang="en-US" dirty="0"/>
              <a:t>Platform for New IP Sandboxing</a:t>
            </a:r>
          </a:p>
          <a:p>
            <a:r>
              <a:rPr lang="en-US" b="1" dirty="0"/>
              <a:t>Part 3: Demonstration of the use cases </a:t>
            </a:r>
          </a:p>
          <a:p>
            <a:pPr lvl="1"/>
            <a:r>
              <a:rPr lang="en-US" dirty="0"/>
              <a:t>Forwarding based on Asymmetric addresses </a:t>
            </a:r>
          </a:p>
          <a:p>
            <a:pPr lvl="1"/>
            <a:r>
              <a:rPr lang="en-US" dirty="0"/>
              <a:t>Developing Contracts latency-aware forwarding.</a:t>
            </a:r>
          </a:p>
          <a:p>
            <a:pPr lvl="1"/>
            <a:r>
              <a:rPr lang="en-US" dirty="0"/>
              <a:t>Platform Capabilities</a:t>
            </a:r>
          </a:p>
          <a:p>
            <a:r>
              <a:rPr lang="en-US" b="1" dirty="0"/>
              <a:t>Part 4: Service extensibility on New IP platform</a:t>
            </a:r>
          </a:p>
          <a:p>
            <a:pPr lvl="1"/>
            <a:r>
              <a:rPr lang="en-US" dirty="0"/>
              <a:t>Extension scenario of latency-aware scheduling and forwarding for multiple time constraint streams.</a:t>
            </a:r>
          </a:p>
          <a:p>
            <a:r>
              <a:rPr lang="en-US" b="1" dirty="0"/>
              <a:t>Wrap up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592EE-E825-0B41-8771-4121CBF2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877-FD87-2D46-A9BE-B1EAD2B9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167B-3907-9543-ACED-62ABF708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121C-438B-554D-89F9-F126A8AD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Since New IP Packet format is new and carries a lot of intelligence, it was important to understand those processing overheads from</a:t>
            </a:r>
          </a:p>
          <a:p>
            <a:pPr lvl="1"/>
            <a:r>
              <a:rPr lang="en-US" dirty="0"/>
              <a:t>Design and over all implementation framework perspective</a:t>
            </a:r>
          </a:p>
          <a:p>
            <a:pPr lvl="1"/>
            <a:r>
              <a:rPr lang="en-US" dirty="0"/>
              <a:t>From performance and ease of development</a:t>
            </a:r>
          </a:p>
          <a:p>
            <a:r>
              <a:rPr lang="en-US" dirty="0"/>
              <a:t>More Focus on packet processing/ not hardware</a:t>
            </a:r>
          </a:p>
          <a:p>
            <a:r>
              <a:rPr lang="en-US" dirty="0"/>
              <a:t>Emphasis on Fast and flexible test and verification environment</a:t>
            </a:r>
          </a:p>
          <a:p>
            <a:r>
              <a:rPr lang="en-US" dirty="0"/>
              <a:t>Our Platform choice – Linux with network name spaces</a:t>
            </a:r>
          </a:p>
          <a:p>
            <a:pPr lvl="1"/>
            <a:r>
              <a:rPr lang="en-US" dirty="0"/>
              <a:t>Reuse not reinvent</a:t>
            </a:r>
          </a:p>
          <a:p>
            <a:pPr lvl="1"/>
            <a:r>
              <a:rPr lang="en-US" dirty="0"/>
              <a:t>Linux gave us a very stable environment and a plethora of tools and features.</a:t>
            </a:r>
          </a:p>
          <a:p>
            <a:pPr lvl="1"/>
            <a:r>
              <a:rPr lang="en-US" dirty="0"/>
              <a:t>Very short learning curve</a:t>
            </a:r>
          </a:p>
          <a:p>
            <a:r>
              <a:rPr lang="en-US" dirty="0" err="1"/>
              <a:t>NeST</a:t>
            </a:r>
            <a:r>
              <a:rPr lang="en-US" dirty="0"/>
              <a:t> provides meets all the above design considerations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7B2B3-7B9B-8748-B418-26CCF173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2E30C-17E2-944A-9B17-486F5B77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01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8881-8546-844B-AAFB-4E68205C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25C77-1290-7640-9E83-F712FFCA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600" dirty="0"/>
              <a:t>Technical Specification: “</a:t>
            </a:r>
            <a:r>
              <a:rPr lang="en-US" sz="1600" dirty="0">
                <a:hlinkClick r:id="rId2"/>
              </a:rPr>
              <a:t>New Services and Capabilities for Network 2030: Description, Techni​​cal Gap and Performance Target Analysis</a:t>
            </a:r>
            <a:r>
              <a:rPr lang="en-US" sz="1600" dirty="0"/>
              <a:t>​”  (October 2019) ​</a:t>
            </a:r>
          </a:p>
          <a:p>
            <a:pPr fontAlgn="base"/>
            <a:r>
              <a:rPr lang="en-US" sz="1600" dirty="0"/>
              <a:t>Technical Report: "</a:t>
            </a:r>
            <a:r>
              <a:rPr lang="en-US" sz="1600" dirty="0">
                <a:hlinkClick r:id="rId3"/>
              </a:rPr>
              <a:t>Network 2030 - Gap Analysis of Network 2030 New Services, Capabilities and Use cases</a:t>
            </a:r>
            <a:r>
              <a:rPr lang="en-US" sz="1600" dirty="0"/>
              <a:t>" (June 2020)</a:t>
            </a:r>
          </a:p>
          <a:p>
            <a:r>
              <a:rPr lang="en-US" sz="1600" dirty="0"/>
              <a:t>R. Li, K. Makhijani and L. Dong, "New IP: A Data Packet Framework to Evolve the Internet : Invited Paper," 2020 IEEE 21st International Conference on High Performance Switching and Routing (HPSR), 2020, pp. 1-8, </a:t>
            </a:r>
            <a:r>
              <a:rPr lang="en-US" sz="1600" dirty="0" err="1"/>
              <a:t>doi</a:t>
            </a:r>
            <a:r>
              <a:rPr lang="en-US" sz="1600" dirty="0"/>
              <a:t>: 10.1109/HPSR48589.2020.9098996.</a:t>
            </a:r>
          </a:p>
          <a:p>
            <a:r>
              <a:rPr lang="en-US" sz="1600" dirty="0"/>
              <a:t>K. Makhijani and L. Dong, "Asymmetric Addressing Structures in Limited Domain Networks," 2021 IEEE 22nd International Conference on High Performance Switching and Routing (HPSR), 2021, pp. 1-7, </a:t>
            </a:r>
            <a:r>
              <a:rPr lang="en-US" sz="1600" dirty="0" err="1"/>
              <a:t>doi</a:t>
            </a:r>
            <a:r>
              <a:rPr lang="en-US" sz="1600" dirty="0"/>
              <a:t>: 10.1109/HPSR52026.2021.9481811.</a:t>
            </a:r>
          </a:p>
          <a:p>
            <a:r>
              <a:rPr lang="en-US" sz="1600" dirty="0">
                <a:hlinkClick r:id="rId4"/>
              </a:rPr>
              <a:t>IEEE GLOBECOM 2019: Richard Li, “IP: GOING BEYOND THE LIMITS OF THE INTERNET”</a:t>
            </a:r>
            <a:endParaRPr lang="en-US" sz="1600" dirty="0"/>
          </a:p>
          <a:p>
            <a:r>
              <a:rPr lang="en-US" sz="1600" dirty="0"/>
              <a:t>6G RESEARCH VISIONS, NO. 6</a:t>
            </a:r>
          </a:p>
          <a:p>
            <a:r>
              <a:rPr lang="en-US" sz="1600" dirty="0"/>
              <a:t>White paper on 6G networking, Led by Tarik </a:t>
            </a:r>
            <a:r>
              <a:rPr lang="en-US" sz="1600" dirty="0" err="1"/>
              <a:t>Taleb</a:t>
            </a:r>
            <a:r>
              <a:rPr lang="en-US" sz="1600" dirty="0"/>
              <a:t>. https://www.6gchannel.com/items/6g-white-paper-networking/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E121B-4316-6D43-B25E-5F20BE05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55FA1-065A-4F43-AD50-073725EC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63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BAB3-E919-114F-845B-C65126E5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50" y="4699591"/>
            <a:ext cx="11360700" cy="1177091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1DE01-7A6D-7145-BAF2-907D2ED2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5700" y="1137109"/>
            <a:ext cx="6937600" cy="29676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Please contact presenters for questions, feedback, and comments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400" dirty="0"/>
              <a:t>Mohit P. </a:t>
            </a:r>
            <a:r>
              <a:rPr lang="en-US" sz="1400" dirty="0" err="1"/>
              <a:t>Tahiliani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tahiliani@nitk.edu.in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Lijun Dong </a:t>
            </a:r>
            <a:r>
              <a:rPr lang="en-US" sz="1400" dirty="0">
                <a:hlinkClick r:id="rId3"/>
              </a:rPr>
              <a:t>lijun.dong@futurewei.com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Bhaskar Kataria </a:t>
            </a:r>
            <a:r>
              <a:rPr lang="en-US" sz="1400" dirty="0">
                <a:hlinkClick r:id="rId4"/>
              </a:rPr>
              <a:t>bhaskar.181co213@nitk.edu.in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Deepta</a:t>
            </a:r>
            <a:r>
              <a:rPr lang="en-US" sz="1400" dirty="0"/>
              <a:t> </a:t>
            </a:r>
            <a:r>
              <a:rPr lang="en-US" sz="1400" dirty="0" err="1"/>
              <a:t>Devkota</a:t>
            </a:r>
            <a:r>
              <a:rPr lang="en-US" sz="1400" dirty="0"/>
              <a:t> </a:t>
            </a:r>
            <a:r>
              <a:rPr lang="en-US" sz="1400" u="sng" dirty="0">
                <a:hlinkClick r:id="rId5" tooltip="mailto:deeptadevkota.191cs117@nitk.edu.in"/>
              </a:rPr>
              <a:t>deeptadevkota.191cs117@nitk.edu.in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Shashank D </a:t>
            </a:r>
            <a:r>
              <a:rPr lang="en-US" sz="1400" u="sng" dirty="0">
                <a:hlinkClick r:id="rId6" tooltip="mailto:shashankd.181co248@nitk.edu.in"/>
              </a:rPr>
              <a:t>shashankd.181co248@nitk.edu.in</a:t>
            </a:r>
            <a:endParaRPr lang="en-US" sz="1400" u="sng" dirty="0"/>
          </a:p>
          <a:p>
            <a:pPr marL="0" indent="0">
              <a:buNone/>
            </a:pPr>
            <a:r>
              <a:rPr lang="en-US" sz="1400" dirty="0"/>
              <a:t>Kiran M </a:t>
            </a:r>
            <a:r>
              <a:rPr lang="en-US" sz="1400" dirty="0">
                <a:hlinkClick r:id="rId7"/>
              </a:rPr>
              <a:t>kiranm@futurewei.com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Acknowledgements: @</a:t>
            </a:r>
            <a:r>
              <a:rPr lang="en-US" sz="1400" dirty="0" err="1"/>
              <a:t>ameyanrd</a:t>
            </a:r>
            <a:r>
              <a:rPr lang="en-US" sz="1400" dirty="0"/>
              <a:t>,  @</a:t>
            </a:r>
            <a:r>
              <a:rPr lang="en-US" sz="1400" dirty="0" err="1"/>
              <a:t>rohit-mp</a:t>
            </a:r>
            <a:r>
              <a:rPr lang="en-US" sz="1400" dirty="0"/>
              <a:t>, @</a:t>
            </a:r>
            <a:r>
              <a:rPr lang="en-US" sz="1400" dirty="0" err="1"/>
              <a:t>lesliemonis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8587A-3D5E-4543-909D-734F313D79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34E9-3789-5245-AB3E-5A77278E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B46C4-D984-9A43-B344-A73EC5AD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3E8D1-65DE-8C49-86EE-12847E9D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3</a:t>
            </a:fld>
            <a:endParaRPr lang="en-US"/>
          </a:p>
        </p:txBody>
      </p:sp>
      <p:pic>
        <p:nvPicPr>
          <p:cNvPr id="8194" name="Picture 2" descr="Kiran Makhijani - ICIN 2022">
            <a:extLst>
              <a:ext uri="{FF2B5EF4-FFF2-40B4-BE49-F238E27FC236}">
                <a16:creationId xmlns:a16="http://schemas.microsoft.com/office/drawing/2014/main" id="{CB281122-02BC-7D47-BF02-4310A58E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03" y="1715349"/>
            <a:ext cx="1379456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ijun Dong - ICIN 2022">
            <a:extLst>
              <a:ext uri="{FF2B5EF4-FFF2-40B4-BE49-F238E27FC236}">
                <a16:creationId xmlns:a16="http://schemas.microsoft.com/office/drawing/2014/main" id="{D2AD4587-AC0D-DE40-83E1-1DC9F6C4BB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17" y="1715349"/>
            <a:ext cx="1487282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Mohit Tahiliani - ICIN 2022">
            <a:extLst>
              <a:ext uri="{FF2B5EF4-FFF2-40B4-BE49-F238E27FC236}">
                <a16:creationId xmlns:a16="http://schemas.microsoft.com/office/drawing/2014/main" id="{70064FB5-BA73-664F-B790-B706F55B9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75" y="1715349"/>
            <a:ext cx="1487279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Bhaskar Kataria - ICIN 2022">
            <a:extLst>
              <a:ext uri="{FF2B5EF4-FFF2-40B4-BE49-F238E27FC236}">
                <a16:creationId xmlns:a16="http://schemas.microsoft.com/office/drawing/2014/main" id="{6589A901-F84A-E248-A3CF-726ADE292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945" y="1740010"/>
            <a:ext cx="1487281" cy="171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E5BCF-9A7A-B244-A21D-A0357411D930}"/>
              </a:ext>
            </a:extLst>
          </p:cNvPr>
          <p:cNvSpPr txBox="1"/>
          <p:nvPr/>
        </p:nvSpPr>
        <p:spPr>
          <a:xfrm>
            <a:off x="811001" y="4108232"/>
            <a:ext cx="224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Kiran Makhijani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Futurewei</a:t>
            </a:r>
            <a:r>
              <a:rPr lang="en-US" dirty="0"/>
              <a:t> Tech, USA)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32895-0869-9041-99C5-BDF50560539D}"/>
              </a:ext>
            </a:extLst>
          </p:cNvPr>
          <p:cNvSpPr txBox="1"/>
          <p:nvPr/>
        </p:nvSpPr>
        <p:spPr>
          <a:xfrm>
            <a:off x="3688719" y="4108232"/>
            <a:ext cx="1603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Mohit</a:t>
            </a:r>
            <a:r>
              <a:rPr lang="en-US" dirty="0"/>
              <a:t> </a:t>
            </a:r>
            <a:r>
              <a:rPr lang="en-US" b="1" dirty="0" err="1"/>
              <a:t>Tahiliani</a:t>
            </a:r>
            <a:endParaRPr lang="en-US" dirty="0"/>
          </a:p>
          <a:p>
            <a:pPr algn="ctr"/>
            <a:r>
              <a:rPr lang="en-US" dirty="0"/>
              <a:t>(NITK, India)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F282C-A9E1-A048-A9C5-0E5379A534BB}"/>
              </a:ext>
            </a:extLst>
          </p:cNvPr>
          <p:cNvSpPr txBox="1"/>
          <p:nvPr/>
        </p:nvSpPr>
        <p:spPr>
          <a:xfrm>
            <a:off x="6465368" y="4108232"/>
            <a:ext cx="1629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Bhaskar Kataria</a:t>
            </a:r>
          </a:p>
          <a:p>
            <a:pPr algn="ctr"/>
            <a:r>
              <a:rPr lang="en-US" dirty="0"/>
              <a:t>(NITK India)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09999-3174-9C4D-A543-F4B4432CF09A}"/>
              </a:ext>
            </a:extLst>
          </p:cNvPr>
          <p:cNvSpPr txBox="1"/>
          <p:nvPr/>
        </p:nvSpPr>
        <p:spPr>
          <a:xfrm>
            <a:off x="8777366" y="4108232"/>
            <a:ext cx="224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Lijun Dong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Futurewei</a:t>
            </a:r>
            <a:r>
              <a:rPr lang="en-US" dirty="0"/>
              <a:t> Tech, USA)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33A25-8E65-4D47-8DD3-9B273280D9DA}"/>
              </a:ext>
            </a:extLst>
          </p:cNvPr>
          <p:cNvSpPr txBox="1"/>
          <p:nvPr/>
        </p:nvSpPr>
        <p:spPr>
          <a:xfrm>
            <a:off x="2630658" y="5500468"/>
            <a:ext cx="751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Deepta</a:t>
            </a:r>
            <a:r>
              <a:rPr lang="en-US" dirty="0"/>
              <a:t> and </a:t>
            </a:r>
            <a:r>
              <a:rPr lang="en-US" dirty="0" err="1"/>
              <a:t>Shanshak</a:t>
            </a:r>
            <a:r>
              <a:rPr lang="en-US" dirty="0"/>
              <a:t> (NITK) for support with tutorial and access to New IP VM</a:t>
            </a:r>
          </a:p>
        </p:txBody>
      </p:sp>
    </p:spTree>
    <p:extLst>
      <p:ext uri="{BB962C8B-B14F-4D97-AF65-F5344CB8AC3E}">
        <p14:creationId xmlns:p14="http://schemas.microsoft.com/office/powerpoint/2010/main" val="411635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C0E5-6D5E-A445-8A0F-C35ADBDD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C8BD-94CC-544C-B9E2-E7619D89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and VM for hands on portion of the tutorial </a:t>
            </a:r>
          </a:p>
          <a:p>
            <a:pPr lvl="1"/>
            <a:r>
              <a:rPr lang="en-US" dirty="0"/>
              <a:t>https://network2030.github.io/</a:t>
            </a:r>
            <a:r>
              <a:rPr lang="en-US" dirty="0" err="1"/>
              <a:t>NewIP</a:t>
            </a:r>
            <a:r>
              <a:rPr lang="en-US" dirty="0"/>
              <a:t>-Linux/</a:t>
            </a:r>
          </a:p>
          <a:p>
            <a:r>
              <a:rPr lang="en-US" dirty="0"/>
              <a:t>Access Cloud Account to VM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ubuntu@&lt;</a:t>
            </a:r>
            <a:r>
              <a:rPr lang="en-US" dirty="0" err="1"/>
              <a:t>ip_address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[Download for your own use]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2BE2D-EA03-5C49-BE73-36600076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BEE2C-6E9D-5D4C-9CC3-81FD97C4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59493C-10FE-5146-8001-B031A4D40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11907"/>
              </p:ext>
            </p:extLst>
          </p:nvPr>
        </p:nvGraphicFramePr>
        <p:xfrm>
          <a:off x="7696200" y="2796382"/>
          <a:ext cx="3263900" cy="2946400"/>
        </p:xfrm>
        <a:graphic>
          <a:graphicData uri="http://schemas.openxmlformats.org/drawingml/2006/table">
            <a:tbl>
              <a:tblPr/>
              <a:tblGrid>
                <a:gridCol w="3263900">
                  <a:extLst>
                    <a:ext uri="{9D8B030D-6E8A-4147-A177-3AD203B41FA5}">
                      <a16:colId xmlns:a16="http://schemas.microsoft.com/office/drawing/2014/main" val="3005179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Mono" pitchFamily="2" charset="0"/>
                        </a:rPr>
                        <a:t>129.154.224.36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670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Mono" pitchFamily="2" charset="0"/>
                        </a:rPr>
                        <a:t>144.24.108.91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154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Mono" pitchFamily="2" charset="0"/>
                        </a:rPr>
                        <a:t>144.24.115.88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332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Mono" pitchFamily="2" charset="0"/>
                        </a:rPr>
                        <a:t>129.154.224.207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95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Mono" pitchFamily="2" charset="0"/>
                        </a:rPr>
                        <a:t>152.67.25.130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52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Mono" pitchFamily="2" charset="0"/>
                        </a:rPr>
                        <a:t>144.24.103.180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3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Mono" pitchFamily="2" charset="0"/>
                        </a:rPr>
                        <a:t>144.24.118.49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50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Mono" pitchFamily="2" charset="0"/>
                        </a:rPr>
                        <a:t>129.154.231.126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376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oboto Mono" pitchFamily="2" charset="0"/>
                        </a:rPr>
                        <a:t>129.154.227.93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321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Mono" pitchFamily="2" charset="0"/>
                        </a:rPr>
                        <a:t>129.154.226.88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94133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4A9AED79-089E-7244-9F64-1DE169382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528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6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5E0A67-8036-4644-B085-BD2606D4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IP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88D4E3-A946-014B-9225-6D85B514D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Basic Specification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FECD1-B334-864B-9CA5-B418A440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F67A6-EB86-2840-A62D-6E2A7926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7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11" y="1926502"/>
            <a:ext cx="4933789" cy="334685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-160808"/>
            <a:ext cx="20688601" cy="36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799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93803FE-B5E7-4C8A-AED4-187E59D1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4C85-2790-114C-8E32-047AFFF76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936"/>
            <a:ext cx="52578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Support for several billions of devices.</a:t>
            </a:r>
          </a:p>
          <a:p>
            <a:r>
              <a:rPr lang="en-US" dirty="0"/>
              <a:t>Support for a variety of connections</a:t>
            </a:r>
          </a:p>
          <a:p>
            <a:r>
              <a:rPr lang="en-US" dirty="0"/>
              <a:t>Support for terabytes of high-volume data streams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Translating to Requirements on the Networks</a:t>
            </a:r>
          </a:p>
          <a:p>
            <a:r>
              <a:rPr lang="en-US" dirty="0"/>
              <a:t>High reliability in machine-centric data delivery</a:t>
            </a:r>
          </a:p>
          <a:p>
            <a:r>
              <a:rPr lang="en-US" dirty="0"/>
              <a:t>Fine-grained customization of traffic</a:t>
            </a:r>
          </a:p>
          <a:p>
            <a:r>
              <a:rPr lang="en-US" dirty="0"/>
              <a:t>Guarantees of data delivery</a:t>
            </a:r>
          </a:p>
          <a:p>
            <a:pPr lvl="1"/>
            <a:r>
              <a:rPr lang="en-US" dirty="0"/>
              <a:t>Timeliness, quality, throughput</a:t>
            </a:r>
          </a:p>
          <a:p>
            <a:r>
              <a:rPr lang="en-US" dirty="0"/>
              <a:t>Loss less flow of traffic between the endpoints</a:t>
            </a:r>
          </a:p>
          <a:p>
            <a:pPr lvl="1"/>
            <a:r>
              <a:rPr lang="en-US" dirty="0"/>
              <a:t>Reliability</a:t>
            </a:r>
          </a:p>
          <a:p>
            <a:r>
              <a:rPr lang="en-US" dirty="0"/>
              <a:t>New Security aspects </a:t>
            </a:r>
          </a:p>
          <a:p>
            <a:pPr lvl="1"/>
            <a:r>
              <a:rPr lang="en-US" dirty="0"/>
              <a:t>Digital Sovereignty, Preservation of Privacy</a:t>
            </a:r>
          </a:p>
          <a:p>
            <a:r>
              <a:rPr lang="en-US" dirty="0"/>
              <a:t>Digital Twins &amp; Cyber physical systems.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83225-FF07-446B-B79C-0E07266FF14B}"/>
              </a:ext>
            </a:extLst>
          </p:cNvPr>
          <p:cNvSpPr txBox="1"/>
          <p:nvPr/>
        </p:nvSpPr>
        <p:spPr>
          <a:xfrm>
            <a:off x="7133108" y="1531596"/>
            <a:ext cx="27054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 defTabSz="91412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+mj-lt"/>
                <a:ea typeface="宋体" pitchFamily="2" charset="-122"/>
                <a:cs typeface="Arial Narrow" panose="020B0604020202020204" pitchFamily="34" charset="0"/>
              </a:rPr>
              <a:t>| Abundant Bandwidth Everywhere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6E599-31DF-4EAA-AA46-1669218E4C8A}"/>
              </a:ext>
            </a:extLst>
          </p:cNvPr>
          <p:cNvSpPr txBox="1"/>
          <p:nvPr/>
        </p:nvSpPr>
        <p:spPr>
          <a:xfrm>
            <a:off x="9124452" y="5526436"/>
            <a:ext cx="3025677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ea typeface="宋体" pitchFamily="2" charset="-122"/>
                <a:cs typeface="Arial Narrow" panose="020B0604020202020204" pitchFamily="34" charset="0"/>
              </a:rPr>
              <a:t>|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+mj-lt"/>
                <a:ea typeface="宋体" pitchFamily="2" charset="-122"/>
                <a:cs typeface="Arial Narrow" panose="020B0604020202020204" pitchFamily="34" charset="0"/>
              </a:rPr>
              <a:t>Critical Applications and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FC5AF-700B-42F1-9422-61C0329211D9}"/>
              </a:ext>
            </a:extLst>
          </p:cNvPr>
          <p:cNvSpPr txBox="1"/>
          <p:nvPr/>
        </p:nvSpPr>
        <p:spPr>
          <a:xfrm>
            <a:off x="6913888" y="5526436"/>
            <a:ext cx="2031554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ea typeface="宋体" pitchFamily="2" charset="-122"/>
                <a:cs typeface="Arial Narrow" panose="020B0604020202020204" pitchFamily="34" charset="0"/>
              </a:rPr>
              <a:t>|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+mj-lt"/>
                <a:ea typeface="宋体" pitchFamily="2" charset="-122"/>
                <a:cs typeface="Arial Narrow" panose="020B0604020202020204" pitchFamily="34" charset="0"/>
              </a:rPr>
              <a:t>Connectivity Everything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37929" y="1731923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eMBB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9587651" y="5256930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URLLC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7012" y="5256930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mMTC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0489871" y="5894936"/>
            <a:ext cx="162416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Source:  </a:t>
            </a:r>
            <a:r>
              <a:rPr lang="en-US" altLang="zh-CN" sz="1050" dirty="0"/>
              <a:t>ITU-T </a:t>
            </a:r>
            <a:r>
              <a:rPr lang="en-US" sz="1050" dirty="0"/>
              <a:t>IMT-2020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C6DC1-3D15-FB45-830F-D34EAE19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58C91A0-57B1-9645-987B-88A42CEE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6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58E7CB-FE35-4A7C-B33F-613B2140E9C8}"/>
              </a:ext>
            </a:extLst>
          </p:cNvPr>
          <p:cNvSpPr/>
          <p:nvPr/>
        </p:nvSpPr>
        <p:spPr>
          <a:xfrm>
            <a:off x="838200" y="5826961"/>
            <a:ext cx="4335379" cy="5293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400" dirty="0"/>
              <a:t>Understand impact of these requirements on the current 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8552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9479-EF90-4664-925D-E8F2119B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New IP?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95F78-B7FC-4DA6-9B6A-B40D17C6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BFAE5-D1EA-4FF8-8F28-93A388E0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FB4A3-8965-4CA0-AE42-DC8BC4C1A7CB}"/>
              </a:ext>
            </a:extLst>
          </p:cNvPr>
          <p:cNvSpPr/>
          <p:nvPr/>
        </p:nvSpPr>
        <p:spPr>
          <a:xfrm>
            <a:off x="674025" y="1631618"/>
            <a:ext cx="4114800" cy="807816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An abstraction of Network Technologies across different dimensions to enable next-gen application scenarios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1C6F6D-0FB4-4710-AF16-9C6D5B72916D}"/>
              </a:ext>
            </a:extLst>
          </p:cNvPr>
          <p:cNvSpPr/>
          <p:nvPr/>
        </p:nvSpPr>
        <p:spPr>
          <a:xfrm>
            <a:off x="5889035" y="3453403"/>
            <a:ext cx="5507212" cy="907256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/>
              <a:t>Promotes Holistic approach vs Siloed approach: past few decades network innovation are driven by specific requirement within the constraints of current network architecture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BF224C-79E6-5B4E-BEC9-BA74D777F621}"/>
              </a:ext>
            </a:extLst>
          </p:cNvPr>
          <p:cNvGrpSpPr/>
          <p:nvPr/>
        </p:nvGrpSpPr>
        <p:grpSpPr>
          <a:xfrm>
            <a:off x="5172622" y="1690688"/>
            <a:ext cx="6020700" cy="1738312"/>
            <a:chOff x="5172622" y="1690688"/>
            <a:chExt cx="6020700" cy="17383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E4EB69-D453-44A4-A64A-8DFF1351CC4A}"/>
                </a:ext>
              </a:extLst>
            </p:cNvPr>
            <p:cNvSpPr/>
            <p:nvPr/>
          </p:nvSpPr>
          <p:spPr>
            <a:xfrm>
              <a:off x="5172622" y="1805893"/>
              <a:ext cx="1412769" cy="433365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Evolutionary Architecture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F38DE1-6EC1-4DA7-9DEA-770440F5B3E2}"/>
                </a:ext>
              </a:extLst>
            </p:cNvPr>
            <p:cNvSpPr/>
            <p:nvPr/>
          </p:nvSpPr>
          <p:spPr>
            <a:xfrm>
              <a:off x="6693453" y="1805893"/>
              <a:ext cx="1412769" cy="433365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Self-X Networks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2300C8-CB6F-4E9B-BD1F-D26CAB895A66}"/>
                </a:ext>
              </a:extLst>
            </p:cNvPr>
            <p:cNvSpPr/>
            <p:nvPr/>
          </p:nvSpPr>
          <p:spPr>
            <a:xfrm>
              <a:off x="9672490" y="1818844"/>
              <a:ext cx="1412769" cy="433365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High Precision Services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B877F9-6A12-4E78-A1D5-33764B3E7222}"/>
                </a:ext>
              </a:extLst>
            </p:cNvPr>
            <p:cNvSpPr/>
            <p:nvPr/>
          </p:nvSpPr>
          <p:spPr>
            <a:xfrm>
              <a:off x="5227713" y="2354463"/>
              <a:ext cx="1244282" cy="43336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Flexible, Backward Compatible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58B816-3025-4BD2-9D87-8E1529683033}"/>
                </a:ext>
              </a:extLst>
            </p:cNvPr>
            <p:cNvSpPr/>
            <p:nvPr/>
          </p:nvSpPr>
          <p:spPr>
            <a:xfrm>
              <a:off x="8147378" y="1805893"/>
              <a:ext cx="1412769" cy="433365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Trustworthiness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4EC8B9-F936-4D69-A0D4-1109C33C0CD4}"/>
                </a:ext>
              </a:extLst>
            </p:cNvPr>
            <p:cNvSpPr/>
            <p:nvPr/>
          </p:nvSpPr>
          <p:spPr>
            <a:xfrm>
              <a:off x="6808475" y="2334519"/>
              <a:ext cx="1182725" cy="3651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AI/ML Technologies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0F0818-6329-4FC3-9DD3-D99840565F25}"/>
                </a:ext>
              </a:extLst>
            </p:cNvPr>
            <p:cNvSpPr/>
            <p:nvPr/>
          </p:nvSpPr>
          <p:spPr>
            <a:xfrm>
              <a:off x="6808475" y="2818481"/>
              <a:ext cx="1182725" cy="3651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Automation in </a:t>
              </a:r>
              <a:r>
                <a:rPr lang="en-US" sz="1100" dirty="0" err="1"/>
                <a:t>Mgmt</a:t>
              </a:r>
              <a:r>
                <a:rPr lang="en-US" sz="1100" dirty="0"/>
                <a:t> Plane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019036-128C-4AA5-B680-9D50AF98D984}"/>
                </a:ext>
              </a:extLst>
            </p:cNvPr>
            <p:cNvSpPr/>
            <p:nvPr/>
          </p:nvSpPr>
          <p:spPr>
            <a:xfrm>
              <a:off x="8231621" y="2348024"/>
              <a:ext cx="1244282" cy="3651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Secure routing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5B23AA-3464-40B3-8B9D-8AAD897CB9C2}"/>
                </a:ext>
              </a:extLst>
            </p:cNvPr>
            <p:cNvSpPr/>
            <p:nvPr/>
          </p:nvSpPr>
          <p:spPr>
            <a:xfrm>
              <a:off x="8246236" y="2854699"/>
              <a:ext cx="1215053" cy="3651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Customization in Control Plane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A91965-CDBC-41A0-8AAC-5BD2E6413925}"/>
                </a:ext>
              </a:extLst>
            </p:cNvPr>
            <p:cNvSpPr/>
            <p:nvPr/>
          </p:nvSpPr>
          <p:spPr>
            <a:xfrm>
              <a:off x="9729188" y="2395045"/>
              <a:ext cx="1299373" cy="3651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New low level service primitives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80BB03-7B75-4EA3-9336-94120F13FD4E}"/>
                </a:ext>
              </a:extLst>
            </p:cNvPr>
            <p:cNvSpPr/>
            <p:nvPr/>
          </p:nvSpPr>
          <p:spPr>
            <a:xfrm>
              <a:off x="9715034" y="2868565"/>
              <a:ext cx="1327680" cy="3651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Customization in Data Plane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28BE0E-A571-4E23-A1B4-C2FD16B4FE36}"/>
                </a:ext>
              </a:extLst>
            </p:cNvPr>
            <p:cNvSpPr/>
            <p:nvPr/>
          </p:nvSpPr>
          <p:spPr>
            <a:xfrm>
              <a:off x="5227713" y="2860032"/>
              <a:ext cx="1244282" cy="3651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large-scale network domains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D778DC-95B7-4F82-ADE0-94DDB4A3A93F}"/>
                </a:ext>
              </a:extLst>
            </p:cNvPr>
            <p:cNvSpPr/>
            <p:nvPr/>
          </p:nvSpPr>
          <p:spPr>
            <a:xfrm>
              <a:off x="9601304" y="1690688"/>
              <a:ext cx="1592018" cy="173831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A74A91C-8CD8-4AC7-A07C-4F70C07A7A1E}"/>
              </a:ext>
            </a:extLst>
          </p:cNvPr>
          <p:cNvSpPr/>
          <p:nvPr/>
        </p:nvSpPr>
        <p:spPr>
          <a:xfrm>
            <a:off x="627049" y="5336906"/>
            <a:ext cx="5635990" cy="907256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/>
              <a:t>An early stage of concept to support newer applications in evolutionary, flexible and programmable manner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39919B9-BB45-DE4D-B6A3-24FF7AC15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43" y="3219824"/>
            <a:ext cx="4616548" cy="1871884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C0CEDC04-7501-934C-B4F6-5E183379E989}"/>
              </a:ext>
            </a:extLst>
          </p:cNvPr>
          <p:cNvGrpSpPr/>
          <p:nvPr/>
        </p:nvGrpSpPr>
        <p:grpSpPr>
          <a:xfrm>
            <a:off x="7922235" y="4754563"/>
            <a:ext cx="3358138" cy="1422462"/>
            <a:chOff x="8610600" y="3733274"/>
            <a:chExt cx="3358138" cy="142246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818BBB3-1C43-0A42-B663-4DEDAF8B01F1}"/>
                </a:ext>
              </a:extLst>
            </p:cNvPr>
            <p:cNvGrpSpPr/>
            <p:nvPr/>
          </p:nvGrpSpPr>
          <p:grpSpPr>
            <a:xfrm>
              <a:off x="8936427" y="3733274"/>
              <a:ext cx="2681591" cy="359995"/>
              <a:chOff x="1853712" y="1380099"/>
              <a:chExt cx="8475136" cy="460856"/>
            </a:xfrm>
            <a:solidFill>
              <a:schemeClr val="bg2">
                <a:lumMod val="90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CD6C072-2BD4-0F48-AB84-8184F7E0E72B}"/>
                  </a:ext>
                </a:extLst>
              </p:cNvPr>
              <p:cNvSpPr/>
              <p:nvPr/>
            </p:nvSpPr>
            <p:spPr bwMode="auto">
              <a:xfrm>
                <a:off x="1853712" y="1380100"/>
                <a:ext cx="2692400" cy="4608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ndale Mono" panose="020B0509000000000004" pitchFamily="49" charset="0"/>
                    <a:ea typeface="宋体" panose="02010600030101010101" pitchFamily="2" charset="-122"/>
                  </a:rPr>
                  <a:t>HPC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F5584BB-7A85-2349-8FF4-12B0A22CE4D3}"/>
                  </a:ext>
                </a:extLst>
              </p:cNvPr>
              <p:cNvSpPr/>
              <p:nvPr/>
            </p:nvSpPr>
            <p:spPr bwMode="auto">
              <a:xfrm>
                <a:off x="4745080" y="1380099"/>
                <a:ext cx="2692400" cy="4608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ndale Mono" panose="020B0509000000000004" pitchFamily="49" charset="0"/>
                    <a:ea typeface="宋体" panose="02010600030101010101" pitchFamily="2" charset="-122"/>
                  </a:rPr>
                  <a:t>QC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15BD1B8-20B1-7B4B-BB47-C56456BF2DB3}"/>
                  </a:ext>
                </a:extLst>
              </p:cNvPr>
              <p:cNvSpPr/>
              <p:nvPr/>
            </p:nvSpPr>
            <p:spPr bwMode="auto">
              <a:xfrm>
                <a:off x="7636448" y="1380100"/>
                <a:ext cx="2692400" cy="4608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ndale Mono" panose="020B0509000000000004" pitchFamily="49" charset="0"/>
                    <a:ea typeface="宋体" panose="02010600030101010101" pitchFamily="2" charset="-122"/>
                  </a:rPr>
                  <a:t>FAS Sockets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A61D82-30D1-D94F-95B9-E5F60A4DF110}"/>
                </a:ext>
              </a:extLst>
            </p:cNvPr>
            <p:cNvSpPr/>
            <p:nvPr/>
          </p:nvSpPr>
          <p:spPr bwMode="auto">
            <a:xfrm>
              <a:off x="8610600" y="4134494"/>
              <a:ext cx="287057" cy="1021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ndale Mono" panose="020B0509000000000004" pitchFamily="49" charset="0"/>
                  <a:ea typeface="宋体" panose="02010600030101010101" pitchFamily="2" charset="-122"/>
                </a:rPr>
                <a:t>Automation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3B62749-CEAF-F347-8758-6511AF908974}"/>
                </a:ext>
              </a:extLst>
            </p:cNvPr>
            <p:cNvSpPr/>
            <p:nvPr/>
          </p:nvSpPr>
          <p:spPr bwMode="auto">
            <a:xfrm>
              <a:off x="8936427" y="4134495"/>
              <a:ext cx="2681591" cy="316862"/>
            </a:xfrm>
            <a:prstGeom prst="rect">
              <a:avLst/>
            </a:prstGeom>
            <a:noFill/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ndale Mono" panose="020B0509000000000004" pitchFamily="49" charset="0"/>
                  <a:ea typeface="宋体" panose="02010600030101010101" pitchFamily="2" charset="-122"/>
                </a:rPr>
                <a:t>Transport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40FA26-F7CA-ED47-8D0E-F3E601052699}"/>
                </a:ext>
              </a:extLst>
            </p:cNvPr>
            <p:cNvSpPr/>
            <p:nvPr/>
          </p:nvSpPr>
          <p:spPr bwMode="auto">
            <a:xfrm>
              <a:off x="11681681" y="4134494"/>
              <a:ext cx="287057" cy="1021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ndale Mono" panose="020B0509000000000004" pitchFamily="49" charset="0"/>
                  <a:ea typeface="宋体" panose="02010600030101010101" pitchFamily="2" charset="-122"/>
                </a:rPr>
                <a:t>Security &amp; Trust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E92E34E-446A-5643-82EE-AA3B7758B1B9}"/>
                </a:ext>
              </a:extLst>
            </p:cNvPr>
            <p:cNvSpPr/>
            <p:nvPr/>
          </p:nvSpPr>
          <p:spPr bwMode="auto">
            <a:xfrm>
              <a:off x="8941147" y="4492583"/>
              <a:ext cx="2681591" cy="321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ndale Mono" panose="020B0509000000000004" pitchFamily="49" charset="0"/>
                  <a:ea typeface="宋体" panose="02010600030101010101" pitchFamily="2" charset="-122"/>
                </a:rPr>
                <a:t>New IP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1CBACEB-0008-0E4D-A920-8066A3E0331F}"/>
                </a:ext>
              </a:extLst>
            </p:cNvPr>
            <p:cNvSpPr/>
            <p:nvPr/>
          </p:nvSpPr>
          <p:spPr bwMode="auto">
            <a:xfrm>
              <a:off x="8941147" y="4910201"/>
              <a:ext cx="2681591" cy="245535"/>
            </a:xfrm>
            <a:prstGeom prst="rect">
              <a:avLst/>
            </a:prstGeom>
            <a:noFill/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ndale Mono" panose="020B0509000000000004" pitchFamily="49" charset="0"/>
                  <a:ea typeface="宋体" panose="02010600030101010101" pitchFamily="2" charset="-122"/>
                </a:rPr>
                <a:t>Layer 2/Data link</a:t>
              </a:r>
            </a:p>
          </p:txBody>
        </p:sp>
      </p:grpSp>
      <p:sp>
        <p:nvSpPr>
          <p:cNvPr id="65" name="Right Arrow 64">
            <a:extLst>
              <a:ext uri="{FF2B5EF4-FFF2-40B4-BE49-F238E27FC236}">
                <a16:creationId xmlns:a16="http://schemas.microsoft.com/office/drawing/2014/main" id="{FE5054BC-9C8F-5A47-A4EE-C909C64FC07F}"/>
              </a:ext>
            </a:extLst>
          </p:cNvPr>
          <p:cNvSpPr/>
          <p:nvPr/>
        </p:nvSpPr>
        <p:spPr>
          <a:xfrm>
            <a:off x="4186518" y="2517081"/>
            <a:ext cx="510988" cy="243089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A5DD473-5EF9-A14E-A61E-AA64261BD22E}"/>
              </a:ext>
            </a:extLst>
          </p:cNvPr>
          <p:cNvSpPr/>
          <p:nvPr/>
        </p:nvSpPr>
        <p:spPr>
          <a:xfrm>
            <a:off x="6437959" y="5531162"/>
            <a:ext cx="706912" cy="243089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BE5BF834-C01B-4A45-9139-B89072A7171B}"/>
              </a:ext>
            </a:extLst>
          </p:cNvPr>
          <p:cNvSpPr/>
          <p:nvPr/>
        </p:nvSpPr>
        <p:spPr>
          <a:xfrm flipH="1">
            <a:off x="5172622" y="3935735"/>
            <a:ext cx="627516" cy="243089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New Network Service Primitives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4B14F-35CE-45FC-A4A1-7EE13E062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Best Effort</a:t>
            </a:r>
          </a:p>
          <a:p>
            <a:pPr lvl="1"/>
            <a:r>
              <a:rPr lang="en-US" sz="1800" dirty="0"/>
              <a:t>Forward a traffic flow from a network node</a:t>
            </a:r>
          </a:p>
          <a:p>
            <a:r>
              <a:rPr lang="en-US" sz="2000" dirty="0"/>
              <a:t>Differentiated services</a:t>
            </a:r>
          </a:p>
          <a:p>
            <a:pPr lvl="1"/>
            <a:r>
              <a:rPr lang="en-US" sz="1800" dirty="0"/>
              <a:t>Ingress - Enable classification, Police and mark traffic</a:t>
            </a:r>
          </a:p>
          <a:p>
            <a:pPr lvl="1"/>
            <a:r>
              <a:rPr lang="en-US" sz="1800" dirty="0"/>
              <a:t>Core – Queuing Dropping, Per-hop behavior (PHB) for minimum rate assurance, egress shaping and aggregate traffic</a:t>
            </a:r>
          </a:p>
          <a:p>
            <a:r>
              <a:rPr lang="en-US" sz="2000" dirty="0"/>
              <a:t>Traffic Engineering </a:t>
            </a:r>
          </a:p>
          <a:p>
            <a:pPr lvl="1"/>
            <a:r>
              <a:rPr lang="en-US" sz="1800" dirty="0"/>
              <a:t>path selection based on constraints on bandwidth</a:t>
            </a:r>
          </a:p>
          <a:p>
            <a:r>
              <a:rPr lang="en-US" sz="2000" dirty="0"/>
              <a:t>Limitations when dealing with newer applications</a:t>
            </a:r>
          </a:p>
          <a:p>
            <a:pPr marL="742950" lvl="1" indent="-285750" defTabSz="877625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125000"/>
              <a:buFont typeface="Zapf Dingbats"/>
              <a:buChar char="✕"/>
            </a:pPr>
            <a:r>
              <a:rPr lang="en-US" sz="1800" dirty="0"/>
              <a:t>Fails to provide throughput guarantees</a:t>
            </a:r>
          </a:p>
          <a:p>
            <a:pPr marL="742950" lvl="1" indent="-285750" defTabSz="877625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125000"/>
              <a:buFont typeface="Zapf Dingbats"/>
              <a:buChar char="✕"/>
            </a:pPr>
            <a:r>
              <a:rPr lang="en-US" sz="1800" dirty="0"/>
              <a:t>Fails to provide guarantees of maximum latency (</a:t>
            </a:r>
            <a:r>
              <a:rPr lang="en-US" altLang="zh-CN" sz="1800" dirty="0"/>
              <a:t>i</a:t>
            </a:r>
            <a:r>
              <a:rPr lang="en-US" sz="1800" dirty="0"/>
              <a:t>n-time)</a:t>
            </a:r>
          </a:p>
          <a:p>
            <a:pPr marL="742950" lvl="1" indent="-285750" defTabSz="877625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125000"/>
              <a:buFont typeface="Zapf Dingbats"/>
              <a:buChar char="✕"/>
            </a:pPr>
            <a:r>
              <a:rPr lang="en-US" sz="1800" dirty="0"/>
              <a:t>Fails to provide guarantees of precise latency (on-time)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1E9C5-3168-E94F-80AF-2726D739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ICIN Tutorial #3: New IP Sandbox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625E6-F2E8-0C4F-9952-A033A4EA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42334-ADF5-47EE-8AA9-34E6E22909D6}"/>
              </a:ext>
            </a:extLst>
          </p:cNvPr>
          <p:cNvSpPr/>
          <p:nvPr/>
        </p:nvSpPr>
        <p:spPr>
          <a:xfrm>
            <a:off x="7786915" y="4648353"/>
            <a:ext cx="3753593" cy="1193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050" b="1" i="0" u="none" strike="noStrike" dirty="0">
                <a:solidFill>
                  <a:srgbClr val="444444"/>
                </a:solidFill>
                <a:effectLst/>
              </a:rPr>
              <a:t>Technical </a:t>
            </a:r>
            <a:r>
              <a:rPr lang="en-US" sz="1050" b="1" i="0" u="none" strike="noStrike" dirty="0" err="1">
                <a:solidFill>
                  <a:srgbClr val="444444"/>
                </a:solidFill>
                <a:effectLst/>
              </a:rPr>
              <a:t>Specification</a:t>
            </a:r>
            <a:r>
              <a:rPr lang="en-US" sz="1050" b="0" i="0" dirty="0" err="1">
                <a:solidFill>
                  <a:srgbClr val="444444"/>
                </a:solidFill>
                <a:effectLst/>
              </a:rPr>
              <a:t>:“</a:t>
            </a:r>
            <a:r>
              <a:rPr lang="en-US" sz="1050" b="0" i="0" u="none" strike="noStrike" dirty="0" err="1">
                <a:solidFill>
                  <a:srgbClr val="3789BD"/>
                </a:solidFill>
                <a:effectLst/>
                <a:hlinkClick r:id="rId3"/>
              </a:rPr>
              <a:t>New</a:t>
            </a:r>
            <a:r>
              <a:rPr lang="en-US" sz="1050" b="0" i="0" u="none" strike="noStrike" dirty="0">
                <a:solidFill>
                  <a:srgbClr val="3789BD"/>
                </a:solidFill>
                <a:effectLst/>
                <a:hlinkClick r:id="rId3"/>
              </a:rPr>
              <a:t> Services and Capabilities for Network 2030: Description, Techni​​</a:t>
            </a:r>
            <a:r>
              <a:rPr lang="en-US" sz="1050" b="0" i="0" u="none" strike="noStrike" dirty="0" err="1">
                <a:solidFill>
                  <a:srgbClr val="3789BD"/>
                </a:solidFill>
                <a:effectLst/>
                <a:hlinkClick r:id="rId3"/>
              </a:rPr>
              <a:t>cal</a:t>
            </a:r>
            <a:r>
              <a:rPr lang="en-US" sz="1050" b="0" i="0" u="none" strike="noStrike" dirty="0">
                <a:solidFill>
                  <a:srgbClr val="3789BD"/>
                </a:solidFill>
                <a:effectLst/>
                <a:hlinkClick r:id="rId3"/>
              </a:rPr>
              <a:t> Gap and Performance Target Analysis</a:t>
            </a:r>
            <a:r>
              <a:rPr lang="en-US" sz="1050" b="0" i="0" dirty="0">
                <a:solidFill>
                  <a:srgbClr val="444444"/>
                </a:solidFill>
                <a:effectLst/>
              </a:rPr>
              <a:t>​”  (October 2019) ​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050" b="1" i="0" dirty="0">
                <a:solidFill>
                  <a:srgbClr val="444444"/>
                </a:solidFill>
                <a:effectLst/>
              </a:rPr>
              <a:t>Technical Report: </a:t>
            </a:r>
            <a:r>
              <a:rPr lang="en-US" sz="1050" b="0" i="0" dirty="0">
                <a:solidFill>
                  <a:srgbClr val="444444"/>
                </a:solidFill>
                <a:effectLst/>
              </a:rPr>
              <a:t>"</a:t>
            </a:r>
            <a:r>
              <a:rPr lang="en-US" sz="1050" b="0" i="0" u="none" strike="noStrike" dirty="0">
                <a:solidFill>
                  <a:srgbClr val="3789BD"/>
                </a:solidFill>
                <a:effectLst/>
                <a:hlinkClick r:id="rId4"/>
              </a:rPr>
              <a:t>Network 2030 - Gap Analysis of Network 2030 New Services, Capabilities and Use cases</a:t>
            </a:r>
            <a:r>
              <a:rPr lang="en-US" sz="1050" b="0" i="0" dirty="0">
                <a:solidFill>
                  <a:srgbClr val="444444"/>
                </a:solidFill>
                <a:effectLst/>
              </a:rPr>
              <a:t>" (June 2020)</a:t>
            </a:r>
          </a:p>
        </p:txBody>
      </p:sp>
    </p:spTree>
    <p:extLst>
      <p:ext uri="{BB962C8B-B14F-4D97-AF65-F5344CB8AC3E}">
        <p14:creationId xmlns:p14="http://schemas.microsoft.com/office/powerpoint/2010/main" val="34098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Headers lead to overheads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88B129-E323-2244-85B4-4D83D793BABF}"/>
                  </a:ext>
                </a:extLst>
              </p:cNvPr>
              <p:cNvSpPr/>
              <p:nvPr/>
            </p:nvSpPr>
            <p:spPr bwMode="auto">
              <a:xfrm>
                <a:off x="7973137" y="2442325"/>
                <a:ext cx="4655298" cy="79368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01" tIns="45700" rIns="91401" bIns="457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77625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</a:rPr>
                        <m:t>𝑡𝑟𝑎𝑛𝑠𝑝𝑜𝑟𝑡</m:t>
                      </m:r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</a:rPr>
                        <m:t> </m:t>
                      </m:r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</a:rPr>
                        <m:t>𝑂𝐻</m:t>
                      </m:r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</a:rPr>
                        <m:t> % =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𝑃𝑎𝑡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  <m:t>𝑜h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𝑆𝑡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  <m:t>h𝑑𝑟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𝑃𝑎𝑡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</a:rPr>
                                <m:t>𝑜h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𝑃𝑙</m:t>
                          </m:r>
                          <m: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</a:rPr>
                            <m:t>)</m:t>
                          </m:r>
                        </m:den>
                      </m:f>
                      <m:r>
                        <a:rPr lang="en-US" sz="14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chemeClr val="tx2"/>
                  </a:solidFill>
                  <a:latin typeface="FrutigerNext LT Regular" pitchFamily="34" charset="0"/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88B129-E323-2244-85B4-4D83D793B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3137" y="2442325"/>
                <a:ext cx="4655298" cy="7936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AB76F77-8FD3-E742-AF2B-1346305BBCFF}"/>
              </a:ext>
            </a:extLst>
          </p:cNvPr>
          <p:cNvSpPr txBox="1"/>
          <p:nvPr/>
        </p:nvSpPr>
        <p:spPr>
          <a:xfrm>
            <a:off x="4108258" y="6094762"/>
            <a:ext cx="4900637" cy="3213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>
                <a:solidFill>
                  <a:schemeClr val="accent4"/>
                </a:solidFill>
              </a:rPr>
              <a:t>Example: Transport Backhaul Path overhead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E7F0C448-ED68-5F42-8F1F-ADB7DD955D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482224"/>
              </p:ext>
            </p:extLst>
          </p:nvPr>
        </p:nvGraphicFramePr>
        <p:xfrm>
          <a:off x="5271730" y="3652147"/>
          <a:ext cx="3375463" cy="2271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13C95BF9-4350-314C-B0A6-1D04333FBE3B}"/>
              </a:ext>
            </a:extLst>
          </p:cNvPr>
          <p:cNvSpPr/>
          <p:nvPr/>
        </p:nvSpPr>
        <p:spPr bwMode="auto">
          <a:xfrm>
            <a:off x="8647193" y="4311548"/>
            <a:ext cx="3449518" cy="1029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1" tIns="45700" rIns="91401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797" indent="-342797" defTabSz="877625" eaLnBrk="0" hangingPunct="0">
              <a:buFontTx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rPr>
              <a:t>With Segment routing TE (MPLS or V6) overheads go up with No of hops.</a:t>
            </a:r>
          </a:p>
          <a:p>
            <a:pPr marL="342797" indent="-342797" defTabSz="877625" eaLnBrk="0" hangingPunct="0">
              <a:buFontTx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rPr>
              <a:t>General overhead for 4-byte packet is very high (with </a:t>
            </a:r>
            <a:r>
              <a:rPr lang="en-US" sz="1200" dirty="0" err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rPr>
              <a:t> TCP/IP </a:t>
            </a:r>
            <a:r>
              <a:rPr lang="en-US" sz="1200" dirty="0" err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rPr>
              <a:t>hdr</a:t>
            </a:r>
            <a:r>
              <a:rPr lang="en-US" sz="1200" dirty="0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rPr>
              <a:t> included)</a:t>
            </a:r>
          </a:p>
          <a:p>
            <a:pPr marL="342797" indent="-342797" defTabSz="877625" eaLnBrk="0" hangingPunct="0">
              <a:buFontTx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rPr>
              <a:t>Segment routing TE vs MPLS has control plane complexity trade offs.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D6811A-DA02-A04C-A81C-95F85BBA18E0}"/>
              </a:ext>
            </a:extLst>
          </p:cNvPr>
          <p:cNvSpPr txBox="1"/>
          <p:nvPr/>
        </p:nvSpPr>
        <p:spPr>
          <a:xfrm>
            <a:off x="9770688" y="3339100"/>
            <a:ext cx="1694254" cy="3311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999" dirty="0">
                <a:solidFill>
                  <a:schemeClr val="accent4"/>
                </a:solidFill>
              </a:rPr>
              <a:t>Observations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CC973FC-4AA7-A24B-A935-1F6804E895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704304"/>
              </p:ext>
            </p:extLst>
          </p:nvPr>
        </p:nvGraphicFramePr>
        <p:xfrm>
          <a:off x="4810835" y="1589627"/>
          <a:ext cx="3495485" cy="195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6" imgW="6426200" imgH="2946400" progId="Excel.Sheet.12">
                  <p:embed/>
                </p:oleObj>
              </mc:Choice>
              <mc:Fallback>
                <p:oleObj name="Worksheet" r:id="rId6" imgW="6426200" imgH="29464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CC973FC-4AA7-A24B-A935-1F6804E895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835" y="1589627"/>
                        <a:ext cx="3495485" cy="19508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BC34-B6B5-494A-9743-9D91CAF1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14F74-E359-B349-AB9A-97EED0DB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4E441-1E76-4A0C-AC16-770570ACEFDF}"/>
              </a:ext>
            </a:extLst>
          </p:cNvPr>
          <p:cNvSpPr/>
          <p:nvPr/>
        </p:nvSpPr>
        <p:spPr>
          <a:xfrm>
            <a:off x="845024" y="1843412"/>
            <a:ext cx="1694254" cy="44370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Routing/  Address Headers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5BF9B7-2609-4A6D-AB2A-49613951F3E7}"/>
              </a:ext>
            </a:extLst>
          </p:cNvPr>
          <p:cNvSpPr/>
          <p:nvPr/>
        </p:nvSpPr>
        <p:spPr>
          <a:xfrm>
            <a:off x="850120" y="2291079"/>
            <a:ext cx="1694254" cy="44370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0F4152-C43C-4258-9603-05D9B676C9D6}"/>
              </a:ext>
            </a:extLst>
          </p:cNvPr>
          <p:cNvSpPr/>
          <p:nvPr/>
        </p:nvSpPr>
        <p:spPr>
          <a:xfrm>
            <a:off x="850899" y="2751773"/>
            <a:ext cx="1694254" cy="331147"/>
          </a:xfrm>
          <a:prstGeom prst="rect">
            <a:avLst/>
          </a:prstGeom>
          <a:pattFill prst="wdDnDiag">
            <a:fgClr>
              <a:schemeClr val="dk1">
                <a:tint val="2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payload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90958F-C7A9-4A75-B94A-72AF9FB5DFB1}"/>
              </a:ext>
            </a:extLst>
          </p:cNvPr>
          <p:cNvSpPr/>
          <p:nvPr/>
        </p:nvSpPr>
        <p:spPr>
          <a:xfrm>
            <a:off x="963945" y="2355505"/>
            <a:ext cx="1456411" cy="3311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Service/ Capabilities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B40ED3-48EA-4208-8BF2-73DB2024EF68}"/>
              </a:ext>
            </a:extLst>
          </p:cNvPr>
          <p:cNvSpPr txBox="1"/>
          <p:nvPr/>
        </p:nvSpPr>
        <p:spPr>
          <a:xfrm>
            <a:off x="367574" y="4772339"/>
            <a:ext cx="39258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Services continuously evolve using heterogeneous sets of protocols and functions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Different methods of tunneling, load balancing, congestion control and Quality of Service, firewalls and intrusion detection systems.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B2B2ED-3E29-49E6-BA5A-8F13354C0837}"/>
              </a:ext>
            </a:extLst>
          </p:cNvPr>
          <p:cNvSpPr/>
          <p:nvPr/>
        </p:nvSpPr>
        <p:spPr>
          <a:xfrm>
            <a:off x="3301110" y="1675427"/>
            <a:ext cx="992331" cy="3466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Tunnel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C975B6-2A5A-4158-A67B-FE32FFC467AA}"/>
              </a:ext>
            </a:extLst>
          </p:cNvPr>
          <p:cNvSpPr/>
          <p:nvPr/>
        </p:nvSpPr>
        <p:spPr>
          <a:xfrm>
            <a:off x="3301110" y="2077107"/>
            <a:ext cx="992331" cy="3466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Tunnel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CAAC4-1F4B-41CB-8112-1078DF9FFB6E}"/>
              </a:ext>
            </a:extLst>
          </p:cNvPr>
          <p:cNvSpPr/>
          <p:nvPr/>
        </p:nvSpPr>
        <p:spPr>
          <a:xfrm>
            <a:off x="3319895" y="2550195"/>
            <a:ext cx="973546" cy="3466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S-Label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FC380E-E7ED-4DEB-9FE1-0EA434F5F89D}"/>
              </a:ext>
            </a:extLst>
          </p:cNvPr>
          <p:cNvSpPr/>
          <p:nvPr/>
        </p:nvSpPr>
        <p:spPr>
          <a:xfrm>
            <a:off x="3301110" y="2951875"/>
            <a:ext cx="992331" cy="3466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C-Label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0F3246-3EA1-4C5E-9365-23956C66FB19}"/>
              </a:ext>
            </a:extLst>
          </p:cNvPr>
          <p:cNvSpPr/>
          <p:nvPr/>
        </p:nvSpPr>
        <p:spPr>
          <a:xfrm>
            <a:off x="3301109" y="3368938"/>
            <a:ext cx="992331" cy="3466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Integrated services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987118D-3431-4070-A830-1774D63508B7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539278" y="1848740"/>
            <a:ext cx="761832" cy="216524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B9256E7-80FF-45F1-98B4-BB17EDFBF35A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2539278" y="2065264"/>
            <a:ext cx="761832" cy="185156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8CC64-8A35-4800-96AB-4D3C52A2F953}"/>
              </a:ext>
            </a:extLst>
          </p:cNvPr>
          <p:cNvSpPr/>
          <p:nvPr/>
        </p:nvSpPr>
        <p:spPr>
          <a:xfrm>
            <a:off x="3301108" y="3780768"/>
            <a:ext cx="992331" cy="3466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telemetry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6AC37DE-20C0-45BE-BCAE-46F88E0B8875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>
            <a:off x="2544374" y="2512931"/>
            <a:ext cx="756734" cy="1441150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AFF6075-0FE2-4364-8282-08ACBEE81667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2544374" y="2512931"/>
            <a:ext cx="775521" cy="210577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CC629BD-1157-49FC-8A8D-13EA8FFBEF7A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>
            <a:off x="2544374" y="2512931"/>
            <a:ext cx="756735" cy="1029320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7369285-9FA9-4F88-9AE3-1D46E9A553CC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2544374" y="2512931"/>
            <a:ext cx="756736" cy="612257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B2782F9-62EA-407A-A50C-1A45D245EFA5}"/>
              </a:ext>
            </a:extLst>
          </p:cNvPr>
          <p:cNvSpPr txBox="1"/>
          <p:nvPr/>
        </p:nvSpPr>
        <p:spPr>
          <a:xfrm>
            <a:off x="2505429" y="1941204"/>
            <a:ext cx="585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C970AC-D01F-4090-9CBC-F89FE331A354}"/>
              </a:ext>
            </a:extLst>
          </p:cNvPr>
          <p:cNvSpPr txBox="1"/>
          <p:nvPr/>
        </p:nvSpPr>
        <p:spPr>
          <a:xfrm>
            <a:off x="2562681" y="2402799"/>
            <a:ext cx="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͌</a:t>
            </a:r>
          </a:p>
        </p:txBody>
      </p:sp>
    </p:spTree>
    <p:extLst>
      <p:ext uri="{BB962C8B-B14F-4D97-AF65-F5344CB8AC3E}">
        <p14:creationId xmlns:p14="http://schemas.microsoft.com/office/powerpoint/2010/main" val="392762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Light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47e7116-81a8-43bd-9053-0b6660f8c33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C01D0987347A43A4C870A26D4179DB" ma:contentTypeVersion="8" ma:contentTypeDescription="Create a new document." ma:contentTypeScope="" ma:versionID="dd21001935a3e744abcd13d72ccc3aa9">
  <xsd:schema xmlns:xsd="http://www.w3.org/2001/XMLSchema" xmlns:xs="http://www.w3.org/2001/XMLSchema" xmlns:p="http://schemas.microsoft.com/office/2006/metadata/properties" xmlns:ns2="247e7116-81a8-43bd-9053-0b6660f8c33c" targetNamespace="http://schemas.microsoft.com/office/2006/metadata/properties" ma:root="true" ma:fieldsID="99b4a87832b0bbf8f6443692c0aa2df9" ns2:_="">
    <xsd:import namespace="247e7116-81a8-43bd-9053-0b6660f8c3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7e7116-81a8-43bd-9053-0b6660f8c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247e7116-81a8-43bd-9053-0b6660f8c33c"/>
  </ds:schemaRefs>
</ds:datastoreItem>
</file>

<file path=customXml/itemProps2.xml><?xml version="1.0" encoding="utf-8"?>
<ds:datastoreItem xmlns:ds="http://schemas.openxmlformats.org/officeDocument/2006/customXml" ds:itemID="{955B616B-A4C6-44E5-86BF-456D9E6ED3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7e7116-81a8-43bd-9053-0b6660f8c3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10008</TotalTime>
  <Words>2316</Words>
  <Application>Microsoft Macintosh PowerPoint</Application>
  <PresentationFormat>Widescreen</PresentationFormat>
  <Paragraphs>317</Paragraphs>
  <Slides>22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9" baseType="lpstr">
      <vt:lpstr>Andale Mono</vt:lpstr>
      <vt:lpstr>Arial</vt:lpstr>
      <vt:lpstr>Calibri</vt:lpstr>
      <vt:lpstr>Calibri Light</vt:lpstr>
      <vt:lpstr>Cambria Math</vt:lpstr>
      <vt:lpstr>FrutigerNext LT Regular</vt:lpstr>
      <vt:lpstr>Noto Mono for Powerline</vt:lpstr>
      <vt:lpstr>Roboto Mono</vt:lpstr>
      <vt:lpstr>Segoe UI</vt:lpstr>
      <vt:lpstr>Segoe UI Light</vt:lpstr>
      <vt:lpstr>Segoe UI Semilight</vt:lpstr>
      <vt:lpstr>Times New Roman</vt:lpstr>
      <vt:lpstr>Zapf Dingbats</vt:lpstr>
      <vt:lpstr>Light theme</vt:lpstr>
      <vt:lpstr>Office Theme</vt:lpstr>
      <vt:lpstr>Worksheet</vt:lpstr>
      <vt:lpstr>Visio</vt:lpstr>
      <vt:lpstr>New IP Sandbox</vt:lpstr>
      <vt:lpstr>Tutorial Overview</vt:lpstr>
      <vt:lpstr>Presenters</vt:lpstr>
      <vt:lpstr>Setup</vt:lpstr>
      <vt:lpstr>New IP Overview</vt:lpstr>
      <vt:lpstr>Network Requirements</vt:lpstr>
      <vt:lpstr>What is New IP?</vt:lpstr>
      <vt:lpstr>New Network Service Primitives </vt:lpstr>
      <vt:lpstr>Structured Headers lead to overheads</vt:lpstr>
      <vt:lpstr>Packet Formats - Services </vt:lpstr>
      <vt:lpstr>Packet Formats - Addresses</vt:lpstr>
      <vt:lpstr>Packet Format – Qualitative Payload</vt:lpstr>
      <vt:lpstr>Basic Structure of the New IP Packet</vt:lpstr>
      <vt:lpstr>New IP Shipping Spec</vt:lpstr>
      <vt:lpstr>New IP Shipping Spec Examples</vt:lpstr>
      <vt:lpstr>New IP - Contract</vt:lpstr>
      <vt:lpstr>New IP – Q-Payload</vt:lpstr>
      <vt:lpstr>New IP Packet Processing Pipeline</vt:lpstr>
      <vt:lpstr>Realizing Proof of Concept</vt:lpstr>
      <vt:lpstr>Design Principles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IP System Design</dc:title>
  <dc:creator>Kiran Makhijani</dc:creator>
  <cp:lastModifiedBy>Kiran Makhijani</cp:lastModifiedBy>
  <cp:revision>28</cp:revision>
  <dcterms:created xsi:type="dcterms:W3CDTF">2020-09-16T22:44:23Z</dcterms:created>
  <dcterms:modified xsi:type="dcterms:W3CDTF">2022-03-05T00:23:57Z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0x010100D7C01D0987347A43A4C870A26D4179DB</vt:lpwstr>
  </property>
</Properties>
</file>