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Nunito" pitchFamily="2" charset="77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1" roundtripDataSignature="AMtx7mgVmNWqb9cfXpRvJ9AJg2s1axdo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8D49F-BFCC-4D5E-8684-71F8CE78827C}">
  <a:tblStyle styleId="{3478D49F-BFCC-4D5E-8684-71F8CE78827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FEB"/>
          </a:solidFill>
        </a:fill>
      </a:tcStyle>
    </a:wholeTbl>
    <a:band1H>
      <a:tcTxStyle/>
      <a:tcStyle>
        <a:tcBdr/>
        <a:fill>
          <a:solidFill>
            <a:srgbClr val="CBDD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D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46E7BF-360B-4945-9906-DBA58EF15D2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9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9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Relationship Id="rId93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85506a212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85506a212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85506a212_2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185506a212_2_3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1185506a212_2_3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85506a212_2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185506a212_2_3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1185506a212_2_3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85506a212_2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185506a212_2_3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1185506a212_2_3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85506a212_2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85506a212_2_3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1185506a212_2_3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185506a212_2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185506a212_2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85506a212_2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85506a212_2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85506a212_2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185506a212_2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85506a212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185506a212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85506a212_2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185506a212_2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85506a212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85506a212_2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font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85506a212_2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85506a212_2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85506a212_2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85506a212_2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85506a212_2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85506a212_2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85506a212_2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85506a212_2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Replace for newIP with statement in next slides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85506a212_2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85506a212_2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85506a212_2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85506a212_2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85506a212_2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85506a212_2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17367f3d4a_0_2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117367f3d4a_0_2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117367f3d4a_0_2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17367f3d4a_0_248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117367f3d4a_0_248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117367f3d4a_0_2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7367f3d4a_0_25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F402-6102-444C-AF80-FDE97CFF157D}" type="datetime1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ICIN Tutorial #3: New IP Sandbox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781032-4297-E24A-802F-80B6EF1AC847}"/>
              </a:ext>
            </a:extLst>
          </p:cNvPr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92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17367f3d4a_0_217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117367f3d4a_0_2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7367f3d4a_0_2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17367f3d4a_0_2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117367f3d4a_0_2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17367f3d4a_0_2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17367f3d4a_0_2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117367f3d4a_0_224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117367f3d4a_0_2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17367f3d4a_0_2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117367f3d4a_0_22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17367f3d4a_0_232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g117367f3d4a_0_232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117367f3d4a_0_2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17367f3d4a_0_236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g117367f3d4a_0_2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17367f3d4a_0_23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17367f3d4a_0_23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g117367f3d4a_0_23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g117367f3d4a_0_23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117367f3d4a_0_2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7367f3d4a_0_245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117367f3d4a_0_24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7367f3d4a_0_20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117367f3d4a_0_20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117367f3d4a_0_20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lex@futurewei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st.nitk.ac.in/#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an7.org/linux/man-pages/man8/tc-bpf.8.html" TargetMode="External"/><Relationship Id="rId5" Type="http://schemas.openxmlformats.org/officeDocument/2006/relationships/hyperlink" Target="https://www.iovisor.org/technology/xdp" TargetMode="External"/><Relationship Id="rId4" Type="http://schemas.openxmlformats.org/officeDocument/2006/relationships/hyperlink" Target="https://scapy.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85506a212_2_250"/>
          <p:cNvSpPr txBox="1">
            <a:spLocks noGrp="1"/>
          </p:cNvSpPr>
          <p:nvPr>
            <p:ph type="title"/>
          </p:nvPr>
        </p:nvSpPr>
        <p:spPr>
          <a:xfrm>
            <a:off x="1763486" y="1757415"/>
            <a:ext cx="8338458" cy="167158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PoC</a:t>
            </a:r>
            <a:r>
              <a:rPr lang="en-US" sz="3600" dirty="0"/>
              <a:t> of </a:t>
            </a:r>
            <a:r>
              <a:rPr lang="en-US" sz="3600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New IP</a:t>
            </a:r>
            <a:endParaRPr sz="3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C7F2F3-E39B-2340-81FF-AA9C4DD7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42145"/>
            <a:ext cx="2580957" cy="1816167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schemeClr val="bg2"/>
                </a:solidFill>
              </a:rPr>
              <a:t>Bhaskar Kataria	</a:t>
            </a:r>
          </a:p>
          <a:p>
            <a:pPr marL="0" lvl="0" indent="0">
              <a:buNone/>
            </a:pPr>
            <a:r>
              <a:rPr lang="en-US" sz="1800" dirty="0">
                <a:solidFill>
                  <a:schemeClr val="bg2"/>
                </a:solidFill>
              </a:rPr>
              <a:t>Rohit M. P</a:t>
            </a:r>
            <a:br>
              <a:rPr lang="en-US" sz="1800" dirty="0">
                <a:solidFill>
                  <a:schemeClr val="bg2"/>
                </a:solidFill>
              </a:rPr>
            </a:br>
            <a:r>
              <a:rPr lang="en-US" sz="1800" dirty="0">
                <a:solidFill>
                  <a:schemeClr val="bg2"/>
                </a:solidFill>
              </a:rPr>
              <a:t>Leslie </a:t>
            </a:r>
            <a:r>
              <a:rPr lang="en-US" sz="1800" dirty="0" err="1">
                <a:solidFill>
                  <a:schemeClr val="bg2"/>
                </a:solidFill>
              </a:rPr>
              <a:t>Monis</a:t>
            </a:r>
            <a:endParaRPr lang="en-US" sz="1800" dirty="0">
              <a:solidFill>
                <a:schemeClr val="bg2"/>
              </a:solidFill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schemeClr val="bg2"/>
                </a:solidFill>
              </a:rPr>
              <a:t>Mohit P. </a:t>
            </a:r>
            <a:r>
              <a:rPr lang="en-US" sz="1800" dirty="0" err="1">
                <a:solidFill>
                  <a:schemeClr val="bg2"/>
                </a:solidFill>
              </a:rPr>
              <a:t>Tahiliani</a:t>
            </a:r>
            <a:endParaRPr lang="en-US" sz="1800" dirty="0">
              <a:solidFill>
                <a:schemeClr val="bg2"/>
              </a:solidFill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NITK </a:t>
            </a:r>
            <a:r>
              <a:rPr lang="en-US" sz="2400" dirty="0" err="1">
                <a:solidFill>
                  <a:schemeClr val="tx1"/>
                </a:solidFill>
              </a:rPr>
              <a:t>Surathkal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0326-F9C3-5848-A75C-E4DCDAE6F6E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698546" y="4587455"/>
            <a:ext cx="2689914" cy="870857"/>
          </a:xfrm>
        </p:spPr>
        <p:txBody>
          <a:bodyPr>
            <a:normAutofit fontScale="92500" lnSpcReduction="10000"/>
          </a:bodyPr>
          <a:lstStyle/>
          <a:p>
            <a:pPr marL="107950" indent="0">
              <a:buNone/>
            </a:pPr>
            <a:r>
              <a:rPr lang="en-US" dirty="0"/>
              <a:t>Kiran Makhijani</a:t>
            </a:r>
          </a:p>
          <a:p>
            <a:pPr marL="10795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Futurewei</a:t>
            </a:r>
            <a:r>
              <a:rPr lang="en-US" dirty="0">
                <a:solidFill>
                  <a:schemeClr val="tx1"/>
                </a:solidFill>
              </a:rPr>
              <a:t>, USA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85506a212_2_3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Latency Based Forwarding (LBF)</a:t>
            </a:r>
            <a:endParaRPr/>
          </a:p>
        </p:txBody>
      </p:sp>
      <p:sp>
        <p:nvSpPr>
          <p:cNvPr id="403" name="Google Shape;403;g1185506a212_2_3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Designed by Toerless Eckert (toerless.eckert@futurewei.com), Alexander Clemm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alex@futurewei.com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Delivers packets within bounded latency (both minimum and maximum)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Uses number of hops to determine how much time the packet should wait at a node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Experienced delay stored in the packet so no need of clock synchronization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LBF contract packet includes Minimum delay, Maximum delay, experienced delay, fib_todelay, fib_tohops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Users provide Minimum and Maximum delay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Implemented as Linux Kernel module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Can be loaded using TC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4" name="Google Shape;404;g1185506a212_2_30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85506a212_2_3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Principles</a:t>
            </a:r>
            <a:endParaRPr/>
          </a:p>
        </p:txBody>
      </p:sp>
      <p:sp>
        <p:nvSpPr>
          <p:cNvPr id="411" name="Google Shape;411;g1185506a212_2_3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Ideally, the packet should spend number of hops/minimum delay (fib_tohops/min_delay) at each hop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Time to be spent at each hop = (minimum delay - delay experienced)/number of hops left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If experienced delay greater than maximum delay then drop the packet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Packet is dropped if the number of hops exceed the expected number of hops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2" name="Google Shape;412;g1185506a212_2_3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85506a212_2_3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1</a:t>
            </a:r>
            <a:endParaRPr/>
          </a:p>
        </p:txBody>
      </p:sp>
      <p:sp>
        <p:nvSpPr>
          <p:cNvPr id="419" name="Google Shape;419;g1185506a212_2_3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4 nodes (0, 1, 2, 3)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number of hops = 3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minimum delay = 300ms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no queueing delay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At node 0: packet delayed by LBF = (minimum delay - experienced delay)/number of hops = (300 - 0) / 3 = 100ms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At node 1: (300 - 100) / 2 = 100ms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At node 2: (300 - 200) / 1 = 100ms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0" name="Google Shape;420;g1185506a212_2_3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85506a212_2_3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</a:t>
            </a:r>
            <a:endParaRPr/>
          </a:p>
        </p:txBody>
      </p:sp>
      <p:sp>
        <p:nvSpPr>
          <p:cNvPr id="427" name="Google Shape;427;g1185506a212_2_3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4 nodes (0, 1, 2, 3)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number of hops = 3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minimum delay = 300ms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Queueing delay = 50ms at every queue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At node 0: packet delayed by LBF = (minimum delay - experienced delay)/number of hops = (300 - 50) / 3 = 83ms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At node 1: (300 - (83 + 50 +50)) / 2 = 58.5ms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At node 2: (300 - (83.5 + 50 + 50 + 50 + 58.5) / 1 = 8ms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8" name="Google Shape;428;g1185506a212_2_3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85506a212_2_3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Topology Setup - NeST</a:t>
            </a:r>
            <a:endParaRPr/>
          </a:p>
        </p:txBody>
      </p:sp>
      <p:sp>
        <p:nvSpPr>
          <p:cNvPr id="434" name="Google Shape;434;g1185506a212_2_3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g1185506a212_2_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17" y="2319900"/>
            <a:ext cx="10781245" cy="279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g1185506a212_2_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700" y="490767"/>
            <a:ext cx="7399599" cy="590163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1185506a212_2_3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IP Packet</a:t>
            </a:r>
            <a:endParaRPr/>
          </a:p>
        </p:txBody>
      </p:sp>
      <p:sp>
        <p:nvSpPr>
          <p:cNvPr id="442" name="Google Shape;442;g1185506a212_2_3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85506a212_2_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IP Packet in Wireshark</a:t>
            </a:r>
            <a:endParaRPr/>
          </a:p>
        </p:txBody>
      </p:sp>
      <p:sp>
        <p:nvSpPr>
          <p:cNvPr id="449" name="Google Shape;449;g1185506a212_2_34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g1185506a212_2_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200" y="1243000"/>
            <a:ext cx="9296199" cy="529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85506a212_2_3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 for Crafting a New IP packet</a:t>
            </a:r>
            <a:endParaRPr/>
          </a:p>
        </p:txBody>
      </p:sp>
      <p:sp>
        <p:nvSpPr>
          <p:cNvPr id="455" name="Google Shape;455;g1185506a212_2_34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1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sender_obj = Sender()</a:t>
            </a:r>
            <a:endParaRPr sz="3401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35"/>
              <a:buFont typeface="Arial"/>
              <a:buNone/>
            </a:pPr>
            <a:endParaRPr sz="3401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401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sender_obj.make_packet(src_addr_type="ipv4", src_addr="10.0.1.2", dst_addr_type="ipv6", dst_addr="10::2:2",content="ipv4 to ipv6 from h1 to h2 more latency")</a:t>
            </a:r>
            <a:endParaRPr sz="3401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35"/>
              <a:buFont typeface="Arial"/>
              <a:buNone/>
            </a:pPr>
            <a:endParaRPr sz="3401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401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lbf_contract = LatencyBasedForwarding(min_delay = 500, max_delay = 800, fib_todelay = 0, fib_tohops = 3)</a:t>
            </a:r>
            <a:endParaRPr sz="3401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35"/>
              <a:buFont typeface="Arial"/>
              <a:buNone/>
            </a:pPr>
            <a:endParaRPr sz="3401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35"/>
              <a:buFont typeface="Arial"/>
              <a:buNone/>
            </a:pPr>
            <a:r>
              <a:rPr lang="en-US" sz="3401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sender_obj.set_contract ([lbf_contract])</a:t>
            </a:r>
            <a:endParaRPr sz="3401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401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sender_obj.send_packet(iface='h1_r1', show_pkt=True)</a:t>
            </a:r>
            <a:endParaRPr/>
          </a:p>
        </p:txBody>
      </p:sp>
      <p:sp>
        <p:nvSpPr>
          <p:cNvPr id="456" name="Google Shape;456;g1185506a212_2_3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85506a212_2_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IP Packet processing</a:t>
            </a:r>
            <a:endParaRPr/>
          </a:p>
        </p:txBody>
      </p:sp>
      <p:sp>
        <p:nvSpPr>
          <p:cNvPr id="462" name="Google Shape;462;g1185506a212_2_35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g1185506a212_2_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00" y="1765933"/>
            <a:ext cx="11649998" cy="410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85506a212_2_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Goals</a:t>
            </a:r>
            <a:endParaRPr/>
          </a:p>
        </p:txBody>
      </p:sp>
      <p:sp>
        <p:nvSpPr>
          <p:cNvPr id="346" name="Google Shape;346;g1185506a212_2_2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Implement a programmable data plane for New IP packet processing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914400" lvl="1" indent="-41275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○"/>
            </a:pPr>
            <a:r>
              <a:rPr lang="en-US" sz="1700" b="1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Address customization</a:t>
            </a: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applications and routers should be able to forward packets between hosts with different address formats.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914400" lvl="1" indent="-41275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○"/>
            </a:pPr>
            <a:r>
              <a:rPr lang="en-US" sz="1700" b="1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Design an end-to-end model to meet service delivery guarantees</a:t>
            </a: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routers should be able to process various in-network New IP contracts  as described by the applications.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914400" lvl="1" indent="-412750" algn="l" rtl="0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ts val="1700"/>
              <a:buFont typeface="Nunito"/>
              <a:buChar char="○"/>
            </a:pPr>
            <a:r>
              <a:rPr lang="en-US" sz="1700" b="1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Rapid experimentation </a:t>
            </a: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of the New IP components should be possible.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47" name="Google Shape;347;g1185506a212_2_25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85506a212_2_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packet flow in Linux</a:t>
            </a:r>
            <a:endParaRPr/>
          </a:p>
        </p:txBody>
      </p:sp>
      <p:sp>
        <p:nvSpPr>
          <p:cNvPr id="353" name="Google Shape;353;g1185506a212_2_2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g1185506a212_2_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00" y="3429000"/>
            <a:ext cx="11604633" cy="3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85506a212_2_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Components</a:t>
            </a:r>
            <a:endParaRPr/>
          </a:p>
        </p:txBody>
      </p:sp>
      <p:sp>
        <p:nvSpPr>
          <p:cNvPr id="360" name="Google Shape;360;g1185506a212_2_2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096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AutoNum type="arabicPeriod"/>
            </a:pPr>
            <a:r>
              <a:rPr lang="en-US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Topology setup - Network Stack Tester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-US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NeST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) 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609600" lvl="0" indent="-43180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AutoNum type="arabicPeriod"/>
            </a:pPr>
            <a:r>
              <a:rPr lang="en-US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Scapy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 Host side API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09600" lvl="0" indent="-43180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AutoNum type="arabicPeriod"/>
            </a:pPr>
            <a:r>
              <a:rPr lang="en-US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eXpress Data Path </a:t>
            </a:r>
            <a:r>
              <a:rPr lang="en-US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XDP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 shipping and contract processing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09600" lvl="0" indent="-431800" algn="l" rtl="0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ts val="2000"/>
              <a:buFont typeface="Nunito"/>
              <a:buAutoNum type="arabicPeriod"/>
            </a:pPr>
            <a:r>
              <a:rPr lang="en-US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Traffic Control-BPF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-US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TC</a:t>
            </a:r>
            <a:r>
              <a:rPr lang="en-US" sz="2000">
                <a:latin typeface="Nunito"/>
                <a:ea typeface="Nunito"/>
                <a:cs typeface="Nunito"/>
                <a:sym typeface="Nunito"/>
              </a:rPr>
              <a:t>) </a:t>
            </a:r>
            <a:r>
              <a:rPr lang="en-US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 LBF queue discipline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g1185506a212_2_26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85506a212_2_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IP packet flow</a:t>
            </a:r>
            <a:endParaRPr/>
          </a:p>
        </p:txBody>
      </p:sp>
      <p:sp>
        <p:nvSpPr>
          <p:cNvPr id="367" name="Google Shape;367;g1185506a212_2_27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g1185506a212_2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00" y="2880300"/>
            <a:ext cx="11629802" cy="256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85506a212_2_2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Topology setup: NeST</a:t>
            </a:r>
            <a:endParaRPr/>
          </a:p>
        </p:txBody>
      </p:sp>
      <p:sp>
        <p:nvSpPr>
          <p:cNvPr id="374" name="Google Shape;374;g1185506a212_2_27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609600" lvl="0" indent="-434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NeST is a python3 package designed for emulating real-world networks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09600" lvl="0" indent="-43434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Uses Network namespaces to create the topology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09600" lvl="0" indent="-43434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Makes testing easier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 this project, NeST is used to: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</a:ext>
              </a:extLst>
            </a:endParaRPr>
          </a:p>
          <a:p>
            <a:pPr marL="609600" lvl="0" indent="-43434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"/>
                  </a:ext>
                </a:extLst>
              </a:rPr>
              <a:t>Assign IP addresses to the nodes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"/>
                </a:ext>
              </a:extLst>
            </a:endParaRPr>
          </a:p>
          <a:p>
            <a:pPr marL="609600" lvl="0" indent="-43434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"/>
                  </a:ext>
                </a:extLst>
              </a:rPr>
              <a:t>Populate the routing tables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6"/>
                </a:ext>
              </a:extLst>
            </a:endParaRPr>
          </a:p>
          <a:p>
            <a:pPr marL="609600" lvl="0" indent="-434340" algn="l" rtl="0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7"/>
                  </a:ext>
                </a:extLst>
              </a:rPr>
              <a:t>Form the packet by providing necessary information like MAC addresses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g1185506a212_2_27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85506a212_2_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Host side API: Scapy</a:t>
            </a:r>
            <a:endParaRPr/>
          </a:p>
        </p:txBody>
      </p:sp>
      <p:sp>
        <p:nvSpPr>
          <p:cNvPr id="381" name="Google Shape;381;g1185506a212_2_2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09600" lvl="0" indent="-4457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Python library for powerful interactive packet manipulation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09600" lvl="0" indent="-445769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Helps forming custom packet formats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09600" lvl="0" indent="-445769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Uses Raw sockets internally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For this project, Scapy is used to: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09600" lvl="0" indent="-445769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Craft and send the packets from the virtual interface setup by NeST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09600" lvl="0" indent="-445769" algn="l" rtl="0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Sniff and decode the packet at the </a:t>
            </a: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8"/>
                  </a:ext>
                </a:extLst>
              </a:rPr>
              <a:t>receiver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g1185506a212_2_28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85506a212_2_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XDP</a:t>
            </a:r>
            <a:endParaRPr/>
          </a:p>
        </p:txBody>
      </p:sp>
      <p:sp>
        <p:nvSpPr>
          <p:cNvPr id="388" name="Google Shape;388;g1185506a212_2_29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12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9"/>
                  </a:ext>
                </a:extLst>
              </a:rPr>
              <a:t>XDP </a:t>
            </a: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is an eBPF based high performance data path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09600" lvl="0" indent="-412750" algn="l" rtl="0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Merged in the Linux kernel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09600" lvl="0" indent="-412750" algn="l" rtl="0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0"/>
                  </a:ext>
                </a:extLst>
              </a:rPr>
              <a:t>rovides packet processing at the lowest point in the software stack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 this project, XDP is used to: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09600" lvl="0" indent="-412750" algn="l" rtl="0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Update the Ethernet header in the packet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09600" lvl="0" indent="-412750" algn="l" rtl="0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Identify the interface from which the packet is to be sent using kernel routing tables or BPF maps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09600" lvl="0" indent="-412750" algn="l" rtl="0">
              <a:lnSpc>
                <a:spcPct val="14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Store the exit interface index (ifindex) in metadata of the packet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09600" lvl="0" indent="-412750" algn="l" rtl="0">
              <a:lnSpc>
                <a:spcPct val="140000"/>
              </a:lnSpc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-US" sz="17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Pass the packet on to the TC BPF hook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9" name="Google Shape;389;g1185506a212_2_29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85506a212_2_2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TC-BPF</a:t>
            </a:r>
            <a:endParaRPr/>
          </a:p>
        </p:txBody>
      </p:sp>
      <p:sp>
        <p:nvSpPr>
          <p:cNvPr id="395" name="Google Shape;395;g1185506a212_2_29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70000" lnSpcReduction="20000"/>
          </a:bodyPr>
          <a:lstStyle/>
          <a:p>
            <a:pPr marL="609600" lvl="0" indent="-4229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BPF programs attached to the traffic control (tc) ingress and egress hook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609600" lvl="0" indent="-42291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Runs after the networking stack has done the initial processing of the packet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09600" lvl="0" indent="-42291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Has access to the metadata of the packet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chemeClr val="lt1"/>
                </a:highlight>
              </a:rPr>
              <a:t>For this project, TC-BPF is used to: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09600" lvl="0" indent="-42291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Add our queueing discipline (we cannot have queue discipline with just XDP)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09600" lvl="0" indent="-42291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Read the ifindex from metadata at ingress hook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09600" lvl="0" indent="-42291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Redirect the packet to the egress hook of the interface associated with ifindex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09600" lvl="0" indent="-422910" algn="l" rtl="0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Run our queue discipline on the egress hook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g1185506a212_2_29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931</Words>
  <Application>Microsoft Macintosh PowerPoint</Application>
  <PresentationFormat>Widescreen</PresentationFormat>
  <Paragraphs>118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Arial</vt:lpstr>
      <vt:lpstr>Nunito</vt:lpstr>
      <vt:lpstr>Courier New</vt:lpstr>
      <vt:lpstr>Roboto</vt:lpstr>
      <vt:lpstr>Simple Light</vt:lpstr>
      <vt:lpstr>PoC of New IP</vt:lpstr>
      <vt:lpstr>Goals</vt:lpstr>
      <vt:lpstr>IP packet flow in Linux</vt:lpstr>
      <vt:lpstr>Main Components</vt:lpstr>
      <vt:lpstr>New IP packet flow</vt:lpstr>
      <vt:lpstr>Topology setup: NeST</vt:lpstr>
      <vt:lpstr>Host side API: Scapy</vt:lpstr>
      <vt:lpstr>XDP</vt:lpstr>
      <vt:lpstr>TC-BPF</vt:lpstr>
      <vt:lpstr>Latency Based Forwarding (LBF)</vt:lpstr>
      <vt:lpstr>Principles</vt:lpstr>
      <vt:lpstr>Example 1</vt:lpstr>
      <vt:lpstr>Example 2</vt:lpstr>
      <vt:lpstr>Topology Setup - NeST</vt:lpstr>
      <vt:lpstr>New IP Packet</vt:lpstr>
      <vt:lpstr>New IP Packet in Wireshark</vt:lpstr>
      <vt:lpstr>API for Crafting a New IP packet</vt:lpstr>
      <vt:lpstr>New IP Packet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IP Sandbox</dc:title>
  <dc:creator>Kiran Makhijani</dc:creator>
  <cp:lastModifiedBy>Kiran Makhijani</cp:lastModifiedBy>
  <cp:revision>2</cp:revision>
  <dcterms:created xsi:type="dcterms:W3CDTF">2020-09-16T22:44:23Z</dcterms:created>
  <dcterms:modified xsi:type="dcterms:W3CDTF">2022-03-05T00:17:18Z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0x010100D7C01D0987347A43A4C870A26D4179DB</vt:lpwstr>
  </property>
</Properties>
</file>