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955" r:id="rId2"/>
    <p:sldId id="968" r:id="rId3"/>
    <p:sldId id="970" r:id="rId4"/>
    <p:sldId id="969" r:id="rId5"/>
    <p:sldId id="972" r:id="rId6"/>
    <p:sldId id="960" r:id="rId7"/>
    <p:sldId id="973" r:id="rId8"/>
    <p:sldId id="962" r:id="rId9"/>
    <p:sldId id="975" r:id="rId10"/>
    <p:sldId id="979" r:id="rId11"/>
    <p:sldId id="977" r:id="rId12"/>
    <p:sldId id="974" r:id="rId13"/>
  </p:sldIdLst>
  <p:sldSz cx="9144000" cy="5143500" type="screen16x9"/>
  <p:notesSz cx="6797675" cy="9928225"/>
  <p:custDataLst>
    <p:tags r:id="rId16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06">
          <p15:clr>
            <a:srgbClr val="A4A3A4"/>
          </p15:clr>
        </p15:guide>
        <p15:guide id="2" pos="2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B5DF"/>
    <a:srgbClr val="004290"/>
    <a:srgbClr val="AABBD9"/>
    <a:srgbClr val="617DAB"/>
    <a:srgbClr val="FFB7A6"/>
    <a:srgbClr val="00418F"/>
    <a:srgbClr val="66A1DB"/>
    <a:srgbClr val="3E5C93"/>
    <a:srgbClr val="456399"/>
    <a:srgbClr val="E73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64694" autoAdjust="0"/>
  </p:normalViewPr>
  <p:slideViewPr>
    <p:cSldViewPr snapToGrid="0">
      <p:cViewPr>
        <p:scale>
          <a:sx n="92" d="100"/>
          <a:sy n="92" d="100"/>
        </p:scale>
        <p:origin x="2560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56"/>
    </p:cViewPr>
  </p:sorterViewPr>
  <p:notesViewPr>
    <p:cSldViewPr snapToGrid="0">
      <p:cViewPr>
        <p:scale>
          <a:sx n="100" d="100"/>
          <a:sy n="100" d="100"/>
        </p:scale>
        <p:origin x="-1230" y="-72"/>
      </p:cViewPr>
      <p:guideLst>
        <p:guide orient="horz" pos="3106"/>
        <p:guide pos="2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0475" y="0"/>
            <a:ext cx="29972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t" anchorCtr="0" compatLnSpc="1">
            <a:prstTxWarp prst="textNoShape">
              <a:avLst/>
            </a:prstTxWarp>
          </a:bodyPr>
          <a:lstStyle>
            <a:lvl1pPr algn="r" defTabSz="4422775">
              <a:defRPr sz="1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12725" y="9482138"/>
            <a:ext cx="29273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b" anchorCtr="0" compatLnSpc="1">
            <a:prstTxWarp prst="textNoShape">
              <a:avLst/>
            </a:prstTxWarp>
          </a:bodyPr>
          <a:lstStyle>
            <a:lvl1pPr algn="l" defTabSz="4422775">
              <a:defRPr sz="1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86163" y="9482138"/>
            <a:ext cx="2998787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b" anchorCtr="0" compatLnSpc="1">
            <a:prstTxWarp prst="textNoShape">
              <a:avLst/>
            </a:prstTxWarp>
          </a:bodyPr>
          <a:lstStyle>
            <a:lvl1pPr algn="r" defTabSz="4422775">
              <a:defRPr sz="1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/>
            </a:endParaRP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6493541" y="0"/>
            <a:ext cx="185072" cy="36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641" tIns="45829" rIns="91641" bIns="45829">
            <a:prstTxWarp prst="textNoShape">
              <a:avLst/>
            </a:prstTxWarp>
            <a:spAutoFit/>
          </a:bodyPr>
          <a:lstStyle/>
          <a:p>
            <a:pPr algn="r" defTabSz="4422775">
              <a:defRPr/>
            </a:pPr>
            <a:endParaRPr lang="en-US" sz="1800" dirty="0">
              <a:latin typeface="Arial"/>
              <a:ea typeface="Arial"/>
              <a:cs typeface="Arial"/>
            </a:endParaRP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566738" y="0"/>
            <a:ext cx="4505325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982" tIns="45481" rIns="90982" bIns="45481">
            <a:prstTxWarp prst="textNoShape">
              <a:avLst/>
            </a:prstTxWarp>
            <a:spAutoFit/>
          </a:bodyPr>
          <a:lstStyle/>
          <a:p>
            <a:pPr algn="l" defTabSz="4422775">
              <a:defRPr/>
            </a:pPr>
            <a:endParaRPr lang="en-US" sz="1800" dirty="0"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086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t" anchorCtr="0" compatLnSpc="1">
            <a:prstTxWarp prst="textNoShape">
              <a:avLst/>
            </a:prstTxWarp>
          </a:bodyPr>
          <a:lstStyle>
            <a:lvl1pPr algn="l" defTabSz="4422775">
              <a:defRPr sz="18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4288" y="0"/>
            <a:ext cx="2951162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t" anchorCtr="0" compatLnSpc="1">
            <a:prstTxWarp prst="textNoShape">
              <a:avLst/>
            </a:prstTxWarp>
          </a:bodyPr>
          <a:lstStyle>
            <a:lvl1pPr algn="r" defTabSz="4422775">
              <a:defRPr sz="18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0800" y="723900"/>
            <a:ext cx="6672263" cy="3754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722813"/>
            <a:ext cx="4957762" cy="448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Klicken Sie, um die Formate des Vorlagentextes zu bearbeiten</a:t>
            </a:r>
          </a:p>
          <a:p>
            <a:pPr lvl="1"/>
            <a:r>
              <a:rPr lang="en-US" noProof="0" dirty="0"/>
              <a:t>Zweite Ebene</a:t>
            </a:r>
          </a:p>
          <a:p>
            <a:pPr lvl="2"/>
            <a:r>
              <a:rPr lang="en-US" noProof="0" dirty="0"/>
              <a:t>Dritte Ebene</a:t>
            </a:r>
          </a:p>
          <a:p>
            <a:pPr lvl="3"/>
            <a:r>
              <a:rPr lang="en-US" noProof="0" dirty="0"/>
              <a:t>Vierte Ebene</a:t>
            </a:r>
          </a:p>
          <a:p>
            <a:pPr lvl="4"/>
            <a:r>
              <a:rPr lang="en-US" noProof="0" dirty="0"/>
              <a:t>Fünfte Ebene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2735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b" anchorCtr="0" compatLnSpc="1">
            <a:prstTxWarp prst="textNoShape">
              <a:avLst/>
            </a:prstTxWarp>
          </a:bodyPr>
          <a:lstStyle>
            <a:lvl1pPr algn="l" defTabSz="4422775">
              <a:defRPr sz="18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4288" y="9444038"/>
            <a:ext cx="295116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b" anchorCtr="0" compatLnSpc="1">
            <a:prstTxWarp prst="textNoShape">
              <a:avLst/>
            </a:prstTxWarp>
          </a:bodyPr>
          <a:lstStyle>
            <a:lvl1pPr algn="r" defTabSz="4422775">
              <a:defRPr sz="1800"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fld id="{D197666C-D6B8-904D-B8F2-816FE66458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15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47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7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12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44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67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98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DE" dirty="0"/>
          </a:p>
          <a:p>
            <a:pPr lvl="1"/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05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3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70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Sky">
    <p:bg>
      <p:bgPr>
        <a:gradFill rotWithShape="0">
          <a:gsLst>
            <a:gs pos="0">
              <a:srgbClr val="9FB5D9"/>
            </a:gs>
            <a:gs pos="100000">
              <a:srgbClr val="598CC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" y="4474369"/>
            <a:ext cx="4572000" cy="276999"/>
          </a:xfrm>
          <a:prstGeom prst="rect">
            <a:avLst/>
          </a:prstGeom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20000"/>
              </a:spcBef>
              <a:defRPr/>
            </a:pPr>
            <a:r>
              <a:rPr lang="en-US" sz="1200" noProof="0">
                <a:solidFill>
                  <a:srgbClr val="0D2766"/>
                </a:solidFill>
                <a:latin typeface="Arial"/>
                <a:ea typeface="Arial"/>
                <a:cs typeface="Arial"/>
              </a:rPr>
              <a:t>https://www.comsys.rwth-aachen.de/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821532"/>
            <a:ext cx="9144000" cy="175021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eaLnBrk="1" hangingPunct="1">
              <a:spcBef>
                <a:spcPct val="20000"/>
              </a:spcBef>
              <a:defRPr/>
            </a:pPr>
            <a:endParaRPr lang="en-US" sz="900" noProof="0">
              <a:latin typeface="Arial"/>
              <a:ea typeface="Arial"/>
              <a:cs typeface="Arial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2514600"/>
            <a:ext cx="9144000" cy="1714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257175" indent="-257175" algn="l" eaLnBrk="1" hangingPunct="1">
              <a:spcBef>
                <a:spcPct val="20000"/>
              </a:spcBef>
              <a:buFontTx/>
              <a:buChar char="•"/>
              <a:defRPr/>
            </a:pPr>
            <a:endParaRPr lang="en-US" sz="1200" noProof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89363" y="1277121"/>
            <a:ext cx="5354637" cy="342900"/>
          </a:xfrm>
          <a:prstGeom prst="rect">
            <a:avLst/>
          </a:prstGeom>
        </p:spPr>
        <p:txBody>
          <a:bodyPr lIns="0" rIns="180000"/>
          <a:lstStyle>
            <a:lvl1pPr>
              <a:defRPr sz="3600" b="1">
                <a:solidFill>
                  <a:schemeClr val="tx1"/>
                </a:solidFill>
                <a:latin typeface="Arial"/>
                <a:ea typeface="Arial"/>
                <a:cs typeface="Arial"/>
              </a:defRPr>
            </a:lvl1pPr>
          </a:lstStyle>
          <a:p>
            <a:endParaRPr lang="en-US" noProof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89364" y="1767260"/>
            <a:ext cx="5354637" cy="685800"/>
          </a:xfrm>
        </p:spPr>
        <p:txBody>
          <a:bodyPr lIns="0" rIns="180000"/>
          <a:lstStyle>
            <a:lvl1pPr>
              <a:buNone/>
              <a:defRPr b="1">
                <a:solidFill>
                  <a:srgbClr val="5C8FCA"/>
                </a:solidFill>
                <a:latin typeface="Arial"/>
                <a:cs typeface="Arial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-7938" y="4781550"/>
            <a:ext cx="9159876" cy="361950"/>
          </a:xfrm>
          <a:prstGeom prst="rect">
            <a:avLst/>
          </a:prstGeom>
          <a:gradFill>
            <a:gsLst>
              <a:gs pos="23000">
                <a:srgbClr val="E4E4E4"/>
              </a:gs>
              <a:gs pos="100000">
                <a:srgbClr val="F8FBFF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257175" indent="-257175" algn="l" eaLnBrk="1" hangingPunct="1">
              <a:spcBef>
                <a:spcPct val="20000"/>
              </a:spcBef>
              <a:buFontTx/>
              <a:buChar char="•"/>
              <a:defRPr/>
            </a:pPr>
            <a:endParaRPr lang="en-US" sz="1200" noProof="0">
              <a:latin typeface="Arial"/>
              <a:ea typeface="Arial"/>
              <a:cs typeface="Arial"/>
            </a:endParaRPr>
          </a:p>
        </p:txBody>
      </p:sp>
      <p:pic>
        <p:nvPicPr>
          <p:cNvPr id="9" name="Picture 11" descr="rwth_comsys_bild_cmy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415" y="4822395"/>
            <a:ext cx="1530000" cy="298536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Sea">
    <p:bg>
      <p:bgPr>
        <a:gradFill rotWithShape="0">
          <a:gsLst>
            <a:gs pos="0">
              <a:srgbClr val="0D2766"/>
            </a:gs>
            <a:gs pos="100000">
              <a:srgbClr val="9FB5D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" y="4474369"/>
            <a:ext cx="4572000" cy="276999"/>
          </a:xfrm>
          <a:prstGeom prst="rect">
            <a:avLst/>
          </a:prstGeom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20000"/>
              </a:spcBef>
              <a:defRPr/>
            </a:pPr>
            <a:r>
              <a:rPr lang="en-US" sz="1200" noProof="0">
                <a:solidFill>
                  <a:schemeClr val="bg1"/>
                </a:solidFill>
                <a:latin typeface="Arial"/>
                <a:ea typeface="Arial"/>
                <a:cs typeface="Arial"/>
              </a:rPr>
              <a:t>https://www.comsys.rwth-aachen.de/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821532"/>
            <a:ext cx="9144000" cy="175021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eaLnBrk="1" hangingPunct="1">
              <a:spcBef>
                <a:spcPct val="20000"/>
              </a:spcBef>
              <a:defRPr/>
            </a:pPr>
            <a:endParaRPr lang="en-US" sz="900" noProof="0">
              <a:latin typeface="Arial"/>
              <a:ea typeface="Arial"/>
              <a:cs typeface="Arial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2514600"/>
            <a:ext cx="9144000" cy="17145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35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257175" indent="-257175" algn="l" eaLnBrk="1" hangingPunct="1">
              <a:spcBef>
                <a:spcPct val="20000"/>
              </a:spcBef>
              <a:buFontTx/>
              <a:buChar char="•"/>
              <a:defRPr/>
            </a:pPr>
            <a:endParaRPr lang="en-US" sz="1200" noProof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89363" y="1277121"/>
            <a:ext cx="5354637" cy="342900"/>
          </a:xfrm>
          <a:prstGeom prst="rect">
            <a:avLst/>
          </a:prstGeom>
        </p:spPr>
        <p:txBody>
          <a:bodyPr lIns="0" rIns="180000"/>
          <a:lstStyle>
            <a:lvl1pPr>
              <a:defRPr sz="3600" b="1">
                <a:solidFill>
                  <a:schemeClr val="tx1"/>
                </a:solidFill>
                <a:latin typeface="Arial"/>
                <a:ea typeface="Arial"/>
                <a:cs typeface="Arial"/>
              </a:defRPr>
            </a:lvl1pPr>
          </a:lstStyle>
          <a:p>
            <a:endParaRPr lang="en-US" noProof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89364" y="1767260"/>
            <a:ext cx="5354637" cy="685800"/>
          </a:xfrm>
        </p:spPr>
        <p:txBody>
          <a:bodyPr lIns="0" rIns="180000"/>
          <a:lstStyle>
            <a:lvl1pPr marL="257175" marR="0" indent="-257175" algn="l" defTabSz="6858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SzTx/>
              <a:buFont typeface="Wingdings 2" pitchFamily="-106" charset="2"/>
              <a:buNone/>
              <a:tabLst/>
              <a:defRPr b="1">
                <a:solidFill>
                  <a:srgbClr val="5E76A6"/>
                </a:solidFill>
                <a:latin typeface="Arial"/>
                <a:cs typeface="Arial"/>
              </a:defRPr>
            </a:lvl1pPr>
          </a:lstStyle>
          <a:p>
            <a:pPr marL="257175" marR="0" lvl="0" indent="-257175" algn="l" defTabSz="6858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SzTx/>
              <a:buFont typeface="Wingdings 2" pitchFamily="-106" charset="2"/>
              <a:buNone/>
              <a:tabLst/>
              <a:defRPr/>
            </a:pPr>
            <a:endParaRPr lang="en-US" noProof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-7938" y="4781550"/>
            <a:ext cx="9159876" cy="361950"/>
          </a:xfrm>
          <a:prstGeom prst="rect">
            <a:avLst/>
          </a:prstGeom>
          <a:gradFill>
            <a:gsLst>
              <a:gs pos="23000">
                <a:srgbClr val="E4E4E4"/>
              </a:gs>
              <a:gs pos="100000">
                <a:srgbClr val="F8FBFF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257175" indent="-257175" algn="l" eaLnBrk="1" hangingPunct="1">
              <a:spcBef>
                <a:spcPct val="20000"/>
              </a:spcBef>
              <a:buFontTx/>
              <a:buChar char="•"/>
              <a:defRPr/>
            </a:pPr>
            <a:endParaRPr lang="en-US" sz="1200" noProof="0">
              <a:latin typeface="Arial"/>
              <a:ea typeface="Arial"/>
              <a:cs typeface="Arial"/>
            </a:endParaRPr>
          </a:p>
        </p:txBody>
      </p:sp>
      <p:pic>
        <p:nvPicPr>
          <p:cNvPr id="9" name="Picture 11" descr="rwth_comsys_bild_cmy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415" y="4822395"/>
            <a:ext cx="1530000" cy="298536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-sky-blue">
    <p:bg>
      <p:bgPr>
        <a:gradFill rotWithShape="0">
          <a:gsLst>
            <a:gs pos="0">
              <a:srgbClr val="9FB5D9"/>
            </a:gs>
            <a:gs pos="100000">
              <a:srgbClr val="598CC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821532"/>
            <a:ext cx="9144000" cy="175021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eaLnBrk="1" hangingPunct="1">
              <a:spcBef>
                <a:spcPct val="20000"/>
              </a:spcBef>
              <a:defRPr/>
            </a:pPr>
            <a:endParaRPr lang="en-US" sz="900" noProof="0">
              <a:latin typeface="Arial"/>
              <a:ea typeface="Arial"/>
              <a:cs typeface="Arial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2514600"/>
            <a:ext cx="9144000" cy="1714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257175" indent="-257175" algn="l" eaLnBrk="1" hangingPunct="1">
              <a:spcBef>
                <a:spcPct val="20000"/>
              </a:spcBef>
              <a:buFontTx/>
              <a:buChar char="•"/>
              <a:defRPr/>
            </a:pPr>
            <a:endParaRPr lang="en-US" sz="1200" noProof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89363" y="1277121"/>
            <a:ext cx="5354637" cy="342900"/>
          </a:xfrm>
          <a:prstGeom prst="rect">
            <a:avLst/>
          </a:prstGeom>
        </p:spPr>
        <p:txBody>
          <a:bodyPr lIns="0" rIns="180000"/>
          <a:lstStyle>
            <a:lvl1pPr>
              <a:defRPr sz="3600" b="1">
                <a:solidFill>
                  <a:schemeClr val="tx1"/>
                </a:solidFill>
                <a:latin typeface="Arial"/>
                <a:ea typeface="Arial"/>
                <a:cs typeface="Arial"/>
              </a:defRPr>
            </a:lvl1pPr>
          </a:lstStyle>
          <a:p>
            <a:endParaRPr lang="en-US" noProof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89364" y="1767260"/>
            <a:ext cx="5354637" cy="685800"/>
          </a:xfrm>
        </p:spPr>
        <p:txBody>
          <a:bodyPr lIns="0" rIns="180000"/>
          <a:lstStyle>
            <a:lvl1pPr>
              <a:buNone/>
              <a:defRPr b="1">
                <a:solidFill>
                  <a:srgbClr val="5C8FCA"/>
                </a:solidFill>
                <a:latin typeface="Arial"/>
                <a:cs typeface="Arial"/>
              </a:defRPr>
            </a:lvl1pPr>
          </a:lstStyle>
          <a:p>
            <a:pPr lvl="0"/>
            <a:endParaRPr lang="en-US" noProof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-seablue">
    <p:bg>
      <p:bgPr>
        <a:gradFill rotWithShape="0">
          <a:gsLst>
            <a:gs pos="0">
              <a:srgbClr val="0D2766"/>
            </a:gs>
            <a:gs pos="100000">
              <a:srgbClr val="9FB5D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821532"/>
            <a:ext cx="9144000" cy="175021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eaLnBrk="1" hangingPunct="1">
              <a:spcBef>
                <a:spcPct val="20000"/>
              </a:spcBef>
              <a:defRPr/>
            </a:pPr>
            <a:endParaRPr lang="en-US" sz="900" noProof="0">
              <a:latin typeface="Arial"/>
              <a:ea typeface="Arial"/>
              <a:cs typeface="Arial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2514600"/>
            <a:ext cx="9144000" cy="17145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35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257175" indent="-257175" algn="l" eaLnBrk="1" hangingPunct="1">
              <a:spcBef>
                <a:spcPct val="20000"/>
              </a:spcBef>
              <a:buFontTx/>
              <a:buChar char="•"/>
              <a:defRPr/>
            </a:pPr>
            <a:endParaRPr lang="en-US" sz="1200" noProof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89363" y="1277121"/>
            <a:ext cx="5354637" cy="342900"/>
          </a:xfrm>
          <a:prstGeom prst="rect">
            <a:avLst/>
          </a:prstGeom>
        </p:spPr>
        <p:txBody>
          <a:bodyPr lIns="0" rIns="180000"/>
          <a:lstStyle>
            <a:lvl1pPr>
              <a:defRPr sz="3600" b="1">
                <a:solidFill>
                  <a:schemeClr val="tx1"/>
                </a:solidFill>
                <a:latin typeface="Arial"/>
                <a:ea typeface="Arial"/>
                <a:cs typeface="Arial"/>
              </a:defRPr>
            </a:lvl1pPr>
          </a:lstStyle>
          <a:p>
            <a:endParaRPr lang="en-US" noProof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89364" y="1767260"/>
            <a:ext cx="5354637" cy="685800"/>
          </a:xfrm>
        </p:spPr>
        <p:txBody>
          <a:bodyPr lIns="0" rIns="180000"/>
          <a:lstStyle>
            <a:lvl1pPr>
              <a:buNone/>
              <a:defRPr b="1">
                <a:solidFill>
                  <a:srgbClr val="5E76A6"/>
                </a:solidFill>
                <a:latin typeface="Arial"/>
                <a:cs typeface="Arial"/>
              </a:defRPr>
            </a:lvl1pPr>
          </a:lstStyle>
          <a:p>
            <a:pPr lvl="0"/>
            <a:endParaRPr lang="en-US" noProof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72000"/>
            <a:ext cx="8756650" cy="342900"/>
          </a:xfrm>
          <a:prstGeom prst="rect">
            <a:avLst/>
          </a:prstGeom>
        </p:spPr>
        <p:txBody>
          <a:bodyPr anchor="ctr" anchorCtr="0"/>
          <a:lstStyle>
            <a:lvl1pPr>
              <a:defRPr b="1">
                <a:latin typeface="Arial"/>
                <a:ea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07806" y="668616"/>
            <a:ext cx="8756062" cy="3983773"/>
          </a:xfrm>
        </p:spPr>
        <p:txBody>
          <a:bodyPr/>
          <a:lstStyle>
            <a:lvl1pPr>
              <a:buClr>
                <a:srgbClr val="004290"/>
              </a:buClr>
              <a:defRPr b="1">
                <a:solidFill>
                  <a:srgbClr val="004290"/>
                </a:solidFill>
                <a:latin typeface="Arial"/>
                <a:cs typeface="Arial"/>
              </a:defRPr>
            </a:lvl1pPr>
            <a:lvl2pPr>
              <a:buClr>
                <a:srgbClr val="004290"/>
              </a:buClr>
              <a:defRPr sz="1600">
                <a:latin typeface="Arial"/>
                <a:cs typeface="Arial"/>
              </a:defRPr>
            </a:lvl2pPr>
            <a:lvl3pPr>
              <a:buClr>
                <a:srgbClr val="004290"/>
              </a:buClr>
              <a:defRPr sz="1400">
                <a:latin typeface="Arial"/>
                <a:cs typeface="Arial"/>
              </a:defRPr>
            </a:lvl3pPr>
            <a:lvl4pPr>
              <a:buClr>
                <a:srgbClr val="004290"/>
              </a:buClr>
              <a:defRPr sz="1400">
                <a:latin typeface="Arial"/>
                <a:cs typeface="Arial"/>
              </a:defRPr>
            </a:lvl4pPr>
            <a:lvl5pPr>
              <a:buClr>
                <a:srgbClr val="004290"/>
              </a:buClr>
              <a:defRPr sz="1400">
                <a:latin typeface="Arial"/>
                <a:cs typeface="Arial"/>
              </a:defRPr>
            </a:lvl5pPr>
            <a:lvl6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 err="1"/>
              <a:t>Eigth</a:t>
            </a:r>
            <a:r>
              <a:rPr lang="en-US" noProof="0" dirty="0"/>
              <a:t> level</a:t>
            </a:r>
          </a:p>
          <a:p>
            <a:pPr lvl="8"/>
            <a:r>
              <a:rPr lang="en-US" noProof="0" dirty="0"/>
              <a:t>Ninth level</a:t>
            </a:r>
          </a:p>
          <a:p>
            <a:pPr lvl="4"/>
            <a:endParaRPr lang="en-US" noProof="0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72000"/>
            <a:ext cx="8756650" cy="342900"/>
          </a:xfrm>
          <a:prstGeom prst="rect">
            <a:avLst/>
          </a:prstGeom>
        </p:spPr>
        <p:txBody>
          <a:bodyPr lIns="90000" anchor="ctr" anchorCtr="0"/>
          <a:lstStyle>
            <a:lvl1pPr>
              <a:defRPr b="1">
                <a:latin typeface="Arial"/>
                <a:ea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84969" y="4825604"/>
            <a:ext cx="2798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Ins="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fld id="{C4701650-41B2-7A4D-B223-84DBE99DBB49}" type="slidenum">
              <a:rPr lang="en-US" sz="1200" noProof="0">
                <a:solidFill>
                  <a:srgbClr val="004290"/>
                </a:solidFill>
                <a:latin typeface="Arial"/>
                <a:ea typeface="Arial"/>
                <a:cs typeface="Arial"/>
              </a:rPr>
              <a:pPr algn="r">
                <a:defRPr/>
              </a:pPr>
              <a:t>‹#›</a:t>
            </a:fld>
            <a:endParaRPr lang="en-US" sz="1200" noProof="0">
              <a:solidFill>
                <a:srgbClr val="00429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72000"/>
            <a:ext cx="8756650" cy="342900"/>
          </a:xfrm>
          <a:prstGeom prst="rect">
            <a:avLst/>
          </a:prstGeom>
        </p:spPr>
        <p:txBody>
          <a:bodyPr lIns="90000" anchor="ctr" anchorCtr="0"/>
          <a:lstStyle>
            <a:lvl1pPr>
              <a:defRPr b="1">
                <a:latin typeface="Arial"/>
                <a:ea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3474" y="577033"/>
            <a:ext cx="8890394" cy="4441686"/>
          </a:xfrm>
        </p:spPr>
        <p:txBody>
          <a:bodyPr/>
          <a:lstStyle>
            <a:lvl1pPr>
              <a:buClr>
                <a:srgbClr val="004290"/>
              </a:buClr>
              <a:defRPr b="1">
                <a:solidFill>
                  <a:srgbClr val="004290"/>
                </a:solidFill>
                <a:latin typeface="Arial"/>
                <a:cs typeface="Arial"/>
              </a:defRPr>
            </a:lvl1pPr>
            <a:lvl2pPr>
              <a:buClr>
                <a:srgbClr val="004290"/>
              </a:buClr>
              <a:defRPr sz="1600">
                <a:latin typeface="Arial"/>
                <a:cs typeface="Arial"/>
              </a:defRPr>
            </a:lvl2pPr>
            <a:lvl3pPr>
              <a:buClr>
                <a:srgbClr val="004290"/>
              </a:buClr>
              <a:defRPr sz="1400">
                <a:latin typeface="Arial"/>
                <a:cs typeface="Arial"/>
              </a:defRPr>
            </a:lvl3pPr>
            <a:lvl4pPr>
              <a:buClr>
                <a:srgbClr val="004290"/>
              </a:buClr>
              <a:defRPr sz="1400">
                <a:latin typeface="Arial"/>
                <a:cs typeface="Arial"/>
              </a:defRPr>
            </a:lvl4pPr>
            <a:lvl5pPr>
              <a:buClr>
                <a:srgbClr val="004290"/>
              </a:buClr>
              <a:defRPr sz="1400">
                <a:latin typeface="Arial"/>
                <a:cs typeface="Arial"/>
              </a:defRPr>
            </a:lvl5pPr>
            <a:lvl6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7"/>
            <a:r>
              <a:rPr lang="en-US" noProof="0"/>
              <a:t>Eigth level</a:t>
            </a:r>
          </a:p>
          <a:p>
            <a:pPr lvl="8"/>
            <a:r>
              <a:rPr lang="en-US" noProof="0"/>
              <a:t>Ninth level</a:t>
            </a:r>
          </a:p>
          <a:p>
            <a:pPr lvl="4"/>
            <a:endParaRPr lang="en-US" noProof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4747555"/>
            <a:ext cx="9144000" cy="3959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Arial" pitchFamily="34" charset="-128"/>
            </a:endParaRPr>
          </a:p>
        </p:txBody>
      </p:sp>
      <p:sp>
        <p:nvSpPr>
          <p:cNvPr id="10" name="Rectangle 3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1277" y="4833164"/>
            <a:ext cx="2798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Ins="0"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fld id="{6A113AA4-9849-FB42-8487-64854D6D9D95}" type="slidenum">
              <a:rPr lang="en-US" sz="1200" noProof="0">
                <a:solidFill>
                  <a:srgbClr val="004290"/>
                </a:solidFill>
                <a:latin typeface="Arial"/>
                <a:ea typeface="Arial"/>
                <a:cs typeface="Arial"/>
              </a:rPr>
              <a:pPr algn="l">
                <a:defRPr/>
              </a:pPr>
              <a:t>‹#›</a:t>
            </a:fld>
            <a:endParaRPr lang="en-US" sz="1200" noProof="0">
              <a:solidFill>
                <a:srgbClr val="00429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8" name="Picture 11" descr="rwth_comsys_bild_cmyk.pd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415" y="4822395"/>
            <a:ext cx="1530000" cy="298536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418F"/>
            </a:gs>
            <a:gs pos="100000">
              <a:srgbClr val="5677C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28650"/>
          </a:xfrm>
          <a:prstGeom prst="rect">
            <a:avLst/>
          </a:prstGeom>
          <a:gradFill rotWithShape="1">
            <a:gsLst>
              <a:gs pos="0">
                <a:srgbClr val="0C2665"/>
              </a:gs>
              <a:gs pos="100000">
                <a:srgbClr val="9FB6D9"/>
              </a:gs>
            </a:gsLst>
            <a:lin ang="300000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800" noProof="0">
              <a:latin typeface="Arial"/>
              <a:ea typeface="Arial"/>
              <a:cs typeface="Arial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1"/>
            </p:custDataLst>
          </p:nvPr>
        </p:nvSpPr>
        <p:spPr bwMode="auto">
          <a:xfrm>
            <a:off x="166689" y="613173"/>
            <a:ext cx="8815387" cy="4007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0" y="503635"/>
            <a:ext cx="9144000" cy="4281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050" noProof="0">
              <a:latin typeface="Arial"/>
              <a:ea typeface="Arial"/>
              <a:cs typeface="Arial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486966"/>
            <a:ext cx="9144000" cy="63103"/>
          </a:xfrm>
          <a:prstGeom prst="rect">
            <a:avLst/>
          </a:prstGeom>
          <a:gradFill>
            <a:gsLst>
              <a:gs pos="100000">
                <a:schemeClr val="accent4">
                  <a:tint val="37000"/>
                  <a:satMod val="300000"/>
                </a:schemeClr>
              </a:gs>
              <a:gs pos="0">
                <a:schemeClr val="bg1">
                  <a:lumMod val="95000"/>
                </a:schemeClr>
              </a:gs>
            </a:gsLst>
          </a:gradFill>
          <a:ln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257175" indent="-257175" algn="l" eaLnBrk="1" hangingPunct="1">
              <a:spcBef>
                <a:spcPct val="20000"/>
              </a:spcBef>
              <a:buFontTx/>
              <a:buChar char="•"/>
              <a:defRPr/>
            </a:pPr>
            <a:endParaRPr lang="en-US" sz="1200" noProof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-3176" y="4781550"/>
            <a:ext cx="9144000" cy="361950"/>
          </a:xfrm>
          <a:prstGeom prst="rect">
            <a:avLst/>
          </a:prstGeom>
          <a:gradFill>
            <a:gsLst>
              <a:gs pos="23000">
                <a:srgbClr val="E4E4E4"/>
              </a:gs>
              <a:gs pos="100000">
                <a:srgbClr val="F8FBFF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257175" indent="-257175" algn="l" eaLnBrk="1" hangingPunct="1">
              <a:spcBef>
                <a:spcPct val="20000"/>
              </a:spcBef>
              <a:buFontTx/>
              <a:buChar char="•"/>
              <a:defRPr/>
            </a:pPr>
            <a:endParaRPr lang="en-US" sz="1200" noProof="0">
              <a:latin typeface="Arial"/>
              <a:ea typeface="Arial"/>
              <a:cs typeface="Arial"/>
            </a:endParaRPr>
          </a:p>
        </p:txBody>
      </p:sp>
      <p:sp>
        <p:nvSpPr>
          <p:cNvPr id="134175" name="Rectangle 31"/>
          <p:cNvSpPr>
            <a:spLocks noChangeArrowheads="1"/>
          </p:cNvSpPr>
          <p:nvPr userDrawn="1">
            <p:custDataLst>
              <p:tags r:id="rId12"/>
            </p:custDataLst>
          </p:nvPr>
        </p:nvSpPr>
        <p:spPr bwMode="auto">
          <a:xfrm>
            <a:off x="61277" y="4833164"/>
            <a:ext cx="2798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Ins="0"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fld id="{6A113AA4-9849-FB42-8487-64854D6D9D95}" type="slidenum">
              <a:rPr lang="en-US" sz="1200" noProof="0">
                <a:solidFill>
                  <a:srgbClr val="004290"/>
                </a:solidFill>
                <a:latin typeface="Arial"/>
                <a:ea typeface="Arial"/>
                <a:cs typeface="Arial"/>
              </a:rPr>
              <a:pPr algn="l">
                <a:defRPr/>
              </a:pPr>
              <a:t>‹#›</a:t>
            </a:fld>
            <a:endParaRPr lang="en-US" sz="1200" noProof="0">
              <a:solidFill>
                <a:srgbClr val="00429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" name="Text Placeholder 2"/>
          <p:cNvSpPr txBox="1">
            <a:spLocks/>
          </p:cNvSpPr>
          <p:nvPr userDrawn="1"/>
        </p:nvSpPr>
        <p:spPr bwMode="auto">
          <a:xfrm>
            <a:off x="2065283" y="4779169"/>
            <a:ext cx="5013434" cy="36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marL="257175" marR="0" lvl="0" indent="-257175" algn="ctr" defTabSz="6858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SzTx/>
              <a:buFont typeface="Wingdings 2" pitchFamily="-106" charset="2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Ike Kunze</a:t>
            </a:r>
          </a:p>
        </p:txBody>
      </p:sp>
      <p:pic>
        <p:nvPicPr>
          <p:cNvPr id="15" name="Picture 11" descr="rwth_comsys_bild_cmyk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415" y="4822395"/>
            <a:ext cx="1530000" cy="2985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89" r:id="rId5"/>
    <p:sldLayoutId id="2147483990" r:id="rId6"/>
    <p:sldLayoutId id="2147483991" r:id="rId7"/>
    <p:sldLayoutId id="2147483997" r:id="rId8"/>
    <p:sldLayoutId id="2147483996" r:id="rId9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+mj-lt"/>
          <a:ea typeface="Arial" pitchFamily="-108" charset="0"/>
          <a:cs typeface="Arial" pitchFamily="-10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Arial" pitchFamily="34" charset="0"/>
          <a:ea typeface="Arial" pitchFamily="-108" charset="0"/>
          <a:cs typeface="Arial" pitchFamily="-10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Arial" pitchFamily="34" charset="0"/>
          <a:ea typeface="Arial" pitchFamily="-108" charset="0"/>
          <a:cs typeface="Arial" pitchFamily="-10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Arial" pitchFamily="34" charset="0"/>
          <a:ea typeface="Arial" pitchFamily="-108" charset="0"/>
          <a:cs typeface="Arial" pitchFamily="-10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Arial" pitchFamily="34" charset="0"/>
          <a:ea typeface="Arial" pitchFamily="-108" charset="0"/>
          <a:cs typeface="Arial" pitchFamily="-108" charset="0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1800">
          <a:solidFill>
            <a:srgbClr val="00418F"/>
          </a:solidFill>
          <a:latin typeface="Arial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1800">
          <a:solidFill>
            <a:srgbClr val="00418F"/>
          </a:solidFill>
          <a:latin typeface="Arial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1800">
          <a:solidFill>
            <a:srgbClr val="00418F"/>
          </a:solidFill>
          <a:latin typeface="Arial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1800">
          <a:solidFill>
            <a:srgbClr val="00418F"/>
          </a:solidFill>
          <a:latin typeface="Arial" pitchFamily="34" charset="0"/>
        </a:defRPr>
      </a:lvl9pPr>
    </p:titleStyle>
    <p:bodyStyle>
      <a:lvl1pPr marL="257175" indent="-257175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418F"/>
        </a:buClr>
        <a:buFont typeface="Wingdings 2" pitchFamily="-106" charset="2"/>
        <a:buChar char=""/>
        <a:defRPr sz="1800">
          <a:solidFill>
            <a:schemeClr val="tx1"/>
          </a:solidFill>
          <a:latin typeface="Arial"/>
          <a:ea typeface="Arial"/>
          <a:cs typeface="Arial"/>
        </a:defRPr>
      </a:lvl1pPr>
      <a:lvl2pPr marL="557213" indent="-2143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Font typeface="Wingdings 3" pitchFamily="-106" charset="2"/>
        <a:buChar char=""/>
        <a:defRPr sz="1500">
          <a:solidFill>
            <a:schemeClr val="tx1"/>
          </a:solidFill>
          <a:latin typeface="Arial"/>
          <a:ea typeface="Arial"/>
          <a:cs typeface="Arial"/>
        </a:defRPr>
      </a:lvl2pPr>
      <a:lvl3pPr marL="857250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Font typeface="Wingdings 2" pitchFamily="-106" charset="2"/>
        <a:buChar char="¾"/>
        <a:defRPr>
          <a:solidFill>
            <a:schemeClr val="tx1"/>
          </a:solidFill>
          <a:latin typeface="Arial"/>
          <a:ea typeface="Arial"/>
          <a:cs typeface="Arial"/>
        </a:defRPr>
      </a:lvl3pPr>
      <a:lvl4pPr marL="1171575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Font typeface="Wingdings 3" pitchFamily="-106" charset="2"/>
        <a:buChar char="¬"/>
        <a:defRPr>
          <a:solidFill>
            <a:schemeClr val="tx1"/>
          </a:solidFill>
          <a:latin typeface="Arial"/>
          <a:ea typeface="Arial"/>
          <a:cs typeface="Arial"/>
        </a:defRPr>
      </a:lvl4pPr>
      <a:lvl5pPr marL="1485900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Char char="-"/>
        <a:defRPr>
          <a:solidFill>
            <a:schemeClr val="tx1"/>
          </a:solidFill>
          <a:latin typeface="Arial"/>
          <a:ea typeface="Arial"/>
          <a:cs typeface="Arial"/>
        </a:defRPr>
      </a:lvl5pPr>
      <a:lvl6pPr marL="1828800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Char char="-"/>
        <a:defRPr>
          <a:solidFill>
            <a:schemeClr val="tx1"/>
          </a:solidFill>
          <a:latin typeface="Arial" pitchFamily="34" charset="-128"/>
        </a:defRPr>
      </a:lvl6pPr>
      <a:lvl7pPr marL="2171700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Char char="-"/>
        <a:defRPr>
          <a:solidFill>
            <a:schemeClr val="tx1"/>
          </a:solidFill>
          <a:latin typeface="Arial" pitchFamily="34" charset="-128"/>
        </a:defRPr>
      </a:lvl7pPr>
      <a:lvl8pPr marL="2514600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Char char="-"/>
        <a:defRPr>
          <a:solidFill>
            <a:schemeClr val="tx1"/>
          </a:solidFill>
          <a:latin typeface="Arial" pitchFamily="34" charset="-128"/>
        </a:defRPr>
      </a:lvl8pPr>
      <a:lvl9pPr marL="2857500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Char char="-"/>
        <a:defRPr>
          <a:solidFill>
            <a:schemeClr val="tx1"/>
          </a:solidFill>
          <a:latin typeface="Arial" pitchFamily="34" charset="-128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svg"/><Relationship Id="rId11" Type="http://schemas.openxmlformats.org/officeDocument/2006/relationships/image" Target="../media/image15.png"/><Relationship Id="rId5" Type="http://schemas.openxmlformats.org/officeDocument/2006/relationships/image" Target="../media/image2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19" Type="http://schemas.openxmlformats.org/officeDocument/2006/relationships/image" Target="../media/image23.png"/><Relationship Id="rId4" Type="http://schemas.openxmlformats.org/officeDocument/2006/relationships/image" Target="../media/image10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svg"/><Relationship Id="rId11" Type="http://schemas.openxmlformats.org/officeDocument/2006/relationships/image" Target="../media/image15.png"/><Relationship Id="rId5" Type="http://schemas.openxmlformats.org/officeDocument/2006/relationships/image" Target="../media/image2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19" Type="http://schemas.openxmlformats.org/officeDocument/2006/relationships/image" Target="../media/image23.png"/><Relationship Id="rId4" Type="http://schemas.openxmlformats.org/officeDocument/2006/relationships/image" Target="../media/image10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A3BC7-02C3-2CC0-E3DD-4F978E9A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693" y="1030931"/>
            <a:ext cx="8030308" cy="342900"/>
          </a:xfrm>
        </p:spPr>
        <p:txBody>
          <a:bodyPr/>
          <a:lstStyle/>
          <a:p>
            <a:r>
              <a:rPr lang="en-GB" sz="2200" dirty="0">
                <a:effectLst/>
                <a:latin typeface="+mj-lt"/>
              </a:rPr>
              <a:t>Evolving the End-to-End Transport Layer </a:t>
            </a:r>
            <a:br>
              <a:rPr lang="en-GB" sz="2200" dirty="0">
                <a:effectLst/>
                <a:latin typeface="+mj-lt"/>
              </a:rPr>
            </a:br>
            <a:r>
              <a:rPr lang="en-GB" sz="2200" dirty="0">
                <a:effectLst/>
                <a:latin typeface="+mj-lt"/>
              </a:rPr>
              <a:t>in Times of Emerging Computing In The Network (COIN) </a:t>
            </a:r>
            <a:br>
              <a:rPr lang="en-GB" sz="2200" dirty="0"/>
            </a:br>
            <a:r>
              <a:rPr lang="en-DE" sz="2200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34AD5-AD30-065E-A9D3-4D6273CB9F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DE" u="sng" dirty="0"/>
              <a:t>Ike Kunze</a:t>
            </a:r>
            <a:r>
              <a:rPr lang="en-DE" baseline="30000" dirty="0"/>
              <a:t>*</a:t>
            </a:r>
            <a:r>
              <a:rPr lang="en-DE" dirty="0"/>
              <a:t>, Dirk Trossen</a:t>
            </a:r>
            <a:r>
              <a:rPr lang="en-DE" baseline="30000" dirty="0"/>
              <a:t>#</a:t>
            </a:r>
            <a:r>
              <a:rPr lang="en-DE" dirty="0"/>
              <a:t>, Klaus Wehrle</a:t>
            </a:r>
            <a:r>
              <a:rPr lang="en-DE" baseline="30000" dirty="0"/>
              <a:t>*</a:t>
            </a:r>
          </a:p>
          <a:p>
            <a:r>
              <a:rPr lang="en-DE" sz="1400" dirty="0"/>
              <a:t>* RWTH Aachen University       # Huawei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5DAE1-68AD-AFF1-7AE9-D064E8239074}"/>
              </a:ext>
            </a:extLst>
          </p:cNvPr>
          <p:cNvSpPr txBox="1"/>
          <p:nvPr/>
        </p:nvSpPr>
        <p:spPr>
          <a:xfrm>
            <a:off x="4102443" y="4472378"/>
            <a:ext cx="5036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1st Workshop on New IP and Beyond,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 October 2022</a:t>
            </a:r>
          </a:p>
        </p:txBody>
      </p:sp>
    </p:spTree>
    <p:extLst>
      <p:ext uri="{BB962C8B-B14F-4D97-AF65-F5344CB8AC3E}">
        <p14:creationId xmlns:p14="http://schemas.microsoft.com/office/powerpoint/2010/main" val="150563530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A201-AA2A-BDF7-37B0-EC4EFC8A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Transport Addressing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946FA9-BF92-EB96-81B7-64034E170865}"/>
              </a:ext>
            </a:extLst>
          </p:cNvPr>
          <p:cNvGrpSpPr/>
          <p:nvPr/>
        </p:nvGrpSpPr>
        <p:grpSpPr>
          <a:xfrm>
            <a:off x="747171" y="1081439"/>
            <a:ext cx="777754" cy="1047683"/>
            <a:chOff x="747171" y="1081439"/>
            <a:chExt cx="777754" cy="104768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48479BD-8E7B-CF51-D817-948292AB77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6209" y="1081439"/>
              <a:ext cx="299678" cy="587300"/>
            </a:xfrm>
            <a:custGeom>
              <a:avLst/>
              <a:gdLst>
                <a:gd name="connsiteX0" fmla="*/ 0 w 90036"/>
                <a:gd name="connsiteY0" fmla="*/ 0 h 176450"/>
                <a:gd name="connsiteX1" fmla="*/ 0 w 90036"/>
                <a:gd name="connsiteY1" fmla="*/ 176451 h 176450"/>
                <a:gd name="connsiteX2" fmla="*/ 90037 w 90036"/>
                <a:gd name="connsiteY2" fmla="*/ 176451 h 176450"/>
                <a:gd name="connsiteX3" fmla="*/ 90037 w 90036"/>
                <a:gd name="connsiteY3" fmla="*/ 0 h 176450"/>
                <a:gd name="connsiteX4" fmla="*/ 45018 w 90036"/>
                <a:gd name="connsiteY4" fmla="*/ 133458 h 176450"/>
                <a:gd name="connsiteX5" fmla="*/ 37957 w 90036"/>
                <a:gd name="connsiteY5" fmla="*/ 126292 h 176450"/>
                <a:gd name="connsiteX6" fmla="*/ 45018 w 90036"/>
                <a:gd name="connsiteY6" fmla="*/ 119127 h 176450"/>
                <a:gd name="connsiteX7" fmla="*/ 52080 w 90036"/>
                <a:gd name="connsiteY7" fmla="*/ 126292 h 176450"/>
                <a:gd name="connsiteX8" fmla="*/ 45018 w 90036"/>
                <a:gd name="connsiteY8" fmla="*/ 133458 h 176450"/>
                <a:gd name="connsiteX9" fmla="*/ 82534 w 90036"/>
                <a:gd name="connsiteY9" fmla="*/ 59563 h 176450"/>
                <a:gd name="connsiteX10" fmla="*/ 7503 w 90036"/>
                <a:gd name="connsiteY10" fmla="*/ 59563 h 176450"/>
                <a:gd name="connsiteX11" fmla="*/ 7503 w 90036"/>
                <a:gd name="connsiteY11" fmla="*/ 49263 h 176450"/>
                <a:gd name="connsiteX12" fmla="*/ 82534 w 90036"/>
                <a:gd name="connsiteY12" fmla="*/ 49263 h 176450"/>
                <a:gd name="connsiteX13" fmla="*/ 82534 w 90036"/>
                <a:gd name="connsiteY13" fmla="*/ 38739 h 176450"/>
                <a:gd name="connsiteX14" fmla="*/ 7503 w 90036"/>
                <a:gd name="connsiteY14" fmla="*/ 38739 h 176450"/>
                <a:gd name="connsiteX15" fmla="*/ 7503 w 90036"/>
                <a:gd name="connsiteY15" fmla="*/ 28438 h 176450"/>
                <a:gd name="connsiteX16" fmla="*/ 82534 w 90036"/>
                <a:gd name="connsiteY16" fmla="*/ 28438 h 176450"/>
                <a:gd name="connsiteX17" fmla="*/ 82534 w 90036"/>
                <a:gd name="connsiteY17" fmla="*/ 17914 h 176450"/>
                <a:gd name="connsiteX18" fmla="*/ 7503 w 90036"/>
                <a:gd name="connsiteY18" fmla="*/ 17914 h 176450"/>
                <a:gd name="connsiteX19" fmla="*/ 7503 w 90036"/>
                <a:gd name="connsiteY19" fmla="*/ 7613 h 176450"/>
                <a:gd name="connsiteX20" fmla="*/ 82534 w 90036"/>
                <a:gd name="connsiteY20" fmla="*/ 7613 h 1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0036" h="176450">
                  <a:moveTo>
                    <a:pt x="0" y="0"/>
                  </a:moveTo>
                  <a:lnTo>
                    <a:pt x="0" y="176451"/>
                  </a:lnTo>
                  <a:lnTo>
                    <a:pt x="90037" y="176451"/>
                  </a:lnTo>
                  <a:lnTo>
                    <a:pt x="90037" y="0"/>
                  </a:lnTo>
                  <a:close/>
                  <a:moveTo>
                    <a:pt x="45018" y="133458"/>
                  </a:moveTo>
                  <a:cubicBezTo>
                    <a:pt x="41046" y="133458"/>
                    <a:pt x="37957" y="130323"/>
                    <a:pt x="37957" y="126292"/>
                  </a:cubicBezTo>
                  <a:cubicBezTo>
                    <a:pt x="37957" y="122262"/>
                    <a:pt x="41046" y="119127"/>
                    <a:pt x="45018" y="119127"/>
                  </a:cubicBezTo>
                  <a:cubicBezTo>
                    <a:pt x="48991" y="119127"/>
                    <a:pt x="52080" y="122262"/>
                    <a:pt x="52080" y="126292"/>
                  </a:cubicBezTo>
                  <a:cubicBezTo>
                    <a:pt x="52080" y="130323"/>
                    <a:pt x="48991" y="133458"/>
                    <a:pt x="45018" y="133458"/>
                  </a:cubicBezTo>
                  <a:close/>
                  <a:moveTo>
                    <a:pt x="82534" y="59563"/>
                  </a:moveTo>
                  <a:lnTo>
                    <a:pt x="7503" y="59563"/>
                  </a:lnTo>
                  <a:lnTo>
                    <a:pt x="7503" y="49263"/>
                  </a:lnTo>
                  <a:lnTo>
                    <a:pt x="82534" y="49263"/>
                  </a:lnTo>
                  <a:close/>
                  <a:moveTo>
                    <a:pt x="82534" y="38739"/>
                  </a:moveTo>
                  <a:lnTo>
                    <a:pt x="7503" y="38739"/>
                  </a:lnTo>
                  <a:lnTo>
                    <a:pt x="7503" y="28438"/>
                  </a:lnTo>
                  <a:lnTo>
                    <a:pt x="82534" y="28438"/>
                  </a:lnTo>
                  <a:close/>
                  <a:moveTo>
                    <a:pt x="82534" y="17914"/>
                  </a:moveTo>
                  <a:lnTo>
                    <a:pt x="7503" y="17914"/>
                  </a:lnTo>
                  <a:lnTo>
                    <a:pt x="7503" y="7613"/>
                  </a:lnTo>
                  <a:lnTo>
                    <a:pt x="82534" y="7613"/>
                  </a:lnTo>
                  <a:close/>
                </a:path>
              </a:pathLst>
            </a:custGeom>
            <a:solidFill>
              <a:srgbClr val="000000"/>
            </a:solidFill>
            <a:ln w="2071" cap="flat">
              <a:noFill/>
              <a:prstDash val="solid"/>
              <a:miter/>
            </a:ln>
          </p:spPr>
          <p:txBody>
            <a:bodyPr lIns="182880" tIns="91440" rIns="182880" bIns="91440" rtlCol="0" anchor="ctr"/>
            <a:lstStyle/>
            <a:p>
              <a:pPr algn="l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DE" sz="160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D42228-1EA9-55D5-EDB0-DE0A634A2F9E}"/>
                </a:ext>
              </a:extLst>
            </p:cNvPr>
            <p:cNvSpPr txBox="1"/>
            <p:nvPr/>
          </p:nvSpPr>
          <p:spPr>
            <a:xfrm>
              <a:off x="747171" y="1827501"/>
              <a:ext cx="777754" cy="301621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lIns="54864" tIns="27432" rIns="54864" bIns="27432" rtlCol="0">
              <a:spAutoFit/>
            </a:bodyPr>
            <a:lstStyle/>
            <a:p>
              <a:pPr marR="0" lvl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nux Biolinum O" panose="02000503000000000000" pitchFamily="2" charset="0"/>
                  <a:ea typeface="Linux Biolinum O" panose="02000503000000000000" pitchFamily="2" charset="0"/>
                  <a:cs typeface="Linux Biolinum O" panose="02000503000000000000" pitchFamily="2" charset="0"/>
                </a:rPr>
                <a:t>Host A</a:t>
              </a:r>
            </a:p>
          </p:txBody>
        </p:sp>
      </p:grpSp>
      <p:pic>
        <p:nvPicPr>
          <p:cNvPr id="8" name="Graphic 7">
            <a:extLst>
              <a:ext uri="{FF2B5EF4-FFF2-40B4-BE49-F238E27FC236}">
                <a16:creationId xmlns:a16="http://schemas.microsoft.com/office/drawing/2014/main" id="{2EB83BBA-F729-BED9-DCC9-4FA6AA629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7113" y="1283907"/>
            <a:ext cx="408078" cy="40807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C5B5523-836C-9314-9363-491A2B3692A2}"/>
              </a:ext>
            </a:extLst>
          </p:cNvPr>
          <p:cNvGrpSpPr/>
          <p:nvPr/>
        </p:nvGrpSpPr>
        <p:grpSpPr>
          <a:xfrm>
            <a:off x="7563842" y="1081439"/>
            <a:ext cx="777754" cy="1047683"/>
            <a:chOff x="747171" y="1081439"/>
            <a:chExt cx="777754" cy="1047683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634BCCF-F3A3-5607-22F9-6E953FA02F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6209" y="1081439"/>
              <a:ext cx="299678" cy="587300"/>
            </a:xfrm>
            <a:custGeom>
              <a:avLst/>
              <a:gdLst>
                <a:gd name="connsiteX0" fmla="*/ 0 w 90036"/>
                <a:gd name="connsiteY0" fmla="*/ 0 h 176450"/>
                <a:gd name="connsiteX1" fmla="*/ 0 w 90036"/>
                <a:gd name="connsiteY1" fmla="*/ 176451 h 176450"/>
                <a:gd name="connsiteX2" fmla="*/ 90037 w 90036"/>
                <a:gd name="connsiteY2" fmla="*/ 176451 h 176450"/>
                <a:gd name="connsiteX3" fmla="*/ 90037 w 90036"/>
                <a:gd name="connsiteY3" fmla="*/ 0 h 176450"/>
                <a:gd name="connsiteX4" fmla="*/ 45018 w 90036"/>
                <a:gd name="connsiteY4" fmla="*/ 133458 h 176450"/>
                <a:gd name="connsiteX5" fmla="*/ 37957 w 90036"/>
                <a:gd name="connsiteY5" fmla="*/ 126292 h 176450"/>
                <a:gd name="connsiteX6" fmla="*/ 45018 w 90036"/>
                <a:gd name="connsiteY6" fmla="*/ 119127 h 176450"/>
                <a:gd name="connsiteX7" fmla="*/ 52080 w 90036"/>
                <a:gd name="connsiteY7" fmla="*/ 126292 h 176450"/>
                <a:gd name="connsiteX8" fmla="*/ 45018 w 90036"/>
                <a:gd name="connsiteY8" fmla="*/ 133458 h 176450"/>
                <a:gd name="connsiteX9" fmla="*/ 82534 w 90036"/>
                <a:gd name="connsiteY9" fmla="*/ 59563 h 176450"/>
                <a:gd name="connsiteX10" fmla="*/ 7503 w 90036"/>
                <a:gd name="connsiteY10" fmla="*/ 59563 h 176450"/>
                <a:gd name="connsiteX11" fmla="*/ 7503 w 90036"/>
                <a:gd name="connsiteY11" fmla="*/ 49263 h 176450"/>
                <a:gd name="connsiteX12" fmla="*/ 82534 w 90036"/>
                <a:gd name="connsiteY12" fmla="*/ 49263 h 176450"/>
                <a:gd name="connsiteX13" fmla="*/ 82534 w 90036"/>
                <a:gd name="connsiteY13" fmla="*/ 38739 h 176450"/>
                <a:gd name="connsiteX14" fmla="*/ 7503 w 90036"/>
                <a:gd name="connsiteY14" fmla="*/ 38739 h 176450"/>
                <a:gd name="connsiteX15" fmla="*/ 7503 w 90036"/>
                <a:gd name="connsiteY15" fmla="*/ 28438 h 176450"/>
                <a:gd name="connsiteX16" fmla="*/ 82534 w 90036"/>
                <a:gd name="connsiteY16" fmla="*/ 28438 h 176450"/>
                <a:gd name="connsiteX17" fmla="*/ 82534 w 90036"/>
                <a:gd name="connsiteY17" fmla="*/ 17914 h 176450"/>
                <a:gd name="connsiteX18" fmla="*/ 7503 w 90036"/>
                <a:gd name="connsiteY18" fmla="*/ 17914 h 176450"/>
                <a:gd name="connsiteX19" fmla="*/ 7503 w 90036"/>
                <a:gd name="connsiteY19" fmla="*/ 7613 h 176450"/>
                <a:gd name="connsiteX20" fmla="*/ 82534 w 90036"/>
                <a:gd name="connsiteY20" fmla="*/ 7613 h 1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0036" h="176450">
                  <a:moveTo>
                    <a:pt x="0" y="0"/>
                  </a:moveTo>
                  <a:lnTo>
                    <a:pt x="0" y="176451"/>
                  </a:lnTo>
                  <a:lnTo>
                    <a:pt x="90037" y="176451"/>
                  </a:lnTo>
                  <a:lnTo>
                    <a:pt x="90037" y="0"/>
                  </a:lnTo>
                  <a:close/>
                  <a:moveTo>
                    <a:pt x="45018" y="133458"/>
                  </a:moveTo>
                  <a:cubicBezTo>
                    <a:pt x="41046" y="133458"/>
                    <a:pt x="37957" y="130323"/>
                    <a:pt x="37957" y="126292"/>
                  </a:cubicBezTo>
                  <a:cubicBezTo>
                    <a:pt x="37957" y="122262"/>
                    <a:pt x="41046" y="119127"/>
                    <a:pt x="45018" y="119127"/>
                  </a:cubicBezTo>
                  <a:cubicBezTo>
                    <a:pt x="48991" y="119127"/>
                    <a:pt x="52080" y="122262"/>
                    <a:pt x="52080" y="126292"/>
                  </a:cubicBezTo>
                  <a:cubicBezTo>
                    <a:pt x="52080" y="130323"/>
                    <a:pt x="48991" y="133458"/>
                    <a:pt x="45018" y="133458"/>
                  </a:cubicBezTo>
                  <a:close/>
                  <a:moveTo>
                    <a:pt x="82534" y="59563"/>
                  </a:moveTo>
                  <a:lnTo>
                    <a:pt x="7503" y="59563"/>
                  </a:lnTo>
                  <a:lnTo>
                    <a:pt x="7503" y="49263"/>
                  </a:lnTo>
                  <a:lnTo>
                    <a:pt x="82534" y="49263"/>
                  </a:lnTo>
                  <a:close/>
                  <a:moveTo>
                    <a:pt x="82534" y="38739"/>
                  </a:moveTo>
                  <a:lnTo>
                    <a:pt x="7503" y="38739"/>
                  </a:lnTo>
                  <a:lnTo>
                    <a:pt x="7503" y="28438"/>
                  </a:lnTo>
                  <a:lnTo>
                    <a:pt x="82534" y="28438"/>
                  </a:lnTo>
                  <a:close/>
                  <a:moveTo>
                    <a:pt x="82534" y="17914"/>
                  </a:moveTo>
                  <a:lnTo>
                    <a:pt x="7503" y="17914"/>
                  </a:lnTo>
                  <a:lnTo>
                    <a:pt x="7503" y="7613"/>
                  </a:lnTo>
                  <a:lnTo>
                    <a:pt x="82534" y="7613"/>
                  </a:lnTo>
                  <a:close/>
                </a:path>
              </a:pathLst>
            </a:custGeom>
            <a:solidFill>
              <a:srgbClr val="000000"/>
            </a:solidFill>
            <a:ln w="2071" cap="flat">
              <a:noFill/>
              <a:prstDash val="solid"/>
              <a:miter/>
            </a:ln>
          </p:spPr>
          <p:txBody>
            <a:bodyPr lIns="182880" tIns="91440" rIns="182880" bIns="91440" rtlCol="0" anchor="ctr"/>
            <a:lstStyle/>
            <a:p>
              <a:pPr algn="l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DE" sz="16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70C8BB-1058-D104-91E4-474567E6AF27}"/>
                </a:ext>
              </a:extLst>
            </p:cNvPr>
            <p:cNvSpPr txBox="1"/>
            <p:nvPr/>
          </p:nvSpPr>
          <p:spPr>
            <a:xfrm>
              <a:off x="747171" y="1827501"/>
              <a:ext cx="777754" cy="301621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lIns="54864" tIns="27432" rIns="54864" bIns="27432" rtlCol="0">
              <a:spAutoFit/>
            </a:bodyPr>
            <a:lstStyle/>
            <a:p>
              <a:pPr marR="0" lvl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nux Biolinum O" panose="02000503000000000000" pitchFamily="2" charset="0"/>
                  <a:ea typeface="Linux Biolinum O" panose="02000503000000000000" pitchFamily="2" charset="0"/>
                  <a:cs typeface="Linux Biolinum O" panose="02000503000000000000" pitchFamily="2" charset="0"/>
                </a:rPr>
                <a:t>Host B</a:t>
              </a:r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CB4CE75-43FD-550F-B622-10C7A6B806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7806" y="2934780"/>
            <a:ext cx="8756062" cy="1697509"/>
          </a:xfrm>
        </p:spPr>
        <p:txBody>
          <a:bodyPr numCol="2"/>
          <a:lstStyle/>
          <a:p>
            <a:r>
              <a:rPr lang="en-DE" dirty="0"/>
              <a:t>Instance selection</a:t>
            </a:r>
          </a:p>
          <a:p>
            <a:pPr lvl="1"/>
            <a:r>
              <a:rPr lang="en-DE" dirty="0"/>
              <a:t>Multiple possible locations</a:t>
            </a:r>
          </a:p>
          <a:p>
            <a:pPr lvl="1"/>
            <a:r>
              <a:rPr lang="en-DE" dirty="0"/>
              <a:t>How to select them?</a:t>
            </a:r>
          </a:p>
          <a:p>
            <a:pPr lvl="2"/>
            <a:r>
              <a:rPr lang="en-DE" dirty="0"/>
              <a:t>Specify constraints?</a:t>
            </a:r>
          </a:p>
          <a:p>
            <a:pPr lvl="2"/>
            <a:r>
              <a:rPr lang="en-DE" dirty="0"/>
              <a:t>Specify locator?</a:t>
            </a:r>
          </a:p>
          <a:p>
            <a:r>
              <a:rPr lang="en-DE" dirty="0"/>
              <a:t>Affinity</a:t>
            </a:r>
          </a:p>
          <a:p>
            <a:pPr lvl="1"/>
            <a:r>
              <a:rPr lang="en-DE" dirty="0"/>
              <a:t>Might be needed</a:t>
            </a:r>
          </a:p>
          <a:p>
            <a:pPr lvl="1"/>
            <a:r>
              <a:rPr lang="en-DE" dirty="0"/>
              <a:t>How to realize that?</a:t>
            </a:r>
          </a:p>
          <a:p>
            <a:pPr lvl="2"/>
            <a:r>
              <a:rPr lang="en-DE" dirty="0"/>
              <a:t>Setup during “orchestration”?</a:t>
            </a:r>
          </a:p>
          <a:p>
            <a:pPr lvl="2"/>
            <a:r>
              <a:rPr lang="en-DE" dirty="0"/>
              <a:t>Route based on service identifier?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B9A841E-541D-331D-881E-BDAF65441710}"/>
              </a:ext>
            </a:extLst>
          </p:cNvPr>
          <p:cNvCxnSpPr>
            <a:cxnSpLocks/>
          </p:cNvCxnSpPr>
          <p:nvPr/>
        </p:nvCxnSpPr>
        <p:spPr bwMode="auto">
          <a:xfrm>
            <a:off x="2185775" y="1487946"/>
            <a:ext cx="455542" cy="0"/>
          </a:xfrm>
          <a:prstGeom prst="straightConnector1">
            <a:avLst/>
          </a:prstGeom>
          <a:solidFill>
            <a:srgbClr val="EAEAE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0CB091-1DB6-8387-CD0E-C19D8DC2EEA9}"/>
              </a:ext>
            </a:extLst>
          </p:cNvPr>
          <p:cNvGrpSpPr/>
          <p:nvPr/>
        </p:nvGrpSpPr>
        <p:grpSpPr>
          <a:xfrm>
            <a:off x="2804485" y="736942"/>
            <a:ext cx="4587896" cy="1309016"/>
            <a:chOff x="2804485" y="736942"/>
            <a:chExt cx="4587896" cy="1309016"/>
          </a:xfrm>
        </p:grpSpPr>
        <p:sp>
          <p:nvSpPr>
            <p:cNvPr id="24" name="Cloud 23">
              <a:extLst>
                <a:ext uri="{FF2B5EF4-FFF2-40B4-BE49-F238E27FC236}">
                  <a16:creationId xmlns:a16="http://schemas.microsoft.com/office/drawing/2014/main" id="{D91D0D65-FFAC-C4A2-C7CC-50065FE1D349}"/>
                </a:ext>
              </a:extLst>
            </p:cNvPr>
            <p:cNvSpPr/>
            <p:nvPr/>
          </p:nvSpPr>
          <p:spPr>
            <a:xfrm>
              <a:off x="2804485" y="736942"/>
              <a:ext cx="3726948" cy="1309016"/>
            </a:xfrm>
            <a:prstGeom prst="cloud">
              <a:avLst/>
            </a:prstGeom>
            <a:solidFill>
              <a:sysClr val="window" lastClr="FFFFFF">
                <a:lumMod val="85000"/>
              </a:sysClr>
            </a:solidFill>
            <a:ln w="762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54864" tIns="27432" rIns="54864" bIns="27432"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CBD380-56C7-AB1A-AE06-248D11A9A16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700019" y="1428463"/>
              <a:ext cx="1047174" cy="267132"/>
            </a:xfrm>
            <a:prstGeom prst="line">
              <a:avLst/>
            </a:prstGeom>
            <a:solidFill>
              <a:srgbClr val="EAEAEA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F1233D-54E2-FF34-925D-559B2B60F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81779" y="1351246"/>
              <a:ext cx="997823" cy="402611"/>
            </a:xfrm>
            <a:prstGeom prst="line">
              <a:avLst/>
            </a:prstGeom>
            <a:solidFill>
              <a:srgbClr val="EAEAEA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E271B3-CE79-6C19-431C-913DA0DFD6A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591933" y="1059230"/>
              <a:ext cx="833785" cy="367921"/>
            </a:xfrm>
            <a:prstGeom prst="line">
              <a:avLst/>
            </a:prstGeom>
            <a:solidFill>
              <a:srgbClr val="EAEAEA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1" name="Picture 37">
              <a:extLst>
                <a:ext uri="{FF2B5EF4-FFF2-40B4-BE49-F238E27FC236}">
                  <a16:creationId xmlns:a16="http://schemas.microsoft.com/office/drawing/2014/main" id="{B1F6682B-8DB8-8F51-E53F-8F0AF8C8365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0041" y="1262300"/>
              <a:ext cx="570950" cy="332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33" name="Picture 37">
              <a:extLst>
                <a:ext uri="{FF2B5EF4-FFF2-40B4-BE49-F238E27FC236}">
                  <a16:creationId xmlns:a16="http://schemas.microsoft.com/office/drawing/2014/main" id="{7D02ACB6-38E2-FE4F-319B-3CB57AC4AE3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8359" y="844605"/>
              <a:ext cx="570950" cy="332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35" name="Picture 37">
              <a:extLst>
                <a:ext uri="{FF2B5EF4-FFF2-40B4-BE49-F238E27FC236}">
                  <a16:creationId xmlns:a16="http://schemas.microsoft.com/office/drawing/2014/main" id="{3C43DFF5-62D1-AB5B-F5B4-3B86B5D2044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3275" y="1499732"/>
              <a:ext cx="570950" cy="332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152787-14F0-3298-ACE0-E63FD589E74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779602" y="1427151"/>
              <a:ext cx="1612779" cy="0"/>
            </a:xfrm>
            <a:prstGeom prst="line">
              <a:avLst/>
            </a:prstGeom>
            <a:solidFill>
              <a:srgbClr val="EAEAEA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2" name="Picture 37">
              <a:extLst>
                <a:ext uri="{FF2B5EF4-FFF2-40B4-BE49-F238E27FC236}">
                  <a16:creationId xmlns:a16="http://schemas.microsoft.com/office/drawing/2014/main" id="{4811799C-A6DE-F306-ACDE-6F4BEBE51D2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9589" y="1224836"/>
              <a:ext cx="570950" cy="332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40" name="Rechteckige Legende 6">
            <a:extLst>
              <a:ext uri="{FF2B5EF4-FFF2-40B4-BE49-F238E27FC236}">
                <a16:creationId xmlns:a16="http://schemas.microsoft.com/office/drawing/2014/main" id="{7E0E2603-3C86-76D8-ADC3-9F7D6FCDA9B3}"/>
              </a:ext>
            </a:extLst>
          </p:cNvPr>
          <p:cNvSpPr/>
          <p:nvPr/>
        </p:nvSpPr>
        <p:spPr>
          <a:xfrm>
            <a:off x="4424074" y="1474540"/>
            <a:ext cx="603933" cy="402696"/>
          </a:xfrm>
          <a:prstGeom prst="wedgeRectCallout">
            <a:avLst>
              <a:gd name="adj1" fmla="val -9833"/>
              <a:gd name="adj2" fmla="val -44831"/>
            </a:avLst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R="0" lvl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f</a:t>
            </a:r>
            <a:r>
              <a:rPr kumimoji="0" lang="en-DE" sz="1600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1</a:t>
            </a:r>
            <a:r>
              <a:rPr kumimoji="0" lang="en-DE" sz="1600" b="1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41" name="Rechteckige Legende 6">
            <a:extLst>
              <a:ext uri="{FF2B5EF4-FFF2-40B4-BE49-F238E27FC236}">
                <a16:creationId xmlns:a16="http://schemas.microsoft.com/office/drawing/2014/main" id="{D481DC33-51E9-442C-3DB0-6269C380C280}"/>
              </a:ext>
            </a:extLst>
          </p:cNvPr>
          <p:cNvSpPr/>
          <p:nvPr/>
        </p:nvSpPr>
        <p:spPr>
          <a:xfrm>
            <a:off x="4201867" y="782998"/>
            <a:ext cx="603933" cy="402696"/>
          </a:xfrm>
          <a:prstGeom prst="wedgeRectCallout">
            <a:avLst>
              <a:gd name="adj1" fmla="val -9833"/>
              <a:gd name="adj2" fmla="val -44831"/>
            </a:avLst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R="0" lvl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f</a:t>
            </a:r>
            <a:r>
              <a:rPr kumimoji="0" lang="en-DE" sz="1600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1</a:t>
            </a:r>
            <a:r>
              <a:rPr kumimoji="0" lang="en-DE" sz="1600" b="1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’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CFE5AE-D33F-B0A8-08F2-DCDB1E1065A5}"/>
              </a:ext>
            </a:extLst>
          </p:cNvPr>
          <p:cNvGrpSpPr/>
          <p:nvPr/>
        </p:nvGrpSpPr>
        <p:grpSpPr>
          <a:xfrm>
            <a:off x="1233350" y="1605833"/>
            <a:ext cx="1595033" cy="1595033"/>
            <a:chOff x="1233350" y="1605833"/>
            <a:chExt cx="1595033" cy="159503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199585C-D0A9-E741-EC0B-89F0950F2A25}"/>
                </a:ext>
              </a:extLst>
            </p:cNvPr>
            <p:cNvGrpSpPr/>
            <p:nvPr/>
          </p:nvGrpSpPr>
          <p:grpSpPr>
            <a:xfrm rot="2147030">
              <a:off x="1233350" y="1605833"/>
              <a:ext cx="1595033" cy="1595033"/>
              <a:chOff x="1820274" y="1457709"/>
              <a:chExt cx="1595033" cy="1595033"/>
            </a:xfrm>
          </p:grpSpPr>
          <p:pic>
            <p:nvPicPr>
              <p:cNvPr id="4" name="Graphic 3" descr="Tag outline">
                <a:extLst>
                  <a:ext uri="{FF2B5EF4-FFF2-40B4-BE49-F238E27FC236}">
                    <a16:creationId xmlns:a16="http://schemas.microsoft.com/office/drawing/2014/main" id="{1CD4E042-256C-5840-07A9-9DF0AF052B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820274" y="1457709"/>
                <a:ext cx="1595033" cy="1595033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C20C55-9E03-0E2E-B14F-152C6C6A0D76}"/>
                  </a:ext>
                </a:extLst>
              </p:cNvPr>
              <p:cNvSpPr txBox="1"/>
              <p:nvPr/>
            </p:nvSpPr>
            <p:spPr>
              <a:xfrm rot="2659073">
                <a:off x="2428879" y="2263767"/>
                <a:ext cx="381671" cy="301621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lIns="54864" tIns="27432" rIns="54864" bIns="27432" rtlCol="0">
                <a:spAutoFit/>
              </a:bodyPr>
              <a:lstStyle/>
              <a:p>
                <a:pPr marR="0" lvl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DE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Linux Biolinum O" panose="02000503000000000000" pitchFamily="2" charset="0"/>
                    <a:cs typeface="Arial" panose="020B0604020202020204" pitchFamily="34" charset="0"/>
                  </a:rPr>
                  <a:t>f</a:t>
                </a:r>
                <a:r>
                  <a:rPr kumimoji="0" lang="en-DE" sz="1600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Linux Biolinum O" panose="02000503000000000000" pitchFamily="2" charset="0"/>
                    <a:cs typeface="Arial" panose="020B0604020202020204" pitchFamily="34" charset="0"/>
                  </a:rPr>
                  <a:t>1</a:t>
                </a:r>
                <a:r>
                  <a:rPr kumimoji="0" lang="en-DE" sz="1600" b="1" i="0" u="none" strike="noStrike" kern="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Linux Biolinum O" panose="02000503000000000000" pitchFamily="2" charset="0"/>
                    <a:cs typeface="Arial" panose="020B0604020202020204" pitchFamily="34" charset="0"/>
                  </a:rPr>
                  <a:t>’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D971B4-895B-225D-885E-E59A79D44CC3}"/>
                </a:ext>
              </a:extLst>
            </p:cNvPr>
            <p:cNvSpPr txBox="1"/>
            <p:nvPr/>
          </p:nvSpPr>
          <p:spPr>
            <a:xfrm rot="4806103">
              <a:off x="1887143" y="2382935"/>
              <a:ext cx="705925" cy="301621"/>
            </a:xfrm>
            <a:prstGeom prst="rect">
              <a:avLst/>
            </a:prstGeom>
            <a:noFill/>
          </p:spPr>
          <p:txBody>
            <a:bodyPr wrap="square" lIns="54864" tIns="27432" rIns="54864" bIns="27432" rtlCol="0">
              <a:spAutoFit/>
            </a:bodyPr>
            <a:lstStyle/>
            <a:p>
              <a:pPr marR="0" lvl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DE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Linux Biolinum O" panose="02000503000000000000" pitchFamily="2" charset="0"/>
                  <a:cs typeface="Arial" panose="020B0604020202020204" pitchFamily="34" charset="0"/>
                </a:rPr>
                <a:t>upper</a:t>
              </a:r>
              <a:endParaRPr kumimoji="0" lang="en-DE" sz="1600" b="1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8719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A201-AA2A-BDF7-37B0-EC4EFC8A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Existing Solutions &amp; The Way Ahead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CB4CE75-43FD-550F-B622-10C7A6B806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7806" y="669600"/>
            <a:ext cx="8756062" cy="3888711"/>
          </a:xfrm>
        </p:spPr>
        <p:txBody>
          <a:bodyPr numCol="1"/>
          <a:lstStyle/>
          <a:p>
            <a:r>
              <a:rPr lang="en-DE" dirty="0"/>
              <a:t>Transport Addressing</a:t>
            </a:r>
          </a:p>
          <a:p>
            <a:pPr lvl="1"/>
            <a:r>
              <a:rPr lang="en-DE" dirty="0"/>
              <a:t>Source routing</a:t>
            </a:r>
          </a:p>
          <a:p>
            <a:pPr lvl="2"/>
            <a:r>
              <a:rPr lang="en-DE" dirty="0"/>
              <a:t>Only which path not which functionality</a:t>
            </a:r>
          </a:p>
          <a:p>
            <a:pPr lvl="1"/>
            <a:r>
              <a:rPr lang="en-DE" dirty="0"/>
              <a:t>Service function chaining</a:t>
            </a:r>
          </a:p>
          <a:p>
            <a:pPr lvl="2"/>
            <a:r>
              <a:rPr lang="en-DE" dirty="0"/>
              <a:t>Steer traffic through functions</a:t>
            </a:r>
          </a:p>
          <a:p>
            <a:pPr lvl="1"/>
            <a:r>
              <a:rPr lang="en-DE" dirty="0"/>
              <a:t>Information centric networking</a:t>
            </a:r>
          </a:p>
          <a:p>
            <a:pPr lvl="2"/>
            <a:r>
              <a:rPr lang="en-DE" dirty="0"/>
              <a:t>Address information rather than endpoints</a:t>
            </a:r>
          </a:p>
          <a:p>
            <a:pPr lvl="2"/>
            <a:endParaRPr lang="en-DE" dirty="0"/>
          </a:p>
          <a:p>
            <a:r>
              <a:rPr lang="en-DE" dirty="0"/>
              <a:t>Many open questions</a:t>
            </a:r>
          </a:p>
          <a:p>
            <a:pPr lvl="1"/>
            <a:endParaRPr lang="en-DE"/>
          </a:p>
          <a:p>
            <a:r>
              <a:rPr lang="en-DE"/>
              <a:t>Main </a:t>
            </a:r>
            <a:r>
              <a:rPr lang="en-DE" dirty="0"/>
              <a:t>takeaway: COIN can align with end-to-end principle</a:t>
            </a:r>
          </a:p>
          <a:p>
            <a:pPr lvl="1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8604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3E1D-3809-0F75-E86A-DDF6DFAE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6F016-A4FA-C45D-53FD-78E88524FD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7806" y="668617"/>
            <a:ext cx="8756062" cy="2829512"/>
          </a:xfrm>
        </p:spPr>
        <p:txBody>
          <a:bodyPr/>
          <a:lstStyle/>
          <a:p>
            <a:r>
              <a:rPr lang="en-DE" dirty="0"/>
              <a:t>COIN seemingly at odds with end-to-end principle</a:t>
            </a:r>
          </a:p>
          <a:p>
            <a:endParaRPr lang="en-DE" dirty="0"/>
          </a:p>
          <a:p>
            <a:r>
              <a:rPr lang="en-DE" dirty="0"/>
              <a:t>E2E-function-internal COIN computations align</a:t>
            </a:r>
          </a:p>
          <a:p>
            <a:pPr lvl="1"/>
            <a:r>
              <a:rPr lang="en-DE" dirty="0"/>
              <a:t>On- vs. off-path COIN elements</a:t>
            </a:r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Two design principles for COIN</a:t>
            </a:r>
          </a:p>
          <a:p>
            <a:endParaRPr lang="en-DE" dirty="0"/>
          </a:p>
          <a:p>
            <a:r>
              <a:rPr lang="en-DE" dirty="0"/>
              <a:t>Transport considerations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912EA65-95BF-8227-68E3-95997AD4E373}"/>
              </a:ext>
            </a:extLst>
          </p:cNvPr>
          <p:cNvGrpSpPr/>
          <p:nvPr/>
        </p:nvGrpSpPr>
        <p:grpSpPr>
          <a:xfrm>
            <a:off x="806815" y="3709662"/>
            <a:ext cx="2820154" cy="760193"/>
            <a:chOff x="806815" y="3709662"/>
            <a:chExt cx="2820154" cy="760193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90D9E32-A212-BA24-5B86-8A01864AD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6815" y="3748946"/>
              <a:ext cx="720909" cy="720909"/>
            </a:xfrm>
            <a:prstGeom prst="rect">
              <a:avLst/>
            </a:prstGeom>
          </p:spPr>
        </p:pic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4FBB04E-7CBD-B974-7FE9-2E6FCD52A2F1}"/>
                </a:ext>
              </a:extLst>
            </p:cNvPr>
            <p:cNvGrpSpPr/>
            <p:nvPr/>
          </p:nvGrpSpPr>
          <p:grpSpPr>
            <a:xfrm>
              <a:off x="1892088" y="3709662"/>
              <a:ext cx="720909" cy="720909"/>
              <a:chOff x="3835224" y="2567877"/>
              <a:chExt cx="2575623" cy="2575623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9A38EC2-BB39-4358-0A6A-55CE3580EDDF}"/>
                  </a:ext>
                </a:extLst>
              </p:cNvPr>
              <p:cNvGrpSpPr/>
              <p:nvPr/>
            </p:nvGrpSpPr>
            <p:grpSpPr>
              <a:xfrm>
                <a:off x="4501041" y="3053281"/>
                <a:ext cx="1608968" cy="373987"/>
                <a:chOff x="4740679" y="3273455"/>
                <a:chExt cx="1083934" cy="251949"/>
              </a:xfrm>
            </p:grpSpPr>
            <p:pic>
              <p:nvPicPr>
                <p:cNvPr id="8" name="Graphic 7">
                  <a:extLst>
                    <a:ext uri="{FF2B5EF4-FFF2-40B4-BE49-F238E27FC236}">
                      <a16:creationId xmlns:a16="http://schemas.microsoft.com/office/drawing/2014/main" id="{A1ED1F04-B025-ABE4-F9F5-88F750E0D8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40679" y="3273455"/>
                  <a:ext cx="248929" cy="248929"/>
                </a:xfrm>
                <a:prstGeom prst="rect">
                  <a:avLst/>
                </a:prstGeom>
              </p:spPr>
            </p:pic>
            <p:pic>
              <p:nvPicPr>
                <p:cNvPr id="9" name="Graphic 8">
                  <a:extLst>
                    <a:ext uri="{FF2B5EF4-FFF2-40B4-BE49-F238E27FC236}">
                      <a16:creationId xmlns:a16="http://schemas.microsoft.com/office/drawing/2014/main" id="{0A361E91-4356-72A2-9894-3088482183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19014" y="3276475"/>
                  <a:ext cx="248929" cy="248929"/>
                </a:xfrm>
                <a:prstGeom prst="rect">
                  <a:avLst/>
                </a:prstGeom>
              </p:spPr>
            </p:pic>
            <p:pic>
              <p:nvPicPr>
                <p:cNvPr id="10" name="Graphic 9">
                  <a:extLst>
                    <a:ext uri="{FF2B5EF4-FFF2-40B4-BE49-F238E27FC236}">
                      <a16:creationId xmlns:a16="http://schemas.microsoft.com/office/drawing/2014/main" id="{017AFF38-5016-6DDE-D326-E2B321C719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97348" y="3276474"/>
                  <a:ext cx="248929" cy="248929"/>
                </a:xfrm>
                <a:prstGeom prst="rect">
                  <a:avLst/>
                </a:prstGeom>
              </p:spPr>
            </p:pic>
            <p:pic>
              <p:nvPicPr>
                <p:cNvPr id="11" name="Graphic 10">
                  <a:extLst>
                    <a:ext uri="{FF2B5EF4-FFF2-40B4-BE49-F238E27FC236}">
                      <a16:creationId xmlns:a16="http://schemas.microsoft.com/office/drawing/2014/main" id="{F051CDDC-B0CC-89CF-21DF-A3B877E403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75684" y="3273455"/>
                  <a:ext cx="248929" cy="248929"/>
                </a:xfrm>
                <a:prstGeom prst="rect">
                  <a:avLst/>
                </a:prstGeom>
              </p:spPr>
            </p:pic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44527AE-2944-8F3F-1806-88D9B3C4D479}"/>
                  </a:ext>
                </a:extLst>
              </p:cNvPr>
              <p:cNvGrpSpPr/>
              <p:nvPr/>
            </p:nvGrpSpPr>
            <p:grpSpPr>
              <a:xfrm>
                <a:off x="4479216" y="3467951"/>
                <a:ext cx="1608968" cy="373987"/>
                <a:chOff x="4740679" y="3273455"/>
                <a:chExt cx="1083934" cy="251949"/>
              </a:xfrm>
            </p:grpSpPr>
            <p:pic>
              <p:nvPicPr>
                <p:cNvPr id="54" name="Graphic 53">
                  <a:extLst>
                    <a:ext uri="{FF2B5EF4-FFF2-40B4-BE49-F238E27FC236}">
                      <a16:creationId xmlns:a16="http://schemas.microsoft.com/office/drawing/2014/main" id="{67B1E1D3-0E02-C241-3239-E82AFBAEA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40679" y="3273455"/>
                  <a:ext cx="248929" cy="248929"/>
                </a:xfrm>
                <a:prstGeom prst="rect">
                  <a:avLst/>
                </a:prstGeom>
              </p:spPr>
            </p:pic>
            <p:pic>
              <p:nvPicPr>
                <p:cNvPr id="55" name="Graphic 54">
                  <a:extLst>
                    <a:ext uri="{FF2B5EF4-FFF2-40B4-BE49-F238E27FC236}">
                      <a16:creationId xmlns:a16="http://schemas.microsoft.com/office/drawing/2014/main" id="{9F2A4A04-9C2F-80A8-2665-8955A597B3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19014" y="3276475"/>
                  <a:ext cx="248929" cy="248929"/>
                </a:xfrm>
                <a:prstGeom prst="rect">
                  <a:avLst/>
                </a:prstGeom>
              </p:spPr>
            </p:pic>
            <p:pic>
              <p:nvPicPr>
                <p:cNvPr id="56" name="Graphic 55">
                  <a:extLst>
                    <a:ext uri="{FF2B5EF4-FFF2-40B4-BE49-F238E27FC236}">
                      <a16:creationId xmlns:a16="http://schemas.microsoft.com/office/drawing/2014/main" id="{67FBE29F-AEEC-126A-1451-4BCA23AE40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97348" y="3276474"/>
                  <a:ext cx="248929" cy="248929"/>
                </a:xfrm>
                <a:prstGeom prst="rect">
                  <a:avLst/>
                </a:prstGeom>
              </p:spPr>
            </p:pic>
            <p:pic>
              <p:nvPicPr>
                <p:cNvPr id="57" name="Graphic 56">
                  <a:extLst>
                    <a:ext uri="{FF2B5EF4-FFF2-40B4-BE49-F238E27FC236}">
                      <a16:creationId xmlns:a16="http://schemas.microsoft.com/office/drawing/2014/main" id="{565CA26B-C4C1-3D58-7402-5678EE9391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75684" y="3273455"/>
                  <a:ext cx="248929" cy="248929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4D7B6BF-7222-D1AB-D3C7-22880872147E}"/>
                  </a:ext>
                </a:extLst>
              </p:cNvPr>
              <p:cNvGrpSpPr/>
              <p:nvPr/>
            </p:nvGrpSpPr>
            <p:grpSpPr>
              <a:xfrm>
                <a:off x="4479216" y="3885969"/>
                <a:ext cx="1608968" cy="373987"/>
                <a:chOff x="4740679" y="3273455"/>
                <a:chExt cx="1083934" cy="251949"/>
              </a:xfrm>
            </p:grpSpPr>
            <p:pic>
              <p:nvPicPr>
                <p:cNvPr id="59" name="Graphic 58">
                  <a:extLst>
                    <a:ext uri="{FF2B5EF4-FFF2-40B4-BE49-F238E27FC236}">
                      <a16:creationId xmlns:a16="http://schemas.microsoft.com/office/drawing/2014/main" id="{DA82134B-4E1F-0545-0FF3-5B9C664BF8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40679" y="3273455"/>
                  <a:ext cx="248929" cy="248929"/>
                </a:xfrm>
                <a:prstGeom prst="rect">
                  <a:avLst/>
                </a:prstGeom>
              </p:spPr>
            </p:pic>
            <p:pic>
              <p:nvPicPr>
                <p:cNvPr id="60" name="Graphic 59">
                  <a:extLst>
                    <a:ext uri="{FF2B5EF4-FFF2-40B4-BE49-F238E27FC236}">
                      <a16:creationId xmlns:a16="http://schemas.microsoft.com/office/drawing/2014/main" id="{BDF0DB58-A35C-2D6A-F474-B19127F8CD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19014" y="3276475"/>
                  <a:ext cx="248929" cy="248929"/>
                </a:xfrm>
                <a:prstGeom prst="rect">
                  <a:avLst/>
                </a:prstGeom>
              </p:spPr>
            </p:pic>
            <p:pic>
              <p:nvPicPr>
                <p:cNvPr id="61" name="Graphic 60">
                  <a:extLst>
                    <a:ext uri="{FF2B5EF4-FFF2-40B4-BE49-F238E27FC236}">
                      <a16:creationId xmlns:a16="http://schemas.microsoft.com/office/drawing/2014/main" id="{05EC6050-02F9-48DB-0E91-8F585F1E46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97348" y="3276474"/>
                  <a:ext cx="248929" cy="248929"/>
                </a:xfrm>
                <a:prstGeom prst="rect">
                  <a:avLst/>
                </a:prstGeom>
              </p:spPr>
            </p:pic>
            <p:pic>
              <p:nvPicPr>
                <p:cNvPr id="62" name="Graphic 61">
                  <a:extLst>
                    <a:ext uri="{FF2B5EF4-FFF2-40B4-BE49-F238E27FC236}">
                      <a16:creationId xmlns:a16="http://schemas.microsoft.com/office/drawing/2014/main" id="{3852CE0C-CA86-5AD5-F3CC-B12A74F04B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75684" y="3273455"/>
                  <a:ext cx="248929" cy="248929"/>
                </a:xfrm>
                <a:prstGeom prst="rect">
                  <a:avLst/>
                </a:prstGeom>
              </p:spPr>
            </p:pic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FA48A320-0A28-36B4-823D-63793DC90CAF}"/>
                  </a:ext>
                </a:extLst>
              </p:cNvPr>
              <p:cNvCxnSpPr/>
              <p:nvPr/>
            </p:nvCxnSpPr>
            <p:spPr bwMode="auto">
              <a:xfrm>
                <a:off x="4479216" y="3442881"/>
                <a:ext cx="1630793" cy="0"/>
              </a:xfrm>
              <a:prstGeom prst="line">
                <a:avLst/>
              </a:prstGeom>
              <a:solidFill>
                <a:srgbClr val="EAEAEA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311C1B3-8203-DEB1-ACFF-8010E4ADD413}"/>
                  </a:ext>
                </a:extLst>
              </p:cNvPr>
              <p:cNvCxnSpPr/>
              <p:nvPr/>
            </p:nvCxnSpPr>
            <p:spPr bwMode="auto">
              <a:xfrm>
                <a:off x="4489314" y="3853795"/>
                <a:ext cx="1630793" cy="0"/>
              </a:xfrm>
              <a:prstGeom prst="line">
                <a:avLst/>
              </a:prstGeom>
              <a:solidFill>
                <a:srgbClr val="EAEAEA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D2E7C670-2B96-529B-ECC2-4E41E3B664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rot="5400000">
                <a:off x="3835224" y="2567877"/>
                <a:ext cx="2575623" cy="2575623"/>
              </a:xfrm>
              <a:prstGeom prst="rect">
                <a:avLst/>
              </a:prstGeom>
            </p:spPr>
          </p:pic>
        </p:grpSp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042C9B38-10C2-859C-844F-C8C4F5BB2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011753" y="3748946"/>
              <a:ext cx="615216" cy="61521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50097F6-97DC-B6BA-E8DC-08A7EE1AE6FC}"/>
              </a:ext>
            </a:extLst>
          </p:cNvPr>
          <p:cNvGrpSpPr/>
          <p:nvPr/>
        </p:nvGrpSpPr>
        <p:grpSpPr>
          <a:xfrm>
            <a:off x="5008224" y="3015949"/>
            <a:ext cx="4055567" cy="1723192"/>
            <a:chOff x="5008224" y="3015949"/>
            <a:chExt cx="4055567" cy="1723192"/>
          </a:xfrm>
        </p:grpSpPr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EC13F8E1-4DE4-78BD-F20C-09CA59827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008224" y="3436961"/>
              <a:ext cx="1302180" cy="1302180"/>
            </a:xfrm>
            <a:prstGeom prst="rect">
              <a:avLst/>
            </a:prstGeom>
          </p:spPr>
        </p:pic>
        <p:sp>
          <p:nvSpPr>
            <p:cNvPr id="75" name="Content Placeholder 2">
              <a:extLst>
                <a:ext uri="{FF2B5EF4-FFF2-40B4-BE49-F238E27FC236}">
                  <a16:creationId xmlns:a16="http://schemas.microsoft.com/office/drawing/2014/main" id="{33B9C669-E2DC-B6A1-BC72-D997D80E0D7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44806" y="3015949"/>
              <a:ext cx="829016" cy="49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4290"/>
                </a:buClr>
                <a:buFont typeface="Wingdings 2" pitchFamily="-106" charset="2"/>
                <a:buChar char=""/>
                <a:defRPr sz="1800" b="1">
                  <a:solidFill>
                    <a:srgbClr val="004290"/>
                  </a:solidFill>
                  <a:latin typeface="Arial"/>
                  <a:ea typeface="Arial"/>
                  <a:cs typeface="Arial"/>
                </a:defRPr>
              </a:lvl1pPr>
              <a:lvl2pPr marL="557213" indent="-214313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4290"/>
                </a:buClr>
                <a:buFont typeface="Wingdings 3" pitchFamily="-106" charset="2"/>
                <a:buChar char=""/>
                <a:defRPr sz="1600">
                  <a:solidFill>
                    <a:schemeClr val="tx1"/>
                  </a:solidFill>
                  <a:latin typeface="Arial"/>
                  <a:ea typeface="Arial"/>
                  <a:cs typeface="Arial"/>
                </a:defRPr>
              </a:lvl2pPr>
              <a:lvl3pPr marL="857250" indent="-1714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4290"/>
                </a:buClr>
                <a:buFont typeface="Wingdings 2" pitchFamily="-106" charset="2"/>
                <a:buChar char="¾"/>
                <a:defRPr sz="1400">
                  <a:solidFill>
                    <a:schemeClr val="tx1"/>
                  </a:solidFill>
                  <a:latin typeface="Arial"/>
                  <a:ea typeface="Arial"/>
                  <a:cs typeface="Arial"/>
                </a:defRPr>
              </a:lvl3pPr>
              <a:lvl4pPr marL="1171575" indent="-1714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4290"/>
                </a:buClr>
                <a:buFont typeface="Wingdings 3" pitchFamily="-106" charset="2"/>
                <a:buChar char="¬"/>
                <a:defRPr sz="1400">
                  <a:solidFill>
                    <a:schemeClr val="tx1"/>
                  </a:solidFill>
                  <a:latin typeface="Arial"/>
                  <a:ea typeface="Arial"/>
                  <a:cs typeface="Arial"/>
                </a:defRPr>
              </a:lvl4pPr>
              <a:lvl5pPr marL="1485900" indent="-1714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4290"/>
                </a:buClr>
                <a:buChar char="-"/>
                <a:defRPr sz="1400">
                  <a:solidFill>
                    <a:schemeClr val="tx1"/>
                  </a:solidFill>
                  <a:latin typeface="Arial"/>
                  <a:ea typeface="Arial"/>
                  <a:cs typeface="Arial"/>
                </a:defRPr>
              </a:lvl5pPr>
              <a:lvl6pPr marL="1828800" indent="-1714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418F"/>
                </a:buClr>
                <a:buChar char="-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171700" indent="-1714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418F"/>
                </a:buClr>
                <a:buChar char="-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514600" indent="-1714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418F"/>
                </a:buClr>
                <a:buChar char="-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857500" indent="-1714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418F"/>
                </a:buClr>
                <a:buChar char="-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indent="0">
                <a:buNone/>
              </a:pPr>
              <a:r>
                <a:rPr lang="en-DE" i="1" kern="0" dirty="0"/>
                <a:t>Paper</a:t>
              </a:r>
            </a:p>
          </p:txBody>
        </p:sp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8D54C7C1-A08D-E026-8073-DB0EAC69A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761611" y="3411775"/>
              <a:ext cx="1302180" cy="1302180"/>
            </a:xfrm>
            <a:prstGeom prst="rect">
              <a:avLst/>
            </a:prstGeom>
          </p:spPr>
        </p:pic>
        <p:sp>
          <p:nvSpPr>
            <p:cNvPr id="78" name="Content Placeholder 2">
              <a:extLst>
                <a:ext uri="{FF2B5EF4-FFF2-40B4-BE49-F238E27FC236}">
                  <a16:creationId xmlns:a16="http://schemas.microsoft.com/office/drawing/2014/main" id="{C9866404-A7AF-A817-1191-D62C59E151A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998193" y="3015949"/>
              <a:ext cx="829016" cy="499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57175" indent="-257175" algn="l" rtl="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4290"/>
                </a:buClr>
                <a:buFont typeface="Wingdings 2" pitchFamily="-106" charset="2"/>
                <a:buChar char=""/>
                <a:defRPr sz="1800" b="1">
                  <a:solidFill>
                    <a:srgbClr val="004290"/>
                  </a:solidFill>
                  <a:latin typeface="Arial"/>
                  <a:ea typeface="Arial"/>
                  <a:cs typeface="Arial"/>
                </a:defRPr>
              </a:lvl1pPr>
              <a:lvl2pPr marL="557213" indent="-214313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4290"/>
                </a:buClr>
                <a:buFont typeface="Wingdings 3" pitchFamily="-106" charset="2"/>
                <a:buChar char=""/>
                <a:defRPr sz="1600">
                  <a:solidFill>
                    <a:schemeClr val="tx1"/>
                  </a:solidFill>
                  <a:latin typeface="Arial"/>
                  <a:ea typeface="Arial"/>
                  <a:cs typeface="Arial"/>
                </a:defRPr>
              </a:lvl2pPr>
              <a:lvl3pPr marL="857250" indent="-1714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4290"/>
                </a:buClr>
                <a:buFont typeface="Wingdings 2" pitchFamily="-106" charset="2"/>
                <a:buChar char="¾"/>
                <a:defRPr sz="1400">
                  <a:solidFill>
                    <a:schemeClr val="tx1"/>
                  </a:solidFill>
                  <a:latin typeface="Arial"/>
                  <a:ea typeface="Arial"/>
                  <a:cs typeface="Arial"/>
                </a:defRPr>
              </a:lvl3pPr>
              <a:lvl4pPr marL="1171575" indent="-1714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4290"/>
                </a:buClr>
                <a:buFont typeface="Wingdings 3" pitchFamily="-106" charset="2"/>
                <a:buChar char="¬"/>
                <a:defRPr sz="1400">
                  <a:solidFill>
                    <a:schemeClr val="tx1"/>
                  </a:solidFill>
                  <a:latin typeface="Arial"/>
                  <a:ea typeface="Arial"/>
                  <a:cs typeface="Arial"/>
                </a:defRPr>
              </a:lvl4pPr>
              <a:lvl5pPr marL="1485900" indent="-1714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4290"/>
                </a:buClr>
                <a:buChar char="-"/>
                <a:defRPr sz="1400">
                  <a:solidFill>
                    <a:schemeClr val="tx1"/>
                  </a:solidFill>
                  <a:latin typeface="Arial"/>
                  <a:ea typeface="Arial"/>
                  <a:cs typeface="Arial"/>
                </a:defRPr>
              </a:lvl5pPr>
              <a:lvl6pPr marL="1828800" indent="-1714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418F"/>
                </a:buClr>
                <a:buChar char="-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171700" indent="-1714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418F"/>
                </a:buClr>
                <a:buChar char="-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514600" indent="-1714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418F"/>
                </a:buClr>
                <a:buChar char="-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857500" indent="-1714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418F"/>
                </a:buClr>
                <a:buChar char="-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indent="0">
                <a:buNone/>
              </a:pPr>
              <a:r>
                <a:rPr lang="en-DE" i="1" kern="0" dirty="0"/>
                <a:t>Draft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840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A0D0-4A27-23E9-3CE0-F927AC47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Computing In The Network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– From Dumb to Smart Networks</a:t>
            </a:r>
          </a:p>
        </p:txBody>
      </p:sp>
      <p:sp>
        <p:nvSpPr>
          <p:cNvPr id="153" name="Cloud 152">
            <a:extLst>
              <a:ext uri="{FF2B5EF4-FFF2-40B4-BE49-F238E27FC236}">
                <a16:creationId xmlns:a16="http://schemas.microsoft.com/office/drawing/2014/main" id="{CF361AA4-C63B-C3A0-37FB-B0C1015ABE55}"/>
              </a:ext>
            </a:extLst>
          </p:cNvPr>
          <p:cNvSpPr/>
          <p:nvPr/>
        </p:nvSpPr>
        <p:spPr>
          <a:xfrm>
            <a:off x="3176270" y="1061660"/>
            <a:ext cx="2589982" cy="976361"/>
          </a:xfrm>
          <a:prstGeom prst="cloud">
            <a:avLst/>
          </a:prstGeom>
          <a:solidFill>
            <a:sysClr val="window" lastClr="FFFFFF">
              <a:lumMod val="85000"/>
            </a:sysClr>
          </a:solidFill>
          <a:ln w="762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54864" tIns="27432" rIns="54864" bIns="27432"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9E31A7F-7683-34F0-E196-788B45356D74}"/>
              </a:ext>
            </a:extLst>
          </p:cNvPr>
          <p:cNvGrpSpPr/>
          <p:nvPr/>
        </p:nvGrpSpPr>
        <p:grpSpPr>
          <a:xfrm>
            <a:off x="747171" y="1081439"/>
            <a:ext cx="777754" cy="1047683"/>
            <a:chOff x="747171" y="1081439"/>
            <a:chExt cx="777754" cy="1047683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80E9B3EB-CC26-6913-3A21-8E527DA0FE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6209" y="1081439"/>
              <a:ext cx="299678" cy="587300"/>
            </a:xfrm>
            <a:custGeom>
              <a:avLst/>
              <a:gdLst>
                <a:gd name="connsiteX0" fmla="*/ 0 w 90036"/>
                <a:gd name="connsiteY0" fmla="*/ 0 h 176450"/>
                <a:gd name="connsiteX1" fmla="*/ 0 w 90036"/>
                <a:gd name="connsiteY1" fmla="*/ 176451 h 176450"/>
                <a:gd name="connsiteX2" fmla="*/ 90037 w 90036"/>
                <a:gd name="connsiteY2" fmla="*/ 176451 h 176450"/>
                <a:gd name="connsiteX3" fmla="*/ 90037 w 90036"/>
                <a:gd name="connsiteY3" fmla="*/ 0 h 176450"/>
                <a:gd name="connsiteX4" fmla="*/ 45018 w 90036"/>
                <a:gd name="connsiteY4" fmla="*/ 133458 h 176450"/>
                <a:gd name="connsiteX5" fmla="*/ 37957 w 90036"/>
                <a:gd name="connsiteY5" fmla="*/ 126292 h 176450"/>
                <a:gd name="connsiteX6" fmla="*/ 45018 w 90036"/>
                <a:gd name="connsiteY6" fmla="*/ 119127 h 176450"/>
                <a:gd name="connsiteX7" fmla="*/ 52080 w 90036"/>
                <a:gd name="connsiteY7" fmla="*/ 126292 h 176450"/>
                <a:gd name="connsiteX8" fmla="*/ 45018 w 90036"/>
                <a:gd name="connsiteY8" fmla="*/ 133458 h 176450"/>
                <a:gd name="connsiteX9" fmla="*/ 82534 w 90036"/>
                <a:gd name="connsiteY9" fmla="*/ 59563 h 176450"/>
                <a:gd name="connsiteX10" fmla="*/ 7503 w 90036"/>
                <a:gd name="connsiteY10" fmla="*/ 59563 h 176450"/>
                <a:gd name="connsiteX11" fmla="*/ 7503 w 90036"/>
                <a:gd name="connsiteY11" fmla="*/ 49263 h 176450"/>
                <a:gd name="connsiteX12" fmla="*/ 82534 w 90036"/>
                <a:gd name="connsiteY12" fmla="*/ 49263 h 176450"/>
                <a:gd name="connsiteX13" fmla="*/ 82534 w 90036"/>
                <a:gd name="connsiteY13" fmla="*/ 38739 h 176450"/>
                <a:gd name="connsiteX14" fmla="*/ 7503 w 90036"/>
                <a:gd name="connsiteY14" fmla="*/ 38739 h 176450"/>
                <a:gd name="connsiteX15" fmla="*/ 7503 w 90036"/>
                <a:gd name="connsiteY15" fmla="*/ 28438 h 176450"/>
                <a:gd name="connsiteX16" fmla="*/ 82534 w 90036"/>
                <a:gd name="connsiteY16" fmla="*/ 28438 h 176450"/>
                <a:gd name="connsiteX17" fmla="*/ 82534 w 90036"/>
                <a:gd name="connsiteY17" fmla="*/ 17914 h 176450"/>
                <a:gd name="connsiteX18" fmla="*/ 7503 w 90036"/>
                <a:gd name="connsiteY18" fmla="*/ 17914 h 176450"/>
                <a:gd name="connsiteX19" fmla="*/ 7503 w 90036"/>
                <a:gd name="connsiteY19" fmla="*/ 7613 h 176450"/>
                <a:gd name="connsiteX20" fmla="*/ 82534 w 90036"/>
                <a:gd name="connsiteY20" fmla="*/ 7613 h 1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0036" h="176450">
                  <a:moveTo>
                    <a:pt x="0" y="0"/>
                  </a:moveTo>
                  <a:lnTo>
                    <a:pt x="0" y="176451"/>
                  </a:lnTo>
                  <a:lnTo>
                    <a:pt x="90037" y="176451"/>
                  </a:lnTo>
                  <a:lnTo>
                    <a:pt x="90037" y="0"/>
                  </a:lnTo>
                  <a:close/>
                  <a:moveTo>
                    <a:pt x="45018" y="133458"/>
                  </a:moveTo>
                  <a:cubicBezTo>
                    <a:pt x="41046" y="133458"/>
                    <a:pt x="37957" y="130323"/>
                    <a:pt x="37957" y="126292"/>
                  </a:cubicBezTo>
                  <a:cubicBezTo>
                    <a:pt x="37957" y="122262"/>
                    <a:pt x="41046" y="119127"/>
                    <a:pt x="45018" y="119127"/>
                  </a:cubicBezTo>
                  <a:cubicBezTo>
                    <a:pt x="48991" y="119127"/>
                    <a:pt x="52080" y="122262"/>
                    <a:pt x="52080" y="126292"/>
                  </a:cubicBezTo>
                  <a:cubicBezTo>
                    <a:pt x="52080" y="130323"/>
                    <a:pt x="48991" y="133458"/>
                    <a:pt x="45018" y="133458"/>
                  </a:cubicBezTo>
                  <a:close/>
                  <a:moveTo>
                    <a:pt x="82534" y="59563"/>
                  </a:moveTo>
                  <a:lnTo>
                    <a:pt x="7503" y="59563"/>
                  </a:lnTo>
                  <a:lnTo>
                    <a:pt x="7503" y="49263"/>
                  </a:lnTo>
                  <a:lnTo>
                    <a:pt x="82534" y="49263"/>
                  </a:lnTo>
                  <a:close/>
                  <a:moveTo>
                    <a:pt x="82534" y="38739"/>
                  </a:moveTo>
                  <a:lnTo>
                    <a:pt x="7503" y="38739"/>
                  </a:lnTo>
                  <a:lnTo>
                    <a:pt x="7503" y="28438"/>
                  </a:lnTo>
                  <a:lnTo>
                    <a:pt x="82534" y="28438"/>
                  </a:lnTo>
                  <a:close/>
                  <a:moveTo>
                    <a:pt x="82534" y="17914"/>
                  </a:moveTo>
                  <a:lnTo>
                    <a:pt x="7503" y="17914"/>
                  </a:lnTo>
                  <a:lnTo>
                    <a:pt x="7503" y="7613"/>
                  </a:lnTo>
                  <a:lnTo>
                    <a:pt x="82534" y="7613"/>
                  </a:lnTo>
                  <a:close/>
                </a:path>
              </a:pathLst>
            </a:custGeom>
            <a:solidFill>
              <a:srgbClr val="000000"/>
            </a:solidFill>
            <a:ln w="2071" cap="flat">
              <a:noFill/>
              <a:prstDash val="solid"/>
              <a:miter/>
            </a:ln>
          </p:spPr>
          <p:txBody>
            <a:bodyPr lIns="182880" tIns="91440" rIns="182880" bIns="91440" rtlCol="0" anchor="ctr"/>
            <a:lstStyle/>
            <a:p>
              <a:pPr algn="l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DE" sz="160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9C5A238-B8E2-1591-5A86-57606CB1D64E}"/>
                </a:ext>
              </a:extLst>
            </p:cNvPr>
            <p:cNvSpPr txBox="1"/>
            <p:nvPr/>
          </p:nvSpPr>
          <p:spPr>
            <a:xfrm>
              <a:off x="747171" y="1827501"/>
              <a:ext cx="777754" cy="301621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lIns="54864" tIns="27432" rIns="54864" bIns="27432" rtlCol="0">
              <a:spAutoFit/>
            </a:bodyPr>
            <a:lstStyle/>
            <a:p>
              <a:pPr marR="0" lvl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Linux Biolinum O" panose="02000503000000000000" pitchFamily="2" charset="0"/>
                  <a:cs typeface="Arial" panose="020B0604020202020204" pitchFamily="34" charset="0"/>
                </a:rPr>
                <a:t>Host A</a:t>
              </a:r>
            </a:p>
          </p:txBody>
        </p:sp>
      </p:grpSp>
      <p:pic>
        <p:nvPicPr>
          <p:cNvPr id="159" name="Graphic 158">
            <a:extLst>
              <a:ext uri="{FF2B5EF4-FFF2-40B4-BE49-F238E27FC236}">
                <a16:creationId xmlns:a16="http://schemas.microsoft.com/office/drawing/2014/main" id="{513042CB-1B10-35FB-8D01-C4B22E92F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7113" y="1283907"/>
            <a:ext cx="408078" cy="408078"/>
          </a:xfrm>
          <a:prstGeom prst="rect">
            <a:avLst/>
          </a:prstGeom>
        </p:spPr>
      </p:pic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91C6B45-A83E-FB75-930C-18F0B7D5E790}"/>
              </a:ext>
            </a:extLst>
          </p:cNvPr>
          <p:cNvGrpSpPr/>
          <p:nvPr/>
        </p:nvGrpSpPr>
        <p:grpSpPr>
          <a:xfrm>
            <a:off x="7563842" y="1081439"/>
            <a:ext cx="777754" cy="1047683"/>
            <a:chOff x="747171" y="1081439"/>
            <a:chExt cx="777754" cy="1047683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9C56C80D-7DAB-ABF9-E290-6CCEEB0FB1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6209" y="1081439"/>
              <a:ext cx="299678" cy="587300"/>
            </a:xfrm>
            <a:custGeom>
              <a:avLst/>
              <a:gdLst>
                <a:gd name="connsiteX0" fmla="*/ 0 w 90036"/>
                <a:gd name="connsiteY0" fmla="*/ 0 h 176450"/>
                <a:gd name="connsiteX1" fmla="*/ 0 w 90036"/>
                <a:gd name="connsiteY1" fmla="*/ 176451 h 176450"/>
                <a:gd name="connsiteX2" fmla="*/ 90037 w 90036"/>
                <a:gd name="connsiteY2" fmla="*/ 176451 h 176450"/>
                <a:gd name="connsiteX3" fmla="*/ 90037 w 90036"/>
                <a:gd name="connsiteY3" fmla="*/ 0 h 176450"/>
                <a:gd name="connsiteX4" fmla="*/ 45018 w 90036"/>
                <a:gd name="connsiteY4" fmla="*/ 133458 h 176450"/>
                <a:gd name="connsiteX5" fmla="*/ 37957 w 90036"/>
                <a:gd name="connsiteY5" fmla="*/ 126292 h 176450"/>
                <a:gd name="connsiteX6" fmla="*/ 45018 w 90036"/>
                <a:gd name="connsiteY6" fmla="*/ 119127 h 176450"/>
                <a:gd name="connsiteX7" fmla="*/ 52080 w 90036"/>
                <a:gd name="connsiteY7" fmla="*/ 126292 h 176450"/>
                <a:gd name="connsiteX8" fmla="*/ 45018 w 90036"/>
                <a:gd name="connsiteY8" fmla="*/ 133458 h 176450"/>
                <a:gd name="connsiteX9" fmla="*/ 82534 w 90036"/>
                <a:gd name="connsiteY9" fmla="*/ 59563 h 176450"/>
                <a:gd name="connsiteX10" fmla="*/ 7503 w 90036"/>
                <a:gd name="connsiteY10" fmla="*/ 59563 h 176450"/>
                <a:gd name="connsiteX11" fmla="*/ 7503 w 90036"/>
                <a:gd name="connsiteY11" fmla="*/ 49263 h 176450"/>
                <a:gd name="connsiteX12" fmla="*/ 82534 w 90036"/>
                <a:gd name="connsiteY12" fmla="*/ 49263 h 176450"/>
                <a:gd name="connsiteX13" fmla="*/ 82534 w 90036"/>
                <a:gd name="connsiteY13" fmla="*/ 38739 h 176450"/>
                <a:gd name="connsiteX14" fmla="*/ 7503 w 90036"/>
                <a:gd name="connsiteY14" fmla="*/ 38739 h 176450"/>
                <a:gd name="connsiteX15" fmla="*/ 7503 w 90036"/>
                <a:gd name="connsiteY15" fmla="*/ 28438 h 176450"/>
                <a:gd name="connsiteX16" fmla="*/ 82534 w 90036"/>
                <a:gd name="connsiteY16" fmla="*/ 28438 h 176450"/>
                <a:gd name="connsiteX17" fmla="*/ 82534 w 90036"/>
                <a:gd name="connsiteY17" fmla="*/ 17914 h 176450"/>
                <a:gd name="connsiteX18" fmla="*/ 7503 w 90036"/>
                <a:gd name="connsiteY18" fmla="*/ 17914 h 176450"/>
                <a:gd name="connsiteX19" fmla="*/ 7503 w 90036"/>
                <a:gd name="connsiteY19" fmla="*/ 7613 h 176450"/>
                <a:gd name="connsiteX20" fmla="*/ 82534 w 90036"/>
                <a:gd name="connsiteY20" fmla="*/ 7613 h 1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0036" h="176450">
                  <a:moveTo>
                    <a:pt x="0" y="0"/>
                  </a:moveTo>
                  <a:lnTo>
                    <a:pt x="0" y="176451"/>
                  </a:lnTo>
                  <a:lnTo>
                    <a:pt x="90037" y="176451"/>
                  </a:lnTo>
                  <a:lnTo>
                    <a:pt x="90037" y="0"/>
                  </a:lnTo>
                  <a:close/>
                  <a:moveTo>
                    <a:pt x="45018" y="133458"/>
                  </a:moveTo>
                  <a:cubicBezTo>
                    <a:pt x="41046" y="133458"/>
                    <a:pt x="37957" y="130323"/>
                    <a:pt x="37957" y="126292"/>
                  </a:cubicBezTo>
                  <a:cubicBezTo>
                    <a:pt x="37957" y="122262"/>
                    <a:pt x="41046" y="119127"/>
                    <a:pt x="45018" y="119127"/>
                  </a:cubicBezTo>
                  <a:cubicBezTo>
                    <a:pt x="48991" y="119127"/>
                    <a:pt x="52080" y="122262"/>
                    <a:pt x="52080" y="126292"/>
                  </a:cubicBezTo>
                  <a:cubicBezTo>
                    <a:pt x="52080" y="130323"/>
                    <a:pt x="48991" y="133458"/>
                    <a:pt x="45018" y="133458"/>
                  </a:cubicBezTo>
                  <a:close/>
                  <a:moveTo>
                    <a:pt x="82534" y="59563"/>
                  </a:moveTo>
                  <a:lnTo>
                    <a:pt x="7503" y="59563"/>
                  </a:lnTo>
                  <a:lnTo>
                    <a:pt x="7503" y="49263"/>
                  </a:lnTo>
                  <a:lnTo>
                    <a:pt x="82534" y="49263"/>
                  </a:lnTo>
                  <a:close/>
                  <a:moveTo>
                    <a:pt x="82534" y="38739"/>
                  </a:moveTo>
                  <a:lnTo>
                    <a:pt x="7503" y="38739"/>
                  </a:lnTo>
                  <a:lnTo>
                    <a:pt x="7503" y="28438"/>
                  </a:lnTo>
                  <a:lnTo>
                    <a:pt x="82534" y="28438"/>
                  </a:lnTo>
                  <a:close/>
                  <a:moveTo>
                    <a:pt x="82534" y="17914"/>
                  </a:moveTo>
                  <a:lnTo>
                    <a:pt x="7503" y="17914"/>
                  </a:lnTo>
                  <a:lnTo>
                    <a:pt x="7503" y="7613"/>
                  </a:lnTo>
                  <a:lnTo>
                    <a:pt x="82534" y="7613"/>
                  </a:lnTo>
                  <a:close/>
                </a:path>
              </a:pathLst>
            </a:custGeom>
            <a:solidFill>
              <a:srgbClr val="000000"/>
            </a:solidFill>
            <a:ln w="2071" cap="flat">
              <a:noFill/>
              <a:prstDash val="solid"/>
              <a:miter/>
            </a:ln>
          </p:spPr>
          <p:txBody>
            <a:bodyPr lIns="182880" tIns="91440" rIns="182880" bIns="91440" rtlCol="0" anchor="ctr"/>
            <a:lstStyle/>
            <a:p>
              <a:pPr algn="l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DE" sz="16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B8F01FC3-C79D-A207-45C8-0DADF3E8AA59}"/>
                </a:ext>
              </a:extLst>
            </p:cNvPr>
            <p:cNvSpPr txBox="1"/>
            <p:nvPr/>
          </p:nvSpPr>
          <p:spPr>
            <a:xfrm>
              <a:off x="747171" y="1827501"/>
              <a:ext cx="777754" cy="301621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lIns="54864" tIns="27432" rIns="54864" bIns="27432" rtlCol="0">
              <a:spAutoFit/>
            </a:bodyPr>
            <a:lstStyle/>
            <a:p>
              <a:pPr marR="0" lvl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Linux Biolinum O" panose="02000503000000000000" pitchFamily="2" charset="0"/>
                  <a:cs typeface="Arial" panose="020B0604020202020204" pitchFamily="34" charset="0"/>
                </a:rPr>
                <a:t>Host B</a:t>
              </a:r>
            </a:p>
          </p:txBody>
        </p:sp>
      </p:grpSp>
      <p:sp>
        <p:nvSpPr>
          <p:cNvPr id="164" name="Can 163">
            <a:extLst>
              <a:ext uri="{FF2B5EF4-FFF2-40B4-BE49-F238E27FC236}">
                <a16:creationId xmlns:a16="http://schemas.microsoft.com/office/drawing/2014/main" id="{145E0FB3-B0BD-6985-C623-B4CFBDE3C3C8}"/>
              </a:ext>
            </a:extLst>
          </p:cNvPr>
          <p:cNvSpPr/>
          <p:nvPr/>
        </p:nvSpPr>
        <p:spPr bwMode="auto">
          <a:xfrm rot="16200000">
            <a:off x="4538678" y="-393548"/>
            <a:ext cx="255722" cy="3762989"/>
          </a:xfrm>
          <a:prstGeom prst="can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A1FFAE5-DABD-3AFC-D6BD-772EBDFD032A}"/>
              </a:ext>
            </a:extLst>
          </p:cNvPr>
          <p:cNvCxnSpPr>
            <a:cxnSpLocks/>
          </p:cNvCxnSpPr>
          <p:nvPr/>
        </p:nvCxnSpPr>
        <p:spPr bwMode="auto">
          <a:xfrm>
            <a:off x="2185775" y="1487946"/>
            <a:ext cx="455542" cy="0"/>
          </a:xfrm>
          <a:prstGeom prst="straightConnector1">
            <a:avLst/>
          </a:prstGeom>
          <a:solidFill>
            <a:srgbClr val="EAEAE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67" name="Graphic 166">
            <a:extLst>
              <a:ext uri="{FF2B5EF4-FFF2-40B4-BE49-F238E27FC236}">
                <a16:creationId xmlns:a16="http://schemas.microsoft.com/office/drawing/2014/main" id="{C592241A-3BC2-FDC4-9084-4BBD80F094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45154" y="1283907"/>
            <a:ext cx="408078" cy="408078"/>
          </a:xfrm>
          <a:prstGeom prst="rect">
            <a:avLst/>
          </a:prstGeom>
        </p:spPr>
      </p:pic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DCDF800-97B5-4C7F-6056-675A07FFE8E1}"/>
              </a:ext>
            </a:extLst>
          </p:cNvPr>
          <p:cNvCxnSpPr>
            <a:cxnSpLocks/>
          </p:cNvCxnSpPr>
          <p:nvPr/>
        </p:nvCxnSpPr>
        <p:spPr bwMode="auto">
          <a:xfrm>
            <a:off x="6617567" y="1487946"/>
            <a:ext cx="455542" cy="0"/>
          </a:xfrm>
          <a:prstGeom prst="straightConnector1">
            <a:avLst/>
          </a:prstGeom>
          <a:solidFill>
            <a:srgbClr val="EAEAE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9" name="Content Placeholder 4">
            <a:extLst>
              <a:ext uri="{FF2B5EF4-FFF2-40B4-BE49-F238E27FC236}">
                <a16:creationId xmlns:a16="http://schemas.microsoft.com/office/drawing/2014/main" id="{CB1D81B6-930C-A1A7-848D-8E9CAC350A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7806" y="2569902"/>
            <a:ext cx="8756062" cy="1139712"/>
          </a:xfrm>
        </p:spPr>
        <p:txBody>
          <a:bodyPr numCol="2"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End-to-end principle</a:t>
            </a:r>
          </a:p>
          <a:p>
            <a:pPr lvl="1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Network as a dumb pipe</a:t>
            </a:r>
          </a:p>
          <a:p>
            <a:pPr lvl="1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Basis for transport protocols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COIN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Network no longer a dumb pipe</a:t>
            </a:r>
          </a:p>
          <a:p>
            <a:pPr lvl="1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Breaks transport layer assumptions</a:t>
            </a:r>
            <a:r>
              <a:rPr lang="en-DE" baseline="300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AC6CF8-4594-8B3A-2D66-8308AED91DF7}"/>
              </a:ext>
            </a:extLst>
          </p:cNvPr>
          <p:cNvGrpSpPr/>
          <p:nvPr/>
        </p:nvGrpSpPr>
        <p:grpSpPr>
          <a:xfrm>
            <a:off x="4366452" y="1649255"/>
            <a:ext cx="411096" cy="325944"/>
            <a:chOff x="387970" y="184558"/>
            <a:chExt cx="102774" cy="81486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87153E44-7B45-D544-B822-90237A9CFBA5}"/>
                </a:ext>
              </a:extLst>
            </p:cNvPr>
            <p:cNvSpPr/>
            <p:nvPr/>
          </p:nvSpPr>
          <p:spPr>
            <a:xfrm>
              <a:off x="451470" y="184558"/>
              <a:ext cx="39274" cy="38907"/>
            </a:xfrm>
            <a:custGeom>
              <a:avLst/>
              <a:gdLst>
                <a:gd name="connsiteX0" fmla="*/ 42288 w 49182"/>
                <a:gd name="connsiteY0" fmla="*/ 28498 h 48722"/>
                <a:gd name="connsiteX1" fmla="*/ 49183 w 49182"/>
                <a:gd name="connsiteY1" fmla="*/ 27119 h 48722"/>
                <a:gd name="connsiteX2" fmla="*/ 48723 w 49182"/>
                <a:gd name="connsiteY2" fmla="*/ 18386 h 48722"/>
                <a:gd name="connsiteX3" fmla="*/ 41828 w 49182"/>
                <a:gd name="connsiteY3" fmla="*/ 17926 h 48722"/>
                <a:gd name="connsiteX4" fmla="*/ 40449 w 49182"/>
                <a:gd name="connsiteY4" fmla="*/ 14709 h 48722"/>
                <a:gd name="connsiteX5" fmla="*/ 44126 w 49182"/>
                <a:gd name="connsiteY5" fmla="*/ 8733 h 48722"/>
                <a:gd name="connsiteX6" fmla="*/ 37691 w 49182"/>
                <a:gd name="connsiteY6" fmla="*/ 3218 h 48722"/>
                <a:gd name="connsiteX7" fmla="*/ 32176 w 49182"/>
                <a:gd name="connsiteY7" fmla="*/ 7814 h 48722"/>
                <a:gd name="connsiteX8" fmla="*/ 28958 w 49182"/>
                <a:gd name="connsiteY8" fmla="*/ 6895 h 48722"/>
                <a:gd name="connsiteX9" fmla="*/ 27579 w 49182"/>
                <a:gd name="connsiteY9" fmla="*/ 0 h 48722"/>
                <a:gd name="connsiteX10" fmla="*/ 18846 w 49182"/>
                <a:gd name="connsiteY10" fmla="*/ 460 h 48722"/>
                <a:gd name="connsiteX11" fmla="*/ 18386 w 49182"/>
                <a:gd name="connsiteY11" fmla="*/ 7354 h 48722"/>
                <a:gd name="connsiteX12" fmla="*/ 15168 w 49182"/>
                <a:gd name="connsiteY12" fmla="*/ 8733 h 48722"/>
                <a:gd name="connsiteX13" fmla="*/ 9193 w 49182"/>
                <a:gd name="connsiteY13" fmla="*/ 5056 h 48722"/>
                <a:gd name="connsiteX14" fmla="*/ 3677 w 49182"/>
                <a:gd name="connsiteY14" fmla="*/ 11491 h 48722"/>
                <a:gd name="connsiteX15" fmla="*/ 8274 w 49182"/>
                <a:gd name="connsiteY15" fmla="*/ 17007 h 48722"/>
                <a:gd name="connsiteX16" fmla="*/ 6895 w 49182"/>
                <a:gd name="connsiteY16" fmla="*/ 20225 h 48722"/>
                <a:gd name="connsiteX17" fmla="*/ 0 w 49182"/>
                <a:gd name="connsiteY17" fmla="*/ 21604 h 48722"/>
                <a:gd name="connsiteX18" fmla="*/ 460 w 49182"/>
                <a:gd name="connsiteY18" fmla="*/ 30337 h 48722"/>
                <a:gd name="connsiteX19" fmla="*/ 7354 w 49182"/>
                <a:gd name="connsiteY19" fmla="*/ 30797 h 48722"/>
                <a:gd name="connsiteX20" fmla="*/ 8733 w 49182"/>
                <a:gd name="connsiteY20" fmla="*/ 34014 h 48722"/>
                <a:gd name="connsiteX21" fmla="*/ 5056 w 49182"/>
                <a:gd name="connsiteY21" fmla="*/ 39990 h 48722"/>
                <a:gd name="connsiteX22" fmla="*/ 11491 w 49182"/>
                <a:gd name="connsiteY22" fmla="*/ 45505 h 48722"/>
                <a:gd name="connsiteX23" fmla="*/ 17007 w 49182"/>
                <a:gd name="connsiteY23" fmla="*/ 40909 h 48722"/>
                <a:gd name="connsiteX24" fmla="*/ 20225 w 49182"/>
                <a:gd name="connsiteY24" fmla="*/ 41828 h 48722"/>
                <a:gd name="connsiteX25" fmla="*/ 21604 w 49182"/>
                <a:gd name="connsiteY25" fmla="*/ 48723 h 48722"/>
                <a:gd name="connsiteX26" fmla="*/ 30337 w 49182"/>
                <a:gd name="connsiteY26" fmla="*/ 48263 h 48722"/>
                <a:gd name="connsiteX27" fmla="*/ 30797 w 49182"/>
                <a:gd name="connsiteY27" fmla="*/ 41369 h 48722"/>
                <a:gd name="connsiteX28" fmla="*/ 34014 w 49182"/>
                <a:gd name="connsiteY28" fmla="*/ 39990 h 48722"/>
                <a:gd name="connsiteX29" fmla="*/ 39990 w 49182"/>
                <a:gd name="connsiteY29" fmla="*/ 43667 h 48722"/>
                <a:gd name="connsiteX30" fmla="*/ 45505 w 49182"/>
                <a:gd name="connsiteY30" fmla="*/ 37232 h 48722"/>
                <a:gd name="connsiteX31" fmla="*/ 40909 w 49182"/>
                <a:gd name="connsiteY31" fmla="*/ 31716 h 48722"/>
                <a:gd name="connsiteX32" fmla="*/ 42288 w 49182"/>
                <a:gd name="connsiteY32" fmla="*/ 28498 h 48722"/>
                <a:gd name="connsiteX33" fmla="*/ 25281 w 49182"/>
                <a:gd name="connsiteY33" fmla="*/ 32176 h 48722"/>
                <a:gd name="connsiteX34" fmla="*/ 17007 w 49182"/>
                <a:gd name="connsiteY34" fmla="*/ 24821 h 48722"/>
                <a:gd name="connsiteX35" fmla="*/ 24361 w 49182"/>
                <a:gd name="connsiteY35" fmla="*/ 16547 h 48722"/>
                <a:gd name="connsiteX36" fmla="*/ 32635 w 49182"/>
                <a:gd name="connsiteY36" fmla="*/ 23902 h 48722"/>
                <a:gd name="connsiteX37" fmla="*/ 25281 w 49182"/>
                <a:gd name="connsiteY37" fmla="*/ 32176 h 48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9182" h="48722">
                  <a:moveTo>
                    <a:pt x="42288" y="28498"/>
                  </a:moveTo>
                  <a:lnTo>
                    <a:pt x="49183" y="27119"/>
                  </a:lnTo>
                  <a:lnTo>
                    <a:pt x="48723" y="18386"/>
                  </a:lnTo>
                  <a:lnTo>
                    <a:pt x="41828" y="17926"/>
                  </a:lnTo>
                  <a:cubicBezTo>
                    <a:pt x="41369" y="17007"/>
                    <a:pt x="40909" y="15628"/>
                    <a:pt x="40449" y="14709"/>
                  </a:cubicBezTo>
                  <a:lnTo>
                    <a:pt x="44126" y="8733"/>
                  </a:lnTo>
                  <a:lnTo>
                    <a:pt x="37691" y="3218"/>
                  </a:lnTo>
                  <a:lnTo>
                    <a:pt x="32176" y="7814"/>
                  </a:lnTo>
                  <a:cubicBezTo>
                    <a:pt x="31256" y="7354"/>
                    <a:pt x="29877" y="6895"/>
                    <a:pt x="28958" y="6895"/>
                  </a:cubicBezTo>
                  <a:lnTo>
                    <a:pt x="27579" y="0"/>
                  </a:lnTo>
                  <a:lnTo>
                    <a:pt x="18846" y="460"/>
                  </a:lnTo>
                  <a:lnTo>
                    <a:pt x="18386" y="7354"/>
                  </a:lnTo>
                  <a:cubicBezTo>
                    <a:pt x="17467" y="7814"/>
                    <a:pt x="16088" y="8274"/>
                    <a:pt x="15168" y="8733"/>
                  </a:cubicBezTo>
                  <a:lnTo>
                    <a:pt x="9193" y="5056"/>
                  </a:lnTo>
                  <a:lnTo>
                    <a:pt x="3677" y="11491"/>
                  </a:lnTo>
                  <a:lnTo>
                    <a:pt x="8274" y="17007"/>
                  </a:lnTo>
                  <a:cubicBezTo>
                    <a:pt x="7814" y="17926"/>
                    <a:pt x="7354" y="19305"/>
                    <a:pt x="6895" y="20225"/>
                  </a:cubicBezTo>
                  <a:lnTo>
                    <a:pt x="0" y="21604"/>
                  </a:lnTo>
                  <a:lnTo>
                    <a:pt x="460" y="30337"/>
                  </a:lnTo>
                  <a:lnTo>
                    <a:pt x="7354" y="30797"/>
                  </a:lnTo>
                  <a:cubicBezTo>
                    <a:pt x="7814" y="31716"/>
                    <a:pt x="8274" y="33095"/>
                    <a:pt x="8733" y="34014"/>
                  </a:cubicBezTo>
                  <a:lnTo>
                    <a:pt x="5056" y="39990"/>
                  </a:lnTo>
                  <a:lnTo>
                    <a:pt x="11491" y="45505"/>
                  </a:lnTo>
                  <a:lnTo>
                    <a:pt x="17007" y="40909"/>
                  </a:lnTo>
                  <a:cubicBezTo>
                    <a:pt x="17926" y="41369"/>
                    <a:pt x="19305" y="41828"/>
                    <a:pt x="20225" y="41828"/>
                  </a:cubicBezTo>
                  <a:lnTo>
                    <a:pt x="21604" y="48723"/>
                  </a:lnTo>
                  <a:lnTo>
                    <a:pt x="30337" y="48263"/>
                  </a:lnTo>
                  <a:lnTo>
                    <a:pt x="30797" y="41369"/>
                  </a:lnTo>
                  <a:cubicBezTo>
                    <a:pt x="31716" y="40909"/>
                    <a:pt x="33095" y="40449"/>
                    <a:pt x="34014" y="39990"/>
                  </a:cubicBezTo>
                  <a:lnTo>
                    <a:pt x="39990" y="43667"/>
                  </a:lnTo>
                  <a:lnTo>
                    <a:pt x="45505" y="37232"/>
                  </a:lnTo>
                  <a:lnTo>
                    <a:pt x="40909" y="31716"/>
                  </a:lnTo>
                  <a:cubicBezTo>
                    <a:pt x="41369" y="30797"/>
                    <a:pt x="41828" y="29877"/>
                    <a:pt x="42288" y="28498"/>
                  </a:cubicBezTo>
                  <a:close/>
                  <a:moveTo>
                    <a:pt x="25281" y="32176"/>
                  </a:moveTo>
                  <a:cubicBezTo>
                    <a:pt x="21144" y="32635"/>
                    <a:pt x="17007" y="28958"/>
                    <a:pt x="17007" y="24821"/>
                  </a:cubicBezTo>
                  <a:cubicBezTo>
                    <a:pt x="16547" y="20684"/>
                    <a:pt x="20225" y="16547"/>
                    <a:pt x="24361" y="16547"/>
                  </a:cubicBezTo>
                  <a:cubicBezTo>
                    <a:pt x="28498" y="16088"/>
                    <a:pt x="32635" y="19765"/>
                    <a:pt x="32635" y="23902"/>
                  </a:cubicBezTo>
                  <a:cubicBezTo>
                    <a:pt x="32635" y="28498"/>
                    <a:pt x="29418" y="32176"/>
                    <a:pt x="25281" y="32176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lIns="365760" tIns="182880" rIns="365760" bIns="182880" rtlCol="0" anchor="ctr"/>
            <a:lstStyle/>
            <a:p>
              <a:pPr algn="l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DE" sz="160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5EA03263-BA10-CD58-6379-C700A6B723EC}"/>
                </a:ext>
              </a:extLst>
            </p:cNvPr>
            <p:cNvSpPr/>
            <p:nvPr/>
          </p:nvSpPr>
          <p:spPr>
            <a:xfrm>
              <a:off x="441559" y="223099"/>
              <a:ext cx="42945" cy="42945"/>
            </a:xfrm>
            <a:custGeom>
              <a:avLst/>
              <a:gdLst>
                <a:gd name="connsiteX0" fmla="*/ 45046 w 53779"/>
                <a:gd name="connsiteY0" fmla="*/ 17467 h 53779"/>
                <a:gd name="connsiteX1" fmla="*/ 50102 w 53779"/>
                <a:gd name="connsiteY1" fmla="*/ 11032 h 53779"/>
                <a:gd name="connsiteX2" fmla="*/ 43207 w 53779"/>
                <a:gd name="connsiteY2" fmla="*/ 4137 h 53779"/>
                <a:gd name="connsiteX3" fmla="*/ 36772 w 53779"/>
                <a:gd name="connsiteY3" fmla="*/ 9193 h 53779"/>
                <a:gd name="connsiteX4" fmla="*/ 33095 w 53779"/>
                <a:gd name="connsiteY4" fmla="*/ 7814 h 53779"/>
                <a:gd name="connsiteX5" fmla="*/ 32176 w 53779"/>
                <a:gd name="connsiteY5" fmla="*/ 0 h 53779"/>
                <a:gd name="connsiteX6" fmla="*/ 22523 w 53779"/>
                <a:gd name="connsiteY6" fmla="*/ 0 h 53779"/>
                <a:gd name="connsiteX7" fmla="*/ 21604 w 53779"/>
                <a:gd name="connsiteY7" fmla="*/ 7814 h 53779"/>
                <a:gd name="connsiteX8" fmla="*/ 17926 w 53779"/>
                <a:gd name="connsiteY8" fmla="*/ 9193 h 53779"/>
                <a:gd name="connsiteX9" fmla="*/ 11032 w 53779"/>
                <a:gd name="connsiteY9" fmla="*/ 4137 h 53779"/>
                <a:gd name="connsiteX10" fmla="*/ 4137 w 53779"/>
                <a:gd name="connsiteY10" fmla="*/ 11032 h 53779"/>
                <a:gd name="connsiteX11" fmla="*/ 9193 w 53779"/>
                <a:gd name="connsiteY11" fmla="*/ 17467 h 53779"/>
                <a:gd name="connsiteX12" fmla="*/ 7814 w 53779"/>
                <a:gd name="connsiteY12" fmla="*/ 21144 h 53779"/>
                <a:gd name="connsiteX13" fmla="*/ 0 w 53779"/>
                <a:gd name="connsiteY13" fmla="*/ 22063 h 53779"/>
                <a:gd name="connsiteX14" fmla="*/ 0 w 53779"/>
                <a:gd name="connsiteY14" fmla="*/ 31716 h 53779"/>
                <a:gd name="connsiteX15" fmla="*/ 7814 w 53779"/>
                <a:gd name="connsiteY15" fmla="*/ 32635 h 53779"/>
                <a:gd name="connsiteX16" fmla="*/ 9193 w 53779"/>
                <a:gd name="connsiteY16" fmla="*/ 36312 h 53779"/>
                <a:gd name="connsiteX17" fmla="*/ 4137 w 53779"/>
                <a:gd name="connsiteY17" fmla="*/ 42747 h 53779"/>
                <a:gd name="connsiteX18" fmla="*/ 11032 w 53779"/>
                <a:gd name="connsiteY18" fmla="*/ 49642 h 53779"/>
                <a:gd name="connsiteX19" fmla="*/ 17467 w 53779"/>
                <a:gd name="connsiteY19" fmla="*/ 44586 h 53779"/>
                <a:gd name="connsiteX20" fmla="*/ 21144 w 53779"/>
                <a:gd name="connsiteY20" fmla="*/ 45965 h 53779"/>
                <a:gd name="connsiteX21" fmla="*/ 22063 w 53779"/>
                <a:gd name="connsiteY21" fmla="*/ 53779 h 53779"/>
                <a:gd name="connsiteX22" fmla="*/ 31716 w 53779"/>
                <a:gd name="connsiteY22" fmla="*/ 53779 h 53779"/>
                <a:gd name="connsiteX23" fmla="*/ 32635 w 53779"/>
                <a:gd name="connsiteY23" fmla="*/ 45965 h 53779"/>
                <a:gd name="connsiteX24" fmla="*/ 36312 w 53779"/>
                <a:gd name="connsiteY24" fmla="*/ 44586 h 53779"/>
                <a:gd name="connsiteX25" fmla="*/ 42747 w 53779"/>
                <a:gd name="connsiteY25" fmla="*/ 49642 h 53779"/>
                <a:gd name="connsiteX26" fmla="*/ 49642 w 53779"/>
                <a:gd name="connsiteY26" fmla="*/ 42747 h 53779"/>
                <a:gd name="connsiteX27" fmla="*/ 44586 w 53779"/>
                <a:gd name="connsiteY27" fmla="*/ 36312 h 53779"/>
                <a:gd name="connsiteX28" fmla="*/ 45965 w 53779"/>
                <a:gd name="connsiteY28" fmla="*/ 32635 h 53779"/>
                <a:gd name="connsiteX29" fmla="*/ 53779 w 53779"/>
                <a:gd name="connsiteY29" fmla="*/ 31716 h 53779"/>
                <a:gd name="connsiteX30" fmla="*/ 53779 w 53779"/>
                <a:gd name="connsiteY30" fmla="*/ 22063 h 53779"/>
                <a:gd name="connsiteX31" fmla="*/ 45965 w 53779"/>
                <a:gd name="connsiteY31" fmla="*/ 21144 h 53779"/>
                <a:gd name="connsiteX32" fmla="*/ 45046 w 53779"/>
                <a:gd name="connsiteY32" fmla="*/ 17467 h 53779"/>
                <a:gd name="connsiteX33" fmla="*/ 26660 w 53779"/>
                <a:gd name="connsiteY33" fmla="*/ 36312 h 53779"/>
                <a:gd name="connsiteX34" fmla="*/ 17467 w 53779"/>
                <a:gd name="connsiteY34" fmla="*/ 27119 h 53779"/>
                <a:gd name="connsiteX35" fmla="*/ 26660 w 53779"/>
                <a:gd name="connsiteY35" fmla="*/ 17926 h 53779"/>
                <a:gd name="connsiteX36" fmla="*/ 35853 w 53779"/>
                <a:gd name="connsiteY36" fmla="*/ 27119 h 53779"/>
                <a:gd name="connsiteX37" fmla="*/ 26660 w 53779"/>
                <a:gd name="connsiteY37" fmla="*/ 36312 h 5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3779" h="53779">
                  <a:moveTo>
                    <a:pt x="45046" y="17467"/>
                  </a:moveTo>
                  <a:lnTo>
                    <a:pt x="50102" y="11032"/>
                  </a:lnTo>
                  <a:lnTo>
                    <a:pt x="43207" y="4137"/>
                  </a:lnTo>
                  <a:lnTo>
                    <a:pt x="36772" y="9193"/>
                  </a:lnTo>
                  <a:cubicBezTo>
                    <a:pt x="35393" y="8733"/>
                    <a:pt x="34474" y="8274"/>
                    <a:pt x="33095" y="7814"/>
                  </a:cubicBezTo>
                  <a:lnTo>
                    <a:pt x="32176" y="0"/>
                  </a:lnTo>
                  <a:lnTo>
                    <a:pt x="22523" y="0"/>
                  </a:lnTo>
                  <a:lnTo>
                    <a:pt x="21604" y="7814"/>
                  </a:lnTo>
                  <a:cubicBezTo>
                    <a:pt x="20225" y="8274"/>
                    <a:pt x="19305" y="8733"/>
                    <a:pt x="17926" y="9193"/>
                  </a:cubicBezTo>
                  <a:lnTo>
                    <a:pt x="11032" y="4137"/>
                  </a:lnTo>
                  <a:lnTo>
                    <a:pt x="4137" y="11032"/>
                  </a:lnTo>
                  <a:lnTo>
                    <a:pt x="9193" y="17467"/>
                  </a:lnTo>
                  <a:cubicBezTo>
                    <a:pt x="8733" y="18846"/>
                    <a:pt x="8274" y="19765"/>
                    <a:pt x="7814" y="21144"/>
                  </a:cubicBezTo>
                  <a:lnTo>
                    <a:pt x="0" y="22063"/>
                  </a:lnTo>
                  <a:lnTo>
                    <a:pt x="0" y="31716"/>
                  </a:lnTo>
                  <a:lnTo>
                    <a:pt x="7814" y="32635"/>
                  </a:lnTo>
                  <a:cubicBezTo>
                    <a:pt x="8274" y="34014"/>
                    <a:pt x="8733" y="34933"/>
                    <a:pt x="9193" y="36312"/>
                  </a:cubicBezTo>
                  <a:lnTo>
                    <a:pt x="4137" y="42747"/>
                  </a:lnTo>
                  <a:lnTo>
                    <a:pt x="11032" y="49642"/>
                  </a:lnTo>
                  <a:lnTo>
                    <a:pt x="17467" y="44586"/>
                  </a:lnTo>
                  <a:cubicBezTo>
                    <a:pt x="18846" y="45046"/>
                    <a:pt x="19765" y="45505"/>
                    <a:pt x="21144" y="45965"/>
                  </a:cubicBezTo>
                  <a:lnTo>
                    <a:pt x="22063" y="53779"/>
                  </a:lnTo>
                  <a:lnTo>
                    <a:pt x="31716" y="53779"/>
                  </a:lnTo>
                  <a:lnTo>
                    <a:pt x="32635" y="45965"/>
                  </a:lnTo>
                  <a:cubicBezTo>
                    <a:pt x="34014" y="45505"/>
                    <a:pt x="34933" y="45046"/>
                    <a:pt x="36312" y="44586"/>
                  </a:cubicBezTo>
                  <a:lnTo>
                    <a:pt x="42747" y="49642"/>
                  </a:lnTo>
                  <a:lnTo>
                    <a:pt x="49642" y="42747"/>
                  </a:lnTo>
                  <a:lnTo>
                    <a:pt x="44586" y="36312"/>
                  </a:lnTo>
                  <a:cubicBezTo>
                    <a:pt x="45046" y="34933"/>
                    <a:pt x="45505" y="34014"/>
                    <a:pt x="45965" y="32635"/>
                  </a:cubicBezTo>
                  <a:lnTo>
                    <a:pt x="53779" y="31716"/>
                  </a:lnTo>
                  <a:lnTo>
                    <a:pt x="53779" y="22063"/>
                  </a:lnTo>
                  <a:lnTo>
                    <a:pt x="45965" y="21144"/>
                  </a:lnTo>
                  <a:cubicBezTo>
                    <a:pt x="45965" y="19765"/>
                    <a:pt x="45505" y="18846"/>
                    <a:pt x="45046" y="17467"/>
                  </a:cubicBezTo>
                  <a:close/>
                  <a:moveTo>
                    <a:pt x="26660" y="36312"/>
                  </a:moveTo>
                  <a:cubicBezTo>
                    <a:pt x="21604" y="36312"/>
                    <a:pt x="17467" y="32175"/>
                    <a:pt x="17467" y="27119"/>
                  </a:cubicBezTo>
                  <a:cubicBezTo>
                    <a:pt x="17467" y="22063"/>
                    <a:pt x="21604" y="17926"/>
                    <a:pt x="26660" y="17926"/>
                  </a:cubicBezTo>
                  <a:cubicBezTo>
                    <a:pt x="31716" y="17926"/>
                    <a:pt x="35853" y="22063"/>
                    <a:pt x="35853" y="27119"/>
                  </a:cubicBezTo>
                  <a:cubicBezTo>
                    <a:pt x="35853" y="32175"/>
                    <a:pt x="31716" y="36312"/>
                    <a:pt x="26660" y="36312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lIns="365760" tIns="182880" rIns="365760" bIns="182880" rtlCol="0" anchor="ctr"/>
            <a:lstStyle/>
            <a:p>
              <a:pPr algn="l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DE" sz="160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FE4ED83-F9AD-2617-59C2-4D6E55E3E482}"/>
                </a:ext>
              </a:extLst>
            </p:cNvPr>
            <p:cNvSpPr/>
            <p:nvPr/>
          </p:nvSpPr>
          <p:spPr>
            <a:xfrm>
              <a:off x="387970" y="184558"/>
              <a:ext cx="62399" cy="63133"/>
            </a:xfrm>
            <a:custGeom>
              <a:avLst/>
              <a:gdLst>
                <a:gd name="connsiteX0" fmla="*/ 64351 w 78140"/>
                <a:gd name="connsiteY0" fmla="*/ 53779 h 79059"/>
                <a:gd name="connsiteX1" fmla="*/ 66649 w 78140"/>
                <a:gd name="connsiteY1" fmla="*/ 48263 h 79059"/>
                <a:gd name="connsiteX2" fmla="*/ 78141 w 78140"/>
                <a:gd name="connsiteY2" fmla="*/ 46884 h 79059"/>
                <a:gd name="connsiteX3" fmla="*/ 78141 w 78140"/>
                <a:gd name="connsiteY3" fmla="*/ 32635 h 79059"/>
                <a:gd name="connsiteX4" fmla="*/ 66649 w 78140"/>
                <a:gd name="connsiteY4" fmla="*/ 30797 h 79059"/>
                <a:gd name="connsiteX5" fmla="*/ 64351 w 78140"/>
                <a:gd name="connsiteY5" fmla="*/ 25281 h 79059"/>
                <a:gd name="connsiteX6" fmla="*/ 71246 w 78140"/>
                <a:gd name="connsiteY6" fmla="*/ 16088 h 79059"/>
                <a:gd name="connsiteX7" fmla="*/ 61593 w 78140"/>
                <a:gd name="connsiteY7" fmla="*/ 5975 h 79059"/>
                <a:gd name="connsiteX8" fmla="*/ 52400 w 78140"/>
                <a:gd name="connsiteY8" fmla="*/ 12870 h 79059"/>
                <a:gd name="connsiteX9" fmla="*/ 46884 w 78140"/>
                <a:gd name="connsiteY9" fmla="*/ 10572 h 79059"/>
                <a:gd name="connsiteX10" fmla="*/ 45965 w 78140"/>
                <a:gd name="connsiteY10" fmla="*/ 0 h 79059"/>
                <a:gd name="connsiteX11" fmla="*/ 31716 w 78140"/>
                <a:gd name="connsiteY11" fmla="*/ 0 h 79059"/>
                <a:gd name="connsiteX12" fmla="*/ 30337 w 78140"/>
                <a:gd name="connsiteY12" fmla="*/ 11491 h 79059"/>
                <a:gd name="connsiteX13" fmla="*/ 24821 w 78140"/>
                <a:gd name="connsiteY13" fmla="*/ 13330 h 79059"/>
                <a:gd name="connsiteX14" fmla="*/ 15628 w 78140"/>
                <a:gd name="connsiteY14" fmla="*/ 6435 h 79059"/>
                <a:gd name="connsiteX15" fmla="*/ 5975 w 78140"/>
                <a:gd name="connsiteY15" fmla="*/ 16088 h 79059"/>
                <a:gd name="connsiteX16" fmla="*/ 12870 w 78140"/>
                <a:gd name="connsiteY16" fmla="*/ 25281 h 79059"/>
                <a:gd name="connsiteX17" fmla="*/ 10572 w 78140"/>
                <a:gd name="connsiteY17" fmla="*/ 30797 h 79059"/>
                <a:gd name="connsiteX18" fmla="*/ 0 w 78140"/>
                <a:gd name="connsiteY18" fmla="*/ 32176 h 79059"/>
                <a:gd name="connsiteX19" fmla="*/ 0 w 78140"/>
                <a:gd name="connsiteY19" fmla="*/ 46425 h 79059"/>
                <a:gd name="connsiteX20" fmla="*/ 10112 w 78140"/>
                <a:gd name="connsiteY20" fmla="*/ 47804 h 79059"/>
                <a:gd name="connsiteX21" fmla="*/ 12411 w 78140"/>
                <a:gd name="connsiteY21" fmla="*/ 53319 h 79059"/>
                <a:gd name="connsiteX22" fmla="*/ 5516 w 78140"/>
                <a:gd name="connsiteY22" fmla="*/ 62512 h 79059"/>
                <a:gd name="connsiteX23" fmla="*/ 15168 w 78140"/>
                <a:gd name="connsiteY23" fmla="*/ 72625 h 79059"/>
                <a:gd name="connsiteX24" fmla="*/ 24361 w 78140"/>
                <a:gd name="connsiteY24" fmla="*/ 65730 h 79059"/>
                <a:gd name="connsiteX25" fmla="*/ 29877 w 78140"/>
                <a:gd name="connsiteY25" fmla="*/ 68028 h 79059"/>
                <a:gd name="connsiteX26" fmla="*/ 31256 w 78140"/>
                <a:gd name="connsiteY26" fmla="*/ 79060 h 79059"/>
                <a:gd name="connsiteX27" fmla="*/ 45505 w 78140"/>
                <a:gd name="connsiteY27" fmla="*/ 79060 h 79059"/>
                <a:gd name="connsiteX28" fmla="*/ 47344 w 78140"/>
                <a:gd name="connsiteY28" fmla="*/ 67569 h 79059"/>
                <a:gd name="connsiteX29" fmla="*/ 52860 w 78140"/>
                <a:gd name="connsiteY29" fmla="*/ 65270 h 79059"/>
                <a:gd name="connsiteX30" fmla="*/ 62053 w 78140"/>
                <a:gd name="connsiteY30" fmla="*/ 72165 h 79059"/>
                <a:gd name="connsiteX31" fmla="*/ 72165 w 78140"/>
                <a:gd name="connsiteY31" fmla="*/ 62512 h 79059"/>
                <a:gd name="connsiteX32" fmla="*/ 64351 w 78140"/>
                <a:gd name="connsiteY32" fmla="*/ 53779 h 79059"/>
                <a:gd name="connsiteX33" fmla="*/ 38611 w 78140"/>
                <a:gd name="connsiteY33" fmla="*/ 52400 h 79059"/>
                <a:gd name="connsiteX34" fmla="*/ 25740 w 78140"/>
                <a:gd name="connsiteY34" fmla="*/ 39530 h 79059"/>
                <a:gd name="connsiteX35" fmla="*/ 38611 w 78140"/>
                <a:gd name="connsiteY35" fmla="*/ 26660 h 79059"/>
                <a:gd name="connsiteX36" fmla="*/ 51481 w 78140"/>
                <a:gd name="connsiteY36" fmla="*/ 39530 h 79059"/>
                <a:gd name="connsiteX37" fmla="*/ 38611 w 78140"/>
                <a:gd name="connsiteY37" fmla="*/ 52400 h 79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8140" h="79059">
                  <a:moveTo>
                    <a:pt x="64351" y="53779"/>
                  </a:moveTo>
                  <a:cubicBezTo>
                    <a:pt x="65270" y="51940"/>
                    <a:pt x="66190" y="50562"/>
                    <a:pt x="66649" y="48263"/>
                  </a:cubicBezTo>
                  <a:lnTo>
                    <a:pt x="78141" y="46884"/>
                  </a:lnTo>
                  <a:lnTo>
                    <a:pt x="78141" y="32635"/>
                  </a:lnTo>
                  <a:lnTo>
                    <a:pt x="66649" y="30797"/>
                  </a:lnTo>
                  <a:cubicBezTo>
                    <a:pt x="66190" y="28958"/>
                    <a:pt x="65270" y="27119"/>
                    <a:pt x="64351" y="25281"/>
                  </a:cubicBezTo>
                  <a:lnTo>
                    <a:pt x="71246" y="16088"/>
                  </a:lnTo>
                  <a:lnTo>
                    <a:pt x="61593" y="5975"/>
                  </a:lnTo>
                  <a:lnTo>
                    <a:pt x="52400" y="12870"/>
                  </a:lnTo>
                  <a:cubicBezTo>
                    <a:pt x="50562" y="11951"/>
                    <a:pt x="49183" y="11032"/>
                    <a:pt x="46884" y="10572"/>
                  </a:cubicBezTo>
                  <a:lnTo>
                    <a:pt x="45965" y="0"/>
                  </a:lnTo>
                  <a:lnTo>
                    <a:pt x="31716" y="0"/>
                  </a:lnTo>
                  <a:lnTo>
                    <a:pt x="30337" y="11491"/>
                  </a:lnTo>
                  <a:cubicBezTo>
                    <a:pt x="28498" y="11951"/>
                    <a:pt x="26660" y="12411"/>
                    <a:pt x="24821" y="13330"/>
                  </a:cubicBezTo>
                  <a:lnTo>
                    <a:pt x="15628" y="6435"/>
                  </a:lnTo>
                  <a:lnTo>
                    <a:pt x="5975" y="16088"/>
                  </a:lnTo>
                  <a:lnTo>
                    <a:pt x="12870" y="25281"/>
                  </a:lnTo>
                  <a:cubicBezTo>
                    <a:pt x="11951" y="27119"/>
                    <a:pt x="11032" y="28498"/>
                    <a:pt x="10572" y="30797"/>
                  </a:cubicBezTo>
                  <a:lnTo>
                    <a:pt x="0" y="32176"/>
                  </a:lnTo>
                  <a:lnTo>
                    <a:pt x="0" y="46425"/>
                  </a:lnTo>
                  <a:lnTo>
                    <a:pt x="10112" y="47804"/>
                  </a:lnTo>
                  <a:cubicBezTo>
                    <a:pt x="10572" y="49642"/>
                    <a:pt x="11491" y="51481"/>
                    <a:pt x="12411" y="53319"/>
                  </a:cubicBezTo>
                  <a:lnTo>
                    <a:pt x="5516" y="62512"/>
                  </a:lnTo>
                  <a:lnTo>
                    <a:pt x="15168" y="72625"/>
                  </a:lnTo>
                  <a:lnTo>
                    <a:pt x="24361" y="65730"/>
                  </a:lnTo>
                  <a:cubicBezTo>
                    <a:pt x="26200" y="66649"/>
                    <a:pt x="27579" y="67569"/>
                    <a:pt x="29877" y="68028"/>
                  </a:cubicBezTo>
                  <a:lnTo>
                    <a:pt x="31256" y="79060"/>
                  </a:lnTo>
                  <a:lnTo>
                    <a:pt x="45505" y="79060"/>
                  </a:lnTo>
                  <a:lnTo>
                    <a:pt x="47344" y="67569"/>
                  </a:lnTo>
                  <a:cubicBezTo>
                    <a:pt x="49183" y="67109"/>
                    <a:pt x="51021" y="66190"/>
                    <a:pt x="52860" y="65270"/>
                  </a:cubicBezTo>
                  <a:lnTo>
                    <a:pt x="62053" y="72165"/>
                  </a:lnTo>
                  <a:lnTo>
                    <a:pt x="72165" y="62512"/>
                  </a:lnTo>
                  <a:lnTo>
                    <a:pt x="64351" y="53779"/>
                  </a:lnTo>
                  <a:close/>
                  <a:moveTo>
                    <a:pt x="38611" y="52400"/>
                  </a:moveTo>
                  <a:cubicBezTo>
                    <a:pt x="31256" y="52400"/>
                    <a:pt x="25740" y="46425"/>
                    <a:pt x="25740" y="39530"/>
                  </a:cubicBezTo>
                  <a:cubicBezTo>
                    <a:pt x="25740" y="32176"/>
                    <a:pt x="31716" y="26660"/>
                    <a:pt x="38611" y="26660"/>
                  </a:cubicBezTo>
                  <a:cubicBezTo>
                    <a:pt x="45965" y="26660"/>
                    <a:pt x="51481" y="32635"/>
                    <a:pt x="51481" y="39530"/>
                  </a:cubicBezTo>
                  <a:cubicBezTo>
                    <a:pt x="51481" y="46884"/>
                    <a:pt x="45505" y="52860"/>
                    <a:pt x="38611" y="52400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lIns="365760" tIns="182880" rIns="365760" bIns="182880" rtlCol="0" anchor="ctr"/>
            <a:lstStyle/>
            <a:p>
              <a:pPr algn="l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DE" sz="16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E3019BD3-7358-059F-638F-631FC19F4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42642" y="1294492"/>
            <a:ext cx="408078" cy="408078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B8C6FD6-0019-676F-7A7A-DC6F41399EA4}"/>
              </a:ext>
            </a:extLst>
          </p:cNvPr>
          <p:cNvSpPr/>
          <p:nvPr/>
        </p:nvSpPr>
        <p:spPr bwMode="auto">
          <a:xfrm>
            <a:off x="658026" y="3742246"/>
            <a:ext cx="7973226" cy="72639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does it take to have a COIN-enabled transport?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3E1F17-2FE8-5D5E-5974-196EE9DF4AB0}"/>
              </a:ext>
            </a:extLst>
          </p:cNvPr>
          <p:cNvGrpSpPr/>
          <p:nvPr/>
        </p:nvGrpSpPr>
        <p:grpSpPr>
          <a:xfrm>
            <a:off x="928217" y="2172587"/>
            <a:ext cx="411096" cy="325944"/>
            <a:chOff x="387970" y="184558"/>
            <a:chExt cx="102774" cy="8148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8C9D0EA-9764-AEBE-CFCE-4B98995B39F8}"/>
                </a:ext>
              </a:extLst>
            </p:cNvPr>
            <p:cNvSpPr/>
            <p:nvPr/>
          </p:nvSpPr>
          <p:spPr>
            <a:xfrm>
              <a:off x="451470" y="184558"/>
              <a:ext cx="39274" cy="38907"/>
            </a:xfrm>
            <a:custGeom>
              <a:avLst/>
              <a:gdLst>
                <a:gd name="connsiteX0" fmla="*/ 42288 w 49182"/>
                <a:gd name="connsiteY0" fmla="*/ 28498 h 48722"/>
                <a:gd name="connsiteX1" fmla="*/ 49183 w 49182"/>
                <a:gd name="connsiteY1" fmla="*/ 27119 h 48722"/>
                <a:gd name="connsiteX2" fmla="*/ 48723 w 49182"/>
                <a:gd name="connsiteY2" fmla="*/ 18386 h 48722"/>
                <a:gd name="connsiteX3" fmla="*/ 41828 w 49182"/>
                <a:gd name="connsiteY3" fmla="*/ 17926 h 48722"/>
                <a:gd name="connsiteX4" fmla="*/ 40449 w 49182"/>
                <a:gd name="connsiteY4" fmla="*/ 14709 h 48722"/>
                <a:gd name="connsiteX5" fmla="*/ 44126 w 49182"/>
                <a:gd name="connsiteY5" fmla="*/ 8733 h 48722"/>
                <a:gd name="connsiteX6" fmla="*/ 37691 w 49182"/>
                <a:gd name="connsiteY6" fmla="*/ 3218 h 48722"/>
                <a:gd name="connsiteX7" fmla="*/ 32176 w 49182"/>
                <a:gd name="connsiteY7" fmla="*/ 7814 h 48722"/>
                <a:gd name="connsiteX8" fmla="*/ 28958 w 49182"/>
                <a:gd name="connsiteY8" fmla="*/ 6895 h 48722"/>
                <a:gd name="connsiteX9" fmla="*/ 27579 w 49182"/>
                <a:gd name="connsiteY9" fmla="*/ 0 h 48722"/>
                <a:gd name="connsiteX10" fmla="*/ 18846 w 49182"/>
                <a:gd name="connsiteY10" fmla="*/ 460 h 48722"/>
                <a:gd name="connsiteX11" fmla="*/ 18386 w 49182"/>
                <a:gd name="connsiteY11" fmla="*/ 7354 h 48722"/>
                <a:gd name="connsiteX12" fmla="*/ 15168 w 49182"/>
                <a:gd name="connsiteY12" fmla="*/ 8733 h 48722"/>
                <a:gd name="connsiteX13" fmla="*/ 9193 w 49182"/>
                <a:gd name="connsiteY13" fmla="*/ 5056 h 48722"/>
                <a:gd name="connsiteX14" fmla="*/ 3677 w 49182"/>
                <a:gd name="connsiteY14" fmla="*/ 11491 h 48722"/>
                <a:gd name="connsiteX15" fmla="*/ 8274 w 49182"/>
                <a:gd name="connsiteY15" fmla="*/ 17007 h 48722"/>
                <a:gd name="connsiteX16" fmla="*/ 6895 w 49182"/>
                <a:gd name="connsiteY16" fmla="*/ 20225 h 48722"/>
                <a:gd name="connsiteX17" fmla="*/ 0 w 49182"/>
                <a:gd name="connsiteY17" fmla="*/ 21604 h 48722"/>
                <a:gd name="connsiteX18" fmla="*/ 460 w 49182"/>
                <a:gd name="connsiteY18" fmla="*/ 30337 h 48722"/>
                <a:gd name="connsiteX19" fmla="*/ 7354 w 49182"/>
                <a:gd name="connsiteY19" fmla="*/ 30797 h 48722"/>
                <a:gd name="connsiteX20" fmla="*/ 8733 w 49182"/>
                <a:gd name="connsiteY20" fmla="*/ 34014 h 48722"/>
                <a:gd name="connsiteX21" fmla="*/ 5056 w 49182"/>
                <a:gd name="connsiteY21" fmla="*/ 39990 h 48722"/>
                <a:gd name="connsiteX22" fmla="*/ 11491 w 49182"/>
                <a:gd name="connsiteY22" fmla="*/ 45505 h 48722"/>
                <a:gd name="connsiteX23" fmla="*/ 17007 w 49182"/>
                <a:gd name="connsiteY23" fmla="*/ 40909 h 48722"/>
                <a:gd name="connsiteX24" fmla="*/ 20225 w 49182"/>
                <a:gd name="connsiteY24" fmla="*/ 41828 h 48722"/>
                <a:gd name="connsiteX25" fmla="*/ 21604 w 49182"/>
                <a:gd name="connsiteY25" fmla="*/ 48723 h 48722"/>
                <a:gd name="connsiteX26" fmla="*/ 30337 w 49182"/>
                <a:gd name="connsiteY26" fmla="*/ 48263 h 48722"/>
                <a:gd name="connsiteX27" fmla="*/ 30797 w 49182"/>
                <a:gd name="connsiteY27" fmla="*/ 41369 h 48722"/>
                <a:gd name="connsiteX28" fmla="*/ 34014 w 49182"/>
                <a:gd name="connsiteY28" fmla="*/ 39990 h 48722"/>
                <a:gd name="connsiteX29" fmla="*/ 39990 w 49182"/>
                <a:gd name="connsiteY29" fmla="*/ 43667 h 48722"/>
                <a:gd name="connsiteX30" fmla="*/ 45505 w 49182"/>
                <a:gd name="connsiteY30" fmla="*/ 37232 h 48722"/>
                <a:gd name="connsiteX31" fmla="*/ 40909 w 49182"/>
                <a:gd name="connsiteY31" fmla="*/ 31716 h 48722"/>
                <a:gd name="connsiteX32" fmla="*/ 42288 w 49182"/>
                <a:gd name="connsiteY32" fmla="*/ 28498 h 48722"/>
                <a:gd name="connsiteX33" fmla="*/ 25281 w 49182"/>
                <a:gd name="connsiteY33" fmla="*/ 32176 h 48722"/>
                <a:gd name="connsiteX34" fmla="*/ 17007 w 49182"/>
                <a:gd name="connsiteY34" fmla="*/ 24821 h 48722"/>
                <a:gd name="connsiteX35" fmla="*/ 24361 w 49182"/>
                <a:gd name="connsiteY35" fmla="*/ 16547 h 48722"/>
                <a:gd name="connsiteX36" fmla="*/ 32635 w 49182"/>
                <a:gd name="connsiteY36" fmla="*/ 23902 h 48722"/>
                <a:gd name="connsiteX37" fmla="*/ 25281 w 49182"/>
                <a:gd name="connsiteY37" fmla="*/ 32176 h 48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9182" h="48722">
                  <a:moveTo>
                    <a:pt x="42288" y="28498"/>
                  </a:moveTo>
                  <a:lnTo>
                    <a:pt x="49183" y="27119"/>
                  </a:lnTo>
                  <a:lnTo>
                    <a:pt x="48723" y="18386"/>
                  </a:lnTo>
                  <a:lnTo>
                    <a:pt x="41828" y="17926"/>
                  </a:lnTo>
                  <a:cubicBezTo>
                    <a:pt x="41369" y="17007"/>
                    <a:pt x="40909" y="15628"/>
                    <a:pt x="40449" y="14709"/>
                  </a:cubicBezTo>
                  <a:lnTo>
                    <a:pt x="44126" y="8733"/>
                  </a:lnTo>
                  <a:lnTo>
                    <a:pt x="37691" y="3218"/>
                  </a:lnTo>
                  <a:lnTo>
                    <a:pt x="32176" y="7814"/>
                  </a:lnTo>
                  <a:cubicBezTo>
                    <a:pt x="31256" y="7354"/>
                    <a:pt x="29877" y="6895"/>
                    <a:pt x="28958" y="6895"/>
                  </a:cubicBezTo>
                  <a:lnTo>
                    <a:pt x="27579" y="0"/>
                  </a:lnTo>
                  <a:lnTo>
                    <a:pt x="18846" y="460"/>
                  </a:lnTo>
                  <a:lnTo>
                    <a:pt x="18386" y="7354"/>
                  </a:lnTo>
                  <a:cubicBezTo>
                    <a:pt x="17467" y="7814"/>
                    <a:pt x="16088" y="8274"/>
                    <a:pt x="15168" y="8733"/>
                  </a:cubicBezTo>
                  <a:lnTo>
                    <a:pt x="9193" y="5056"/>
                  </a:lnTo>
                  <a:lnTo>
                    <a:pt x="3677" y="11491"/>
                  </a:lnTo>
                  <a:lnTo>
                    <a:pt x="8274" y="17007"/>
                  </a:lnTo>
                  <a:cubicBezTo>
                    <a:pt x="7814" y="17926"/>
                    <a:pt x="7354" y="19305"/>
                    <a:pt x="6895" y="20225"/>
                  </a:cubicBezTo>
                  <a:lnTo>
                    <a:pt x="0" y="21604"/>
                  </a:lnTo>
                  <a:lnTo>
                    <a:pt x="460" y="30337"/>
                  </a:lnTo>
                  <a:lnTo>
                    <a:pt x="7354" y="30797"/>
                  </a:lnTo>
                  <a:cubicBezTo>
                    <a:pt x="7814" y="31716"/>
                    <a:pt x="8274" y="33095"/>
                    <a:pt x="8733" y="34014"/>
                  </a:cubicBezTo>
                  <a:lnTo>
                    <a:pt x="5056" y="39990"/>
                  </a:lnTo>
                  <a:lnTo>
                    <a:pt x="11491" y="45505"/>
                  </a:lnTo>
                  <a:lnTo>
                    <a:pt x="17007" y="40909"/>
                  </a:lnTo>
                  <a:cubicBezTo>
                    <a:pt x="17926" y="41369"/>
                    <a:pt x="19305" y="41828"/>
                    <a:pt x="20225" y="41828"/>
                  </a:cubicBezTo>
                  <a:lnTo>
                    <a:pt x="21604" y="48723"/>
                  </a:lnTo>
                  <a:lnTo>
                    <a:pt x="30337" y="48263"/>
                  </a:lnTo>
                  <a:lnTo>
                    <a:pt x="30797" y="41369"/>
                  </a:lnTo>
                  <a:cubicBezTo>
                    <a:pt x="31716" y="40909"/>
                    <a:pt x="33095" y="40449"/>
                    <a:pt x="34014" y="39990"/>
                  </a:cubicBezTo>
                  <a:lnTo>
                    <a:pt x="39990" y="43667"/>
                  </a:lnTo>
                  <a:lnTo>
                    <a:pt x="45505" y="37232"/>
                  </a:lnTo>
                  <a:lnTo>
                    <a:pt x="40909" y="31716"/>
                  </a:lnTo>
                  <a:cubicBezTo>
                    <a:pt x="41369" y="30797"/>
                    <a:pt x="41828" y="29877"/>
                    <a:pt x="42288" y="28498"/>
                  </a:cubicBezTo>
                  <a:close/>
                  <a:moveTo>
                    <a:pt x="25281" y="32176"/>
                  </a:moveTo>
                  <a:cubicBezTo>
                    <a:pt x="21144" y="32635"/>
                    <a:pt x="17007" y="28958"/>
                    <a:pt x="17007" y="24821"/>
                  </a:cubicBezTo>
                  <a:cubicBezTo>
                    <a:pt x="16547" y="20684"/>
                    <a:pt x="20225" y="16547"/>
                    <a:pt x="24361" y="16547"/>
                  </a:cubicBezTo>
                  <a:cubicBezTo>
                    <a:pt x="28498" y="16088"/>
                    <a:pt x="32635" y="19765"/>
                    <a:pt x="32635" y="23902"/>
                  </a:cubicBezTo>
                  <a:cubicBezTo>
                    <a:pt x="32635" y="28498"/>
                    <a:pt x="29418" y="32176"/>
                    <a:pt x="25281" y="32176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lIns="365760" tIns="182880" rIns="365760" bIns="182880" rtlCol="0" anchor="ctr"/>
            <a:lstStyle/>
            <a:p>
              <a:pPr algn="l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DE" sz="160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AA4E9ED-74F7-6A23-275C-4562F023A3FD}"/>
                </a:ext>
              </a:extLst>
            </p:cNvPr>
            <p:cNvSpPr/>
            <p:nvPr/>
          </p:nvSpPr>
          <p:spPr>
            <a:xfrm>
              <a:off x="441559" y="223099"/>
              <a:ext cx="42945" cy="42945"/>
            </a:xfrm>
            <a:custGeom>
              <a:avLst/>
              <a:gdLst>
                <a:gd name="connsiteX0" fmla="*/ 45046 w 53779"/>
                <a:gd name="connsiteY0" fmla="*/ 17467 h 53779"/>
                <a:gd name="connsiteX1" fmla="*/ 50102 w 53779"/>
                <a:gd name="connsiteY1" fmla="*/ 11032 h 53779"/>
                <a:gd name="connsiteX2" fmla="*/ 43207 w 53779"/>
                <a:gd name="connsiteY2" fmla="*/ 4137 h 53779"/>
                <a:gd name="connsiteX3" fmla="*/ 36772 w 53779"/>
                <a:gd name="connsiteY3" fmla="*/ 9193 h 53779"/>
                <a:gd name="connsiteX4" fmla="*/ 33095 w 53779"/>
                <a:gd name="connsiteY4" fmla="*/ 7814 h 53779"/>
                <a:gd name="connsiteX5" fmla="*/ 32176 w 53779"/>
                <a:gd name="connsiteY5" fmla="*/ 0 h 53779"/>
                <a:gd name="connsiteX6" fmla="*/ 22523 w 53779"/>
                <a:gd name="connsiteY6" fmla="*/ 0 h 53779"/>
                <a:gd name="connsiteX7" fmla="*/ 21604 w 53779"/>
                <a:gd name="connsiteY7" fmla="*/ 7814 h 53779"/>
                <a:gd name="connsiteX8" fmla="*/ 17926 w 53779"/>
                <a:gd name="connsiteY8" fmla="*/ 9193 h 53779"/>
                <a:gd name="connsiteX9" fmla="*/ 11032 w 53779"/>
                <a:gd name="connsiteY9" fmla="*/ 4137 h 53779"/>
                <a:gd name="connsiteX10" fmla="*/ 4137 w 53779"/>
                <a:gd name="connsiteY10" fmla="*/ 11032 h 53779"/>
                <a:gd name="connsiteX11" fmla="*/ 9193 w 53779"/>
                <a:gd name="connsiteY11" fmla="*/ 17467 h 53779"/>
                <a:gd name="connsiteX12" fmla="*/ 7814 w 53779"/>
                <a:gd name="connsiteY12" fmla="*/ 21144 h 53779"/>
                <a:gd name="connsiteX13" fmla="*/ 0 w 53779"/>
                <a:gd name="connsiteY13" fmla="*/ 22063 h 53779"/>
                <a:gd name="connsiteX14" fmla="*/ 0 w 53779"/>
                <a:gd name="connsiteY14" fmla="*/ 31716 h 53779"/>
                <a:gd name="connsiteX15" fmla="*/ 7814 w 53779"/>
                <a:gd name="connsiteY15" fmla="*/ 32635 h 53779"/>
                <a:gd name="connsiteX16" fmla="*/ 9193 w 53779"/>
                <a:gd name="connsiteY16" fmla="*/ 36312 h 53779"/>
                <a:gd name="connsiteX17" fmla="*/ 4137 w 53779"/>
                <a:gd name="connsiteY17" fmla="*/ 42747 h 53779"/>
                <a:gd name="connsiteX18" fmla="*/ 11032 w 53779"/>
                <a:gd name="connsiteY18" fmla="*/ 49642 h 53779"/>
                <a:gd name="connsiteX19" fmla="*/ 17467 w 53779"/>
                <a:gd name="connsiteY19" fmla="*/ 44586 h 53779"/>
                <a:gd name="connsiteX20" fmla="*/ 21144 w 53779"/>
                <a:gd name="connsiteY20" fmla="*/ 45965 h 53779"/>
                <a:gd name="connsiteX21" fmla="*/ 22063 w 53779"/>
                <a:gd name="connsiteY21" fmla="*/ 53779 h 53779"/>
                <a:gd name="connsiteX22" fmla="*/ 31716 w 53779"/>
                <a:gd name="connsiteY22" fmla="*/ 53779 h 53779"/>
                <a:gd name="connsiteX23" fmla="*/ 32635 w 53779"/>
                <a:gd name="connsiteY23" fmla="*/ 45965 h 53779"/>
                <a:gd name="connsiteX24" fmla="*/ 36312 w 53779"/>
                <a:gd name="connsiteY24" fmla="*/ 44586 h 53779"/>
                <a:gd name="connsiteX25" fmla="*/ 42747 w 53779"/>
                <a:gd name="connsiteY25" fmla="*/ 49642 h 53779"/>
                <a:gd name="connsiteX26" fmla="*/ 49642 w 53779"/>
                <a:gd name="connsiteY26" fmla="*/ 42747 h 53779"/>
                <a:gd name="connsiteX27" fmla="*/ 44586 w 53779"/>
                <a:gd name="connsiteY27" fmla="*/ 36312 h 53779"/>
                <a:gd name="connsiteX28" fmla="*/ 45965 w 53779"/>
                <a:gd name="connsiteY28" fmla="*/ 32635 h 53779"/>
                <a:gd name="connsiteX29" fmla="*/ 53779 w 53779"/>
                <a:gd name="connsiteY29" fmla="*/ 31716 h 53779"/>
                <a:gd name="connsiteX30" fmla="*/ 53779 w 53779"/>
                <a:gd name="connsiteY30" fmla="*/ 22063 h 53779"/>
                <a:gd name="connsiteX31" fmla="*/ 45965 w 53779"/>
                <a:gd name="connsiteY31" fmla="*/ 21144 h 53779"/>
                <a:gd name="connsiteX32" fmla="*/ 45046 w 53779"/>
                <a:gd name="connsiteY32" fmla="*/ 17467 h 53779"/>
                <a:gd name="connsiteX33" fmla="*/ 26660 w 53779"/>
                <a:gd name="connsiteY33" fmla="*/ 36312 h 53779"/>
                <a:gd name="connsiteX34" fmla="*/ 17467 w 53779"/>
                <a:gd name="connsiteY34" fmla="*/ 27119 h 53779"/>
                <a:gd name="connsiteX35" fmla="*/ 26660 w 53779"/>
                <a:gd name="connsiteY35" fmla="*/ 17926 h 53779"/>
                <a:gd name="connsiteX36" fmla="*/ 35853 w 53779"/>
                <a:gd name="connsiteY36" fmla="*/ 27119 h 53779"/>
                <a:gd name="connsiteX37" fmla="*/ 26660 w 53779"/>
                <a:gd name="connsiteY37" fmla="*/ 36312 h 5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3779" h="53779">
                  <a:moveTo>
                    <a:pt x="45046" y="17467"/>
                  </a:moveTo>
                  <a:lnTo>
                    <a:pt x="50102" y="11032"/>
                  </a:lnTo>
                  <a:lnTo>
                    <a:pt x="43207" y="4137"/>
                  </a:lnTo>
                  <a:lnTo>
                    <a:pt x="36772" y="9193"/>
                  </a:lnTo>
                  <a:cubicBezTo>
                    <a:pt x="35393" y="8733"/>
                    <a:pt x="34474" y="8274"/>
                    <a:pt x="33095" y="7814"/>
                  </a:cubicBezTo>
                  <a:lnTo>
                    <a:pt x="32176" y="0"/>
                  </a:lnTo>
                  <a:lnTo>
                    <a:pt x="22523" y="0"/>
                  </a:lnTo>
                  <a:lnTo>
                    <a:pt x="21604" y="7814"/>
                  </a:lnTo>
                  <a:cubicBezTo>
                    <a:pt x="20225" y="8274"/>
                    <a:pt x="19305" y="8733"/>
                    <a:pt x="17926" y="9193"/>
                  </a:cubicBezTo>
                  <a:lnTo>
                    <a:pt x="11032" y="4137"/>
                  </a:lnTo>
                  <a:lnTo>
                    <a:pt x="4137" y="11032"/>
                  </a:lnTo>
                  <a:lnTo>
                    <a:pt x="9193" y="17467"/>
                  </a:lnTo>
                  <a:cubicBezTo>
                    <a:pt x="8733" y="18846"/>
                    <a:pt x="8274" y="19765"/>
                    <a:pt x="7814" y="21144"/>
                  </a:cubicBezTo>
                  <a:lnTo>
                    <a:pt x="0" y="22063"/>
                  </a:lnTo>
                  <a:lnTo>
                    <a:pt x="0" y="31716"/>
                  </a:lnTo>
                  <a:lnTo>
                    <a:pt x="7814" y="32635"/>
                  </a:lnTo>
                  <a:cubicBezTo>
                    <a:pt x="8274" y="34014"/>
                    <a:pt x="8733" y="34933"/>
                    <a:pt x="9193" y="36312"/>
                  </a:cubicBezTo>
                  <a:lnTo>
                    <a:pt x="4137" y="42747"/>
                  </a:lnTo>
                  <a:lnTo>
                    <a:pt x="11032" y="49642"/>
                  </a:lnTo>
                  <a:lnTo>
                    <a:pt x="17467" y="44586"/>
                  </a:lnTo>
                  <a:cubicBezTo>
                    <a:pt x="18846" y="45046"/>
                    <a:pt x="19765" y="45505"/>
                    <a:pt x="21144" y="45965"/>
                  </a:cubicBezTo>
                  <a:lnTo>
                    <a:pt x="22063" y="53779"/>
                  </a:lnTo>
                  <a:lnTo>
                    <a:pt x="31716" y="53779"/>
                  </a:lnTo>
                  <a:lnTo>
                    <a:pt x="32635" y="45965"/>
                  </a:lnTo>
                  <a:cubicBezTo>
                    <a:pt x="34014" y="45505"/>
                    <a:pt x="34933" y="45046"/>
                    <a:pt x="36312" y="44586"/>
                  </a:cubicBezTo>
                  <a:lnTo>
                    <a:pt x="42747" y="49642"/>
                  </a:lnTo>
                  <a:lnTo>
                    <a:pt x="49642" y="42747"/>
                  </a:lnTo>
                  <a:lnTo>
                    <a:pt x="44586" y="36312"/>
                  </a:lnTo>
                  <a:cubicBezTo>
                    <a:pt x="45046" y="34933"/>
                    <a:pt x="45505" y="34014"/>
                    <a:pt x="45965" y="32635"/>
                  </a:cubicBezTo>
                  <a:lnTo>
                    <a:pt x="53779" y="31716"/>
                  </a:lnTo>
                  <a:lnTo>
                    <a:pt x="53779" y="22063"/>
                  </a:lnTo>
                  <a:lnTo>
                    <a:pt x="45965" y="21144"/>
                  </a:lnTo>
                  <a:cubicBezTo>
                    <a:pt x="45965" y="19765"/>
                    <a:pt x="45505" y="18846"/>
                    <a:pt x="45046" y="17467"/>
                  </a:cubicBezTo>
                  <a:close/>
                  <a:moveTo>
                    <a:pt x="26660" y="36312"/>
                  </a:moveTo>
                  <a:cubicBezTo>
                    <a:pt x="21604" y="36312"/>
                    <a:pt x="17467" y="32175"/>
                    <a:pt x="17467" y="27119"/>
                  </a:cubicBezTo>
                  <a:cubicBezTo>
                    <a:pt x="17467" y="22063"/>
                    <a:pt x="21604" y="17926"/>
                    <a:pt x="26660" y="17926"/>
                  </a:cubicBezTo>
                  <a:cubicBezTo>
                    <a:pt x="31716" y="17926"/>
                    <a:pt x="35853" y="22063"/>
                    <a:pt x="35853" y="27119"/>
                  </a:cubicBezTo>
                  <a:cubicBezTo>
                    <a:pt x="35853" y="32175"/>
                    <a:pt x="31716" y="36312"/>
                    <a:pt x="26660" y="36312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lIns="365760" tIns="182880" rIns="365760" bIns="182880" rtlCol="0" anchor="ctr"/>
            <a:lstStyle/>
            <a:p>
              <a:pPr algn="l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DE" sz="160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994A1D6-3F7A-71E0-482E-97A677F5A375}"/>
                </a:ext>
              </a:extLst>
            </p:cNvPr>
            <p:cNvSpPr/>
            <p:nvPr/>
          </p:nvSpPr>
          <p:spPr>
            <a:xfrm>
              <a:off x="387970" y="184558"/>
              <a:ext cx="62399" cy="63133"/>
            </a:xfrm>
            <a:custGeom>
              <a:avLst/>
              <a:gdLst>
                <a:gd name="connsiteX0" fmla="*/ 64351 w 78140"/>
                <a:gd name="connsiteY0" fmla="*/ 53779 h 79059"/>
                <a:gd name="connsiteX1" fmla="*/ 66649 w 78140"/>
                <a:gd name="connsiteY1" fmla="*/ 48263 h 79059"/>
                <a:gd name="connsiteX2" fmla="*/ 78141 w 78140"/>
                <a:gd name="connsiteY2" fmla="*/ 46884 h 79059"/>
                <a:gd name="connsiteX3" fmla="*/ 78141 w 78140"/>
                <a:gd name="connsiteY3" fmla="*/ 32635 h 79059"/>
                <a:gd name="connsiteX4" fmla="*/ 66649 w 78140"/>
                <a:gd name="connsiteY4" fmla="*/ 30797 h 79059"/>
                <a:gd name="connsiteX5" fmla="*/ 64351 w 78140"/>
                <a:gd name="connsiteY5" fmla="*/ 25281 h 79059"/>
                <a:gd name="connsiteX6" fmla="*/ 71246 w 78140"/>
                <a:gd name="connsiteY6" fmla="*/ 16088 h 79059"/>
                <a:gd name="connsiteX7" fmla="*/ 61593 w 78140"/>
                <a:gd name="connsiteY7" fmla="*/ 5975 h 79059"/>
                <a:gd name="connsiteX8" fmla="*/ 52400 w 78140"/>
                <a:gd name="connsiteY8" fmla="*/ 12870 h 79059"/>
                <a:gd name="connsiteX9" fmla="*/ 46884 w 78140"/>
                <a:gd name="connsiteY9" fmla="*/ 10572 h 79059"/>
                <a:gd name="connsiteX10" fmla="*/ 45965 w 78140"/>
                <a:gd name="connsiteY10" fmla="*/ 0 h 79059"/>
                <a:gd name="connsiteX11" fmla="*/ 31716 w 78140"/>
                <a:gd name="connsiteY11" fmla="*/ 0 h 79059"/>
                <a:gd name="connsiteX12" fmla="*/ 30337 w 78140"/>
                <a:gd name="connsiteY12" fmla="*/ 11491 h 79059"/>
                <a:gd name="connsiteX13" fmla="*/ 24821 w 78140"/>
                <a:gd name="connsiteY13" fmla="*/ 13330 h 79059"/>
                <a:gd name="connsiteX14" fmla="*/ 15628 w 78140"/>
                <a:gd name="connsiteY14" fmla="*/ 6435 h 79059"/>
                <a:gd name="connsiteX15" fmla="*/ 5975 w 78140"/>
                <a:gd name="connsiteY15" fmla="*/ 16088 h 79059"/>
                <a:gd name="connsiteX16" fmla="*/ 12870 w 78140"/>
                <a:gd name="connsiteY16" fmla="*/ 25281 h 79059"/>
                <a:gd name="connsiteX17" fmla="*/ 10572 w 78140"/>
                <a:gd name="connsiteY17" fmla="*/ 30797 h 79059"/>
                <a:gd name="connsiteX18" fmla="*/ 0 w 78140"/>
                <a:gd name="connsiteY18" fmla="*/ 32176 h 79059"/>
                <a:gd name="connsiteX19" fmla="*/ 0 w 78140"/>
                <a:gd name="connsiteY19" fmla="*/ 46425 h 79059"/>
                <a:gd name="connsiteX20" fmla="*/ 10112 w 78140"/>
                <a:gd name="connsiteY20" fmla="*/ 47804 h 79059"/>
                <a:gd name="connsiteX21" fmla="*/ 12411 w 78140"/>
                <a:gd name="connsiteY21" fmla="*/ 53319 h 79059"/>
                <a:gd name="connsiteX22" fmla="*/ 5516 w 78140"/>
                <a:gd name="connsiteY22" fmla="*/ 62512 h 79059"/>
                <a:gd name="connsiteX23" fmla="*/ 15168 w 78140"/>
                <a:gd name="connsiteY23" fmla="*/ 72625 h 79059"/>
                <a:gd name="connsiteX24" fmla="*/ 24361 w 78140"/>
                <a:gd name="connsiteY24" fmla="*/ 65730 h 79059"/>
                <a:gd name="connsiteX25" fmla="*/ 29877 w 78140"/>
                <a:gd name="connsiteY25" fmla="*/ 68028 h 79059"/>
                <a:gd name="connsiteX26" fmla="*/ 31256 w 78140"/>
                <a:gd name="connsiteY26" fmla="*/ 79060 h 79059"/>
                <a:gd name="connsiteX27" fmla="*/ 45505 w 78140"/>
                <a:gd name="connsiteY27" fmla="*/ 79060 h 79059"/>
                <a:gd name="connsiteX28" fmla="*/ 47344 w 78140"/>
                <a:gd name="connsiteY28" fmla="*/ 67569 h 79059"/>
                <a:gd name="connsiteX29" fmla="*/ 52860 w 78140"/>
                <a:gd name="connsiteY29" fmla="*/ 65270 h 79059"/>
                <a:gd name="connsiteX30" fmla="*/ 62053 w 78140"/>
                <a:gd name="connsiteY30" fmla="*/ 72165 h 79059"/>
                <a:gd name="connsiteX31" fmla="*/ 72165 w 78140"/>
                <a:gd name="connsiteY31" fmla="*/ 62512 h 79059"/>
                <a:gd name="connsiteX32" fmla="*/ 64351 w 78140"/>
                <a:gd name="connsiteY32" fmla="*/ 53779 h 79059"/>
                <a:gd name="connsiteX33" fmla="*/ 38611 w 78140"/>
                <a:gd name="connsiteY33" fmla="*/ 52400 h 79059"/>
                <a:gd name="connsiteX34" fmla="*/ 25740 w 78140"/>
                <a:gd name="connsiteY34" fmla="*/ 39530 h 79059"/>
                <a:gd name="connsiteX35" fmla="*/ 38611 w 78140"/>
                <a:gd name="connsiteY35" fmla="*/ 26660 h 79059"/>
                <a:gd name="connsiteX36" fmla="*/ 51481 w 78140"/>
                <a:gd name="connsiteY36" fmla="*/ 39530 h 79059"/>
                <a:gd name="connsiteX37" fmla="*/ 38611 w 78140"/>
                <a:gd name="connsiteY37" fmla="*/ 52400 h 79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8140" h="79059">
                  <a:moveTo>
                    <a:pt x="64351" y="53779"/>
                  </a:moveTo>
                  <a:cubicBezTo>
                    <a:pt x="65270" y="51940"/>
                    <a:pt x="66190" y="50562"/>
                    <a:pt x="66649" y="48263"/>
                  </a:cubicBezTo>
                  <a:lnTo>
                    <a:pt x="78141" y="46884"/>
                  </a:lnTo>
                  <a:lnTo>
                    <a:pt x="78141" y="32635"/>
                  </a:lnTo>
                  <a:lnTo>
                    <a:pt x="66649" y="30797"/>
                  </a:lnTo>
                  <a:cubicBezTo>
                    <a:pt x="66190" y="28958"/>
                    <a:pt x="65270" y="27119"/>
                    <a:pt x="64351" y="25281"/>
                  </a:cubicBezTo>
                  <a:lnTo>
                    <a:pt x="71246" y="16088"/>
                  </a:lnTo>
                  <a:lnTo>
                    <a:pt x="61593" y="5975"/>
                  </a:lnTo>
                  <a:lnTo>
                    <a:pt x="52400" y="12870"/>
                  </a:lnTo>
                  <a:cubicBezTo>
                    <a:pt x="50562" y="11951"/>
                    <a:pt x="49183" y="11032"/>
                    <a:pt x="46884" y="10572"/>
                  </a:cubicBezTo>
                  <a:lnTo>
                    <a:pt x="45965" y="0"/>
                  </a:lnTo>
                  <a:lnTo>
                    <a:pt x="31716" y="0"/>
                  </a:lnTo>
                  <a:lnTo>
                    <a:pt x="30337" y="11491"/>
                  </a:lnTo>
                  <a:cubicBezTo>
                    <a:pt x="28498" y="11951"/>
                    <a:pt x="26660" y="12411"/>
                    <a:pt x="24821" y="13330"/>
                  </a:cubicBezTo>
                  <a:lnTo>
                    <a:pt x="15628" y="6435"/>
                  </a:lnTo>
                  <a:lnTo>
                    <a:pt x="5975" y="16088"/>
                  </a:lnTo>
                  <a:lnTo>
                    <a:pt x="12870" y="25281"/>
                  </a:lnTo>
                  <a:cubicBezTo>
                    <a:pt x="11951" y="27119"/>
                    <a:pt x="11032" y="28498"/>
                    <a:pt x="10572" y="30797"/>
                  </a:cubicBezTo>
                  <a:lnTo>
                    <a:pt x="0" y="32176"/>
                  </a:lnTo>
                  <a:lnTo>
                    <a:pt x="0" y="46425"/>
                  </a:lnTo>
                  <a:lnTo>
                    <a:pt x="10112" y="47804"/>
                  </a:lnTo>
                  <a:cubicBezTo>
                    <a:pt x="10572" y="49642"/>
                    <a:pt x="11491" y="51481"/>
                    <a:pt x="12411" y="53319"/>
                  </a:cubicBezTo>
                  <a:lnTo>
                    <a:pt x="5516" y="62512"/>
                  </a:lnTo>
                  <a:lnTo>
                    <a:pt x="15168" y="72625"/>
                  </a:lnTo>
                  <a:lnTo>
                    <a:pt x="24361" y="65730"/>
                  </a:lnTo>
                  <a:cubicBezTo>
                    <a:pt x="26200" y="66649"/>
                    <a:pt x="27579" y="67569"/>
                    <a:pt x="29877" y="68028"/>
                  </a:cubicBezTo>
                  <a:lnTo>
                    <a:pt x="31256" y="79060"/>
                  </a:lnTo>
                  <a:lnTo>
                    <a:pt x="45505" y="79060"/>
                  </a:lnTo>
                  <a:lnTo>
                    <a:pt x="47344" y="67569"/>
                  </a:lnTo>
                  <a:cubicBezTo>
                    <a:pt x="49183" y="67109"/>
                    <a:pt x="51021" y="66190"/>
                    <a:pt x="52860" y="65270"/>
                  </a:cubicBezTo>
                  <a:lnTo>
                    <a:pt x="62053" y="72165"/>
                  </a:lnTo>
                  <a:lnTo>
                    <a:pt x="72165" y="62512"/>
                  </a:lnTo>
                  <a:lnTo>
                    <a:pt x="64351" y="53779"/>
                  </a:lnTo>
                  <a:close/>
                  <a:moveTo>
                    <a:pt x="38611" y="52400"/>
                  </a:moveTo>
                  <a:cubicBezTo>
                    <a:pt x="31256" y="52400"/>
                    <a:pt x="25740" y="46425"/>
                    <a:pt x="25740" y="39530"/>
                  </a:cubicBezTo>
                  <a:cubicBezTo>
                    <a:pt x="25740" y="32176"/>
                    <a:pt x="31716" y="26660"/>
                    <a:pt x="38611" y="26660"/>
                  </a:cubicBezTo>
                  <a:cubicBezTo>
                    <a:pt x="45965" y="26660"/>
                    <a:pt x="51481" y="32635"/>
                    <a:pt x="51481" y="39530"/>
                  </a:cubicBezTo>
                  <a:cubicBezTo>
                    <a:pt x="51481" y="46884"/>
                    <a:pt x="45505" y="52860"/>
                    <a:pt x="38611" y="52400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lIns="365760" tIns="182880" rIns="365760" bIns="182880" rtlCol="0" anchor="ctr"/>
            <a:lstStyle/>
            <a:p>
              <a:pPr algn="l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DE" sz="16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ED585F-05FE-2654-324A-189986767F92}"/>
              </a:ext>
            </a:extLst>
          </p:cNvPr>
          <p:cNvGrpSpPr/>
          <p:nvPr/>
        </p:nvGrpSpPr>
        <p:grpSpPr>
          <a:xfrm>
            <a:off x="7747171" y="2167781"/>
            <a:ext cx="411096" cy="325944"/>
            <a:chOff x="387970" y="184558"/>
            <a:chExt cx="102774" cy="81486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B82DCC1-0283-B26B-A682-D20102FF7BBC}"/>
                </a:ext>
              </a:extLst>
            </p:cNvPr>
            <p:cNvSpPr/>
            <p:nvPr/>
          </p:nvSpPr>
          <p:spPr>
            <a:xfrm>
              <a:off x="451470" y="184558"/>
              <a:ext cx="39274" cy="38907"/>
            </a:xfrm>
            <a:custGeom>
              <a:avLst/>
              <a:gdLst>
                <a:gd name="connsiteX0" fmla="*/ 42288 w 49182"/>
                <a:gd name="connsiteY0" fmla="*/ 28498 h 48722"/>
                <a:gd name="connsiteX1" fmla="*/ 49183 w 49182"/>
                <a:gd name="connsiteY1" fmla="*/ 27119 h 48722"/>
                <a:gd name="connsiteX2" fmla="*/ 48723 w 49182"/>
                <a:gd name="connsiteY2" fmla="*/ 18386 h 48722"/>
                <a:gd name="connsiteX3" fmla="*/ 41828 w 49182"/>
                <a:gd name="connsiteY3" fmla="*/ 17926 h 48722"/>
                <a:gd name="connsiteX4" fmla="*/ 40449 w 49182"/>
                <a:gd name="connsiteY4" fmla="*/ 14709 h 48722"/>
                <a:gd name="connsiteX5" fmla="*/ 44126 w 49182"/>
                <a:gd name="connsiteY5" fmla="*/ 8733 h 48722"/>
                <a:gd name="connsiteX6" fmla="*/ 37691 w 49182"/>
                <a:gd name="connsiteY6" fmla="*/ 3218 h 48722"/>
                <a:gd name="connsiteX7" fmla="*/ 32176 w 49182"/>
                <a:gd name="connsiteY7" fmla="*/ 7814 h 48722"/>
                <a:gd name="connsiteX8" fmla="*/ 28958 w 49182"/>
                <a:gd name="connsiteY8" fmla="*/ 6895 h 48722"/>
                <a:gd name="connsiteX9" fmla="*/ 27579 w 49182"/>
                <a:gd name="connsiteY9" fmla="*/ 0 h 48722"/>
                <a:gd name="connsiteX10" fmla="*/ 18846 w 49182"/>
                <a:gd name="connsiteY10" fmla="*/ 460 h 48722"/>
                <a:gd name="connsiteX11" fmla="*/ 18386 w 49182"/>
                <a:gd name="connsiteY11" fmla="*/ 7354 h 48722"/>
                <a:gd name="connsiteX12" fmla="*/ 15168 w 49182"/>
                <a:gd name="connsiteY12" fmla="*/ 8733 h 48722"/>
                <a:gd name="connsiteX13" fmla="*/ 9193 w 49182"/>
                <a:gd name="connsiteY13" fmla="*/ 5056 h 48722"/>
                <a:gd name="connsiteX14" fmla="*/ 3677 w 49182"/>
                <a:gd name="connsiteY14" fmla="*/ 11491 h 48722"/>
                <a:gd name="connsiteX15" fmla="*/ 8274 w 49182"/>
                <a:gd name="connsiteY15" fmla="*/ 17007 h 48722"/>
                <a:gd name="connsiteX16" fmla="*/ 6895 w 49182"/>
                <a:gd name="connsiteY16" fmla="*/ 20225 h 48722"/>
                <a:gd name="connsiteX17" fmla="*/ 0 w 49182"/>
                <a:gd name="connsiteY17" fmla="*/ 21604 h 48722"/>
                <a:gd name="connsiteX18" fmla="*/ 460 w 49182"/>
                <a:gd name="connsiteY18" fmla="*/ 30337 h 48722"/>
                <a:gd name="connsiteX19" fmla="*/ 7354 w 49182"/>
                <a:gd name="connsiteY19" fmla="*/ 30797 h 48722"/>
                <a:gd name="connsiteX20" fmla="*/ 8733 w 49182"/>
                <a:gd name="connsiteY20" fmla="*/ 34014 h 48722"/>
                <a:gd name="connsiteX21" fmla="*/ 5056 w 49182"/>
                <a:gd name="connsiteY21" fmla="*/ 39990 h 48722"/>
                <a:gd name="connsiteX22" fmla="*/ 11491 w 49182"/>
                <a:gd name="connsiteY22" fmla="*/ 45505 h 48722"/>
                <a:gd name="connsiteX23" fmla="*/ 17007 w 49182"/>
                <a:gd name="connsiteY23" fmla="*/ 40909 h 48722"/>
                <a:gd name="connsiteX24" fmla="*/ 20225 w 49182"/>
                <a:gd name="connsiteY24" fmla="*/ 41828 h 48722"/>
                <a:gd name="connsiteX25" fmla="*/ 21604 w 49182"/>
                <a:gd name="connsiteY25" fmla="*/ 48723 h 48722"/>
                <a:gd name="connsiteX26" fmla="*/ 30337 w 49182"/>
                <a:gd name="connsiteY26" fmla="*/ 48263 h 48722"/>
                <a:gd name="connsiteX27" fmla="*/ 30797 w 49182"/>
                <a:gd name="connsiteY27" fmla="*/ 41369 h 48722"/>
                <a:gd name="connsiteX28" fmla="*/ 34014 w 49182"/>
                <a:gd name="connsiteY28" fmla="*/ 39990 h 48722"/>
                <a:gd name="connsiteX29" fmla="*/ 39990 w 49182"/>
                <a:gd name="connsiteY29" fmla="*/ 43667 h 48722"/>
                <a:gd name="connsiteX30" fmla="*/ 45505 w 49182"/>
                <a:gd name="connsiteY30" fmla="*/ 37232 h 48722"/>
                <a:gd name="connsiteX31" fmla="*/ 40909 w 49182"/>
                <a:gd name="connsiteY31" fmla="*/ 31716 h 48722"/>
                <a:gd name="connsiteX32" fmla="*/ 42288 w 49182"/>
                <a:gd name="connsiteY32" fmla="*/ 28498 h 48722"/>
                <a:gd name="connsiteX33" fmla="*/ 25281 w 49182"/>
                <a:gd name="connsiteY33" fmla="*/ 32176 h 48722"/>
                <a:gd name="connsiteX34" fmla="*/ 17007 w 49182"/>
                <a:gd name="connsiteY34" fmla="*/ 24821 h 48722"/>
                <a:gd name="connsiteX35" fmla="*/ 24361 w 49182"/>
                <a:gd name="connsiteY35" fmla="*/ 16547 h 48722"/>
                <a:gd name="connsiteX36" fmla="*/ 32635 w 49182"/>
                <a:gd name="connsiteY36" fmla="*/ 23902 h 48722"/>
                <a:gd name="connsiteX37" fmla="*/ 25281 w 49182"/>
                <a:gd name="connsiteY37" fmla="*/ 32176 h 48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9182" h="48722">
                  <a:moveTo>
                    <a:pt x="42288" y="28498"/>
                  </a:moveTo>
                  <a:lnTo>
                    <a:pt x="49183" y="27119"/>
                  </a:lnTo>
                  <a:lnTo>
                    <a:pt x="48723" y="18386"/>
                  </a:lnTo>
                  <a:lnTo>
                    <a:pt x="41828" y="17926"/>
                  </a:lnTo>
                  <a:cubicBezTo>
                    <a:pt x="41369" y="17007"/>
                    <a:pt x="40909" y="15628"/>
                    <a:pt x="40449" y="14709"/>
                  </a:cubicBezTo>
                  <a:lnTo>
                    <a:pt x="44126" y="8733"/>
                  </a:lnTo>
                  <a:lnTo>
                    <a:pt x="37691" y="3218"/>
                  </a:lnTo>
                  <a:lnTo>
                    <a:pt x="32176" y="7814"/>
                  </a:lnTo>
                  <a:cubicBezTo>
                    <a:pt x="31256" y="7354"/>
                    <a:pt x="29877" y="6895"/>
                    <a:pt x="28958" y="6895"/>
                  </a:cubicBezTo>
                  <a:lnTo>
                    <a:pt x="27579" y="0"/>
                  </a:lnTo>
                  <a:lnTo>
                    <a:pt x="18846" y="460"/>
                  </a:lnTo>
                  <a:lnTo>
                    <a:pt x="18386" y="7354"/>
                  </a:lnTo>
                  <a:cubicBezTo>
                    <a:pt x="17467" y="7814"/>
                    <a:pt x="16088" y="8274"/>
                    <a:pt x="15168" y="8733"/>
                  </a:cubicBezTo>
                  <a:lnTo>
                    <a:pt x="9193" y="5056"/>
                  </a:lnTo>
                  <a:lnTo>
                    <a:pt x="3677" y="11491"/>
                  </a:lnTo>
                  <a:lnTo>
                    <a:pt x="8274" y="17007"/>
                  </a:lnTo>
                  <a:cubicBezTo>
                    <a:pt x="7814" y="17926"/>
                    <a:pt x="7354" y="19305"/>
                    <a:pt x="6895" y="20225"/>
                  </a:cubicBezTo>
                  <a:lnTo>
                    <a:pt x="0" y="21604"/>
                  </a:lnTo>
                  <a:lnTo>
                    <a:pt x="460" y="30337"/>
                  </a:lnTo>
                  <a:lnTo>
                    <a:pt x="7354" y="30797"/>
                  </a:lnTo>
                  <a:cubicBezTo>
                    <a:pt x="7814" y="31716"/>
                    <a:pt x="8274" y="33095"/>
                    <a:pt x="8733" y="34014"/>
                  </a:cubicBezTo>
                  <a:lnTo>
                    <a:pt x="5056" y="39990"/>
                  </a:lnTo>
                  <a:lnTo>
                    <a:pt x="11491" y="45505"/>
                  </a:lnTo>
                  <a:lnTo>
                    <a:pt x="17007" y="40909"/>
                  </a:lnTo>
                  <a:cubicBezTo>
                    <a:pt x="17926" y="41369"/>
                    <a:pt x="19305" y="41828"/>
                    <a:pt x="20225" y="41828"/>
                  </a:cubicBezTo>
                  <a:lnTo>
                    <a:pt x="21604" y="48723"/>
                  </a:lnTo>
                  <a:lnTo>
                    <a:pt x="30337" y="48263"/>
                  </a:lnTo>
                  <a:lnTo>
                    <a:pt x="30797" y="41369"/>
                  </a:lnTo>
                  <a:cubicBezTo>
                    <a:pt x="31716" y="40909"/>
                    <a:pt x="33095" y="40449"/>
                    <a:pt x="34014" y="39990"/>
                  </a:cubicBezTo>
                  <a:lnTo>
                    <a:pt x="39990" y="43667"/>
                  </a:lnTo>
                  <a:lnTo>
                    <a:pt x="45505" y="37232"/>
                  </a:lnTo>
                  <a:lnTo>
                    <a:pt x="40909" y="31716"/>
                  </a:lnTo>
                  <a:cubicBezTo>
                    <a:pt x="41369" y="30797"/>
                    <a:pt x="41828" y="29877"/>
                    <a:pt x="42288" y="28498"/>
                  </a:cubicBezTo>
                  <a:close/>
                  <a:moveTo>
                    <a:pt x="25281" y="32176"/>
                  </a:moveTo>
                  <a:cubicBezTo>
                    <a:pt x="21144" y="32635"/>
                    <a:pt x="17007" y="28958"/>
                    <a:pt x="17007" y="24821"/>
                  </a:cubicBezTo>
                  <a:cubicBezTo>
                    <a:pt x="16547" y="20684"/>
                    <a:pt x="20225" y="16547"/>
                    <a:pt x="24361" y="16547"/>
                  </a:cubicBezTo>
                  <a:cubicBezTo>
                    <a:pt x="28498" y="16088"/>
                    <a:pt x="32635" y="19765"/>
                    <a:pt x="32635" y="23902"/>
                  </a:cubicBezTo>
                  <a:cubicBezTo>
                    <a:pt x="32635" y="28498"/>
                    <a:pt x="29418" y="32176"/>
                    <a:pt x="25281" y="32176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lIns="365760" tIns="182880" rIns="365760" bIns="182880" rtlCol="0" anchor="ctr"/>
            <a:lstStyle/>
            <a:p>
              <a:pPr algn="l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DE" sz="160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857591F-0208-16B3-48E0-683005331FF9}"/>
                </a:ext>
              </a:extLst>
            </p:cNvPr>
            <p:cNvSpPr/>
            <p:nvPr/>
          </p:nvSpPr>
          <p:spPr>
            <a:xfrm>
              <a:off x="441559" y="223099"/>
              <a:ext cx="42945" cy="42945"/>
            </a:xfrm>
            <a:custGeom>
              <a:avLst/>
              <a:gdLst>
                <a:gd name="connsiteX0" fmla="*/ 45046 w 53779"/>
                <a:gd name="connsiteY0" fmla="*/ 17467 h 53779"/>
                <a:gd name="connsiteX1" fmla="*/ 50102 w 53779"/>
                <a:gd name="connsiteY1" fmla="*/ 11032 h 53779"/>
                <a:gd name="connsiteX2" fmla="*/ 43207 w 53779"/>
                <a:gd name="connsiteY2" fmla="*/ 4137 h 53779"/>
                <a:gd name="connsiteX3" fmla="*/ 36772 w 53779"/>
                <a:gd name="connsiteY3" fmla="*/ 9193 h 53779"/>
                <a:gd name="connsiteX4" fmla="*/ 33095 w 53779"/>
                <a:gd name="connsiteY4" fmla="*/ 7814 h 53779"/>
                <a:gd name="connsiteX5" fmla="*/ 32176 w 53779"/>
                <a:gd name="connsiteY5" fmla="*/ 0 h 53779"/>
                <a:gd name="connsiteX6" fmla="*/ 22523 w 53779"/>
                <a:gd name="connsiteY6" fmla="*/ 0 h 53779"/>
                <a:gd name="connsiteX7" fmla="*/ 21604 w 53779"/>
                <a:gd name="connsiteY7" fmla="*/ 7814 h 53779"/>
                <a:gd name="connsiteX8" fmla="*/ 17926 w 53779"/>
                <a:gd name="connsiteY8" fmla="*/ 9193 h 53779"/>
                <a:gd name="connsiteX9" fmla="*/ 11032 w 53779"/>
                <a:gd name="connsiteY9" fmla="*/ 4137 h 53779"/>
                <a:gd name="connsiteX10" fmla="*/ 4137 w 53779"/>
                <a:gd name="connsiteY10" fmla="*/ 11032 h 53779"/>
                <a:gd name="connsiteX11" fmla="*/ 9193 w 53779"/>
                <a:gd name="connsiteY11" fmla="*/ 17467 h 53779"/>
                <a:gd name="connsiteX12" fmla="*/ 7814 w 53779"/>
                <a:gd name="connsiteY12" fmla="*/ 21144 h 53779"/>
                <a:gd name="connsiteX13" fmla="*/ 0 w 53779"/>
                <a:gd name="connsiteY13" fmla="*/ 22063 h 53779"/>
                <a:gd name="connsiteX14" fmla="*/ 0 w 53779"/>
                <a:gd name="connsiteY14" fmla="*/ 31716 h 53779"/>
                <a:gd name="connsiteX15" fmla="*/ 7814 w 53779"/>
                <a:gd name="connsiteY15" fmla="*/ 32635 h 53779"/>
                <a:gd name="connsiteX16" fmla="*/ 9193 w 53779"/>
                <a:gd name="connsiteY16" fmla="*/ 36312 h 53779"/>
                <a:gd name="connsiteX17" fmla="*/ 4137 w 53779"/>
                <a:gd name="connsiteY17" fmla="*/ 42747 h 53779"/>
                <a:gd name="connsiteX18" fmla="*/ 11032 w 53779"/>
                <a:gd name="connsiteY18" fmla="*/ 49642 h 53779"/>
                <a:gd name="connsiteX19" fmla="*/ 17467 w 53779"/>
                <a:gd name="connsiteY19" fmla="*/ 44586 h 53779"/>
                <a:gd name="connsiteX20" fmla="*/ 21144 w 53779"/>
                <a:gd name="connsiteY20" fmla="*/ 45965 h 53779"/>
                <a:gd name="connsiteX21" fmla="*/ 22063 w 53779"/>
                <a:gd name="connsiteY21" fmla="*/ 53779 h 53779"/>
                <a:gd name="connsiteX22" fmla="*/ 31716 w 53779"/>
                <a:gd name="connsiteY22" fmla="*/ 53779 h 53779"/>
                <a:gd name="connsiteX23" fmla="*/ 32635 w 53779"/>
                <a:gd name="connsiteY23" fmla="*/ 45965 h 53779"/>
                <a:gd name="connsiteX24" fmla="*/ 36312 w 53779"/>
                <a:gd name="connsiteY24" fmla="*/ 44586 h 53779"/>
                <a:gd name="connsiteX25" fmla="*/ 42747 w 53779"/>
                <a:gd name="connsiteY25" fmla="*/ 49642 h 53779"/>
                <a:gd name="connsiteX26" fmla="*/ 49642 w 53779"/>
                <a:gd name="connsiteY26" fmla="*/ 42747 h 53779"/>
                <a:gd name="connsiteX27" fmla="*/ 44586 w 53779"/>
                <a:gd name="connsiteY27" fmla="*/ 36312 h 53779"/>
                <a:gd name="connsiteX28" fmla="*/ 45965 w 53779"/>
                <a:gd name="connsiteY28" fmla="*/ 32635 h 53779"/>
                <a:gd name="connsiteX29" fmla="*/ 53779 w 53779"/>
                <a:gd name="connsiteY29" fmla="*/ 31716 h 53779"/>
                <a:gd name="connsiteX30" fmla="*/ 53779 w 53779"/>
                <a:gd name="connsiteY30" fmla="*/ 22063 h 53779"/>
                <a:gd name="connsiteX31" fmla="*/ 45965 w 53779"/>
                <a:gd name="connsiteY31" fmla="*/ 21144 h 53779"/>
                <a:gd name="connsiteX32" fmla="*/ 45046 w 53779"/>
                <a:gd name="connsiteY32" fmla="*/ 17467 h 53779"/>
                <a:gd name="connsiteX33" fmla="*/ 26660 w 53779"/>
                <a:gd name="connsiteY33" fmla="*/ 36312 h 53779"/>
                <a:gd name="connsiteX34" fmla="*/ 17467 w 53779"/>
                <a:gd name="connsiteY34" fmla="*/ 27119 h 53779"/>
                <a:gd name="connsiteX35" fmla="*/ 26660 w 53779"/>
                <a:gd name="connsiteY35" fmla="*/ 17926 h 53779"/>
                <a:gd name="connsiteX36" fmla="*/ 35853 w 53779"/>
                <a:gd name="connsiteY36" fmla="*/ 27119 h 53779"/>
                <a:gd name="connsiteX37" fmla="*/ 26660 w 53779"/>
                <a:gd name="connsiteY37" fmla="*/ 36312 h 5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3779" h="53779">
                  <a:moveTo>
                    <a:pt x="45046" y="17467"/>
                  </a:moveTo>
                  <a:lnTo>
                    <a:pt x="50102" y="11032"/>
                  </a:lnTo>
                  <a:lnTo>
                    <a:pt x="43207" y="4137"/>
                  </a:lnTo>
                  <a:lnTo>
                    <a:pt x="36772" y="9193"/>
                  </a:lnTo>
                  <a:cubicBezTo>
                    <a:pt x="35393" y="8733"/>
                    <a:pt x="34474" y="8274"/>
                    <a:pt x="33095" y="7814"/>
                  </a:cubicBezTo>
                  <a:lnTo>
                    <a:pt x="32176" y="0"/>
                  </a:lnTo>
                  <a:lnTo>
                    <a:pt x="22523" y="0"/>
                  </a:lnTo>
                  <a:lnTo>
                    <a:pt x="21604" y="7814"/>
                  </a:lnTo>
                  <a:cubicBezTo>
                    <a:pt x="20225" y="8274"/>
                    <a:pt x="19305" y="8733"/>
                    <a:pt x="17926" y="9193"/>
                  </a:cubicBezTo>
                  <a:lnTo>
                    <a:pt x="11032" y="4137"/>
                  </a:lnTo>
                  <a:lnTo>
                    <a:pt x="4137" y="11032"/>
                  </a:lnTo>
                  <a:lnTo>
                    <a:pt x="9193" y="17467"/>
                  </a:lnTo>
                  <a:cubicBezTo>
                    <a:pt x="8733" y="18846"/>
                    <a:pt x="8274" y="19765"/>
                    <a:pt x="7814" y="21144"/>
                  </a:cubicBezTo>
                  <a:lnTo>
                    <a:pt x="0" y="22063"/>
                  </a:lnTo>
                  <a:lnTo>
                    <a:pt x="0" y="31716"/>
                  </a:lnTo>
                  <a:lnTo>
                    <a:pt x="7814" y="32635"/>
                  </a:lnTo>
                  <a:cubicBezTo>
                    <a:pt x="8274" y="34014"/>
                    <a:pt x="8733" y="34933"/>
                    <a:pt x="9193" y="36312"/>
                  </a:cubicBezTo>
                  <a:lnTo>
                    <a:pt x="4137" y="42747"/>
                  </a:lnTo>
                  <a:lnTo>
                    <a:pt x="11032" y="49642"/>
                  </a:lnTo>
                  <a:lnTo>
                    <a:pt x="17467" y="44586"/>
                  </a:lnTo>
                  <a:cubicBezTo>
                    <a:pt x="18846" y="45046"/>
                    <a:pt x="19765" y="45505"/>
                    <a:pt x="21144" y="45965"/>
                  </a:cubicBezTo>
                  <a:lnTo>
                    <a:pt x="22063" y="53779"/>
                  </a:lnTo>
                  <a:lnTo>
                    <a:pt x="31716" y="53779"/>
                  </a:lnTo>
                  <a:lnTo>
                    <a:pt x="32635" y="45965"/>
                  </a:lnTo>
                  <a:cubicBezTo>
                    <a:pt x="34014" y="45505"/>
                    <a:pt x="34933" y="45046"/>
                    <a:pt x="36312" y="44586"/>
                  </a:cubicBezTo>
                  <a:lnTo>
                    <a:pt x="42747" y="49642"/>
                  </a:lnTo>
                  <a:lnTo>
                    <a:pt x="49642" y="42747"/>
                  </a:lnTo>
                  <a:lnTo>
                    <a:pt x="44586" y="36312"/>
                  </a:lnTo>
                  <a:cubicBezTo>
                    <a:pt x="45046" y="34933"/>
                    <a:pt x="45505" y="34014"/>
                    <a:pt x="45965" y="32635"/>
                  </a:cubicBezTo>
                  <a:lnTo>
                    <a:pt x="53779" y="31716"/>
                  </a:lnTo>
                  <a:lnTo>
                    <a:pt x="53779" y="22063"/>
                  </a:lnTo>
                  <a:lnTo>
                    <a:pt x="45965" y="21144"/>
                  </a:lnTo>
                  <a:cubicBezTo>
                    <a:pt x="45965" y="19765"/>
                    <a:pt x="45505" y="18846"/>
                    <a:pt x="45046" y="17467"/>
                  </a:cubicBezTo>
                  <a:close/>
                  <a:moveTo>
                    <a:pt x="26660" y="36312"/>
                  </a:moveTo>
                  <a:cubicBezTo>
                    <a:pt x="21604" y="36312"/>
                    <a:pt x="17467" y="32175"/>
                    <a:pt x="17467" y="27119"/>
                  </a:cubicBezTo>
                  <a:cubicBezTo>
                    <a:pt x="17467" y="22063"/>
                    <a:pt x="21604" y="17926"/>
                    <a:pt x="26660" y="17926"/>
                  </a:cubicBezTo>
                  <a:cubicBezTo>
                    <a:pt x="31716" y="17926"/>
                    <a:pt x="35853" y="22063"/>
                    <a:pt x="35853" y="27119"/>
                  </a:cubicBezTo>
                  <a:cubicBezTo>
                    <a:pt x="35853" y="32175"/>
                    <a:pt x="31716" y="36312"/>
                    <a:pt x="26660" y="36312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lIns="365760" tIns="182880" rIns="365760" bIns="182880" rtlCol="0" anchor="ctr"/>
            <a:lstStyle/>
            <a:p>
              <a:pPr algn="l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DE" sz="160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43FDCC9-6FF8-B2F3-B87A-CBFA48E89107}"/>
                </a:ext>
              </a:extLst>
            </p:cNvPr>
            <p:cNvSpPr/>
            <p:nvPr/>
          </p:nvSpPr>
          <p:spPr>
            <a:xfrm>
              <a:off x="387970" y="184558"/>
              <a:ext cx="62399" cy="63133"/>
            </a:xfrm>
            <a:custGeom>
              <a:avLst/>
              <a:gdLst>
                <a:gd name="connsiteX0" fmla="*/ 64351 w 78140"/>
                <a:gd name="connsiteY0" fmla="*/ 53779 h 79059"/>
                <a:gd name="connsiteX1" fmla="*/ 66649 w 78140"/>
                <a:gd name="connsiteY1" fmla="*/ 48263 h 79059"/>
                <a:gd name="connsiteX2" fmla="*/ 78141 w 78140"/>
                <a:gd name="connsiteY2" fmla="*/ 46884 h 79059"/>
                <a:gd name="connsiteX3" fmla="*/ 78141 w 78140"/>
                <a:gd name="connsiteY3" fmla="*/ 32635 h 79059"/>
                <a:gd name="connsiteX4" fmla="*/ 66649 w 78140"/>
                <a:gd name="connsiteY4" fmla="*/ 30797 h 79059"/>
                <a:gd name="connsiteX5" fmla="*/ 64351 w 78140"/>
                <a:gd name="connsiteY5" fmla="*/ 25281 h 79059"/>
                <a:gd name="connsiteX6" fmla="*/ 71246 w 78140"/>
                <a:gd name="connsiteY6" fmla="*/ 16088 h 79059"/>
                <a:gd name="connsiteX7" fmla="*/ 61593 w 78140"/>
                <a:gd name="connsiteY7" fmla="*/ 5975 h 79059"/>
                <a:gd name="connsiteX8" fmla="*/ 52400 w 78140"/>
                <a:gd name="connsiteY8" fmla="*/ 12870 h 79059"/>
                <a:gd name="connsiteX9" fmla="*/ 46884 w 78140"/>
                <a:gd name="connsiteY9" fmla="*/ 10572 h 79059"/>
                <a:gd name="connsiteX10" fmla="*/ 45965 w 78140"/>
                <a:gd name="connsiteY10" fmla="*/ 0 h 79059"/>
                <a:gd name="connsiteX11" fmla="*/ 31716 w 78140"/>
                <a:gd name="connsiteY11" fmla="*/ 0 h 79059"/>
                <a:gd name="connsiteX12" fmla="*/ 30337 w 78140"/>
                <a:gd name="connsiteY12" fmla="*/ 11491 h 79059"/>
                <a:gd name="connsiteX13" fmla="*/ 24821 w 78140"/>
                <a:gd name="connsiteY13" fmla="*/ 13330 h 79059"/>
                <a:gd name="connsiteX14" fmla="*/ 15628 w 78140"/>
                <a:gd name="connsiteY14" fmla="*/ 6435 h 79059"/>
                <a:gd name="connsiteX15" fmla="*/ 5975 w 78140"/>
                <a:gd name="connsiteY15" fmla="*/ 16088 h 79059"/>
                <a:gd name="connsiteX16" fmla="*/ 12870 w 78140"/>
                <a:gd name="connsiteY16" fmla="*/ 25281 h 79059"/>
                <a:gd name="connsiteX17" fmla="*/ 10572 w 78140"/>
                <a:gd name="connsiteY17" fmla="*/ 30797 h 79059"/>
                <a:gd name="connsiteX18" fmla="*/ 0 w 78140"/>
                <a:gd name="connsiteY18" fmla="*/ 32176 h 79059"/>
                <a:gd name="connsiteX19" fmla="*/ 0 w 78140"/>
                <a:gd name="connsiteY19" fmla="*/ 46425 h 79059"/>
                <a:gd name="connsiteX20" fmla="*/ 10112 w 78140"/>
                <a:gd name="connsiteY20" fmla="*/ 47804 h 79059"/>
                <a:gd name="connsiteX21" fmla="*/ 12411 w 78140"/>
                <a:gd name="connsiteY21" fmla="*/ 53319 h 79059"/>
                <a:gd name="connsiteX22" fmla="*/ 5516 w 78140"/>
                <a:gd name="connsiteY22" fmla="*/ 62512 h 79059"/>
                <a:gd name="connsiteX23" fmla="*/ 15168 w 78140"/>
                <a:gd name="connsiteY23" fmla="*/ 72625 h 79059"/>
                <a:gd name="connsiteX24" fmla="*/ 24361 w 78140"/>
                <a:gd name="connsiteY24" fmla="*/ 65730 h 79059"/>
                <a:gd name="connsiteX25" fmla="*/ 29877 w 78140"/>
                <a:gd name="connsiteY25" fmla="*/ 68028 h 79059"/>
                <a:gd name="connsiteX26" fmla="*/ 31256 w 78140"/>
                <a:gd name="connsiteY26" fmla="*/ 79060 h 79059"/>
                <a:gd name="connsiteX27" fmla="*/ 45505 w 78140"/>
                <a:gd name="connsiteY27" fmla="*/ 79060 h 79059"/>
                <a:gd name="connsiteX28" fmla="*/ 47344 w 78140"/>
                <a:gd name="connsiteY28" fmla="*/ 67569 h 79059"/>
                <a:gd name="connsiteX29" fmla="*/ 52860 w 78140"/>
                <a:gd name="connsiteY29" fmla="*/ 65270 h 79059"/>
                <a:gd name="connsiteX30" fmla="*/ 62053 w 78140"/>
                <a:gd name="connsiteY30" fmla="*/ 72165 h 79059"/>
                <a:gd name="connsiteX31" fmla="*/ 72165 w 78140"/>
                <a:gd name="connsiteY31" fmla="*/ 62512 h 79059"/>
                <a:gd name="connsiteX32" fmla="*/ 64351 w 78140"/>
                <a:gd name="connsiteY32" fmla="*/ 53779 h 79059"/>
                <a:gd name="connsiteX33" fmla="*/ 38611 w 78140"/>
                <a:gd name="connsiteY33" fmla="*/ 52400 h 79059"/>
                <a:gd name="connsiteX34" fmla="*/ 25740 w 78140"/>
                <a:gd name="connsiteY34" fmla="*/ 39530 h 79059"/>
                <a:gd name="connsiteX35" fmla="*/ 38611 w 78140"/>
                <a:gd name="connsiteY35" fmla="*/ 26660 h 79059"/>
                <a:gd name="connsiteX36" fmla="*/ 51481 w 78140"/>
                <a:gd name="connsiteY36" fmla="*/ 39530 h 79059"/>
                <a:gd name="connsiteX37" fmla="*/ 38611 w 78140"/>
                <a:gd name="connsiteY37" fmla="*/ 52400 h 79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8140" h="79059">
                  <a:moveTo>
                    <a:pt x="64351" y="53779"/>
                  </a:moveTo>
                  <a:cubicBezTo>
                    <a:pt x="65270" y="51940"/>
                    <a:pt x="66190" y="50562"/>
                    <a:pt x="66649" y="48263"/>
                  </a:cubicBezTo>
                  <a:lnTo>
                    <a:pt x="78141" y="46884"/>
                  </a:lnTo>
                  <a:lnTo>
                    <a:pt x="78141" y="32635"/>
                  </a:lnTo>
                  <a:lnTo>
                    <a:pt x="66649" y="30797"/>
                  </a:lnTo>
                  <a:cubicBezTo>
                    <a:pt x="66190" y="28958"/>
                    <a:pt x="65270" y="27119"/>
                    <a:pt x="64351" y="25281"/>
                  </a:cubicBezTo>
                  <a:lnTo>
                    <a:pt x="71246" y="16088"/>
                  </a:lnTo>
                  <a:lnTo>
                    <a:pt x="61593" y="5975"/>
                  </a:lnTo>
                  <a:lnTo>
                    <a:pt x="52400" y="12870"/>
                  </a:lnTo>
                  <a:cubicBezTo>
                    <a:pt x="50562" y="11951"/>
                    <a:pt x="49183" y="11032"/>
                    <a:pt x="46884" y="10572"/>
                  </a:cubicBezTo>
                  <a:lnTo>
                    <a:pt x="45965" y="0"/>
                  </a:lnTo>
                  <a:lnTo>
                    <a:pt x="31716" y="0"/>
                  </a:lnTo>
                  <a:lnTo>
                    <a:pt x="30337" y="11491"/>
                  </a:lnTo>
                  <a:cubicBezTo>
                    <a:pt x="28498" y="11951"/>
                    <a:pt x="26660" y="12411"/>
                    <a:pt x="24821" y="13330"/>
                  </a:cubicBezTo>
                  <a:lnTo>
                    <a:pt x="15628" y="6435"/>
                  </a:lnTo>
                  <a:lnTo>
                    <a:pt x="5975" y="16088"/>
                  </a:lnTo>
                  <a:lnTo>
                    <a:pt x="12870" y="25281"/>
                  </a:lnTo>
                  <a:cubicBezTo>
                    <a:pt x="11951" y="27119"/>
                    <a:pt x="11032" y="28498"/>
                    <a:pt x="10572" y="30797"/>
                  </a:cubicBezTo>
                  <a:lnTo>
                    <a:pt x="0" y="32176"/>
                  </a:lnTo>
                  <a:lnTo>
                    <a:pt x="0" y="46425"/>
                  </a:lnTo>
                  <a:lnTo>
                    <a:pt x="10112" y="47804"/>
                  </a:lnTo>
                  <a:cubicBezTo>
                    <a:pt x="10572" y="49642"/>
                    <a:pt x="11491" y="51481"/>
                    <a:pt x="12411" y="53319"/>
                  </a:cubicBezTo>
                  <a:lnTo>
                    <a:pt x="5516" y="62512"/>
                  </a:lnTo>
                  <a:lnTo>
                    <a:pt x="15168" y="72625"/>
                  </a:lnTo>
                  <a:lnTo>
                    <a:pt x="24361" y="65730"/>
                  </a:lnTo>
                  <a:cubicBezTo>
                    <a:pt x="26200" y="66649"/>
                    <a:pt x="27579" y="67569"/>
                    <a:pt x="29877" y="68028"/>
                  </a:cubicBezTo>
                  <a:lnTo>
                    <a:pt x="31256" y="79060"/>
                  </a:lnTo>
                  <a:lnTo>
                    <a:pt x="45505" y="79060"/>
                  </a:lnTo>
                  <a:lnTo>
                    <a:pt x="47344" y="67569"/>
                  </a:lnTo>
                  <a:cubicBezTo>
                    <a:pt x="49183" y="67109"/>
                    <a:pt x="51021" y="66190"/>
                    <a:pt x="52860" y="65270"/>
                  </a:cubicBezTo>
                  <a:lnTo>
                    <a:pt x="62053" y="72165"/>
                  </a:lnTo>
                  <a:lnTo>
                    <a:pt x="72165" y="62512"/>
                  </a:lnTo>
                  <a:lnTo>
                    <a:pt x="64351" y="53779"/>
                  </a:lnTo>
                  <a:close/>
                  <a:moveTo>
                    <a:pt x="38611" y="52400"/>
                  </a:moveTo>
                  <a:cubicBezTo>
                    <a:pt x="31256" y="52400"/>
                    <a:pt x="25740" y="46425"/>
                    <a:pt x="25740" y="39530"/>
                  </a:cubicBezTo>
                  <a:cubicBezTo>
                    <a:pt x="25740" y="32176"/>
                    <a:pt x="31716" y="26660"/>
                    <a:pt x="38611" y="26660"/>
                  </a:cubicBezTo>
                  <a:cubicBezTo>
                    <a:pt x="45965" y="26660"/>
                    <a:pt x="51481" y="32635"/>
                    <a:pt x="51481" y="39530"/>
                  </a:cubicBezTo>
                  <a:cubicBezTo>
                    <a:pt x="51481" y="46884"/>
                    <a:pt x="45505" y="52860"/>
                    <a:pt x="38611" y="52400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lIns="365760" tIns="182880" rIns="365760" bIns="182880" rtlCol="0" anchor="ctr"/>
            <a:lstStyle/>
            <a:p>
              <a:pPr algn="l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DE" sz="16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48FEBE2-DC98-5941-9AE7-D09D108B07F7}"/>
              </a:ext>
            </a:extLst>
          </p:cNvPr>
          <p:cNvSpPr txBox="1"/>
          <p:nvPr/>
        </p:nvSpPr>
        <p:spPr>
          <a:xfrm>
            <a:off x="207806" y="4525508"/>
            <a:ext cx="8654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dirty="0">
                <a:latin typeface="Arial" panose="020B0604020202020204" pitchFamily="34" charset="0"/>
                <a:cs typeface="Arial" panose="020B0604020202020204" pitchFamily="34" charset="0"/>
              </a:rPr>
              <a:t>[1] Stephens et al.: </a:t>
            </a:r>
            <a:r>
              <a:rPr lang="en-GB" sz="100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TCP is Harmful to In-Network Computing: Designing a Message Transport Protocol (MTP), </a:t>
            </a:r>
            <a:r>
              <a:rPr lang="en-GB" sz="100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HotNets</a:t>
            </a:r>
            <a:r>
              <a:rPr lang="en-GB" sz="100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‘21</a:t>
            </a:r>
          </a:p>
          <a:p>
            <a:endParaRPr lang="en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333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6207-46C6-0A6F-7B43-D3A9CF36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End-to-End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C5374-C656-C717-C808-56D99FE8BB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Seminal work by </a:t>
            </a:r>
            <a:r>
              <a:rPr lang="en-GB" dirty="0" err="1"/>
              <a:t>Saltzer</a:t>
            </a:r>
            <a:r>
              <a:rPr lang="en-GB" dirty="0"/>
              <a:t> et al.</a:t>
            </a:r>
            <a:r>
              <a:rPr lang="en-GB" baseline="30000" dirty="0"/>
              <a:t>[2]</a:t>
            </a:r>
          </a:p>
          <a:p>
            <a:pPr lvl="1"/>
            <a:r>
              <a:rPr lang="en-GB" i="1" dirty="0"/>
              <a:t>“The </a:t>
            </a:r>
            <a:r>
              <a:rPr lang="en-GB" b="1" i="1" dirty="0"/>
              <a:t>function</a:t>
            </a:r>
            <a:r>
              <a:rPr lang="en-GB" i="1" dirty="0"/>
              <a:t> […] can completely and correctly be implemented </a:t>
            </a:r>
            <a:r>
              <a:rPr lang="en-GB" b="1" i="1" dirty="0"/>
              <a:t>only with the knowledge</a:t>
            </a:r>
            <a:r>
              <a:rPr lang="en-GB" i="1" dirty="0"/>
              <a:t> […] of the </a:t>
            </a:r>
            <a:r>
              <a:rPr lang="en-GB" b="1" i="1" dirty="0"/>
              <a:t>application</a:t>
            </a:r>
            <a:r>
              <a:rPr lang="en-GB" i="1" dirty="0"/>
              <a:t> […] at the </a:t>
            </a:r>
            <a:r>
              <a:rPr lang="en-GB" b="1" i="1" dirty="0"/>
              <a:t>endpoints</a:t>
            </a:r>
            <a:r>
              <a:rPr lang="en-GB" i="1" dirty="0"/>
              <a:t> […].”</a:t>
            </a:r>
          </a:p>
          <a:p>
            <a:pPr lvl="2"/>
            <a:r>
              <a:rPr lang="en-GB" dirty="0"/>
              <a:t>Seemingly at odds with COIN</a:t>
            </a:r>
          </a:p>
          <a:p>
            <a:pPr marL="342900" lvl="1" indent="0">
              <a:buNone/>
            </a:pPr>
            <a:endParaRPr lang="en-GB" dirty="0"/>
          </a:p>
          <a:p>
            <a:pPr lvl="1"/>
            <a:r>
              <a:rPr lang="en-GB" dirty="0"/>
              <a:t> “</a:t>
            </a:r>
            <a:r>
              <a:rPr lang="en-GB" i="1" dirty="0"/>
              <a:t>[…] an </a:t>
            </a:r>
            <a:r>
              <a:rPr lang="en-GB" b="1" i="1" dirty="0"/>
              <a:t>incomplete version</a:t>
            </a:r>
            <a:r>
              <a:rPr lang="en-GB" i="1" dirty="0"/>
              <a:t> of the function </a:t>
            </a:r>
            <a:r>
              <a:rPr lang="en-GB" b="1" i="1" dirty="0"/>
              <a:t>provided by the communication system</a:t>
            </a:r>
            <a:r>
              <a:rPr lang="en-GB" i="1" dirty="0"/>
              <a:t> may be useful as a </a:t>
            </a:r>
            <a:r>
              <a:rPr lang="en-GB" b="1" i="1" dirty="0"/>
              <a:t>performance enhancement</a:t>
            </a:r>
            <a:r>
              <a:rPr lang="en-GB" i="1" dirty="0"/>
              <a:t>.)”</a:t>
            </a:r>
          </a:p>
          <a:p>
            <a:pPr lvl="2"/>
            <a:r>
              <a:rPr lang="en-GB" i="1" dirty="0"/>
              <a:t>Aligns COIN with the end-to-end argument</a:t>
            </a:r>
          </a:p>
          <a:p>
            <a:pPr lvl="2"/>
            <a:endParaRPr lang="en-GB" i="1" dirty="0"/>
          </a:p>
          <a:p>
            <a:r>
              <a:rPr lang="en-GB" i="1" dirty="0"/>
              <a:t>Two critical aspects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EA1A5-2450-9C5F-2BDA-471D8A5E86EC}"/>
              </a:ext>
            </a:extLst>
          </p:cNvPr>
          <p:cNvSpPr txBox="1"/>
          <p:nvPr/>
        </p:nvSpPr>
        <p:spPr>
          <a:xfrm>
            <a:off x="3784182" y="4529278"/>
            <a:ext cx="5359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dirty="0">
                <a:latin typeface="Arial" panose="020B0604020202020204" pitchFamily="34" charset="0"/>
                <a:cs typeface="Arial" panose="020B0604020202020204" pitchFamily="34" charset="0"/>
              </a:rPr>
              <a:t>[2] Saltzer et al.: </a:t>
            </a:r>
            <a:r>
              <a:rPr lang="en-GB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End-To-End Arguments in System Design, </a:t>
            </a:r>
            <a:r>
              <a:rPr lang="en-GB" sz="10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ACM TOCS</a:t>
            </a:r>
            <a:r>
              <a:rPr lang="en-GB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vol. 2, no. 4, 1984</a:t>
            </a: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360D39-1390-17F6-AF73-2FD92DCC1AEE}"/>
              </a:ext>
            </a:extLst>
          </p:cNvPr>
          <p:cNvSpPr txBox="1">
            <a:spLocks/>
          </p:cNvSpPr>
          <p:nvPr/>
        </p:nvSpPr>
        <p:spPr bwMode="auto">
          <a:xfrm>
            <a:off x="217854" y="3857141"/>
            <a:ext cx="5245240" cy="346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290"/>
              </a:buClr>
              <a:buFont typeface="Wingdings 2" pitchFamily="-106" charset="2"/>
              <a:buChar char=""/>
              <a:defRPr sz="1800" b="1">
                <a:solidFill>
                  <a:srgbClr val="004290"/>
                </a:solidFill>
                <a:latin typeface="Arial"/>
                <a:ea typeface="Arial"/>
                <a:cs typeface="Arial"/>
              </a:defRPr>
            </a:lvl1pPr>
            <a:lvl2pPr marL="557213" indent="-2143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4290"/>
              </a:buClr>
              <a:buFont typeface="Wingdings 3" pitchFamily="-106" charset="2"/>
              <a:buChar char=""/>
              <a:defRPr sz="16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2pPr>
            <a:lvl3pPr marL="857250" indent="-1714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4290"/>
              </a:buClr>
              <a:buFont typeface="Wingdings 2" pitchFamily="-106" charset="2"/>
              <a:buChar char="¾"/>
              <a:defRPr sz="14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3pPr>
            <a:lvl4pPr marL="1171575" indent="-1714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4290"/>
              </a:buClr>
              <a:buFont typeface="Wingdings 3" pitchFamily="-106" charset="2"/>
              <a:buChar char="¬"/>
              <a:defRPr sz="14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4pPr>
            <a:lvl5pPr marL="1485900" indent="-1714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4290"/>
              </a:buClr>
              <a:buChar char="-"/>
              <a:defRPr sz="14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5pPr>
            <a:lvl6pPr marL="1828800" indent="-1714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171700" indent="-1714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14600" indent="-1714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857500" indent="-1714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/>
            <a:r>
              <a:rPr lang="en-DE" kern="0" dirty="0"/>
              <a:t>Location</a:t>
            </a:r>
          </a:p>
          <a:p>
            <a:pPr lvl="1"/>
            <a:r>
              <a:rPr lang="en-DE" kern="0" dirty="0"/>
              <a:t>Which computation?</a:t>
            </a:r>
          </a:p>
        </p:txBody>
      </p:sp>
    </p:spTree>
    <p:extLst>
      <p:ext uri="{BB962C8B-B14F-4D97-AF65-F5344CB8AC3E}">
        <p14:creationId xmlns:p14="http://schemas.microsoft.com/office/powerpoint/2010/main" val="9814499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loud 40">
            <a:extLst>
              <a:ext uri="{FF2B5EF4-FFF2-40B4-BE49-F238E27FC236}">
                <a16:creationId xmlns:a16="http://schemas.microsoft.com/office/drawing/2014/main" id="{7685D733-4F49-CAE6-54E0-269761B277CB}"/>
              </a:ext>
            </a:extLst>
          </p:cNvPr>
          <p:cNvSpPr/>
          <p:nvPr/>
        </p:nvSpPr>
        <p:spPr>
          <a:xfrm>
            <a:off x="1565212" y="645203"/>
            <a:ext cx="6163344" cy="2329984"/>
          </a:xfrm>
          <a:prstGeom prst="cloud">
            <a:avLst/>
          </a:prstGeom>
          <a:solidFill>
            <a:sysClr val="window" lastClr="FFFFFF">
              <a:lumMod val="85000"/>
              <a:alpha val="49944"/>
            </a:sysClr>
          </a:solidFill>
          <a:ln w="762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54864" tIns="27432" rIns="54864" bIns="27432"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37530-D610-8884-8D7D-904F8537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COIN – Compute Locations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D2F879-CB05-8590-931B-9CD8C570D87C}"/>
              </a:ext>
            </a:extLst>
          </p:cNvPr>
          <p:cNvGrpSpPr/>
          <p:nvPr/>
        </p:nvGrpSpPr>
        <p:grpSpPr>
          <a:xfrm>
            <a:off x="68353" y="1455305"/>
            <a:ext cx="777754" cy="1047683"/>
            <a:chOff x="747171" y="1081439"/>
            <a:chExt cx="777754" cy="104768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D64CB2-0DE5-8A42-8817-5359BBDF8F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6209" y="1081439"/>
              <a:ext cx="299678" cy="587300"/>
            </a:xfrm>
            <a:custGeom>
              <a:avLst/>
              <a:gdLst>
                <a:gd name="connsiteX0" fmla="*/ 0 w 90036"/>
                <a:gd name="connsiteY0" fmla="*/ 0 h 176450"/>
                <a:gd name="connsiteX1" fmla="*/ 0 w 90036"/>
                <a:gd name="connsiteY1" fmla="*/ 176451 h 176450"/>
                <a:gd name="connsiteX2" fmla="*/ 90037 w 90036"/>
                <a:gd name="connsiteY2" fmla="*/ 176451 h 176450"/>
                <a:gd name="connsiteX3" fmla="*/ 90037 w 90036"/>
                <a:gd name="connsiteY3" fmla="*/ 0 h 176450"/>
                <a:gd name="connsiteX4" fmla="*/ 45018 w 90036"/>
                <a:gd name="connsiteY4" fmla="*/ 133458 h 176450"/>
                <a:gd name="connsiteX5" fmla="*/ 37957 w 90036"/>
                <a:gd name="connsiteY5" fmla="*/ 126292 h 176450"/>
                <a:gd name="connsiteX6" fmla="*/ 45018 w 90036"/>
                <a:gd name="connsiteY6" fmla="*/ 119127 h 176450"/>
                <a:gd name="connsiteX7" fmla="*/ 52080 w 90036"/>
                <a:gd name="connsiteY7" fmla="*/ 126292 h 176450"/>
                <a:gd name="connsiteX8" fmla="*/ 45018 w 90036"/>
                <a:gd name="connsiteY8" fmla="*/ 133458 h 176450"/>
                <a:gd name="connsiteX9" fmla="*/ 82534 w 90036"/>
                <a:gd name="connsiteY9" fmla="*/ 59563 h 176450"/>
                <a:gd name="connsiteX10" fmla="*/ 7503 w 90036"/>
                <a:gd name="connsiteY10" fmla="*/ 59563 h 176450"/>
                <a:gd name="connsiteX11" fmla="*/ 7503 w 90036"/>
                <a:gd name="connsiteY11" fmla="*/ 49263 h 176450"/>
                <a:gd name="connsiteX12" fmla="*/ 82534 w 90036"/>
                <a:gd name="connsiteY12" fmla="*/ 49263 h 176450"/>
                <a:gd name="connsiteX13" fmla="*/ 82534 w 90036"/>
                <a:gd name="connsiteY13" fmla="*/ 38739 h 176450"/>
                <a:gd name="connsiteX14" fmla="*/ 7503 w 90036"/>
                <a:gd name="connsiteY14" fmla="*/ 38739 h 176450"/>
                <a:gd name="connsiteX15" fmla="*/ 7503 w 90036"/>
                <a:gd name="connsiteY15" fmla="*/ 28438 h 176450"/>
                <a:gd name="connsiteX16" fmla="*/ 82534 w 90036"/>
                <a:gd name="connsiteY16" fmla="*/ 28438 h 176450"/>
                <a:gd name="connsiteX17" fmla="*/ 82534 w 90036"/>
                <a:gd name="connsiteY17" fmla="*/ 17914 h 176450"/>
                <a:gd name="connsiteX18" fmla="*/ 7503 w 90036"/>
                <a:gd name="connsiteY18" fmla="*/ 17914 h 176450"/>
                <a:gd name="connsiteX19" fmla="*/ 7503 w 90036"/>
                <a:gd name="connsiteY19" fmla="*/ 7613 h 176450"/>
                <a:gd name="connsiteX20" fmla="*/ 82534 w 90036"/>
                <a:gd name="connsiteY20" fmla="*/ 7613 h 1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0036" h="176450">
                  <a:moveTo>
                    <a:pt x="0" y="0"/>
                  </a:moveTo>
                  <a:lnTo>
                    <a:pt x="0" y="176451"/>
                  </a:lnTo>
                  <a:lnTo>
                    <a:pt x="90037" y="176451"/>
                  </a:lnTo>
                  <a:lnTo>
                    <a:pt x="90037" y="0"/>
                  </a:lnTo>
                  <a:close/>
                  <a:moveTo>
                    <a:pt x="45018" y="133458"/>
                  </a:moveTo>
                  <a:cubicBezTo>
                    <a:pt x="41046" y="133458"/>
                    <a:pt x="37957" y="130323"/>
                    <a:pt x="37957" y="126292"/>
                  </a:cubicBezTo>
                  <a:cubicBezTo>
                    <a:pt x="37957" y="122262"/>
                    <a:pt x="41046" y="119127"/>
                    <a:pt x="45018" y="119127"/>
                  </a:cubicBezTo>
                  <a:cubicBezTo>
                    <a:pt x="48991" y="119127"/>
                    <a:pt x="52080" y="122262"/>
                    <a:pt x="52080" y="126292"/>
                  </a:cubicBezTo>
                  <a:cubicBezTo>
                    <a:pt x="52080" y="130323"/>
                    <a:pt x="48991" y="133458"/>
                    <a:pt x="45018" y="133458"/>
                  </a:cubicBezTo>
                  <a:close/>
                  <a:moveTo>
                    <a:pt x="82534" y="59563"/>
                  </a:moveTo>
                  <a:lnTo>
                    <a:pt x="7503" y="59563"/>
                  </a:lnTo>
                  <a:lnTo>
                    <a:pt x="7503" y="49263"/>
                  </a:lnTo>
                  <a:lnTo>
                    <a:pt x="82534" y="49263"/>
                  </a:lnTo>
                  <a:close/>
                  <a:moveTo>
                    <a:pt x="82534" y="38739"/>
                  </a:moveTo>
                  <a:lnTo>
                    <a:pt x="7503" y="38739"/>
                  </a:lnTo>
                  <a:lnTo>
                    <a:pt x="7503" y="28438"/>
                  </a:lnTo>
                  <a:lnTo>
                    <a:pt x="82534" y="28438"/>
                  </a:lnTo>
                  <a:close/>
                  <a:moveTo>
                    <a:pt x="82534" y="17914"/>
                  </a:moveTo>
                  <a:lnTo>
                    <a:pt x="7503" y="17914"/>
                  </a:lnTo>
                  <a:lnTo>
                    <a:pt x="7503" y="7613"/>
                  </a:lnTo>
                  <a:lnTo>
                    <a:pt x="82534" y="7613"/>
                  </a:lnTo>
                  <a:close/>
                </a:path>
              </a:pathLst>
            </a:custGeom>
            <a:solidFill>
              <a:srgbClr val="000000"/>
            </a:solidFill>
            <a:ln w="2071" cap="flat">
              <a:noFill/>
              <a:prstDash val="solid"/>
              <a:miter/>
            </a:ln>
          </p:spPr>
          <p:txBody>
            <a:bodyPr lIns="182880" tIns="91440" rIns="182880" bIns="91440" rtlCol="0" anchor="ctr"/>
            <a:lstStyle/>
            <a:p>
              <a:pPr algn="l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DE" sz="160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ED61B6-BCBB-6E88-3426-262E6313F8D6}"/>
                </a:ext>
              </a:extLst>
            </p:cNvPr>
            <p:cNvSpPr txBox="1"/>
            <p:nvPr/>
          </p:nvSpPr>
          <p:spPr>
            <a:xfrm>
              <a:off x="747171" y="1827501"/>
              <a:ext cx="777754" cy="301621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lIns="54864" tIns="27432" rIns="54864" bIns="27432" rtlCol="0">
              <a:spAutoFit/>
            </a:bodyPr>
            <a:lstStyle/>
            <a:p>
              <a:pPr marR="0" lvl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Linux Biolinum O" panose="02000503000000000000" pitchFamily="2" charset="0"/>
                  <a:cs typeface="Arial" panose="020B0604020202020204" pitchFamily="34" charset="0"/>
                </a:rPr>
                <a:t>Host 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1F3F31A-4026-CCE5-9524-810928603229}"/>
              </a:ext>
            </a:extLst>
          </p:cNvPr>
          <p:cNvGrpSpPr/>
          <p:nvPr/>
        </p:nvGrpSpPr>
        <p:grpSpPr>
          <a:xfrm>
            <a:off x="8222340" y="1455305"/>
            <a:ext cx="777754" cy="1047683"/>
            <a:chOff x="747171" y="1081439"/>
            <a:chExt cx="777754" cy="1047683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647B1F3-B112-129A-7B28-02A7A2B424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6209" y="1081439"/>
              <a:ext cx="299678" cy="587300"/>
            </a:xfrm>
            <a:custGeom>
              <a:avLst/>
              <a:gdLst>
                <a:gd name="connsiteX0" fmla="*/ 0 w 90036"/>
                <a:gd name="connsiteY0" fmla="*/ 0 h 176450"/>
                <a:gd name="connsiteX1" fmla="*/ 0 w 90036"/>
                <a:gd name="connsiteY1" fmla="*/ 176451 h 176450"/>
                <a:gd name="connsiteX2" fmla="*/ 90037 w 90036"/>
                <a:gd name="connsiteY2" fmla="*/ 176451 h 176450"/>
                <a:gd name="connsiteX3" fmla="*/ 90037 w 90036"/>
                <a:gd name="connsiteY3" fmla="*/ 0 h 176450"/>
                <a:gd name="connsiteX4" fmla="*/ 45018 w 90036"/>
                <a:gd name="connsiteY4" fmla="*/ 133458 h 176450"/>
                <a:gd name="connsiteX5" fmla="*/ 37957 w 90036"/>
                <a:gd name="connsiteY5" fmla="*/ 126292 h 176450"/>
                <a:gd name="connsiteX6" fmla="*/ 45018 w 90036"/>
                <a:gd name="connsiteY6" fmla="*/ 119127 h 176450"/>
                <a:gd name="connsiteX7" fmla="*/ 52080 w 90036"/>
                <a:gd name="connsiteY7" fmla="*/ 126292 h 176450"/>
                <a:gd name="connsiteX8" fmla="*/ 45018 w 90036"/>
                <a:gd name="connsiteY8" fmla="*/ 133458 h 176450"/>
                <a:gd name="connsiteX9" fmla="*/ 82534 w 90036"/>
                <a:gd name="connsiteY9" fmla="*/ 59563 h 176450"/>
                <a:gd name="connsiteX10" fmla="*/ 7503 w 90036"/>
                <a:gd name="connsiteY10" fmla="*/ 59563 h 176450"/>
                <a:gd name="connsiteX11" fmla="*/ 7503 w 90036"/>
                <a:gd name="connsiteY11" fmla="*/ 49263 h 176450"/>
                <a:gd name="connsiteX12" fmla="*/ 82534 w 90036"/>
                <a:gd name="connsiteY12" fmla="*/ 49263 h 176450"/>
                <a:gd name="connsiteX13" fmla="*/ 82534 w 90036"/>
                <a:gd name="connsiteY13" fmla="*/ 38739 h 176450"/>
                <a:gd name="connsiteX14" fmla="*/ 7503 w 90036"/>
                <a:gd name="connsiteY14" fmla="*/ 38739 h 176450"/>
                <a:gd name="connsiteX15" fmla="*/ 7503 w 90036"/>
                <a:gd name="connsiteY15" fmla="*/ 28438 h 176450"/>
                <a:gd name="connsiteX16" fmla="*/ 82534 w 90036"/>
                <a:gd name="connsiteY16" fmla="*/ 28438 h 176450"/>
                <a:gd name="connsiteX17" fmla="*/ 82534 w 90036"/>
                <a:gd name="connsiteY17" fmla="*/ 17914 h 176450"/>
                <a:gd name="connsiteX18" fmla="*/ 7503 w 90036"/>
                <a:gd name="connsiteY18" fmla="*/ 17914 h 176450"/>
                <a:gd name="connsiteX19" fmla="*/ 7503 w 90036"/>
                <a:gd name="connsiteY19" fmla="*/ 7613 h 176450"/>
                <a:gd name="connsiteX20" fmla="*/ 82534 w 90036"/>
                <a:gd name="connsiteY20" fmla="*/ 7613 h 1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0036" h="176450">
                  <a:moveTo>
                    <a:pt x="0" y="0"/>
                  </a:moveTo>
                  <a:lnTo>
                    <a:pt x="0" y="176451"/>
                  </a:lnTo>
                  <a:lnTo>
                    <a:pt x="90037" y="176451"/>
                  </a:lnTo>
                  <a:lnTo>
                    <a:pt x="90037" y="0"/>
                  </a:lnTo>
                  <a:close/>
                  <a:moveTo>
                    <a:pt x="45018" y="133458"/>
                  </a:moveTo>
                  <a:cubicBezTo>
                    <a:pt x="41046" y="133458"/>
                    <a:pt x="37957" y="130323"/>
                    <a:pt x="37957" y="126292"/>
                  </a:cubicBezTo>
                  <a:cubicBezTo>
                    <a:pt x="37957" y="122262"/>
                    <a:pt x="41046" y="119127"/>
                    <a:pt x="45018" y="119127"/>
                  </a:cubicBezTo>
                  <a:cubicBezTo>
                    <a:pt x="48991" y="119127"/>
                    <a:pt x="52080" y="122262"/>
                    <a:pt x="52080" y="126292"/>
                  </a:cubicBezTo>
                  <a:cubicBezTo>
                    <a:pt x="52080" y="130323"/>
                    <a:pt x="48991" y="133458"/>
                    <a:pt x="45018" y="133458"/>
                  </a:cubicBezTo>
                  <a:close/>
                  <a:moveTo>
                    <a:pt x="82534" y="59563"/>
                  </a:moveTo>
                  <a:lnTo>
                    <a:pt x="7503" y="59563"/>
                  </a:lnTo>
                  <a:lnTo>
                    <a:pt x="7503" y="49263"/>
                  </a:lnTo>
                  <a:lnTo>
                    <a:pt x="82534" y="49263"/>
                  </a:lnTo>
                  <a:close/>
                  <a:moveTo>
                    <a:pt x="82534" y="38739"/>
                  </a:moveTo>
                  <a:lnTo>
                    <a:pt x="7503" y="38739"/>
                  </a:lnTo>
                  <a:lnTo>
                    <a:pt x="7503" y="28438"/>
                  </a:lnTo>
                  <a:lnTo>
                    <a:pt x="82534" y="28438"/>
                  </a:lnTo>
                  <a:close/>
                  <a:moveTo>
                    <a:pt x="82534" y="17914"/>
                  </a:moveTo>
                  <a:lnTo>
                    <a:pt x="7503" y="17914"/>
                  </a:lnTo>
                  <a:lnTo>
                    <a:pt x="7503" y="7613"/>
                  </a:lnTo>
                  <a:lnTo>
                    <a:pt x="82534" y="7613"/>
                  </a:lnTo>
                  <a:close/>
                </a:path>
              </a:pathLst>
            </a:custGeom>
            <a:solidFill>
              <a:srgbClr val="000000"/>
            </a:solidFill>
            <a:ln w="2071" cap="flat">
              <a:noFill/>
              <a:prstDash val="solid"/>
              <a:miter/>
            </a:ln>
          </p:spPr>
          <p:txBody>
            <a:bodyPr lIns="182880" tIns="91440" rIns="182880" bIns="91440" rtlCol="0" anchor="ctr"/>
            <a:lstStyle/>
            <a:p>
              <a:pPr algn="l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DE" sz="16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044417-26F9-1040-8D41-63F60A41EE28}"/>
                </a:ext>
              </a:extLst>
            </p:cNvPr>
            <p:cNvSpPr txBox="1"/>
            <p:nvPr/>
          </p:nvSpPr>
          <p:spPr>
            <a:xfrm>
              <a:off x="747171" y="1827501"/>
              <a:ext cx="777754" cy="301621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lIns="54864" tIns="27432" rIns="54864" bIns="27432" rtlCol="0">
              <a:spAutoFit/>
            </a:bodyPr>
            <a:lstStyle/>
            <a:p>
              <a:pPr marR="0" lvl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Linux Biolinum O" panose="02000503000000000000" pitchFamily="2" charset="0"/>
                  <a:cs typeface="Arial" panose="020B0604020202020204" pitchFamily="34" charset="0"/>
                </a:rPr>
                <a:t>Host B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2BC82B-845F-3C5A-F875-2948B86C0A6E}"/>
              </a:ext>
            </a:extLst>
          </p:cNvPr>
          <p:cNvGrpSpPr/>
          <p:nvPr/>
        </p:nvGrpSpPr>
        <p:grpSpPr>
          <a:xfrm>
            <a:off x="1165609" y="771618"/>
            <a:ext cx="6962434" cy="1496706"/>
            <a:chOff x="1165609" y="771618"/>
            <a:chExt cx="6962434" cy="149670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063327A-79F8-98D4-C3AE-E8DAC98C5447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960368" y="1753744"/>
              <a:ext cx="1519264" cy="315860"/>
            </a:xfrm>
            <a:prstGeom prst="line">
              <a:avLst/>
            </a:prstGeom>
            <a:solidFill>
              <a:srgbClr val="EAEAEA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927FC0B-EE0B-395B-09A9-5C017F80541E}"/>
                </a:ext>
              </a:extLst>
            </p:cNvPr>
            <p:cNvCxnSpPr>
              <a:cxnSpLocks/>
              <a:endCxn id="43" idx="4"/>
            </p:cNvCxnSpPr>
            <p:nvPr/>
          </p:nvCxnSpPr>
          <p:spPr bwMode="auto">
            <a:xfrm flipV="1">
              <a:off x="4425718" y="1215822"/>
              <a:ext cx="759761" cy="858907"/>
            </a:xfrm>
            <a:prstGeom prst="line">
              <a:avLst/>
            </a:prstGeom>
            <a:solidFill>
              <a:srgbClr val="EAEAEA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7C2FB13-4377-5570-9970-7E63453522B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79632" y="1672707"/>
              <a:ext cx="1932464" cy="429454"/>
            </a:xfrm>
            <a:prstGeom prst="line">
              <a:avLst/>
            </a:prstGeom>
            <a:solidFill>
              <a:srgbClr val="EAEAEA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E152FEB-8907-62EC-4ED8-1FE9476BDB1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521260" y="1750124"/>
              <a:ext cx="1606783" cy="0"/>
            </a:xfrm>
            <a:prstGeom prst="line">
              <a:avLst/>
            </a:prstGeom>
            <a:solidFill>
              <a:srgbClr val="EAEAEA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05EFBE9-85F7-EBB9-90C1-F7553BA8678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65609" y="1814032"/>
              <a:ext cx="1841946" cy="0"/>
            </a:xfrm>
            <a:prstGeom prst="line">
              <a:avLst/>
            </a:prstGeom>
            <a:solidFill>
              <a:srgbClr val="EAEAEA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40" name="Picture 37">
              <a:extLst>
                <a:ext uri="{FF2B5EF4-FFF2-40B4-BE49-F238E27FC236}">
                  <a16:creationId xmlns:a16="http://schemas.microsoft.com/office/drawing/2014/main" id="{F3F57E45-03F3-7672-E15B-47FE6FBF7A7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387" y="1935998"/>
              <a:ext cx="570950" cy="332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1B14C2B-A299-D292-6613-C32BB1551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5640" y="771618"/>
              <a:ext cx="299678" cy="587300"/>
            </a:xfrm>
            <a:custGeom>
              <a:avLst/>
              <a:gdLst>
                <a:gd name="connsiteX0" fmla="*/ 0 w 90036"/>
                <a:gd name="connsiteY0" fmla="*/ 0 h 176450"/>
                <a:gd name="connsiteX1" fmla="*/ 0 w 90036"/>
                <a:gd name="connsiteY1" fmla="*/ 176451 h 176450"/>
                <a:gd name="connsiteX2" fmla="*/ 90037 w 90036"/>
                <a:gd name="connsiteY2" fmla="*/ 176451 h 176450"/>
                <a:gd name="connsiteX3" fmla="*/ 90037 w 90036"/>
                <a:gd name="connsiteY3" fmla="*/ 0 h 176450"/>
                <a:gd name="connsiteX4" fmla="*/ 45018 w 90036"/>
                <a:gd name="connsiteY4" fmla="*/ 133458 h 176450"/>
                <a:gd name="connsiteX5" fmla="*/ 37957 w 90036"/>
                <a:gd name="connsiteY5" fmla="*/ 126292 h 176450"/>
                <a:gd name="connsiteX6" fmla="*/ 45018 w 90036"/>
                <a:gd name="connsiteY6" fmla="*/ 119127 h 176450"/>
                <a:gd name="connsiteX7" fmla="*/ 52080 w 90036"/>
                <a:gd name="connsiteY7" fmla="*/ 126292 h 176450"/>
                <a:gd name="connsiteX8" fmla="*/ 45018 w 90036"/>
                <a:gd name="connsiteY8" fmla="*/ 133458 h 176450"/>
                <a:gd name="connsiteX9" fmla="*/ 82534 w 90036"/>
                <a:gd name="connsiteY9" fmla="*/ 59563 h 176450"/>
                <a:gd name="connsiteX10" fmla="*/ 7503 w 90036"/>
                <a:gd name="connsiteY10" fmla="*/ 59563 h 176450"/>
                <a:gd name="connsiteX11" fmla="*/ 7503 w 90036"/>
                <a:gd name="connsiteY11" fmla="*/ 49263 h 176450"/>
                <a:gd name="connsiteX12" fmla="*/ 82534 w 90036"/>
                <a:gd name="connsiteY12" fmla="*/ 49263 h 176450"/>
                <a:gd name="connsiteX13" fmla="*/ 82534 w 90036"/>
                <a:gd name="connsiteY13" fmla="*/ 38739 h 176450"/>
                <a:gd name="connsiteX14" fmla="*/ 7503 w 90036"/>
                <a:gd name="connsiteY14" fmla="*/ 38739 h 176450"/>
                <a:gd name="connsiteX15" fmla="*/ 7503 w 90036"/>
                <a:gd name="connsiteY15" fmla="*/ 28438 h 176450"/>
                <a:gd name="connsiteX16" fmla="*/ 82534 w 90036"/>
                <a:gd name="connsiteY16" fmla="*/ 28438 h 176450"/>
                <a:gd name="connsiteX17" fmla="*/ 82534 w 90036"/>
                <a:gd name="connsiteY17" fmla="*/ 17914 h 176450"/>
                <a:gd name="connsiteX18" fmla="*/ 7503 w 90036"/>
                <a:gd name="connsiteY18" fmla="*/ 17914 h 176450"/>
                <a:gd name="connsiteX19" fmla="*/ 7503 w 90036"/>
                <a:gd name="connsiteY19" fmla="*/ 7613 h 176450"/>
                <a:gd name="connsiteX20" fmla="*/ 82534 w 90036"/>
                <a:gd name="connsiteY20" fmla="*/ 7613 h 1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0036" h="176450">
                  <a:moveTo>
                    <a:pt x="0" y="0"/>
                  </a:moveTo>
                  <a:lnTo>
                    <a:pt x="0" y="176451"/>
                  </a:lnTo>
                  <a:lnTo>
                    <a:pt x="90037" y="176451"/>
                  </a:lnTo>
                  <a:lnTo>
                    <a:pt x="90037" y="0"/>
                  </a:lnTo>
                  <a:close/>
                  <a:moveTo>
                    <a:pt x="45018" y="133458"/>
                  </a:moveTo>
                  <a:cubicBezTo>
                    <a:pt x="41046" y="133458"/>
                    <a:pt x="37957" y="130323"/>
                    <a:pt x="37957" y="126292"/>
                  </a:cubicBezTo>
                  <a:cubicBezTo>
                    <a:pt x="37957" y="122262"/>
                    <a:pt x="41046" y="119127"/>
                    <a:pt x="45018" y="119127"/>
                  </a:cubicBezTo>
                  <a:cubicBezTo>
                    <a:pt x="48991" y="119127"/>
                    <a:pt x="52080" y="122262"/>
                    <a:pt x="52080" y="126292"/>
                  </a:cubicBezTo>
                  <a:cubicBezTo>
                    <a:pt x="52080" y="130323"/>
                    <a:pt x="48991" y="133458"/>
                    <a:pt x="45018" y="133458"/>
                  </a:cubicBezTo>
                  <a:close/>
                  <a:moveTo>
                    <a:pt x="82534" y="59563"/>
                  </a:moveTo>
                  <a:lnTo>
                    <a:pt x="7503" y="59563"/>
                  </a:lnTo>
                  <a:lnTo>
                    <a:pt x="7503" y="49263"/>
                  </a:lnTo>
                  <a:lnTo>
                    <a:pt x="82534" y="49263"/>
                  </a:lnTo>
                  <a:close/>
                  <a:moveTo>
                    <a:pt x="82534" y="38739"/>
                  </a:moveTo>
                  <a:lnTo>
                    <a:pt x="7503" y="38739"/>
                  </a:lnTo>
                  <a:lnTo>
                    <a:pt x="7503" y="28438"/>
                  </a:lnTo>
                  <a:lnTo>
                    <a:pt x="82534" y="28438"/>
                  </a:lnTo>
                  <a:close/>
                  <a:moveTo>
                    <a:pt x="82534" y="17914"/>
                  </a:moveTo>
                  <a:lnTo>
                    <a:pt x="7503" y="17914"/>
                  </a:lnTo>
                  <a:lnTo>
                    <a:pt x="7503" y="7613"/>
                  </a:lnTo>
                  <a:lnTo>
                    <a:pt x="82534" y="7613"/>
                  </a:lnTo>
                  <a:close/>
                </a:path>
              </a:pathLst>
            </a:custGeom>
            <a:solidFill>
              <a:srgbClr val="000000"/>
            </a:solidFill>
            <a:ln w="2071" cap="flat">
              <a:noFill/>
              <a:prstDash val="solid"/>
              <a:miter/>
            </a:ln>
          </p:spPr>
          <p:txBody>
            <a:bodyPr lIns="182880" tIns="91440" rIns="182880" bIns="91440" rtlCol="0" anchor="ctr"/>
            <a:lstStyle/>
            <a:p>
              <a:pPr algn="l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DE" sz="16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44" name="Picture 37">
              <a:extLst>
                <a:ext uri="{FF2B5EF4-FFF2-40B4-BE49-F238E27FC236}">
                  <a16:creationId xmlns:a16="http://schemas.microsoft.com/office/drawing/2014/main" id="{08020CD1-E4EE-C7FF-95A8-47903173B0C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2408" y="1511404"/>
              <a:ext cx="570950" cy="332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F176B51-448C-E0D0-EDC2-C89C8E50337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007555" y="1234714"/>
              <a:ext cx="712445" cy="575481"/>
            </a:xfrm>
            <a:prstGeom prst="line">
              <a:avLst/>
            </a:prstGeom>
            <a:solidFill>
              <a:srgbClr val="EAEAEA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9" name="Picture 37">
              <a:extLst>
                <a:ext uri="{FF2B5EF4-FFF2-40B4-BE49-F238E27FC236}">
                  <a16:creationId xmlns:a16="http://schemas.microsoft.com/office/drawing/2014/main" id="{276A8803-2D0C-6FF0-67BC-29272897AF9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690" y="1624341"/>
              <a:ext cx="570950" cy="332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6" name="Picture 37">
              <a:extLst>
                <a:ext uri="{FF2B5EF4-FFF2-40B4-BE49-F238E27FC236}">
                  <a16:creationId xmlns:a16="http://schemas.microsoft.com/office/drawing/2014/main" id="{DAE6FE4E-20B7-355C-EC97-7DF555B0111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1869" y="1077091"/>
              <a:ext cx="570950" cy="332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50BB6C0F-6506-2A42-84EB-4BD5507DDE5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7806" y="2797123"/>
            <a:ext cx="8756062" cy="1573918"/>
          </a:xfrm>
        </p:spPr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COIN compute locations</a:t>
            </a:r>
          </a:p>
          <a:p>
            <a:pPr lvl="1"/>
            <a:r>
              <a:rPr lang="en-DE" i="1" dirty="0">
                <a:latin typeface="Arial" panose="020B0604020202020204" pitchFamily="34" charset="0"/>
                <a:cs typeface="Arial" panose="020B0604020202020204" pitchFamily="34" charset="0"/>
              </a:rPr>
              <a:t>Strict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(only networking devices) to </a:t>
            </a:r>
            <a:r>
              <a:rPr lang="en-DE" i="1" dirty="0">
                <a:latin typeface="Arial" panose="020B0604020202020204" pitchFamily="34" charset="0"/>
                <a:cs typeface="Arial" panose="020B0604020202020204" pitchFamily="34" charset="0"/>
              </a:rPr>
              <a:t>lax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(subset of edge/cloud computing)</a:t>
            </a:r>
          </a:p>
          <a:p>
            <a:pPr lvl="1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Abstraction: </a:t>
            </a:r>
            <a:r>
              <a:rPr lang="en-DE" i="1" dirty="0">
                <a:latin typeface="Arial" panose="020B0604020202020204" pitchFamily="34" charset="0"/>
                <a:cs typeface="Arial" panose="020B0604020202020204" pitchFamily="34" charset="0"/>
              </a:rPr>
              <a:t>COIN element</a:t>
            </a:r>
          </a:p>
          <a:p>
            <a:pPr lvl="2"/>
            <a:endParaRPr lang="en-DE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Location in relation to the endpoints</a:t>
            </a:r>
          </a:p>
          <a:p>
            <a:pPr lvl="1"/>
            <a:r>
              <a:rPr lang="en-DE" i="1" dirty="0">
                <a:latin typeface="Arial" panose="020B0604020202020204" pitchFamily="34" charset="0"/>
                <a:cs typeface="Arial" panose="020B0604020202020204" pitchFamily="34" charset="0"/>
              </a:rPr>
              <a:t>On-path 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  <a:r>
              <a:rPr lang="en-DE" i="1" dirty="0">
                <a:latin typeface="Arial" panose="020B0604020202020204" pitchFamily="34" charset="0"/>
                <a:cs typeface="Arial" panose="020B0604020202020204" pitchFamily="34" charset="0"/>
              </a:rPr>
              <a:t> off-path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046DA5-F732-86AD-95BB-2F3BF1D4E49F}"/>
              </a:ext>
            </a:extLst>
          </p:cNvPr>
          <p:cNvSpPr/>
          <p:nvPr/>
        </p:nvSpPr>
        <p:spPr bwMode="auto">
          <a:xfrm>
            <a:off x="854110" y="1664569"/>
            <a:ext cx="7365442" cy="375731"/>
          </a:xfrm>
          <a:custGeom>
            <a:avLst/>
            <a:gdLst>
              <a:gd name="connsiteX0" fmla="*/ 0 w 7365442"/>
              <a:gd name="connsiteY0" fmla="*/ 144134 h 375731"/>
              <a:gd name="connsiteX1" fmla="*/ 2090057 w 7365442"/>
              <a:gd name="connsiteY1" fmla="*/ 144134 h 375731"/>
              <a:gd name="connsiteX2" fmla="*/ 3366198 w 7365442"/>
              <a:gd name="connsiteY2" fmla="*/ 375246 h 375731"/>
              <a:gd name="connsiteX3" fmla="*/ 5275385 w 7365442"/>
              <a:gd name="connsiteY3" fmla="*/ 73796 h 375731"/>
              <a:gd name="connsiteX4" fmla="*/ 7365442 w 7365442"/>
              <a:gd name="connsiteY4" fmla="*/ 73796 h 37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5442" h="375731">
                <a:moveTo>
                  <a:pt x="0" y="144134"/>
                </a:moveTo>
                <a:cubicBezTo>
                  <a:pt x="764512" y="124874"/>
                  <a:pt x="1529024" y="105615"/>
                  <a:pt x="2090057" y="144134"/>
                </a:cubicBezTo>
                <a:cubicBezTo>
                  <a:pt x="2651090" y="182653"/>
                  <a:pt x="2835310" y="386969"/>
                  <a:pt x="3366198" y="375246"/>
                </a:cubicBezTo>
                <a:cubicBezTo>
                  <a:pt x="3897086" y="363523"/>
                  <a:pt x="4608844" y="124038"/>
                  <a:pt x="5275385" y="73796"/>
                </a:cubicBezTo>
                <a:cubicBezTo>
                  <a:pt x="5941926" y="23554"/>
                  <a:pt x="7053943" y="-63532"/>
                  <a:pt x="7365442" y="73796"/>
                </a:cubicBezTo>
              </a:path>
            </a:pathLst>
          </a:custGeom>
          <a:noFill/>
          <a:ln w="635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316557-ADAC-A586-3B82-3555B9E40437}"/>
              </a:ext>
            </a:extLst>
          </p:cNvPr>
          <p:cNvGrpSpPr/>
          <p:nvPr/>
        </p:nvGrpSpPr>
        <p:grpSpPr>
          <a:xfrm>
            <a:off x="3210866" y="586897"/>
            <a:ext cx="4637678" cy="1075337"/>
            <a:chOff x="3210866" y="586897"/>
            <a:chExt cx="4637678" cy="107533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6ADAE9D-D7C9-5C0B-A560-E86ECE0857DC}"/>
                </a:ext>
              </a:extLst>
            </p:cNvPr>
            <p:cNvGrpSpPr/>
            <p:nvPr/>
          </p:nvGrpSpPr>
          <p:grpSpPr>
            <a:xfrm>
              <a:off x="4695088" y="586897"/>
              <a:ext cx="3153456" cy="961355"/>
              <a:chOff x="4695088" y="586897"/>
              <a:chExt cx="3153456" cy="961355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4A3E481-F382-DFB4-FDCD-5CD19FA94C16}"/>
                  </a:ext>
                </a:extLst>
              </p:cNvPr>
              <p:cNvSpPr txBox="1"/>
              <p:nvPr/>
            </p:nvSpPr>
            <p:spPr>
              <a:xfrm>
                <a:off x="6093376" y="586897"/>
                <a:ext cx="1755168" cy="609398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rgbClr val="000000"/>
                </a:solidFill>
              </a:ln>
            </p:spPr>
            <p:txBody>
              <a:bodyPr wrap="square" lIns="54864" tIns="27432" rIns="54864" bIns="27432" rtlCol="0">
                <a:spAutoFit/>
              </a:bodyPr>
              <a:lstStyle/>
              <a:p>
                <a:pPr marR="0" lvl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Linux Biolinum O" panose="02000503000000000000" pitchFamily="2" charset="0"/>
                    <a:cs typeface="Arial" panose="020B0604020202020204" pitchFamily="34" charset="0"/>
                  </a:rPr>
                  <a:t>Off-path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Linux Biolinum O" panose="02000503000000000000" pitchFamily="2" charset="0"/>
                    <a:cs typeface="Arial" panose="020B0604020202020204" pitchFamily="34" charset="0"/>
                  </a:rPr>
                  <a:t> </a:t>
                </a:r>
                <a:b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Linux Biolinum O" panose="02000503000000000000" pitchFamily="2" charset="0"/>
                    <a:cs typeface="Arial" panose="020B0604020202020204" pitchFamily="34" charset="0"/>
                  </a:rPr>
                </a:b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Linux Biolinum O" panose="02000503000000000000" pitchFamily="2" charset="0"/>
                    <a:cs typeface="Arial" panose="020B0604020202020204" pitchFamily="34" charset="0"/>
                  </a:rPr>
                  <a:t>COIN element</a:t>
                </a:r>
              </a:p>
            </p:txBody>
          </p:sp>
          <p:sp>
            <p:nvSpPr>
              <p:cNvPr id="13" name="Doughnut 12">
                <a:extLst>
                  <a:ext uri="{FF2B5EF4-FFF2-40B4-BE49-F238E27FC236}">
                    <a16:creationId xmlns:a16="http://schemas.microsoft.com/office/drawing/2014/main" id="{A62FE6D3-FB93-140B-2C02-1AE1E9954A82}"/>
                  </a:ext>
                </a:extLst>
              </p:cNvPr>
              <p:cNvSpPr/>
              <p:nvPr/>
            </p:nvSpPr>
            <p:spPr bwMode="auto">
              <a:xfrm>
                <a:off x="4695088" y="612012"/>
                <a:ext cx="980782" cy="936240"/>
              </a:xfrm>
              <a:prstGeom prst="donut">
                <a:avLst>
                  <a:gd name="adj" fmla="val 9580"/>
                </a:avLst>
              </a:prstGeom>
              <a:solidFill>
                <a:srgbClr val="00B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DE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-128"/>
                </a:endParaRPr>
              </a:p>
            </p:txBody>
          </p:sp>
        </p:grpSp>
        <p:sp>
          <p:nvSpPr>
            <p:cNvPr id="14" name="Doughnut 13">
              <a:extLst>
                <a:ext uri="{FF2B5EF4-FFF2-40B4-BE49-F238E27FC236}">
                  <a16:creationId xmlns:a16="http://schemas.microsoft.com/office/drawing/2014/main" id="{443EDC30-C53C-F840-4687-66798406B5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10866" y="834235"/>
              <a:ext cx="827999" cy="827999"/>
            </a:xfrm>
            <a:prstGeom prst="donut">
              <a:avLst>
                <a:gd name="adj" fmla="val 9580"/>
              </a:avLst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D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-128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B454745-1389-75D7-99E2-A42EC793DCAD}"/>
              </a:ext>
            </a:extLst>
          </p:cNvPr>
          <p:cNvGrpSpPr/>
          <p:nvPr/>
        </p:nvGrpSpPr>
        <p:grpSpPr>
          <a:xfrm>
            <a:off x="2548996" y="1278867"/>
            <a:ext cx="4288208" cy="1848416"/>
            <a:chOff x="2548996" y="1278867"/>
            <a:chExt cx="4288208" cy="184841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865C68F-9CEE-C48D-F8D7-1055BFD9645C}"/>
                </a:ext>
              </a:extLst>
            </p:cNvPr>
            <p:cNvSpPr txBox="1"/>
            <p:nvPr/>
          </p:nvSpPr>
          <p:spPr>
            <a:xfrm>
              <a:off x="3422905" y="2517885"/>
              <a:ext cx="1762574" cy="609398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000000"/>
              </a:solidFill>
            </a:ln>
          </p:spPr>
          <p:txBody>
            <a:bodyPr wrap="square" lIns="54864" tIns="27432" rIns="54864" bIns="27432" rtlCol="0">
              <a:spAutoFit/>
            </a:bodyPr>
            <a:lstStyle/>
            <a:p>
              <a:pPr marR="0" lvl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Linux Biolinum O" panose="02000503000000000000" pitchFamily="2" charset="0"/>
                  <a:cs typeface="Arial" panose="020B0604020202020204" pitchFamily="34" charset="0"/>
                </a:rPr>
                <a:t>On-path </a:t>
              </a:r>
              <a:br>
                <a:rPr kumimoji="0" lang="en-US" sz="18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Linux Biolinum O" panose="02000503000000000000" pitchFamily="2" charset="0"/>
                  <a:cs typeface="Arial" panose="020B0604020202020204" pitchFamily="34" charset="0"/>
                </a:rPr>
              </a:b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Linux Biolinum O" panose="02000503000000000000" pitchFamily="2" charset="0"/>
                  <a:cs typeface="Arial" panose="020B0604020202020204" pitchFamily="34" charset="0"/>
                </a:rPr>
                <a:t>COIN elements</a:t>
              </a:r>
            </a:p>
          </p:txBody>
        </p:sp>
        <p:sp>
          <p:nvSpPr>
            <p:cNvPr id="15" name="Doughnut 14">
              <a:extLst>
                <a:ext uri="{FF2B5EF4-FFF2-40B4-BE49-F238E27FC236}">
                  <a16:creationId xmlns:a16="http://schemas.microsoft.com/office/drawing/2014/main" id="{82D491EC-88B5-1A6D-F9F6-522E47A19C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48996" y="1382675"/>
              <a:ext cx="827999" cy="827999"/>
            </a:xfrm>
            <a:prstGeom prst="donut">
              <a:avLst>
                <a:gd name="adj" fmla="val 9580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D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-128"/>
              </a:endParaRPr>
            </a:p>
          </p:txBody>
        </p:sp>
        <p:sp>
          <p:nvSpPr>
            <p:cNvPr id="16" name="Doughnut 15">
              <a:extLst>
                <a:ext uri="{FF2B5EF4-FFF2-40B4-BE49-F238E27FC236}">
                  <a16:creationId xmlns:a16="http://schemas.microsoft.com/office/drawing/2014/main" id="{2FF617AE-BCA8-9B27-028B-87A624385FC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015075" y="1659987"/>
              <a:ext cx="827999" cy="827999"/>
            </a:xfrm>
            <a:prstGeom prst="donut">
              <a:avLst>
                <a:gd name="adj" fmla="val 9580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D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-128"/>
              </a:endParaRPr>
            </a:p>
          </p:txBody>
        </p:sp>
        <p:sp>
          <p:nvSpPr>
            <p:cNvPr id="17" name="Doughnut 16">
              <a:extLst>
                <a:ext uri="{FF2B5EF4-FFF2-40B4-BE49-F238E27FC236}">
                  <a16:creationId xmlns:a16="http://schemas.microsoft.com/office/drawing/2014/main" id="{A8734085-81DD-77CD-20D0-468E833F8AF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09205" y="1278867"/>
              <a:ext cx="827999" cy="827999"/>
            </a:xfrm>
            <a:prstGeom prst="donut">
              <a:avLst>
                <a:gd name="adj" fmla="val 9580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D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-128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A3A29C14-3095-3C27-49AD-1E02EBA08EC9}"/>
              </a:ext>
            </a:extLst>
          </p:cNvPr>
          <p:cNvSpPr/>
          <p:nvPr/>
        </p:nvSpPr>
        <p:spPr bwMode="auto">
          <a:xfrm>
            <a:off x="3720000" y="3167475"/>
            <a:ext cx="3604651" cy="36954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5980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8BBF6D-5A8A-5564-179B-DCD17D1CF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COIN – What kind of functionality?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2A1A46B7-872C-92B9-A787-3133D5C45A36}"/>
              </a:ext>
            </a:extLst>
          </p:cNvPr>
          <p:cNvSpPr/>
          <p:nvPr/>
        </p:nvSpPr>
        <p:spPr>
          <a:xfrm>
            <a:off x="3176270" y="778196"/>
            <a:ext cx="2589982" cy="976361"/>
          </a:xfrm>
          <a:prstGeom prst="cloud">
            <a:avLst/>
          </a:prstGeom>
          <a:solidFill>
            <a:sysClr val="window" lastClr="FFFFFF">
              <a:lumMod val="85000"/>
            </a:sysClr>
          </a:solidFill>
          <a:ln w="762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54864" tIns="27432" rIns="54864" bIns="27432"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9E91E5-C26D-B70E-7E73-F5A331AFA9A5}"/>
              </a:ext>
            </a:extLst>
          </p:cNvPr>
          <p:cNvGrpSpPr/>
          <p:nvPr/>
        </p:nvGrpSpPr>
        <p:grpSpPr>
          <a:xfrm>
            <a:off x="747171" y="928599"/>
            <a:ext cx="777754" cy="1047683"/>
            <a:chOff x="747171" y="1081439"/>
            <a:chExt cx="777754" cy="1047683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E3CF861-B037-4697-2D04-4A247B6335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6209" y="1081439"/>
              <a:ext cx="299678" cy="587300"/>
            </a:xfrm>
            <a:custGeom>
              <a:avLst/>
              <a:gdLst>
                <a:gd name="connsiteX0" fmla="*/ 0 w 90036"/>
                <a:gd name="connsiteY0" fmla="*/ 0 h 176450"/>
                <a:gd name="connsiteX1" fmla="*/ 0 w 90036"/>
                <a:gd name="connsiteY1" fmla="*/ 176451 h 176450"/>
                <a:gd name="connsiteX2" fmla="*/ 90037 w 90036"/>
                <a:gd name="connsiteY2" fmla="*/ 176451 h 176450"/>
                <a:gd name="connsiteX3" fmla="*/ 90037 w 90036"/>
                <a:gd name="connsiteY3" fmla="*/ 0 h 176450"/>
                <a:gd name="connsiteX4" fmla="*/ 45018 w 90036"/>
                <a:gd name="connsiteY4" fmla="*/ 133458 h 176450"/>
                <a:gd name="connsiteX5" fmla="*/ 37957 w 90036"/>
                <a:gd name="connsiteY5" fmla="*/ 126292 h 176450"/>
                <a:gd name="connsiteX6" fmla="*/ 45018 w 90036"/>
                <a:gd name="connsiteY6" fmla="*/ 119127 h 176450"/>
                <a:gd name="connsiteX7" fmla="*/ 52080 w 90036"/>
                <a:gd name="connsiteY7" fmla="*/ 126292 h 176450"/>
                <a:gd name="connsiteX8" fmla="*/ 45018 w 90036"/>
                <a:gd name="connsiteY8" fmla="*/ 133458 h 176450"/>
                <a:gd name="connsiteX9" fmla="*/ 82534 w 90036"/>
                <a:gd name="connsiteY9" fmla="*/ 59563 h 176450"/>
                <a:gd name="connsiteX10" fmla="*/ 7503 w 90036"/>
                <a:gd name="connsiteY10" fmla="*/ 59563 h 176450"/>
                <a:gd name="connsiteX11" fmla="*/ 7503 w 90036"/>
                <a:gd name="connsiteY11" fmla="*/ 49263 h 176450"/>
                <a:gd name="connsiteX12" fmla="*/ 82534 w 90036"/>
                <a:gd name="connsiteY12" fmla="*/ 49263 h 176450"/>
                <a:gd name="connsiteX13" fmla="*/ 82534 w 90036"/>
                <a:gd name="connsiteY13" fmla="*/ 38739 h 176450"/>
                <a:gd name="connsiteX14" fmla="*/ 7503 w 90036"/>
                <a:gd name="connsiteY14" fmla="*/ 38739 h 176450"/>
                <a:gd name="connsiteX15" fmla="*/ 7503 w 90036"/>
                <a:gd name="connsiteY15" fmla="*/ 28438 h 176450"/>
                <a:gd name="connsiteX16" fmla="*/ 82534 w 90036"/>
                <a:gd name="connsiteY16" fmla="*/ 28438 h 176450"/>
                <a:gd name="connsiteX17" fmla="*/ 82534 w 90036"/>
                <a:gd name="connsiteY17" fmla="*/ 17914 h 176450"/>
                <a:gd name="connsiteX18" fmla="*/ 7503 w 90036"/>
                <a:gd name="connsiteY18" fmla="*/ 17914 h 176450"/>
                <a:gd name="connsiteX19" fmla="*/ 7503 w 90036"/>
                <a:gd name="connsiteY19" fmla="*/ 7613 h 176450"/>
                <a:gd name="connsiteX20" fmla="*/ 82534 w 90036"/>
                <a:gd name="connsiteY20" fmla="*/ 7613 h 1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0036" h="176450">
                  <a:moveTo>
                    <a:pt x="0" y="0"/>
                  </a:moveTo>
                  <a:lnTo>
                    <a:pt x="0" y="176451"/>
                  </a:lnTo>
                  <a:lnTo>
                    <a:pt x="90037" y="176451"/>
                  </a:lnTo>
                  <a:lnTo>
                    <a:pt x="90037" y="0"/>
                  </a:lnTo>
                  <a:close/>
                  <a:moveTo>
                    <a:pt x="45018" y="133458"/>
                  </a:moveTo>
                  <a:cubicBezTo>
                    <a:pt x="41046" y="133458"/>
                    <a:pt x="37957" y="130323"/>
                    <a:pt x="37957" y="126292"/>
                  </a:cubicBezTo>
                  <a:cubicBezTo>
                    <a:pt x="37957" y="122262"/>
                    <a:pt x="41046" y="119127"/>
                    <a:pt x="45018" y="119127"/>
                  </a:cubicBezTo>
                  <a:cubicBezTo>
                    <a:pt x="48991" y="119127"/>
                    <a:pt x="52080" y="122262"/>
                    <a:pt x="52080" y="126292"/>
                  </a:cubicBezTo>
                  <a:cubicBezTo>
                    <a:pt x="52080" y="130323"/>
                    <a:pt x="48991" y="133458"/>
                    <a:pt x="45018" y="133458"/>
                  </a:cubicBezTo>
                  <a:close/>
                  <a:moveTo>
                    <a:pt x="82534" y="59563"/>
                  </a:moveTo>
                  <a:lnTo>
                    <a:pt x="7503" y="59563"/>
                  </a:lnTo>
                  <a:lnTo>
                    <a:pt x="7503" y="49263"/>
                  </a:lnTo>
                  <a:lnTo>
                    <a:pt x="82534" y="49263"/>
                  </a:lnTo>
                  <a:close/>
                  <a:moveTo>
                    <a:pt x="82534" y="38739"/>
                  </a:moveTo>
                  <a:lnTo>
                    <a:pt x="7503" y="38739"/>
                  </a:lnTo>
                  <a:lnTo>
                    <a:pt x="7503" y="28438"/>
                  </a:lnTo>
                  <a:lnTo>
                    <a:pt x="82534" y="28438"/>
                  </a:lnTo>
                  <a:close/>
                  <a:moveTo>
                    <a:pt x="82534" y="17914"/>
                  </a:moveTo>
                  <a:lnTo>
                    <a:pt x="7503" y="17914"/>
                  </a:lnTo>
                  <a:lnTo>
                    <a:pt x="7503" y="7613"/>
                  </a:lnTo>
                  <a:lnTo>
                    <a:pt x="82534" y="7613"/>
                  </a:lnTo>
                  <a:close/>
                </a:path>
              </a:pathLst>
            </a:custGeom>
            <a:solidFill>
              <a:srgbClr val="000000"/>
            </a:solidFill>
            <a:ln w="2071" cap="flat">
              <a:noFill/>
              <a:prstDash val="solid"/>
              <a:miter/>
            </a:ln>
          </p:spPr>
          <p:txBody>
            <a:bodyPr lIns="182880" tIns="91440" rIns="182880" bIns="91440" rtlCol="0" anchor="ctr"/>
            <a:lstStyle/>
            <a:p>
              <a:pPr algn="l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DE" sz="160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6D4776-18B8-CC4D-28D0-168096BB46A8}"/>
                </a:ext>
              </a:extLst>
            </p:cNvPr>
            <p:cNvSpPr txBox="1"/>
            <p:nvPr/>
          </p:nvSpPr>
          <p:spPr>
            <a:xfrm>
              <a:off x="747171" y="1827501"/>
              <a:ext cx="777754" cy="301621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lIns="54864" tIns="27432" rIns="54864" bIns="27432" rtlCol="0">
              <a:spAutoFit/>
            </a:bodyPr>
            <a:lstStyle/>
            <a:p>
              <a:pPr marR="0" lvl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Linux Biolinum O" panose="02000503000000000000" pitchFamily="2" charset="0"/>
                  <a:cs typeface="Arial" panose="020B0604020202020204" pitchFamily="34" charset="0"/>
                </a:rPr>
                <a:t>Host 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3BF3330-EE8F-8FC5-505C-749E217D7048}"/>
              </a:ext>
            </a:extLst>
          </p:cNvPr>
          <p:cNvGrpSpPr/>
          <p:nvPr/>
        </p:nvGrpSpPr>
        <p:grpSpPr>
          <a:xfrm>
            <a:off x="7563842" y="928599"/>
            <a:ext cx="777754" cy="1047683"/>
            <a:chOff x="747171" y="1081439"/>
            <a:chExt cx="777754" cy="1047683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145F3B8-0DC3-C6F7-531A-A931C4C682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6209" y="1081439"/>
              <a:ext cx="299678" cy="587300"/>
            </a:xfrm>
            <a:custGeom>
              <a:avLst/>
              <a:gdLst>
                <a:gd name="connsiteX0" fmla="*/ 0 w 90036"/>
                <a:gd name="connsiteY0" fmla="*/ 0 h 176450"/>
                <a:gd name="connsiteX1" fmla="*/ 0 w 90036"/>
                <a:gd name="connsiteY1" fmla="*/ 176451 h 176450"/>
                <a:gd name="connsiteX2" fmla="*/ 90037 w 90036"/>
                <a:gd name="connsiteY2" fmla="*/ 176451 h 176450"/>
                <a:gd name="connsiteX3" fmla="*/ 90037 w 90036"/>
                <a:gd name="connsiteY3" fmla="*/ 0 h 176450"/>
                <a:gd name="connsiteX4" fmla="*/ 45018 w 90036"/>
                <a:gd name="connsiteY4" fmla="*/ 133458 h 176450"/>
                <a:gd name="connsiteX5" fmla="*/ 37957 w 90036"/>
                <a:gd name="connsiteY5" fmla="*/ 126292 h 176450"/>
                <a:gd name="connsiteX6" fmla="*/ 45018 w 90036"/>
                <a:gd name="connsiteY6" fmla="*/ 119127 h 176450"/>
                <a:gd name="connsiteX7" fmla="*/ 52080 w 90036"/>
                <a:gd name="connsiteY7" fmla="*/ 126292 h 176450"/>
                <a:gd name="connsiteX8" fmla="*/ 45018 w 90036"/>
                <a:gd name="connsiteY8" fmla="*/ 133458 h 176450"/>
                <a:gd name="connsiteX9" fmla="*/ 82534 w 90036"/>
                <a:gd name="connsiteY9" fmla="*/ 59563 h 176450"/>
                <a:gd name="connsiteX10" fmla="*/ 7503 w 90036"/>
                <a:gd name="connsiteY10" fmla="*/ 59563 h 176450"/>
                <a:gd name="connsiteX11" fmla="*/ 7503 w 90036"/>
                <a:gd name="connsiteY11" fmla="*/ 49263 h 176450"/>
                <a:gd name="connsiteX12" fmla="*/ 82534 w 90036"/>
                <a:gd name="connsiteY12" fmla="*/ 49263 h 176450"/>
                <a:gd name="connsiteX13" fmla="*/ 82534 w 90036"/>
                <a:gd name="connsiteY13" fmla="*/ 38739 h 176450"/>
                <a:gd name="connsiteX14" fmla="*/ 7503 w 90036"/>
                <a:gd name="connsiteY14" fmla="*/ 38739 h 176450"/>
                <a:gd name="connsiteX15" fmla="*/ 7503 w 90036"/>
                <a:gd name="connsiteY15" fmla="*/ 28438 h 176450"/>
                <a:gd name="connsiteX16" fmla="*/ 82534 w 90036"/>
                <a:gd name="connsiteY16" fmla="*/ 28438 h 176450"/>
                <a:gd name="connsiteX17" fmla="*/ 82534 w 90036"/>
                <a:gd name="connsiteY17" fmla="*/ 17914 h 176450"/>
                <a:gd name="connsiteX18" fmla="*/ 7503 w 90036"/>
                <a:gd name="connsiteY18" fmla="*/ 17914 h 176450"/>
                <a:gd name="connsiteX19" fmla="*/ 7503 w 90036"/>
                <a:gd name="connsiteY19" fmla="*/ 7613 h 176450"/>
                <a:gd name="connsiteX20" fmla="*/ 82534 w 90036"/>
                <a:gd name="connsiteY20" fmla="*/ 7613 h 1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0036" h="176450">
                  <a:moveTo>
                    <a:pt x="0" y="0"/>
                  </a:moveTo>
                  <a:lnTo>
                    <a:pt x="0" y="176451"/>
                  </a:lnTo>
                  <a:lnTo>
                    <a:pt x="90037" y="176451"/>
                  </a:lnTo>
                  <a:lnTo>
                    <a:pt x="90037" y="0"/>
                  </a:lnTo>
                  <a:close/>
                  <a:moveTo>
                    <a:pt x="45018" y="133458"/>
                  </a:moveTo>
                  <a:cubicBezTo>
                    <a:pt x="41046" y="133458"/>
                    <a:pt x="37957" y="130323"/>
                    <a:pt x="37957" y="126292"/>
                  </a:cubicBezTo>
                  <a:cubicBezTo>
                    <a:pt x="37957" y="122262"/>
                    <a:pt x="41046" y="119127"/>
                    <a:pt x="45018" y="119127"/>
                  </a:cubicBezTo>
                  <a:cubicBezTo>
                    <a:pt x="48991" y="119127"/>
                    <a:pt x="52080" y="122262"/>
                    <a:pt x="52080" y="126292"/>
                  </a:cubicBezTo>
                  <a:cubicBezTo>
                    <a:pt x="52080" y="130323"/>
                    <a:pt x="48991" y="133458"/>
                    <a:pt x="45018" y="133458"/>
                  </a:cubicBezTo>
                  <a:close/>
                  <a:moveTo>
                    <a:pt x="82534" y="59563"/>
                  </a:moveTo>
                  <a:lnTo>
                    <a:pt x="7503" y="59563"/>
                  </a:lnTo>
                  <a:lnTo>
                    <a:pt x="7503" y="49263"/>
                  </a:lnTo>
                  <a:lnTo>
                    <a:pt x="82534" y="49263"/>
                  </a:lnTo>
                  <a:close/>
                  <a:moveTo>
                    <a:pt x="82534" y="38739"/>
                  </a:moveTo>
                  <a:lnTo>
                    <a:pt x="7503" y="38739"/>
                  </a:lnTo>
                  <a:lnTo>
                    <a:pt x="7503" y="28438"/>
                  </a:lnTo>
                  <a:lnTo>
                    <a:pt x="82534" y="28438"/>
                  </a:lnTo>
                  <a:close/>
                  <a:moveTo>
                    <a:pt x="82534" y="17914"/>
                  </a:moveTo>
                  <a:lnTo>
                    <a:pt x="7503" y="17914"/>
                  </a:lnTo>
                  <a:lnTo>
                    <a:pt x="7503" y="7613"/>
                  </a:lnTo>
                  <a:lnTo>
                    <a:pt x="82534" y="7613"/>
                  </a:lnTo>
                  <a:close/>
                </a:path>
              </a:pathLst>
            </a:custGeom>
            <a:solidFill>
              <a:srgbClr val="000000"/>
            </a:solidFill>
            <a:ln w="2071" cap="flat">
              <a:noFill/>
              <a:prstDash val="solid"/>
              <a:miter/>
            </a:ln>
          </p:spPr>
          <p:txBody>
            <a:bodyPr lIns="182880" tIns="91440" rIns="182880" bIns="91440" rtlCol="0" anchor="ctr"/>
            <a:lstStyle/>
            <a:p>
              <a:pPr algn="l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DE" sz="16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6245F9-3015-F13D-81A4-E432632ECAC5}"/>
                </a:ext>
              </a:extLst>
            </p:cNvPr>
            <p:cNvSpPr txBox="1"/>
            <p:nvPr/>
          </p:nvSpPr>
          <p:spPr>
            <a:xfrm>
              <a:off x="747171" y="1827501"/>
              <a:ext cx="777754" cy="301621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lIns="54864" tIns="27432" rIns="54864" bIns="27432" rtlCol="0">
              <a:spAutoFit/>
            </a:bodyPr>
            <a:lstStyle/>
            <a:p>
              <a:pPr marR="0" lvl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Linux Biolinum O" panose="02000503000000000000" pitchFamily="2" charset="0"/>
                  <a:cs typeface="Arial" panose="020B0604020202020204" pitchFamily="34" charset="0"/>
                </a:rPr>
                <a:t>Host B</a:t>
              </a:r>
            </a:p>
          </p:txBody>
        </p:sp>
      </p:grpSp>
      <p:sp>
        <p:nvSpPr>
          <p:cNvPr id="20" name="Rechteckige Legende 6">
            <a:extLst>
              <a:ext uri="{FF2B5EF4-FFF2-40B4-BE49-F238E27FC236}">
                <a16:creationId xmlns:a16="http://schemas.microsoft.com/office/drawing/2014/main" id="{A709AE0E-A024-2492-0A95-5AF61956666F}"/>
              </a:ext>
            </a:extLst>
          </p:cNvPr>
          <p:cNvSpPr/>
          <p:nvPr/>
        </p:nvSpPr>
        <p:spPr>
          <a:xfrm>
            <a:off x="3561553" y="1657873"/>
            <a:ext cx="1718597" cy="402696"/>
          </a:xfrm>
          <a:prstGeom prst="wedgeRectCallout">
            <a:avLst>
              <a:gd name="adj1" fmla="val -9833"/>
              <a:gd name="adj2" fmla="val -44831"/>
            </a:avLst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R="0" lvl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F={f</a:t>
            </a:r>
            <a:r>
              <a:rPr kumimoji="0" lang="de-DE" sz="16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0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, f</a:t>
            </a:r>
            <a:r>
              <a:rPr kumimoji="0" lang="de-DE" sz="16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1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, f</a:t>
            </a:r>
            <a:r>
              <a:rPr kumimoji="0" lang="de-DE" sz="16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2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, ...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f</a:t>
            </a:r>
            <a:r>
              <a:rPr kumimoji="0" lang="de-DE" sz="1600" b="0" i="0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n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}</a:t>
            </a:r>
            <a:endParaRPr kumimoji="0" lang="en-DE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inux Biolinum O" panose="02000503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406000-298A-0AC7-FB85-30A0A146CC65}"/>
              </a:ext>
            </a:extLst>
          </p:cNvPr>
          <p:cNvCxnSpPr/>
          <p:nvPr/>
        </p:nvCxnSpPr>
        <p:spPr bwMode="auto">
          <a:xfrm>
            <a:off x="1524925" y="1252728"/>
            <a:ext cx="5872571" cy="0"/>
          </a:xfrm>
          <a:prstGeom prst="straightConnector1">
            <a:avLst/>
          </a:prstGeom>
          <a:solidFill>
            <a:srgbClr val="EAEAEA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2" name="Picture 37">
            <a:extLst>
              <a:ext uri="{FF2B5EF4-FFF2-40B4-BE49-F238E27FC236}">
                <a16:creationId xmlns:a16="http://schemas.microsoft.com/office/drawing/2014/main" id="{C0A81268-4DF9-9249-4901-6ED602326D1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76" y="1086565"/>
            <a:ext cx="570950" cy="33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A9477AA-4CA3-81EC-1FA0-C880ABFDC42B}"/>
              </a:ext>
            </a:extLst>
          </p:cNvPr>
          <p:cNvGrpSpPr/>
          <p:nvPr/>
        </p:nvGrpSpPr>
        <p:grpSpPr>
          <a:xfrm>
            <a:off x="1087429" y="2644708"/>
            <a:ext cx="2589982" cy="1143030"/>
            <a:chOff x="313714" y="3167219"/>
            <a:chExt cx="2589982" cy="1143030"/>
          </a:xfrm>
        </p:grpSpPr>
        <p:sp>
          <p:nvSpPr>
            <p:cNvPr id="18" name="Cloud 17">
              <a:extLst>
                <a:ext uri="{FF2B5EF4-FFF2-40B4-BE49-F238E27FC236}">
                  <a16:creationId xmlns:a16="http://schemas.microsoft.com/office/drawing/2014/main" id="{F4199AC1-891D-6E7D-B3B7-16DF5AAFD084}"/>
                </a:ext>
              </a:extLst>
            </p:cNvPr>
            <p:cNvSpPr/>
            <p:nvPr/>
          </p:nvSpPr>
          <p:spPr>
            <a:xfrm>
              <a:off x="313714" y="3167219"/>
              <a:ext cx="2589982" cy="976361"/>
            </a:xfrm>
            <a:prstGeom prst="cloud">
              <a:avLst/>
            </a:prstGeom>
            <a:solidFill>
              <a:sysClr val="window" lastClr="FFFFFF">
                <a:lumMod val="85000"/>
              </a:sysClr>
            </a:solidFill>
            <a:ln w="762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54864" tIns="27432" rIns="54864" bIns="27432"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Rechteckige Legende 6">
              <a:extLst>
                <a:ext uri="{FF2B5EF4-FFF2-40B4-BE49-F238E27FC236}">
                  <a16:creationId xmlns:a16="http://schemas.microsoft.com/office/drawing/2014/main" id="{0BBEFD7B-35F6-34E9-186B-5B228B064F3D}"/>
                </a:ext>
              </a:extLst>
            </p:cNvPr>
            <p:cNvSpPr/>
            <p:nvPr/>
          </p:nvSpPr>
          <p:spPr>
            <a:xfrm>
              <a:off x="1426458" y="3907553"/>
              <a:ext cx="404405" cy="402696"/>
            </a:xfrm>
            <a:prstGeom prst="wedgeRectCallout">
              <a:avLst>
                <a:gd name="adj1" fmla="val -9833"/>
                <a:gd name="adj2" fmla="val -44831"/>
              </a:avLst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R="0" lvl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Linux Biolinum O" panose="02000503000000000000" pitchFamily="2" charset="0"/>
                  <a:cs typeface="Arial" panose="020B0604020202020204" pitchFamily="34" charset="0"/>
                </a:rPr>
                <a:t>f</a:t>
              </a:r>
              <a:r>
                <a:rPr kumimoji="0" lang="de-DE" sz="1600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Linux Biolinum O" panose="02000503000000000000" pitchFamily="2" charset="0"/>
                  <a:cs typeface="Arial" panose="020B0604020202020204" pitchFamily="34" charset="0"/>
                </a:rPr>
                <a:t>1</a:t>
              </a:r>
              <a:r>
                <a:rPr kumimoji="0" lang="de-DE" sz="1600" b="1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Linux Biolinum O" panose="02000503000000000000" pitchFamily="2" charset="0"/>
                  <a:cs typeface="Arial" panose="020B0604020202020204" pitchFamily="34" charset="0"/>
                </a:rPr>
                <a:t>‘</a:t>
              </a:r>
              <a:endParaRPr kumimoji="0" lang="en-DE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14" name="Picture 37">
              <a:extLst>
                <a:ext uri="{FF2B5EF4-FFF2-40B4-BE49-F238E27FC236}">
                  <a16:creationId xmlns:a16="http://schemas.microsoft.com/office/drawing/2014/main" id="{AA8304B8-6F1F-6EB5-F381-9CBD59264DE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186" y="3486978"/>
              <a:ext cx="570950" cy="332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E6221AF-E720-53B9-DF93-1D768C80CEB4}"/>
              </a:ext>
            </a:extLst>
          </p:cNvPr>
          <p:cNvGrpSpPr/>
          <p:nvPr/>
        </p:nvGrpSpPr>
        <p:grpSpPr>
          <a:xfrm>
            <a:off x="5490796" y="2644708"/>
            <a:ext cx="2589982" cy="1143030"/>
            <a:chOff x="313714" y="3167219"/>
            <a:chExt cx="2589982" cy="1143030"/>
          </a:xfrm>
        </p:grpSpPr>
        <p:sp>
          <p:nvSpPr>
            <p:cNvPr id="27" name="Cloud 26">
              <a:extLst>
                <a:ext uri="{FF2B5EF4-FFF2-40B4-BE49-F238E27FC236}">
                  <a16:creationId xmlns:a16="http://schemas.microsoft.com/office/drawing/2014/main" id="{7181F123-3286-63A4-D32E-A92A2C0CBDBE}"/>
                </a:ext>
              </a:extLst>
            </p:cNvPr>
            <p:cNvSpPr/>
            <p:nvPr/>
          </p:nvSpPr>
          <p:spPr>
            <a:xfrm>
              <a:off x="313714" y="3167219"/>
              <a:ext cx="2589982" cy="976361"/>
            </a:xfrm>
            <a:prstGeom prst="cloud">
              <a:avLst/>
            </a:prstGeom>
            <a:solidFill>
              <a:sysClr val="window" lastClr="FFFFFF">
                <a:lumMod val="85000"/>
              </a:sysClr>
            </a:solidFill>
            <a:ln w="762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54864" tIns="27432" rIns="54864" bIns="27432"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Rechteckige Legende 6">
              <a:extLst>
                <a:ext uri="{FF2B5EF4-FFF2-40B4-BE49-F238E27FC236}">
                  <a16:creationId xmlns:a16="http://schemas.microsoft.com/office/drawing/2014/main" id="{4C2B8937-0ED6-A09D-74C2-5AC9F554B1EB}"/>
                </a:ext>
              </a:extLst>
            </p:cNvPr>
            <p:cNvSpPr/>
            <p:nvPr/>
          </p:nvSpPr>
          <p:spPr>
            <a:xfrm>
              <a:off x="1426458" y="3907553"/>
              <a:ext cx="404405" cy="402696"/>
            </a:xfrm>
            <a:prstGeom prst="wedgeRectCallout">
              <a:avLst>
                <a:gd name="adj1" fmla="val -9833"/>
                <a:gd name="adj2" fmla="val -44831"/>
              </a:avLst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R="0" lvl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Linux Biolinum O" panose="02000503000000000000" pitchFamily="2" charset="0"/>
                  <a:cs typeface="Arial" panose="020B0604020202020204" pitchFamily="34" charset="0"/>
                </a:rPr>
                <a:t>G</a:t>
              </a:r>
              <a:endParaRPr kumimoji="0" lang="en-DE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29" name="Picture 37">
              <a:extLst>
                <a:ext uri="{FF2B5EF4-FFF2-40B4-BE49-F238E27FC236}">
                  <a16:creationId xmlns:a16="http://schemas.microsoft.com/office/drawing/2014/main" id="{BA0972C4-8E15-A397-78B9-DAEB6CB8E72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186" y="3486978"/>
              <a:ext cx="570950" cy="332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D51854E-E53B-3214-E76E-FD23F1D69D25}"/>
              </a:ext>
            </a:extLst>
          </p:cNvPr>
          <p:cNvSpPr txBox="1"/>
          <p:nvPr/>
        </p:nvSpPr>
        <p:spPr>
          <a:xfrm>
            <a:off x="950454" y="2200825"/>
            <a:ext cx="2817672" cy="332399"/>
          </a:xfrm>
          <a:prstGeom prst="rect">
            <a:avLst/>
          </a:prstGeom>
          <a:solidFill>
            <a:srgbClr val="FFC000"/>
          </a:solidFill>
          <a:ln w="19050">
            <a:solidFill>
              <a:srgbClr val="000000"/>
            </a:solidFill>
          </a:ln>
        </p:spPr>
        <p:txBody>
          <a:bodyPr wrap="square" lIns="54864" tIns="27432" rIns="54864" bIns="27432" rtlCol="0">
            <a:spAutoFit/>
          </a:bodyPr>
          <a:lstStyle/>
          <a:p>
            <a:pPr marR="0" lvl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E2E-function-internal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inux Biolinum O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2C62E9-7196-7F8B-D0AA-C2EA587E8A8E}"/>
              </a:ext>
            </a:extLst>
          </p:cNvPr>
          <p:cNvSpPr txBox="1"/>
          <p:nvPr/>
        </p:nvSpPr>
        <p:spPr>
          <a:xfrm>
            <a:off x="5444155" y="2195767"/>
            <a:ext cx="2718692" cy="332399"/>
          </a:xfrm>
          <a:prstGeom prst="rect">
            <a:avLst/>
          </a:prstGeom>
          <a:solidFill>
            <a:srgbClr val="FFC000"/>
          </a:solidFill>
          <a:ln w="19050">
            <a:solidFill>
              <a:srgbClr val="000000"/>
            </a:solidFill>
          </a:ln>
        </p:spPr>
        <p:txBody>
          <a:bodyPr wrap="square" lIns="54864" tIns="27432" rIns="54864" bIns="27432" rtlCol="0">
            <a:spAutoFit/>
          </a:bodyPr>
          <a:lstStyle/>
          <a:p>
            <a:pPr marR="0" lvl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E2E-function-external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inux Biolinum O" panose="02000503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38B914-128A-1A1F-37D4-425910A82433}"/>
              </a:ext>
            </a:extLst>
          </p:cNvPr>
          <p:cNvGrpSpPr/>
          <p:nvPr/>
        </p:nvGrpSpPr>
        <p:grpSpPr>
          <a:xfrm>
            <a:off x="6033775" y="2528166"/>
            <a:ext cx="2958769" cy="1367384"/>
            <a:chOff x="5340438" y="2231202"/>
            <a:chExt cx="2958769" cy="1367384"/>
          </a:xfrm>
        </p:grpSpPr>
        <p:sp>
          <p:nvSpPr>
            <p:cNvPr id="39" name="&quot;No&quot; Symbol 38">
              <a:extLst>
                <a:ext uri="{FF2B5EF4-FFF2-40B4-BE49-F238E27FC236}">
                  <a16:creationId xmlns:a16="http://schemas.microsoft.com/office/drawing/2014/main" id="{066A4A0C-0421-E616-962B-9AB1B418639C}"/>
                </a:ext>
              </a:extLst>
            </p:cNvPr>
            <p:cNvSpPr/>
            <p:nvPr/>
          </p:nvSpPr>
          <p:spPr bwMode="auto">
            <a:xfrm>
              <a:off x="5340438" y="2231202"/>
              <a:ext cx="1447014" cy="1284050"/>
            </a:xfrm>
            <a:prstGeom prst="noSmoking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D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-128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532A57-3DF2-91CD-9BCB-291C24EB9CE8}"/>
                </a:ext>
              </a:extLst>
            </p:cNvPr>
            <p:cNvSpPr txBox="1"/>
            <p:nvPr/>
          </p:nvSpPr>
          <p:spPr>
            <a:xfrm>
              <a:off x="6704159" y="3266187"/>
              <a:ext cx="1595048" cy="332399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rgbClr val="000000"/>
              </a:solidFill>
            </a:ln>
          </p:spPr>
          <p:txBody>
            <a:bodyPr wrap="square" lIns="54864" tIns="27432" rIns="54864" bIns="27432" rtlCol="0">
              <a:spAutoFit/>
            </a:bodyPr>
            <a:lstStyle/>
            <a:p>
              <a:pPr marR="0" lvl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Linux Biolinum O" panose="02000503000000000000" pitchFamily="2" charset="0"/>
                  <a:cs typeface="Arial" panose="020B0604020202020204" pitchFamily="34" charset="0"/>
                </a:rPr>
                <a:t>Not COIN!</a:t>
              </a:r>
            </a:p>
          </p:txBody>
        </p:sp>
      </p:grp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9474156D-8A58-F3AC-43FC-01508CFE5C7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7806" y="3928758"/>
            <a:ext cx="8756062" cy="723631"/>
          </a:xfrm>
        </p:spPr>
        <p:txBody>
          <a:bodyPr/>
          <a:lstStyle/>
          <a:p>
            <a:r>
              <a:rPr lang="en-GB" i="1" dirty="0"/>
              <a:t>E2E-function-internal</a:t>
            </a:r>
            <a:r>
              <a:rPr lang="en-GB" b="0" i="1" dirty="0"/>
              <a:t> </a:t>
            </a:r>
            <a:r>
              <a:rPr lang="en-GB" b="0" dirty="0"/>
              <a:t>computation on </a:t>
            </a:r>
            <a:r>
              <a:rPr lang="en-GB" dirty="0"/>
              <a:t>on-</a:t>
            </a:r>
            <a:r>
              <a:rPr lang="en-GB" b="0" dirty="0"/>
              <a:t> &amp; </a:t>
            </a:r>
            <a:r>
              <a:rPr lang="en-GB" dirty="0"/>
              <a:t>off-path COIN elements</a:t>
            </a:r>
          </a:p>
          <a:p>
            <a:r>
              <a:rPr lang="en-GB" dirty="0"/>
              <a:t>How and where to place functionality?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41968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>
            <a:extLst>
              <a:ext uri="{FF2B5EF4-FFF2-40B4-BE49-F238E27FC236}">
                <a16:creationId xmlns:a16="http://schemas.microsoft.com/office/drawing/2014/main" id="{484F3B8D-3D9A-8116-9BF4-A73D93948011}"/>
              </a:ext>
            </a:extLst>
          </p:cNvPr>
          <p:cNvSpPr/>
          <p:nvPr/>
        </p:nvSpPr>
        <p:spPr>
          <a:xfrm>
            <a:off x="2804485" y="778196"/>
            <a:ext cx="3726948" cy="976361"/>
          </a:xfrm>
          <a:prstGeom prst="cloud">
            <a:avLst/>
          </a:prstGeom>
          <a:solidFill>
            <a:sysClr val="window" lastClr="FFFFFF">
              <a:lumMod val="85000"/>
            </a:sysClr>
          </a:solidFill>
          <a:ln w="762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54864" tIns="27432" rIns="54864" bIns="27432"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DE0D27E-9C51-68E7-E10B-479C0B57BD91}"/>
              </a:ext>
            </a:extLst>
          </p:cNvPr>
          <p:cNvGrpSpPr/>
          <p:nvPr/>
        </p:nvGrpSpPr>
        <p:grpSpPr>
          <a:xfrm>
            <a:off x="747171" y="928599"/>
            <a:ext cx="777754" cy="1047683"/>
            <a:chOff x="747171" y="1081439"/>
            <a:chExt cx="777754" cy="1047683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88B4CA2-A28D-CE7C-F0A0-1631D27D88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6209" y="1081439"/>
              <a:ext cx="299678" cy="587300"/>
            </a:xfrm>
            <a:custGeom>
              <a:avLst/>
              <a:gdLst>
                <a:gd name="connsiteX0" fmla="*/ 0 w 90036"/>
                <a:gd name="connsiteY0" fmla="*/ 0 h 176450"/>
                <a:gd name="connsiteX1" fmla="*/ 0 w 90036"/>
                <a:gd name="connsiteY1" fmla="*/ 176451 h 176450"/>
                <a:gd name="connsiteX2" fmla="*/ 90037 w 90036"/>
                <a:gd name="connsiteY2" fmla="*/ 176451 h 176450"/>
                <a:gd name="connsiteX3" fmla="*/ 90037 w 90036"/>
                <a:gd name="connsiteY3" fmla="*/ 0 h 176450"/>
                <a:gd name="connsiteX4" fmla="*/ 45018 w 90036"/>
                <a:gd name="connsiteY4" fmla="*/ 133458 h 176450"/>
                <a:gd name="connsiteX5" fmla="*/ 37957 w 90036"/>
                <a:gd name="connsiteY5" fmla="*/ 126292 h 176450"/>
                <a:gd name="connsiteX6" fmla="*/ 45018 w 90036"/>
                <a:gd name="connsiteY6" fmla="*/ 119127 h 176450"/>
                <a:gd name="connsiteX7" fmla="*/ 52080 w 90036"/>
                <a:gd name="connsiteY7" fmla="*/ 126292 h 176450"/>
                <a:gd name="connsiteX8" fmla="*/ 45018 w 90036"/>
                <a:gd name="connsiteY8" fmla="*/ 133458 h 176450"/>
                <a:gd name="connsiteX9" fmla="*/ 82534 w 90036"/>
                <a:gd name="connsiteY9" fmla="*/ 59563 h 176450"/>
                <a:gd name="connsiteX10" fmla="*/ 7503 w 90036"/>
                <a:gd name="connsiteY10" fmla="*/ 59563 h 176450"/>
                <a:gd name="connsiteX11" fmla="*/ 7503 w 90036"/>
                <a:gd name="connsiteY11" fmla="*/ 49263 h 176450"/>
                <a:gd name="connsiteX12" fmla="*/ 82534 w 90036"/>
                <a:gd name="connsiteY12" fmla="*/ 49263 h 176450"/>
                <a:gd name="connsiteX13" fmla="*/ 82534 w 90036"/>
                <a:gd name="connsiteY13" fmla="*/ 38739 h 176450"/>
                <a:gd name="connsiteX14" fmla="*/ 7503 w 90036"/>
                <a:gd name="connsiteY14" fmla="*/ 38739 h 176450"/>
                <a:gd name="connsiteX15" fmla="*/ 7503 w 90036"/>
                <a:gd name="connsiteY15" fmla="*/ 28438 h 176450"/>
                <a:gd name="connsiteX16" fmla="*/ 82534 w 90036"/>
                <a:gd name="connsiteY16" fmla="*/ 28438 h 176450"/>
                <a:gd name="connsiteX17" fmla="*/ 82534 w 90036"/>
                <a:gd name="connsiteY17" fmla="*/ 17914 h 176450"/>
                <a:gd name="connsiteX18" fmla="*/ 7503 w 90036"/>
                <a:gd name="connsiteY18" fmla="*/ 17914 h 176450"/>
                <a:gd name="connsiteX19" fmla="*/ 7503 w 90036"/>
                <a:gd name="connsiteY19" fmla="*/ 7613 h 176450"/>
                <a:gd name="connsiteX20" fmla="*/ 82534 w 90036"/>
                <a:gd name="connsiteY20" fmla="*/ 7613 h 1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0036" h="176450">
                  <a:moveTo>
                    <a:pt x="0" y="0"/>
                  </a:moveTo>
                  <a:lnTo>
                    <a:pt x="0" y="176451"/>
                  </a:lnTo>
                  <a:lnTo>
                    <a:pt x="90037" y="176451"/>
                  </a:lnTo>
                  <a:lnTo>
                    <a:pt x="90037" y="0"/>
                  </a:lnTo>
                  <a:close/>
                  <a:moveTo>
                    <a:pt x="45018" y="133458"/>
                  </a:moveTo>
                  <a:cubicBezTo>
                    <a:pt x="41046" y="133458"/>
                    <a:pt x="37957" y="130323"/>
                    <a:pt x="37957" y="126292"/>
                  </a:cubicBezTo>
                  <a:cubicBezTo>
                    <a:pt x="37957" y="122262"/>
                    <a:pt x="41046" y="119127"/>
                    <a:pt x="45018" y="119127"/>
                  </a:cubicBezTo>
                  <a:cubicBezTo>
                    <a:pt x="48991" y="119127"/>
                    <a:pt x="52080" y="122262"/>
                    <a:pt x="52080" y="126292"/>
                  </a:cubicBezTo>
                  <a:cubicBezTo>
                    <a:pt x="52080" y="130323"/>
                    <a:pt x="48991" y="133458"/>
                    <a:pt x="45018" y="133458"/>
                  </a:cubicBezTo>
                  <a:close/>
                  <a:moveTo>
                    <a:pt x="82534" y="59563"/>
                  </a:moveTo>
                  <a:lnTo>
                    <a:pt x="7503" y="59563"/>
                  </a:lnTo>
                  <a:lnTo>
                    <a:pt x="7503" y="49263"/>
                  </a:lnTo>
                  <a:lnTo>
                    <a:pt x="82534" y="49263"/>
                  </a:lnTo>
                  <a:close/>
                  <a:moveTo>
                    <a:pt x="82534" y="38739"/>
                  </a:moveTo>
                  <a:lnTo>
                    <a:pt x="7503" y="38739"/>
                  </a:lnTo>
                  <a:lnTo>
                    <a:pt x="7503" y="28438"/>
                  </a:lnTo>
                  <a:lnTo>
                    <a:pt x="82534" y="28438"/>
                  </a:lnTo>
                  <a:close/>
                  <a:moveTo>
                    <a:pt x="82534" y="17914"/>
                  </a:moveTo>
                  <a:lnTo>
                    <a:pt x="7503" y="17914"/>
                  </a:lnTo>
                  <a:lnTo>
                    <a:pt x="7503" y="7613"/>
                  </a:lnTo>
                  <a:lnTo>
                    <a:pt x="82534" y="7613"/>
                  </a:lnTo>
                  <a:close/>
                </a:path>
              </a:pathLst>
            </a:custGeom>
            <a:solidFill>
              <a:srgbClr val="000000"/>
            </a:solidFill>
            <a:ln w="2071" cap="flat">
              <a:noFill/>
              <a:prstDash val="solid"/>
              <a:miter/>
            </a:ln>
          </p:spPr>
          <p:txBody>
            <a:bodyPr lIns="182880" tIns="91440" rIns="182880" bIns="91440" rtlCol="0" anchor="ctr"/>
            <a:lstStyle/>
            <a:p>
              <a:pPr algn="l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DE" sz="160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E4174C-80C8-4C8D-3A9C-0E7F07C38027}"/>
                </a:ext>
              </a:extLst>
            </p:cNvPr>
            <p:cNvSpPr txBox="1"/>
            <p:nvPr/>
          </p:nvSpPr>
          <p:spPr>
            <a:xfrm>
              <a:off x="747171" y="1827501"/>
              <a:ext cx="777754" cy="301621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lIns="54864" tIns="27432" rIns="54864" bIns="27432" rtlCol="0">
              <a:spAutoFit/>
            </a:bodyPr>
            <a:lstStyle/>
            <a:p>
              <a:pPr marR="0" lvl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Linux Biolinum O" panose="02000503000000000000" pitchFamily="2" charset="0"/>
                  <a:cs typeface="Arial" panose="020B0604020202020204" pitchFamily="34" charset="0"/>
                </a:rPr>
                <a:t>Host 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1E895E-A6B5-7A79-91D6-C533A3054E64}"/>
              </a:ext>
            </a:extLst>
          </p:cNvPr>
          <p:cNvGrpSpPr/>
          <p:nvPr/>
        </p:nvGrpSpPr>
        <p:grpSpPr>
          <a:xfrm>
            <a:off x="7563842" y="928599"/>
            <a:ext cx="777754" cy="1047683"/>
            <a:chOff x="747171" y="1081439"/>
            <a:chExt cx="777754" cy="1047683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B34992C-B09D-99BD-62DD-719FB2230E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6209" y="1081439"/>
              <a:ext cx="299678" cy="587300"/>
            </a:xfrm>
            <a:custGeom>
              <a:avLst/>
              <a:gdLst>
                <a:gd name="connsiteX0" fmla="*/ 0 w 90036"/>
                <a:gd name="connsiteY0" fmla="*/ 0 h 176450"/>
                <a:gd name="connsiteX1" fmla="*/ 0 w 90036"/>
                <a:gd name="connsiteY1" fmla="*/ 176451 h 176450"/>
                <a:gd name="connsiteX2" fmla="*/ 90037 w 90036"/>
                <a:gd name="connsiteY2" fmla="*/ 176451 h 176450"/>
                <a:gd name="connsiteX3" fmla="*/ 90037 w 90036"/>
                <a:gd name="connsiteY3" fmla="*/ 0 h 176450"/>
                <a:gd name="connsiteX4" fmla="*/ 45018 w 90036"/>
                <a:gd name="connsiteY4" fmla="*/ 133458 h 176450"/>
                <a:gd name="connsiteX5" fmla="*/ 37957 w 90036"/>
                <a:gd name="connsiteY5" fmla="*/ 126292 h 176450"/>
                <a:gd name="connsiteX6" fmla="*/ 45018 w 90036"/>
                <a:gd name="connsiteY6" fmla="*/ 119127 h 176450"/>
                <a:gd name="connsiteX7" fmla="*/ 52080 w 90036"/>
                <a:gd name="connsiteY7" fmla="*/ 126292 h 176450"/>
                <a:gd name="connsiteX8" fmla="*/ 45018 w 90036"/>
                <a:gd name="connsiteY8" fmla="*/ 133458 h 176450"/>
                <a:gd name="connsiteX9" fmla="*/ 82534 w 90036"/>
                <a:gd name="connsiteY9" fmla="*/ 59563 h 176450"/>
                <a:gd name="connsiteX10" fmla="*/ 7503 w 90036"/>
                <a:gd name="connsiteY10" fmla="*/ 59563 h 176450"/>
                <a:gd name="connsiteX11" fmla="*/ 7503 w 90036"/>
                <a:gd name="connsiteY11" fmla="*/ 49263 h 176450"/>
                <a:gd name="connsiteX12" fmla="*/ 82534 w 90036"/>
                <a:gd name="connsiteY12" fmla="*/ 49263 h 176450"/>
                <a:gd name="connsiteX13" fmla="*/ 82534 w 90036"/>
                <a:gd name="connsiteY13" fmla="*/ 38739 h 176450"/>
                <a:gd name="connsiteX14" fmla="*/ 7503 w 90036"/>
                <a:gd name="connsiteY14" fmla="*/ 38739 h 176450"/>
                <a:gd name="connsiteX15" fmla="*/ 7503 w 90036"/>
                <a:gd name="connsiteY15" fmla="*/ 28438 h 176450"/>
                <a:gd name="connsiteX16" fmla="*/ 82534 w 90036"/>
                <a:gd name="connsiteY16" fmla="*/ 28438 h 176450"/>
                <a:gd name="connsiteX17" fmla="*/ 82534 w 90036"/>
                <a:gd name="connsiteY17" fmla="*/ 17914 h 176450"/>
                <a:gd name="connsiteX18" fmla="*/ 7503 w 90036"/>
                <a:gd name="connsiteY18" fmla="*/ 17914 h 176450"/>
                <a:gd name="connsiteX19" fmla="*/ 7503 w 90036"/>
                <a:gd name="connsiteY19" fmla="*/ 7613 h 176450"/>
                <a:gd name="connsiteX20" fmla="*/ 82534 w 90036"/>
                <a:gd name="connsiteY20" fmla="*/ 7613 h 1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0036" h="176450">
                  <a:moveTo>
                    <a:pt x="0" y="0"/>
                  </a:moveTo>
                  <a:lnTo>
                    <a:pt x="0" y="176451"/>
                  </a:lnTo>
                  <a:lnTo>
                    <a:pt x="90037" y="176451"/>
                  </a:lnTo>
                  <a:lnTo>
                    <a:pt x="90037" y="0"/>
                  </a:lnTo>
                  <a:close/>
                  <a:moveTo>
                    <a:pt x="45018" y="133458"/>
                  </a:moveTo>
                  <a:cubicBezTo>
                    <a:pt x="41046" y="133458"/>
                    <a:pt x="37957" y="130323"/>
                    <a:pt x="37957" y="126292"/>
                  </a:cubicBezTo>
                  <a:cubicBezTo>
                    <a:pt x="37957" y="122262"/>
                    <a:pt x="41046" y="119127"/>
                    <a:pt x="45018" y="119127"/>
                  </a:cubicBezTo>
                  <a:cubicBezTo>
                    <a:pt x="48991" y="119127"/>
                    <a:pt x="52080" y="122262"/>
                    <a:pt x="52080" y="126292"/>
                  </a:cubicBezTo>
                  <a:cubicBezTo>
                    <a:pt x="52080" y="130323"/>
                    <a:pt x="48991" y="133458"/>
                    <a:pt x="45018" y="133458"/>
                  </a:cubicBezTo>
                  <a:close/>
                  <a:moveTo>
                    <a:pt x="82534" y="59563"/>
                  </a:moveTo>
                  <a:lnTo>
                    <a:pt x="7503" y="59563"/>
                  </a:lnTo>
                  <a:lnTo>
                    <a:pt x="7503" y="49263"/>
                  </a:lnTo>
                  <a:lnTo>
                    <a:pt x="82534" y="49263"/>
                  </a:lnTo>
                  <a:close/>
                  <a:moveTo>
                    <a:pt x="82534" y="38739"/>
                  </a:moveTo>
                  <a:lnTo>
                    <a:pt x="7503" y="38739"/>
                  </a:lnTo>
                  <a:lnTo>
                    <a:pt x="7503" y="28438"/>
                  </a:lnTo>
                  <a:lnTo>
                    <a:pt x="82534" y="28438"/>
                  </a:lnTo>
                  <a:close/>
                  <a:moveTo>
                    <a:pt x="82534" y="17914"/>
                  </a:moveTo>
                  <a:lnTo>
                    <a:pt x="7503" y="17914"/>
                  </a:lnTo>
                  <a:lnTo>
                    <a:pt x="7503" y="7613"/>
                  </a:lnTo>
                  <a:lnTo>
                    <a:pt x="82534" y="7613"/>
                  </a:lnTo>
                  <a:close/>
                </a:path>
              </a:pathLst>
            </a:custGeom>
            <a:solidFill>
              <a:srgbClr val="000000"/>
            </a:solidFill>
            <a:ln w="2071" cap="flat">
              <a:noFill/>
              <a:prstDash val="solid"/>
              <a:miter/>
            </a:ln>
          </p:spPr>
          <p:txBody>
            <a:bodyPr lIns="182880" tIns="91440" rIns="182880" bIns="91440" rtlCol="0" anchor="ctr"/>
            <a:lstStyle/>
            <a:p>
              <a:pPr algn="l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DE" sz="16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9BFAC1-2746-A0C3-FE8C-0A1C3FCF98DF}"/>
                </a:ext>
              </a:extLst>
            </p:cNvPr>
            <p:cNvSpPr txBox="1"/>
            <p:nvPr/>
          </p:nvSpPr>
          <p:spPr>
            <a:xfrm>
              <a:off x="747171" y="1827501"/>
              <a:ext cx="777754" cy="301621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lIns="54864" tIns="27432" rIns="54864" bIns="27432" rtlCol="0">
              <a:spAutoFit/>
            </a:bodyPr>
            <a:lstStyle/>
            <a:p>
              <a:pPr marR="0" lvl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Linux Biolinum O" panose="02000503000000000000" pitchFamily="2" charset="0"/>
                  <a:cs typeface="Arial" panose="020B0604020202020204" pitchFamily="34" charset="0"/>
                </a:rPr>
                <a:t>Host B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3FB458-71F7-A40D-6A55-F71964A4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First Design Principle for 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6DA96-4170-8EDC-F1C5-BC11EEBE37E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7806" y="2180764"/>
            <a:ext cx="8756062" cy="2471625"/>
          </a:xfrm>
        </p:spPr>
        <p:txBody>
          <a:bodyPr/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First COIN Design Principle</a:t>
            </a:r>
          </a:p>
          <a:p>
            <a:pPr lvl="1"/>
            <a:r>
              <a:rPr lang="en-GB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Adhere to the </a:t>
            </a:r>
            <a:r>
              <a:rPr lang="en-GB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original requirements</a:t>
            </a:r>
            <a:r>
              <a:rPr lang="en-GB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 E2E function, </a:t>
            </a:r>
          </a:p>
          <a:p>
            <a:pPr lvl="1"/>
            <a:r>
              <a:rPr lang="en-GB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Enrich its functionality</a:t>
            </a:r>
            <a:r>
              <a:rPr lang="en-GB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GB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Optimize functional complexity</a:t>
            </a:r>
            <a:r>
              <a:rPr lang="en-GB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against its </a:t>
            </a:r>
            <a:r>
              <a:rPr lang="en-GB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communication requirement</a:t>
            </a:r>
            <a:endParaRPr lang="en-GB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Simplicity Principle</a:t>
            </a:r>
            <a:r>
              <a:rPr lang="en-GB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  <a:endParaRPr lang="en-GB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[…] we must drive our architectures and designs toward the simplest possible solutions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73CAAA-BAE9-185E-27F8-CB8F3CBB2272}"/>
              </a:ext>
            </a:extLst>
          </p:cNvPr>
          <p:cNvSpPr txBox="1"/>
          <p:nvPr/>
        </p:nvSpPr>
        <p:spPr>
          <a:xfrm>
            <a:off x="6647688" y="4529278"/>
            <a:ext cx="2496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dirty="0">
                <a:latin typeface="Arial" panose="020B0604020202020204" pitchFamily="34" charset="0"/>
                <a:cs typeface="Arial" panose="020B0604020202020204" pitchFamily="34" charset="0"/>
              </a:rPr>
              <a:t>[3] Bush and Meyer: RFC 3439</a:t>
            </a: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ACBA3C8-54FF-FDC2-B659-2BEF7AA610C3}"/>
              </a:ext>
            </a:extLst>
          </p:cNvPr>
          <p:cNvCxnSpPr>
            <a:cxnSpLocks/>
          </p:cNvCxnSpPr>
          <p:nvPr/>
        </p:nvCxnSpPr>
        <p:spPr bwMode="auto">
          <a:xfrm>
            <a:off x="1788607" y="1296520"/>
            <a:ext cx="1866909" cy="0"/>
          </a:xfrm>
          <a:prstGeom prst="line">
            <a:avLst/>
          </a:prstGeom>
          <a:solidFill>
            <a:srgbClr val="EAEAEA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C28B6B-42D9-0D25-88D4-80614B4A2F9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00019" y="1297832"/>
            <a:ext cx="1047174" cy="267132"/>
          </a:xfrm>
          <a:prstGeom prst="line">
            <a:avLst/>
          </a:prstGeom>
          <a:solidFill>
            <a:srgbClr val="EAEAEA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8E240DB-399C-1171-74A6-8EF49344011A}"/>
              </a:ext>
            </a:extLst>
          </p:cNvPr>
          <p:cNvCxnSpPr>
            <a:cxnSpLocks/>
          </p:cNvCxnSpPr>
          <p:nvPr/>
        </p:nvCxnSpPr>
        <p:spPr bwMode="auto">
          <a:xfrm flipV="1">
            <a:off x="4781779" y="1220615"/>
            <a:ext cx="997823" cy="402611"/>
          </a:xfrm>
          <a:prstGeom prst="line">
            <a:avLst/>
          </a:prstGeom>
          <a:solidFill>
            <a:srgbClr val="EAEAEA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3E3340-8BC3-2B13-C90C-10443EBA2080}"/>
              </a:ext>
            </a:extLst>
          </p:cNvPr>
          <p:cNvCxnSpPr>
            <a:cxnSpLocks/>
          </p:cNvCxnSpPr>
          <p:nvPr/>
        </p:nvCxnSpPr>
        <p:spPr bwMode="auto">
          <a:xfrm flipH="1">
            <a:off x="5814188" y="1260368"/>
            <a:ext cx="1612779" cy="0"/>
          </a:xfrm>
          <a:prstGeom prst="line">
            <a:avLst/>
          </a:prstGeom>
          <a:solidFill>
            <a:srgbClr val="EAEAEA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37C650-F0C0-EB0E-5CED-5B91609893E7}"/>
              </a:ext>
            </a:extLst>
          </p:cNvPr>
          <p:cNvCxnSpPr>
            <a:cxnSpLocks/>
          </p:cNvCxnSpPr>
          <p:nvPr/>
        </p:nvCxnSpPr>
        <p:spPr bwMode="auto">
          <a:xfrm flipH="1">
            <a:off x="3591933" y="928599"/>
            <a:ext cx="833785" cy="367921"/>
          </a:xfrm>
          <a:prstGeom prst="line">
            <a:avLst/>
          </a:prstGeom>
          <a:solidFill>
            <a:srgbClr val="EAEAEA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hteckige Legende 6">
            <a:extLst>
              <a:ext uri="{FF2B5EF4-FFF2-40B4-BE49-F238E27FC236}">
                <a16:creationId xmlns:a16="http://schemas.microsoft.com/office/drawing/2014/main" id="{A6808E81-C4E2-2315-333B-B3260BC2180E}"/>
              </a:ext>
            </a:extLst>
          </p:cNvPr>
          <p:cNvSpPr/>
          <p:nvPr/>
        </p:nvSpPr>
        <p:spPr>
          <a:xfrm>
            <a:off x="4398323" y="1363616"/>
            <a:ext cx="603933" cy="402696"/>
          </a:xfrm>
          <a:prstGeom prst="wedgeRectCallout">
            <a:avLst>
              <a:gd name="adj1" fmla="val -9833"/>
              <a:gd name="adj2" fmla="val -44831"/>
            </a:avLst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R="0" lvl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f</a:t>
            </a:r>
            <a:r>
              <a:rPr kumimoji="0" lang="en-DE" sz="1600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1</a:t>
            </a:r>
            <a:r>
              <a:rPr kumimoji="0" lang="en-DE" sz="1600" b="1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15" name="Rechteckige Legende 6">
            <a:extLst>
              <a:ext uri="{FF2B5EF4-FFF2-40B4-BE49-F238E27FC236}">
                <a16:creationId xmlns:a16="http://schemas.microsoft.com/office/drawing/2014/main" id="{EE9B7AC3-759C-7B00-D33B-21C20C1BF6AE}"/>
              </a:ext>
            </a:extLst>
          </p:cNvPr>
          <p:cNvSpPr/>
          <p:nvPr/>
        </p:nvSpPr>
        <p:spPr>
          <a:xfrm>
            <a:off x="4143260" y="651756"/>
            <a:ext cx="603933" cy="402696"/>
          </a:xfrm>
          <a:prstGeom prst="wedgeRectCallout">
            <a:avLst>
              <a:gd name="adj1" fmla="val -9833"/>
              <a:gd name="adj2" fmla="val -44831"/>
            </a:avLst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R="0" lvl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f</a:t>
            </a:r>
            <a:r>
              <a:rPr kumimoji="0" lang="en-DE" sz="1600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1</a:t>
            </a:r>
            <a:r>
              <a:rPr kumimoji="0" lang="en-DE" sz="1600" b="1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’’</a:t>
            </a:r>
          </a:p>
        </p:txBody>
      </p:sp>
      <p:pic>
        <p:nvPicPr>
          <p:cNvPr id="27" name="Picture 37">
            <a:extLst>
              <a:ext uri="{FF2B5EF4-FFF2-40B4-BE49-F238E27FC236}">
                <a16:creationId xmlns:a16="http://schemas.microsoft.com/office/drawing/2014/main" id="{43289837-ADD7-747B-72A9-B83A8CC0A07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041" y="1131669"/>
            <a:ext cx="570950" cy="33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0" name="Picture 37">
            <a:extLst>
              <a:ext uri="{FF2B5EF4-FFF2-40B4-BE49-F238E27FC236}">
                <a16:creationId xmlns:a16="http://schemas.microsoft.com/office/drawing/2014/main" id="{1A95E3E8-1769-56AF-7C2F-4F171136795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589" y="1094205"/>
            <a:ext cx="570950" cy="33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2" name="Freeform 41">
            <a:extLst>
              <a:ext uri="{FF2B5EF4-FFF2-40B4-BE49-F238E27FC236}">
                <a16:creationId xmlns:a16="http://schemas.microsoft.com/office/drawing/2014/main" id="{A83DABD9-9165-F468-0901-0D5DF3C10D6F}"/>
              </a:ext>
            </a:extLst>
          </p:cNvPr>
          <p:cNvSpPr/>
          <p:nvPr/>
        </p:nvSpPr>
        <p:spPr bwMode="auto">
          <a:xfrm>
            <a:off x="1396717" y="1194915"/>
            <a:ext cx="6219930" cy="354800"/>
          </a:xfrm>
          <a:custGeom>
            <a:avLst/>
            <a:gdLst>
              <a:gd name="connsiteX0" fmla="*/ 0 w 6219930"/>
              <a:gd name="connsiteY0" fmla="*/ 71177 h 354800"/>
              <a:gd name="connsiteX1" fmla="*/ 2291024 w 6219930"/>
              <a:gd name="connsiteY1" fmla="*/ 81226 h 354800"/>
              <a:gd name="connsiteX2" fmla="*/ 3255666 w 6219930"/>
              <a:gd name="connsiteY2" fmla="*/ 312338 h 354800"/>
              <a:gd name="connsiteX3" fmla="*/ 3657600 w 6219930"/>
              <a:gd name="connsiteY3" fmla="*/ 332434 h 354800"/>
              <a:gd name="connsiteX4" fmla="*/ 4491613 w 6219930"/>
              <a:gd name="connsiteY4" fmla="*/ 71177 h 354800"/>
              <a:gd name="connsiteX5" fmla="*/ 6219930 w 6219930"/>
              <a:gd name="connsiteY5" fmla="*/ 71177 h 3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9930" h="354800">
                <a:moveTo>
                  <a:pt x="0" y="71177"/>
                </a:moveTo>
                <a:cubicBezTo>
                  <a:pt x="874206" y="56105"/>
                  <a:pt x="1748413" y="41033"/>
                  <a:pt x="2291024" y="81226"/>
                </a:cubicBezTo>
                <a:cubicBezTo>
                  <a:pt x="2833635" y="121419"/>
                  <a:pt x="3027903" y="270470"/>
                  <a:pt x="3255666" y="312338"/>
                </a:cubicBezTo>
                <a:cubicBezTo>
                  <a:pt x="3483429" y="354206"/>
                  <a:pt x="3451609" y="372627"/>
                  <a:pt x="3657600" y="332434"/>
                </a:cubicBezTo>
                <a:cubicBezTo>
                  <a:pt x="3863591" y="292241"/>
                  <a:pt x="4064558" y="114720"/>
                  <a:pt x="4491613" y="71177"/>
                </a:cubicBezTo>
                <a:cubicBezTo>
                  <a:pt x="4918668" y="27634"/>
                  <a:pt x="5918480" y="-64476"/>
                  <a:pt x="6219930" y="71177"/>
                </a:cubicBezTo>
              </a:path>
            </a:pathLst>
          </a:cu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-128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6FFD92A0-C735-6BB9-2CDC-4BEAA9D79F16}"/>
              </a:ext>
            </a:extLst>
          </p:cNvPr>
          <p:cNvSpPr/>
          <p:nvPr/>
        </p:nvSpPr>
        <p:spPr bwMode="auto">
          <a:xfrm>
            <a:off x="1416818" y="664440"/>
            <a:ext cx="6149591" cy="975394"/>
          </a:xfrm>
          <a:custGeom>
            <a:avLst/>
            <a:gdLst>
              <a:gd name="connsiteX0" fmla="*/ 0 w 6149591"/>
              <a:gd name="connsiteY0" fmla="*/ 591604 h 975394"/>
              <a:gd name="connsiteX1" fmla="*/ 1748413 w 6149591"/>
              <a:gd name="connsiteY1" fmla="*/ 561459 h 975394"/>
              <a:gd name="connsiteX2" fmla="*/ 2753248 w 6149591"/>
              <a:gd name="connsiteY2" fmla="*/ 59041 h 975394"/>
              <a:gd name="connsiteX3" fmla="*/ 3255666 w 6149591"/>
              <a:gd name="connsiteY3" fmla="*/ 38945 h 975394"/>
              <a:gd name="connsiteX4" fmla="*/ 3185327 w 6149591"/>
              <a:gd name="connsiteY4" fmla="*/ 320298 h 975394"/>
              <a:gd name="connsiteX5" fmla="*/ 2542233 w 6149591"/>
              <a:gd name="connsiteY5" fmla="*/ 511217 h 975394"/>
              <a:gd name="connsiteX6" fmla="*/ 2502039 w 6149591"/>
              <a:gd name="connsiteY6" fmla="*/ 762426 h 975394"/>
              <a:gd name="connsiteX7" fmla="*/ 3034602 w 6149591"/>
              <a:gd name="connsiteY7" fmla="*/ 963393 h 975394"/>
              <a:gd name="connsiteX8" fmla="*/ 3748035 w 6149591"/>
              <a:gd name="connsiteY8" fmla="*/ 923200 h 975394"/>
              <a:gd name="connsiteX9" fmla="*/ 4260501 w 6149591"/>
              <a:gd name="connsiteY9" fmla="*/ 682039 h 975394"/>
              <a:gd name="connsiteX10" fmla="*/ 5436158 w 6149591"/>
              <a:gd name="connsiteY10" fmla="*/ 591604 h 975394"/>
              <a:gd name="connsiteX11" fmla="*/ 6149591 w 6149591"/>
              <a:gd name="connsiteY11" fmla="*/ 671991 h 97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9591" h="975394">
                <a:moveTo>
                  <a:pt x="0" y="591604"/>
                </a:moveTo>
                <a:cubicBezTo>
                  <a:pt x="644769" y="620911"/>
                  <a:pt x="1289538" y="650219"/>
                  <a:pt x="1748413" y="561459"/>
                </a:cubicBezTo>
                <a:cubicBezTo>
                  <a:pt x="2207288" y="472699"/>
                  <a:pt x="2502039" y="146127"/>
                  <a:pt x="2753248" y="59041"/>
                </a:cubicBezTo>
                <a:cubicBezTo>
                  <a:pt x="3004457" y="-28045"/>
                  <a:pt x="3183653" y="-4598"/>
                  <a:pt x="3255666" y="38945"/>
                </a:cubicBezTo>
                <a:cubicBezTo>
                  <a:pt x="3327679" y="82488"/>
                  <a:pt x="3304232" y="241586"/>
                  <a:pt x="3185327" y="320298"/>
                </a:cubicBezTo>
                <a:cubicBezTo>
                  <a:pt x="3066422" y="399010"/>
                  <a:pt x="2656114" y="437529"/>
                  <a:pt x="2542233" y="511217"/>
                </a:cubicBezTo>
                <a:cubicBezTo>
                  <a:pt x="2428352" y="584905"/>
                  <a:pt x="2419978" y="687063"/>
                  <a:pt x="2502039" y="762426"/>
                </a:cubicBezTo>
                <a:cubicBezTo>
                  <a:pt x="2584100" y="837789"/>
                  <a:pt x="2826936" y="936597"/>
                  <a:pt x="3034602" y="963393"/>
                </a:cubicBezTo>
                <a:cubicBezTo>
                  <a:pt x="3242268" y="990189"/>
                  <a:pt x="3543719" y="970092"/>
                  <a:pt x="3748035" y="923200"/>
                </a:cubicBezTo>
                <a:cubicBezTo>
                  <a:pt x="3952352" y="876308"/>
                  <a:pt x="3979147" y="737305"/>
                  <a:pt x="4260501" y="682039"/>
                </a:cubicBezTo>
                <a:cubicBezTo>
                  <a:pt x="4541855" y="626773"/>
                  <a:pt x="5121310" y="593279"/>
                  <a:pt x="5436158" y="591604"/>
                </a:cubicBezTo>
                <a:cubicBezTo>
                  <a:pt x="5751006" y="589929"/>
                  <a:pt x="6007239" y="655244"/>
                  <a:pt x="6149591" y="671991"/>
                </a:cubicBezTo>
              </a:path>
            </a:pathLst>
          </a:cu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4610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2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B458-71F7-A40D-6A55-F71964A4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Second Design Principle for 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6DA96-4170-8EDC-F1C5-BC11EEBE37E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7806" y="2571750"/>
            <a:ext cx="8756062" cy="2080639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Missing transparency might lead to problems</a:t>
            </a:r>
          </a:p>
          <a:p>
            <a:endParaRPr lang="en-GB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Second COIN Design Principle</a:t>
            </a:r>
          </a:p>
          <a:p>
            <a:pPr lvl="1"/>
            <a:r>
              <a:rPr lang="en-GB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Insert in </a:t>
            </a:r>
            <a:r>
              <a:rPr lang="en-GB" sz="18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full transparency</a:t>
            </a:r>
            <a:r>
              <a:rPr lang="en-GB" sz="1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the endpoints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4EDFBB08-2ACE-E22C-3840-F331E4306709}"/>
              </a:ext>
            </a:extLst>
          </p:cNvPr>
          <p:cNvSpPr/>
          <p:nvPr/>
        </p:nvSpPr>
        <p:spPr>
          <a:xfrm>
            <a:off x="2804485" y="778196"/>
            <a:ext cx="3726948" cy="1198082"/>
          </a:xfrm>
          <a:prstGeom prst="cloud">
            <a:avLst/>
          </a:prstGeom>
          <a:solidFill>
            <a:sysClr val="window" lastClr="FFFFFF">
              <a:lumMod val="85000"/>
            </a:sysClr>
          </a:solidFill>
          <a:ln w="762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54864" tIns="27432" rIns="54864" bIns="27432"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21F3274-6B82-6D56-8842-EA7D5883EDE2}"/>
              </a:ext>
            </a:extLst>
          </p:cNvPr>
          <p:cNvGrpSpPr/>
          <p:nvPr/>
        </p:nvGrpSpPr>
        <p:grpSpPr>
          <a:xfrm>
            <a:off x="747171" y="928599"/>
            <a:ext cx="777754" cy="1047683"/>
            <a:chOff x="747171" y="1081439"/>
            <a:chExt cx="777754" cy="1047683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B9CC4B0C-9567-4CB2-DF5A-47A28FE0C7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6209" y="1081439"/>
              <a:ext cx="299678" cy="587300"/>
            </a:xfrm>
            <a:custGeom>
              <a:avLst/>
              <a:gdLst>
                <a:gd name="connsiteX0" fmla="*/ 0 w 90036"/>
                <a:gd name="connsiteY0" fmla="*/ 0 h 176450"/>
                <a:gd name="connsiteX1" fmla="*/ 0 w 90036"/>
                <a:gd name="connsiteY1" fmla="*/ 176451 h 176450"/>
                <a:gd name="connsiteX2" fmla="*/ 90037 w 90036"/>
                <a:gd name="connsiteY2" fmla="*/ 176451 h 176450"/>
                <a:gd name="connsiteX3" fmla="*/ 90037 w 90036"/>
                <a:gd name="connsiteY3" fmla="*/ 0 h 176450"/>
                <a:gd name="connsiteX4" fmla="*/ 45018 w 90036"/>
                <a:gd name="connsiteY4" fmla="*/ 133458 h 176450"/>
                <a:gd name="connsiteX5" fmla="*/ 37957 w 90036"/>
                <a:gd name="connsiteY5" fmla="*/ 126292 h 176450"/>
                <a:gd name="connsiteX6" fmla="*/ 45018 w 90036"/>
                <a:gd name="connsiteY6" fmla="*/ 119127 h 176450"/>
                <a:gd name="connsiteX7" fmla="*/ 52080 w 90036"/>
                <a:gd name="connsiteY7" fmla="*/ 126292 h 176450"/>
                <a:gd name="connsiteX8" fmla="*/ 45018 w 90036"/>
                <a:gd name="connsiteY8" fmla="*/ 133458 h 176450"/>
                <a:gd name="connsiteX9" fmla="*/ 82534 w 90036"/>
                <a:gd name="connsiteY9" fmla="*/ 59563 h 176450"/>
                <a:gd name="connsiteX10" fmla="*/ 7503 w 90036"/>
                <a:gd name="connsiteY10" fmla="*/ 59563 h 176450"/>
                <a:gd name="connsiteX11" fmla="*/ 7503 w 90036"/>
                <a:gd name="connsiteY11" fmla="*/ 49263 h 176450"/>
                <a:gd name="connsiteX12" fmla="*/ 82534 w 90036"/>
                <a:gd name="connsiteY12" fmla="*/ 49263 h 176450"/>
                <a:gd name="connsiteX13" fmla="*/ 82534 w 90036"/>
                <a:gd name="connsiteY13" fmla="*/ 38739 h 176450"/>
                <a:gd name="connsiteX14" fmla="*/ 7503 w 90036"/>
                <a:gd name="connsiteY14" fmla="*/ 38739 h 176450"/>
                <a:gd name="connsiteX15" fmla="*/ 7503 w 90036"/>
                <a:gd name="connsiteY15" fmla="*/ 28438 h 176450"/>
                <a:gd name="connsiteX16" fmla="*/ 82534 w 90036"/>
                <a:gd name="connsiteY16" fmla="*/ 28438 h 176450"/>
                <a:gd name="connsiteX17" fmla="*/ 82534 w 90036"/>
                <a:gd name="connsiteY17" fmla="*/ 17914 h 176450"/>
                <a:gd name="connsiteX18" fmla="*/ 7503 w 90036"/>
                <a:gd name="connsiteY18" fmla="*/ 17914 h 176450"/>
                <a:gd name="connsiteX19" fmla="*/ 7503 w 90036"/>
                <a:gd name="connsiteY19" fmla="*/ 7613 h 176450"/>
                <a:gd name="connsiteX20" fmla="*/ 82534 w 90036"/>
                <a:gd name="connsiteY20" fmla="*/ 7613 h 1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0036" h="176450">
                  <a:moveTo>
                    <a:pt x="0" y="0"/>
                  </a:moveTo>
                  <a:lnTo>
                    <a:pt x="0" y="176451"/>
                  </a:lnTo>
                  <a:lnTo>
                    <a:pt x="90037" y="176451"/>
                  </a:lnTo>
                  <a:lnTo>
                    <a:pt x="90037" y="0"/>
                  </a:lnTo>
                  <a:close/>
                  <a:moveTo>
                    <a:pt x="45018" y="133458"/>
                  </a:moveTo>
                  <a:cubicBezTo>
                    <a:pt x="41046" y="133458"/>
                    <a:pt x="37957" y="130323"/>
                    <a:pt x="37957" y="126292"/>
                  </a:cubicBezTo>
                  <a:cubicBezTo>
                    <a:pt x="37957" y="122262"/>
                    <a:pt x="41046" y="119127"/>
                    <a:pt x="45018" y="119127"/>
                  </a:cubicBezTo>
                  <a:cubicBezTo>
                    <a:pt x="48991" y="119127"/>
                    <a:pt x="52080" y="122262"/>
                    <a:pt x="52080" y="126292"/>
                  </a:cubicBezTo>
                  <a:cubicBezTo>
                    <a:pt x="52080" y="130323"/>
                    <a:pt x="48991" y="133458"/>
                    <a:pt x="45018" y="133458"/>
                  </a:cubicBezTo>
                  <a:close/>
                  <a:moveTo>
                    <a:pt x="82534" y="59563"/>
                  </a:moveTo>
                  <a:lnTo>
                    <a:pt x="7503" y="59563"/>
                  </a:lnTo>
                  <a:lnTo>
                    <a:pt x="7503" y="49263"/>
                  </a:lnTo>
                  <a:lnTo>
                    <a:pt x="82534" y="49263"/>
                  </a:lnTo>
                  <a:close/>
                  <a:moveTo>
                    <a:pt x="82534" y="38739"/>
                  </a:moveTo>
                  <a:lnTo>
                    <a:pt x="7503" y="38739"/>
                  </a:lnTo>
                  <a:lnTo>
                    <a:pt x="7503" y="28438"/>
                  </a:lnTo>
                  <a:lnTo>
                    <a:pt x="82534" y="28438"/>
                  </a:lnTo>
                  <a:close/>
                  <a:moveTo>
                    <a:pt x="82534" y="17914"/>
                  </a:moveTo>
                  <a:lnTo>
                    <a:pt x="7503" y="17914"/>
                  </a:lnTo>
                  <a:lnTo>
                    <a:pt x="7503" y="7613"/>
                  </a:lnTo>
                  <a:lnTo>
                    <a:pt x="82534" y="7613"/>
                  </a:lnTo>
                  <a:close/>
                </a:path>
              </a:pathLst>
            </a:custGeom>
            <a:solidFill>
              <a:srgbClr val="000000"/>
            </a:solidFill>
            <a:ln w="2071" cap="flat">
              <a:noFill/>
              <a:prstDash val="solid"/>
              <a:miter/>
            </a:ln>
          </p:spPr>
          <p:txBody>
            <a:bodyPr lIns="182880" tIns="91440" rIns="182880" bIns="91440" rtlCol="0" anchor="ctr"/>
            <a:lstStyle/>
            <a:p>
              <a:pPr algn="l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DE" sz="160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CD1402-5BAC-E3A5-F9AA-E0C9968E0BF0}"/>
                </a:ext>
              </a:extLst>
            </p:cNvPr>
            <p:cNvSpPr txBox="1"/>
            <p:nvPr/>
          </p:nvSpPr>
          <p:spPr>
            <a:xfrm>
              <a:off x="747171" y="1827501"/>
              <a:ext cx="777754" cy="301621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lIns="54864" tIns="27432" rIns="54864" bIns="27432" rtlCol="0">
              <a:spAutoFit/>
            </a:bodyPr>
            <a:lstStyle/>
            <a:p>
              <a:pPr marR="0" lvl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Linux Biolinum O" panose="02000503000000000000" pitchFamily="2" charset="0"/>
                  <a:cs typeface="Arial" panose="020B0604020202020204" pitchFamily="34" charset="0"/>
                </a:rPr>
                <a:t>Host 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1123F2-BE3A-8749-D867-DFB8D64D7B15}"/>
              </a:ext>
            </a:extLst>
          </p:cNvPr>
          <p:cNvGrpSpPr/>
          <p:nvPr/>
        </p:nvGrpSpPr>
        <p:grpSpPr>
          <a:xfrm>
            <a:off x="7563842" y="928599"/>
            <a:ext cx="777754" cy="1047683"/>
            <a:chOff x="747171" y="1081439"/>
            <a:chExt cx="777754" cy="1047683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7D295AD-6CBA-4CE4-1A94-711EE8293D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6209" y="1081439"/>
              <a:ext cx="299678" cy="587300"/>
            </a:xfrm>
            <a:custGeom>
              <a:avLst/>
              <a:gdLst>
                <a:gd name="connsiteX0" fmla="*/ 0 w 90036"/>
                <a:gd name="connsiteY0" fmla="*/ 0 h 176450"/>
                <a:gd name="connsiteX1" fmla="*/ 0 w 90036"/>
                <a:gd name="connsiteY1" fmla="*/ 176451 h 176450"/>
                <a:gd name="connsiteX2" fmla="*/ 90037 w 90036"/>
                <a:gd name="connsiteY2" fmla="*/ 176451 h 176450"/>
                <a:gd name="connsiteX3" fmla="*/ 90037 w 90036"/>
                <a:gd name="connsiteY3" fmla="*/ 0 h 176450"/>
                <a:gd name="connsiteX4" fmla="*/ 45018 w 90036"/>
                <a:gd name="connsiteY4" fmla="*/ 133458 h 176450"/>
                <a:gd name="connsiteX5" fmla="*/ 37957 w 90036"/>
                <a:gd name="connsiteY5" fmla="*/ 126292 h 176450"/>
                <a:gd name="connsiteX6" fmla="*/ 45018 w 90036"/>
                <a:gd name="connsiteY6" fmla="*/ 119127 h 176450"/>
                <a:gd name="connsiteX7" fmla="*/ 52080 w 90036"/>
                <a:gd name="connsiteY7" fmla="*/ 126292 h 176450"/>
                <a:gd name="connsiteX8" fmla="*/ 45018 w 90036"/>
                <a:gd name="connsiteY8" fmla="*/ 133458 h 176450"/>
                <a:gd name="connsiteX9" fmla="*/ 82534 w 90036"/>
                <a:gd name="connsiteY9" fmla="*/ 59563 h 176450"/>
                <a:gd name="connsiteX10" fmla="*/ 7503 w 90036"/>
                <a:gd name="connsiteY10" fmla="*/ 59563 h 176450"/>
                <a:gd name="connsiteX11" fmla="*/ 7503 w 90036"/>
                <a:gd name="connsiteY11" fmla="*/ 49263 h 176450"/>
                <a:gd name="connsiteX12" fmla="*/ 82534 w 90036"/>
                <a:gd name="connsiteY12" fmla="*/ 49263 h 176450"/>
                <a:gd name="connsiteX13" fmla="*/ 82534 w 90036"/>
                <a:gd name="connsiteY13" fmla="*/ 38739 h 176450"/>
                <a:gd name="connsiteX14" fmla="*/ 7503 w 90036"/>
                <a:gd name="connsiteY14" fmla="*/ 38739 h 176450"/>
                <a:gd name="connsiteX15" fmla="*/ 7503 w 90036"/>
                <a:gd name="connsiteY15" fmla="*/ 28438 h 176450"/>
                <a:gd name="connsiteX16" fmla="*/ 82534 w 90036"/>
                <a:gd name="connsiteY16" fmla="*/ 28438 h 176450"/>
                <a:gd name="connsiteX17" fmla="*/ 82534 w 90036"/>
                <a:gd name="connsiteY17" fmla="*/ 17914 h 176450"/>
                <a:gd name="connsiteX18" fmla="*/ 7503 w 90036"/>
                <a:gd name="connsiteY18" fmla="*/ 17914 h 176450"/>
                <a:gd name="connsiteX19" fmla="*/ 7503 w 90036"/>
                <a:gd name="connsiteY19" fmla="*/ 7613 h 176450"/>
                <a:gd name="connsiteX20" fmla="*/ 82534 w 90036"/>
                <a:gd name="connsiteY20" fmla="*/ 7613 h 1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0036" h="176450">
                  <a:moveTo>
                    <a:pt x="0" y="0"/>
                  </a:moveTo>
                  <a:lnTo>
                    <a:pt x="0" y="176451"/>
                  </a:lnTo>
                  <a:lnTo>
                    <a:pt x="90037" y="176451"/>
                  </a:lnTo>
                  <a:lnTo>
                    <a:pt x="90037" y="0"/>
                  </a:lnTo>
                  <a:close/>
                  <a:moveTo>
                    <a:pt x="45018" y="133458"/>
                  </a:moveTo>
                  <a:cubicBezTo>
                    <a:pt x="41046" y="133458"/>
                    <a:pt x="37957" y="130323"/>
                    <a:pt x="37957" y="126292"/>
                  </a:cubicBezTo>
                  <a:cubicBezTo>
                    <a:pt x="37957" y="122262"/>
                    <a:pt x="41046" y="119127"/>
                    <a:pt x="45018" y="119127"/>
                  </a:cubicBezTo>
                  <a:cubicBezTo>
                    <a:pt x="48991" y="119127"/>
                    <a:pt x="52080" y="122262"/>
                    <a:pt x="52080" y="126292"/>
                  </a:cubicBezTo>
                  <a:cubicBezTo>
                    <a:pt x="52080" y="130323"/>
                    <a:pt x="48991" y="133458"/>
                    <a:pt x="45018" y="133458"/>
                  </a:cubicBezTo>
                  <a:close/>
                  <a:moveTo>
                    <a:pt x="82534" y="59563"/>
                  </a:moveTo>
                  <a:lnTo>
                    <a:pt x="7503" y="59563"/>
                  </a:lnTo>
                  <a:lnTo>
                    <a:pt x="7503" y="49263"/>
                  </a:lnTo>
                  <a:lnTo>
                    <a:pt x="82534" y="49263"/>
                  </a:lnTo>
                  <a:close/>
                  <a:moveTo>
                    <a:pt x="82534" y="38739"/>
                  </a:moveTo>
                  <a:lnTo>
                    <a:pt x="7503" y="38739"/>
                  </a:lnTo>
                  <a:lnTo>
                    <a:pt x="7503" y="28438"/>
                  </a:lnTo>
                  <a:lnTo>
                    <a:pt x="82534" y="28438"/>
                  </a:lnTo>
                  <a:close/>
                  <a:moveTo>
                    <a:pt x="82534" y="17914"/>
                  </a:moveTo>
                  <a:lnTo>
                    <a:pt x="7503" y="17914"/>
                  </a:lnTo>
                  <a:lnTo>
                    <a:pt x="7503" y="7613"/>
                  </a:lnTo>
                  <a:lnTo>
                    <a:pt x="82534" y="7613"/>
                  </a:lnTo>
                  <a:close/>
                </a:path>
              </a:pathLst>
            </a:custGeom>
            <a:solidFill>
              <a:srgbClr val="000000"/>
            </a:solidFill>
            <a:ln w="2071" cap="flat">
              <a:noFill/>
              <a:prstDash val="solid"/>
              <a:miter/>
            </a:ln>
          </p:spPr>
          <p:txBody>
            <a:bodyPr lIns="182880" tIns="91440" rIns="182880" bIns="91440" rtlCol="0" anchor="ctr"/>
            <a:lstStyle/>
            <a:p>
              <a:pPr algn="l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DE" sz="16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6AAF71F-3570-453D-EFAB-64D8BCB47EC3}"/>
                </a:ext>
              </a:extLst>
            </p:cNvPr>
            <p:cNvSpPr txBox="1"/>
            <p:nvPr/>
          </p:nvSpPr>
          <p:spPr>
            <a:xfrm>
              <a:off x="747171" y="1827501"/>
              <a:ext cx="777754" cy="301621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lIns="54864" tIns="27432" rIns="54864" bIns="27432" rtlCol="0">
              <a:spAutoFit/>
            </a:bodyPr>
            <a:lstStyle/>
            <a:p>
              <a:pPr marR="0" lvl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Linux Biolinum O" panose="02000503000000000000" pitchFamily="2" charset="0"/>
                  <a:cs typeface="Arial" panose="020B0604020202020204" pitchFamily="34" charset="0"/>
                </a:rPr>
                <a:t>Host B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319CAAE-773A-32A4-CBC3-985795326ABB}"/>
              </a:ext>
            </a:extLst>
          </p:cNvPr>
          <p:cNvGrpSpPr/>
          <p:nvPr/>
        </p:nvGrpSpPr>
        <p:grpSpPr>
          <a:xfrm>
            <a:off x="1788607" y="1094205"/>
            <a:ext cx="5638360" cy="812781"/>
            <a:chOff x="1788607" y="1094205"/>
            <a:chExt cx="5638360" cy="81278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DE2219-BD4F-5CDA-21BD-B6AA628519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8607" y="1296520"/>
              <a:ext cx="1866909" cy="0"/>
            </a:xfrm>
            <a:prstGeom prst="line">
              <a:avLst/>
            </a:prstGeom>
            <a:solidFill>
              <a:srgbClr val="EAEAEA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B309DA-59F2-2F43-E592-BBD4EDF9BFED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700019" y="1297832"/>
              <a:ext cx="1047174" cy="449838"/>
            </a:xfrm>
            <a:prstGeom prst="line">
              <a:avLst/>
            </a:prstGeom>
            <a:solidFill>
              <a:srgbClr val="EAEAEA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357C1F-6575-E8A5-FBE4-43FD05A1F03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47193" y="1220615"/>
              <a:ext cx="1032409" cy="505666"/>
            </a:xfrm>
            <a:prstGeom prst="line">
              <a:avLst/>
            </a:prstGeom>
            <a:solidFill>
              <a:srgbClr val="EAEAEA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910D580-3AD8-F8A2-6C0F-E6D11FF66FA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814188" y="1260368"/>
              <a:ext cx="1612779" cy="0"/>
            </a:xfrm>
            <a:prstGeom prst="line">
              <a:avLst/>
            </a:prstGeom>
            <a:solidFill>
              <a:srgbClr val="EAEAEA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Rechteckige Legende 6">
              <a:extLst>
                <a:ext uri="{FF2B5EF4-FFF2-40B4-BE49-F238E27FC236}">
                  <a16:creationId xmlns:a16="http://schemas.microsoft.com/office/drawing/2014/main" id="{99EE53A7-DC7D-5BA3-DCB3-F1F69D47B7E2}"/>
                </a:ext>
              </a:extLst>
            </p:cNvPr>
            <p:cNvSpPr/>
            <p:nvPr/>
          </p:nvSpPr>
          <p:spPr>
            <a:xfrm>
              <a:off x="4398323" y="1504290"/>
              <a:ext cx="603933" cy="402696"/>
            </a:xfrm>
            <a:prstGeom prst="wedgeRectCallout">
              <a:avLst>
                <a:gd name="adj1" fmla="val -9833"/>
                <a:gd name="adj2" fmla="val -44831"/>
              </a:avLst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R="0" lvl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DE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Linux Biolinum O" panose="02000503000000000000" pitchFamily="2" charset="0"/>
                  <a:cs typeface="Arial" panose="020B0604020202020204" pitchFamily="34" charset="0"/>
                </a:rPr>
                <a:t>f</a:t>
              </a:r>
              <a:r>
                <a:rPr kumimoji="0" lang="en-DE" sz="1600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Linux Biolinum O" panose="02000503000000000000" pitchFamily="2" charset="0"/>
                  <a:cs typeface="Arial" panose="020B0604020202020204" pitchFamily="34" charset="0"/>
                </a:rPr>
                <a:t>1</a:t>
              </a:r>
              <a:r>
                <a:rPr kumimoji="0" lang="en-DE" sz="1600" b="1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Linux Biolinum O" panose="02000503000000000000" pitchFamily="2" charset="0"/>
                  <a:cs typeface="Arial" panose="020B0604020202020204" pitchFamily="34" charset="0"/>
                </a:rPr>
                <a:t>’</a:t>
              </a:r>
            </a:p>
          </p:txBody>
        </p:sp>
        <p:pic>
          <p:nvPicPr>
            <p:cNvPr id="31" name="Picture 37">
              <a:extLst>
                <a:ext uri="{FF2B5EF4-FFF2-40B4-BE49-F238E27FC236}">
                  <a16:creationId xmlns:a16="http://schemas.microsoft.com/office/drawing/2014/main" id="{15054538-0EEE-B95D-B84C-6B0A3F8CEF4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0041" y="1131669"/>
              <a:ext cx="570950" cy="332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32" name="Picture 37">
              <a:extLst>
                <a:ext uri="{FF2B5EF4-FFF2-40B4-BE49-F238E27FC236}">
                  <a16:creationId xmlns:a16="http://schemas.microsoft.com/office/drawing/2014/main" id="{1720BCAB-90C9-6F4F-2833-86BC1352559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9589" y="1094205"/>
              <a:ext cx="570950" cy="332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36" name="Graphic 35">
            <a:extLst>
              <a:ext uri="{FF2B5EF4-FFF2-40B4-BE49-F238E27FC236}">
                <a16:creationId xmlns:a16="http://schemas.microsoft.com/office/drawing/2014/main" id="{945D484A-9616-76AC-D92F-ECA849FEB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7388" y="687461"/>
            <a:ext cx="760740" cy="772266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5192D35-DB1F-0ED7-4C3B-5657CAAC95FF}"/>
              </a:ext>
            </a:extLst>
          </p:cNvPr>
          <p:cNvCxnSpPr/>
          <p:nvPr/>
        </p:nvCxnSpPr>
        <p:spPr bwMode="auto">
          <a:xfrm>
            <a:off x="1524925" y="2277660"/>
            <a:ext cx="5872571" cy="0"/>
          </a:xfrm>
          <a:prstGeom prst="straightConnector1">
            <a:avLst/>
          </a:prstGeom>
          <a:solidFill>
            <a:srgbClr val="EAEAEA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9" name="Rechteckige Legende 6">
            <a:extLst>
              <a:ext uri="{FF2B5EF4-FFF2-40B4-BE49-F238E27FC236}">
                <a16:creationId xmlns:a16="http://schemas.microsoft.com/office/drawing/2014/main" id="{F3A3B37F-C17A-7676-8802-73FECC72B67E}"/>
              </a:ext>
            </a:extLst>
          </p:cNvPr>
          <p:cNvSpPr/>
          <p:nvPr/>
        </p:nvSpPr>
        <p:spPr>
          <a:xfrm>
            <a:off x="3808660" y="2049803"/>
            <a:ext cx="1718597" cy="402696"/>
          </a:xfrm>
          <a:prstGeom prst="wedgeRectCallout">
            <a:avLst>
              <a:gd name="adj1" fmla="val -9833"/>
              <a:gd name="adj2" fmla="val -44831"/>
            </a:avLst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R="0" lvl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F={f</a:t>
            </a:r>
            <a:r>
              <a:rPr kumimoji="0" lang="de-DE" sz="16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0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, f</a:t>
            </a:r>
            <a:r>
              <a:rPr kumimoji="0" lang="de-DE" sz="16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1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, f</a:t>
            </a:r>
            <a:r>
              <a:rPr kumimoji="0" lang="de-DE" sz="16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2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, ...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f</a:t>
            </a:r>
            <a:r>
              <a:rPr kumimoji="0" lang="de-DE" sz="1600" b="0" i="0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n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}</a:t>
            </a:r>
            <a:endParaRPr kumimoji="0" lang="en-DE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inux Biolinum O" panose="02000503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485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3E1D-3809-0F75-E86A-DDF6DFAE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Considerations for Transport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6F016-A4FA-C45D-53FD-78E88524FD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7806" y="668617"/>
            <a:ext cx="8756062" cy="2829512"/>
          </a:xfrm>
        </p:spPr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Functionality traditionally implemented in endpoints only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Directly impacted by emerging COIN capabilities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Several aspects to consider</a:t>
            </a:r>
          </a:p>
          <a:p>
            <a:pPr marL="0" indent="0">
              <a:buNone/>
            </a:pP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0D9E32-A212-BA24-5B86-8A01864AD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375" y="2946622"/>
            <a:ext cx="952500" cy="952500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A4FBB04E-7CBD-B974-7FE9-2E6FCD52A2F1}"/>
              </a:ext>
            </a:extLst>
          </p:cNvPr>
          <p:cNvGrpSpPr/>
          <p:nvPr/>
        </p:nvGrpSpPr>
        <p:grpSpPr>
          <a:xfrm>
            <a:off x="3526971" y="2848581"/>
            <a:ext cx="1091208" cy="952500"/>
            <a:chOff x="3835224" y="2567877"/>
            <a:chExt cx="2575623" cy="257562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9A38EC2-BB39-4358-0A6A-55CE3580EDDF}"/>
                </a:ext>
              </a:extLst>
            </p:cNvPr>
            <p:cNvGrpSpPr/>
            <p:nvPr/>
          </p:nvGrpSpPr>
          <p:grpSpPr>
            <a:xfrm>
              <a:off x="4501041" y="3053281"/>
              <a:ext cx="1608968" cy="373987"/>
              <a:chOff x="4740679" y="3273455"/>
              <a:chExt cx="1083934" cy="251949"/>
            </a:xfrm>
          </p:grpSpPr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A1ED1F04-B025-ABE4-F9F5-88F750E0D8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740679" y="3273455"/>
                <a:ext cx="248929" cy="248929"/>
              </a:xfrm>
              <a:prstGeom prst="rect">
                <a:avLst/>
              </a:prstGeom>
            </p:spPr>
          </p:pic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0A361E91-4356-72A2-9894-3088482183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019014" y="3276475"/>
                <a:ext cx="248929" cy="24892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017AFF38-5016-6DDE-D326-E2B321C719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297348" y="3276474"/>
                <a:ext cx="248929" cy="248929"/>
              </a:xfrm>
              <a:prstGeom prst="rect">
                <a:avLst/>
              </a:prstGeom>
            </p:spPr>
          </p:pic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F051CDDC-B0CC-89CF-21DF-A3B877E403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575684" y="3273455"/>
                <a:ext cx="248929" cy="248929"/>
              </a:xfrm>
              <a:prstGeom prst="rect">
                <a:avLst/>
              </a:prstGeom>
            </p:spPr>
          </p:pic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44527AE-2944-8F3F-1806-88D9B3C4D479}"/>
                </a:ext>
              </a:extLst>
            </p:cNvPr>
            <p:cNvGrpSpPr/>
            <p:nvPr/>
          </p:nvGrpSpPr>
          <p:grpSpPr>
            <a:xfrm>
              <a:off x="4479216" y="3467951"/>
              <a:ext cx="1608968" cy="373987"/>
              <a:chOff x="4740679" y="3273455"/>
              <a:chExt cx="1083934" cy="251949"/>
            </a:xfrm>
          </p:grpSpPr>
          <p:pic>
            <p:nvPicPr>
              <p:cNvPr id="54" name="Graphic 53">
                <a:extLst>
                  <a:ext uri="{FF2B5EF4-FFF2-40B4-BE49-F238E27FC236}">
                    <a16:creationId xmlns:a16="http://schemas.microsoft.com/office/drawing/2014/main" id="{67B1E1D3-0E02-C241-3239-E82AFBAEA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740679" y="3273455"/>
                <a:ext cx="248929" cy="248929"/>
              </a:xfrm>
              <a:prstGeom prst="rect">
                <a:avLst/>
              </a:prstGeom>
            </p:spPr>
          </p:pic>
          <p:pic>
            <p:nvPicPr>
              <p:cNvPr id="55" name="Graphic 54">
                <a:extLst>
                  <a:ext uri="{FF2B5EF4-FFF2-40B4-BE49-F238E27FC236}">
                    <a16:creationId xmlns:a16="http://schemas.microsoft.com/office/drawing/2014/main" id="{9F2A4A04-9C2F-80A8-2665-8955A597B3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019014" y="3276475"/>
                <a:ext cx="248929" cy="248929"/>
              </a:xfrm>
              <a:prstGeom prst="rect">
                <a:avLst/>
              </a:prstGeom>
            </p:spPr>
          </p:pic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67FBE29F-AEEC-126A-1451-4BCA23AE4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297348" y="3276474"/>
                <a:ext cx="248929" cy="248929"/>
              </a:xfrm>
              <a:prstGeom prst="rect">
                <a:avLst/>
              </a:prstGeom>
            </p:spPr>
          </p:pic>
          <p:pic>
            <p:nvPicPr>
              <p:cNvPr id="57" name="Graphic 56">
                <a:extLst>
                  <a:ext uri="{FF2B5EF4-FFF2-40B4-BE49-F238E27FC236}">
                    <a16:creationId xmlns:a16="http://schemas.microsoft.com/office/drawing/2014/main" id="{565CA26B-C4C1-3D58-7402-5678EE9391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575684" y="3273455"/>
                <a:ext cx="248929" cy="248929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4D7B6BF-7222-D1AB-D3C7-22880872147E}"/>
                </a:ext>
              </a:extLst>
            </p:cNvPr>
            <p:cNvGrpSpPr/>
            <p:nvPr/>
          </p:nvGrpSpPr>
          <p:grpSpPr>
            <a:xfrm>
              <a:off x="4479216" y="3885969"/>
              <a:ext cx="1608968" cy="373987"/>
              <a:chOff x="4740679" y="3273455"/>
              <a:chExt cx="1083934" cy="251949"/>
            </a:xfrm>
          </p:grpSpPr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DA82134B-4E1F-0545-0FF3-5B9C664BF8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740679" y="3273455"/>
                <a:ext cx="248929" cy="248929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BDF0DB58-A35C-2D6A-F474-B19127F8CD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019014" y="3276475"/>
                <a:ext cx="248929" cy="248929"/>
              </a:xfrm>
              <a:prstGeom prst="rect">
                <a:avLst/>
              </a:prstGeom>
            </p:spPr>
          </p:pic>
          <p:pic>
            <p:nvPicPr>
              <p:cNvPr id="61" name="Graphic 60">
                <a:extLst>
                  <a:ext uri="{FF2B5EF4-FFF2-40B4-BE49-F238E27FC236}">
                    <a16:creationId xmlns:a16="http://schemas.microsoft.com/office/drawing/2014/main" id="{05EC6050-02F9-48DB-0E91-8F585F1E4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297348" y="3276474"/>
                <a:ext cx="248929" cy="248929"/>
              </a:xfrm>
              <a:prstGeom prst="rect">
                <a:avLst/>
              </a:prstGeom>
            </p:spPr>
          </p:pic>
          <p:pic>
            <p:nvPicPr>
              <p:cNvPr id="62" name="Graphic 61">
                <a:extLst>
                  <a:ext uri="{FF2B5EF4-FFF2-40B4-BE49-F238E27FC236}">
                    <a16:creationId xmlns:a16="http://schemas.microsoft.com/office/drawing/2014/main" id="{3852CE0C-CA86-5AD5-F3CC-B12A74F04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575684" y="3273455"/>
                <a:ext cx="248929" cy="248929"/>
              </a:xfrm>
              <a:prstGeom prst="rect">
                <a:avLst/>
              </a:prstGeom>
            </p:spPr>
          </p:pic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A48A320-0A28-36B4-823D-63793DC90CAF}"/>
                </a:ext>
              </a:extLst>
            </p:cNvPr>
            <p:cNvCxnSpPr/>
            <p:nvPr/>
          </p:nvCxnSpPr>
          <p:spPr bwMode="auto">
            <a:xfrm>
              <a:off x="4479216" y="3442881"/>
              <a:ext cx="1630793" cy="0"/>
            </a:xfrm>
            <a:prstGeom prst="line">
              <a:avLst/>
            </a:prstGeom>
            <a:solidFill>
              <a:srgbClr val="EAEAEA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311C1B3-8203-DEB1-ACFF-8010E4ADD413}"/>
                </a:ext>
              </a:extLst>
            </p:cNvPr>
            <p:cNvCxnSpPr/>
            <p:nvPr/>
          </p:nvCxnSpPr>
          <p:spPr bwMode="auto">
            <a:xfrm>
              <a:off x="4489314" y="3853795"/>
              <a:ext cx="1630793" cy="0"/>
            </a:xfrm>
            <a:prstGeom prst="line">
              <a:avLst/>
            </a:prstGeom>
            <a:solidFill>
              <a:srgbClr val="EAEAEA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2E7C670-2B96-529B-ECC2-4E41E3B66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5400000">
              <a:off x="3835224" y="2567877"/>
              <a:ext cx="2575623" cy="2575623"/>
            </a:xfrm>
            <a:prstGeom prst="rect">
              <a:avLst/>
            </a:prstGeom>
          </p:spPr>
        </p:pic>
      </p:grpSp>
      <p:pic>
        <p:nvPicPr>
          <p:cNvPr id="70" name="Graphic 69">
            <a:extLst>
              <a:ext uri="{FF2B5EF4-FFF2-40B4-BE49-F238E27FC236}">
                <a16:creationId xmlns:a16="http://schemas.microsoft.com/office/drawing/2014/main" id="{042C9B38-10C2-859C-844F-C8C4F5BB246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84058" y="2875355"/>
            <a:ext cx="853286" cy="853286"/>
          </a:xfrm>
          <a:prstGeom prst="rect">
            <a:avLst/>
          </a:prstGeom>
        </p:spPr>
      </p:pic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180DE139-BC18-EE2D-4F5C-30CDF24F22C0}"/>
              </a:ext>
            </a:extLst>
          </p:cNvPr>
          <p:cNvSpPr txBox="1">
            <a:spLocks/>
          </p:cNvSpPr>
          <p:nvPr/>
        </p:nvSpPr>
        <p:spPr bwMode="auto">
          <a:xfrm>
            <a:off x="525934" y="2545629"/>
            <a:ext cx="8299938" cy="346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3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290"/>
              </a:buClr>
              <a:buFont typeface="Wingdings 2" pitchFamily="-106" charset="2"/>
              <a:buChar char=""/>
              <a:defRPr sz="1800" b="1">
                <a:solidFill>
                  <a:srgbClr val="004290"/>
                </a:solidFill>
                <a:latin typeface="Arial"/>
                <a:ea typeface="Arial"/>
                <a:cs typeface="Arial"/>
              </a:defRPr>
            </a:lvl1pPr>
            <a:lvl2pPr marL="557213" indent="-2143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4290"/>
              </a:buClr>
              <a:buFont typeface="Wingdings 3" pitchFamily="-106" charset="2"/>
              <a:buChar char=""/>
              <a:defRPr sz="16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2pPr>
            <a:lvl3pPr marL="857250" indent="-1714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4290"/>
              </a:buClr>
              <a:buFont typeface="Wingdings 2" pitchFamily="-106" charset="2"/>
              <a:buChar char="¾"/>
              <a:defRPr sz="14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3pPr>
            <a:lvl4pPr marL="1171575" indent="-1714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4290"/>
              </a:buClr>
              <a:buFont typeface="Wingdings 3" pitchFamily="-106" charset="2"/>
              <a:buChar char="¬"/>
              <a:defRPr sz="14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4pPr>
            <a:lvl5pPr marL="1485900" indent="-1714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4290"/>
              </a:buClr>
              <a:buChar char="-"/>
              <a:defRPr sz="14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5pPr>
            <a:lvl6pPr marL="1828800" indent="-1714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171700" indent="-1714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14600" indent="-1714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857500" indent="-1714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DE" sz="1600" kern="0" dirty="0">
                <a:latin typeface="Arial" panose="020B0604020202020204" pitchFamily="34" charset="0"/>
                <a:cs typeface="Arial" panose="020B0604020202020204" pitchFamily="34" charset="0"/>
              </a:rPr>
              <a:t>Adressing</a:t>
            </a:r>
          </a:p>
          <a:p>
            <a:pPr marL="0" indent="0">
              <a:buNone/>
            </a:pPr>
            <a:r>
              <a:rPr lang="en-DE" sz="1600" kern="0" dirty="0">
                <a:latin typeface="Arial" panose="020B0604020202020204" pitchFamily="34" charset="0"/>
                <a:cs typeface="Arial" panose="020B0604020202020204" pitchFamily="34" charset="0"/>
              </a:rPr>
              <a:t>Flow Granularity</a:t>
            </a:r>
          </a:p>
          <a:p>
            <a:pPr marL="0" indent="0">
              <a:buNone/>
            </a:pPr>
            <a:r>
              <a:rPr lang="en-DE" sz="1600" kern="0" dirty="0">
                <a:latin typeface="Arial" panose="020B0604020202020204" pitchFamily="34" charset="0"/>
                <a:cs typeface="Arial" panose="020B0604020202020204" pitchFamily="34" charset="0"/>
              </a:rPr>
              <a:t>Collective Communication</a:t>
            </a: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EC13F8E1-4DE4-78BD-F20C-09CA59827B2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53124" y="4116745"/>
            <a:ext cx="952500" cy="952500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8D54C7C1-A08D-E026-8073-DB0EAC69A63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422259" y="4027164"/>
            <a:ext cx="997671" cy="99767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44D6BC-D995-6BD0-F5D7-F47D5F5C2A94}"/>
              </a:ext>
            </a:extLst>
          </p:cNvPr>
          <p:cNvSpPr txBox="1">
            <a:spLocks/>
          </p:cNvSpPr>
          <p:nvPr/>
        </p:nvSpPr>
        <p:spPr bwMode="auto">
          <a:xfrm>
            <a:off x="207806" y="4232631"/>
            <a:ext cx="8756062" cy="510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290"/>
              </a:buClr>
              <a:buFont typeface="Wingdings 2" pitchFamily="-106" charset="2"/>
              <a:buChar char=""/>
              <a:defRPr sz="1800" b="1">
                <a:solidFill>
                  <a:srgbClr val="004290"/>
                </a:solidFill>
                <a:latin typeface="Arial"/>
                <a:ea typeface="Arial"/>
                <a:cs typeface="Arial"/>
              </a:defRPr>
            </a:lvl1pPr>
            <a:lvl2pPr marL="557213" indent="-2143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4290"/>
              </a:buClr>
              <a:buFont typeface="Wingdings 3" pitchFamily="-106" charset="2"/>
              <a:buChar char=""/>
              <a:defRPr sz="16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2pPr>
            <a:lvl3pPr marL="857250" indent="-1714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4290"/>
              </a:buClr>
              <a:buFont typeface="Wingdings 2" pitchFamily="-106" charset="2"/>
              <a:buChar char="¾"/>
              <a:defRPr sz="14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3pPr>
            <a:lvl4pPr marL="1171575" indent="-1714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4290"/>
              </a:buClr>
              <a:buFont typeface="Wingdings 3" pitchFamily="-106" charset="2"/>
              <a:buChar char="¬"/>
              <a:defRPr sz="14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4pPr>
            <a:lvl5pPr marL="1485900" indent="-1714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4290"/>
              </a:buClr>
              <a:buChar char="-"/>
              <a:defRPr sz="14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5pPr>
            <a:lvl6pPr marL="1828800" indent="-1714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171700" indent="-1714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14600" indent="-1714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857500" indent="-1714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DE" kern="0" dirty="0">
                <a:latin typeface="Arial" panose="020B0604020202020204" pitchFamily="34" charset="0"/>
                <a:cs typeface="Arial" panose="020B0604020202020204" pitchFamily="34" charset="0"/>
              </a:rPr>
              <a:t>More details</a:t>
            </a:r>
          </a:p>
          <a:p>
            <a:r>
              <a:rPr lang="en-DE" kern="0" dirty="0">
                <a:latin typeface="Arial" panose="020B0604020202020204" pitchFamily="34" charset="0"/>
                <a:cs typeface="Arial" panose="020B0604020202020204" pitchFamily="34" charset="0"/>
              </a:rPr>
              <a:t>More aspects </a:t>
            </a:r>
          </a:p>
        </p:txBody>
      </p:sp>
    </p:spTree>
    <p:extLst>
      <p:ext uri="{BB962C8B-B14F-4D97-AF65-F5344CB8AC3E}">
        <p14:creationId xmlns:p14="http://schemas.microsoft.com/office/powerpoint/2010/main" val="2389658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A201-AA2A-BDF7-37B0-EC4EFC8A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Transport Addressing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946FA9-BF92-EB96-81B7-64034E170865}"/>
              </a:ext>
            </a:extLst>
          </p:cNvPr>
          <p:cNvGrpSpPr/>
          <p:nvPr/>
        </p:nvGrpSpPr>
        <p:grpSpPr>
          <a:xfrm>
            <a:off x="747171" y="1081439"/>
            <a:ext cx="777754" cy="1047683"/>
            <a:chOff x="747171" y="1081439"/>
            <a:chExt cx="777754" cy="104768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48479BD-8E7B-CF51-D817-948292AB77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6209" y="1081439"/>
              <a:ext cx="299678" cy="587300"/>
            </a:xfrm>
            <a:custGeom>
              <a:avLst/>
              <a:gdLst>
                <a:gd name="connsiteX0" fmla="*/ 0 w 90036"/>
                <a:gd name="connsiteY0" fmla="*/ 0 h 176450"/>
                <a:gd name="connsiteX1" fmla="*/ 0 w 90036"/>
                <a:gd name="connsiteY1" fmla="*/ 176451 h 176450"/>
                <a:gd name="connsiteX2" fmla="*/ 90037 w 90036"/>
                <a:gd name="connsiteY2" fmla="*/ 176451 h 176450"/>
                <a:gd name="connsiteX3" fmla="*/ 90037 w 90036"/>
                <a:gd name="connsiteY3" fmla="*/ 0 h 176450"/>
                <a:gd name="connsiteX4" fmla="*/ 45018 w 90036"/>
                <a:gd name="connsiteY4" fmla="*/ 133458 h 176450"/>
                <a:gd name="connsiteX5" fmla="*/ 37957 w 90036"/>
                <a:gd name="connsiteY5" fmla="*/ 126292 h 176450"/>
                <a:gd name="connsiteX6" fmla="*/ 45018 w 90036"/>
                <a:gd name="connsiteY6" fmla="*/ 119127 h 176450"/>
                <a:gd name="connsiteX7" fmla="*/ 52080 w 90036"/>
                <a:gd name="connsiteY7" fmla="*/ 126292 h 176450"/>
                <a:gd name="connsiteX8" fmla="*/ 45018 w 90036"/>
                <a:gd name="connsiteY8" fmla="*/ 133458 h 176450"/>
                <a:gd name="connsiteX9" fmla="*/ 82534 w 90036"/>
                <a:gd name="connsiteY9" fmla="*/ 59563 h 176450"/>
                <a:gd name="connsiteX10" fmla="*/ 7503 w 90036"/>
                <a:gd name="connsiteY10" fmla="*/ 59563 h 176450"/>
                <a:gd name="connsiteX11" fmla="*/ 7503 w 90036"/>
                <a:gd name="connsiteY11" fmla="*/ 49263 h 176450"/>
                <a:gd name="connsiteX12" fmla="*/ 82534 w 90036"/>
                <a:gd name="connsiteY12" fmla="*/ 49263 h 176450"/>
                <a:gd name="connsiteX13" fmla="*/ 82534 w 90036"/>
                <a:gd name="connsiteY13" fmla="*/ 38739 h 176450"/>
                <a:gd name="connsiteX14" fmla="*/ 7503 w 90036"/>
                <a:gd name="connsiteY14" fmla="*/ 38739 h 176450"/>
                <a:gd name="connsiteX15" fmla="*/ 7503 w 90036"/>
                <a:gd name="connsiteY15" fmla="*/ 28438 h 176450"/>
                <a:gd name="connsiteX16" fmla="*/ 82534 w 90036"/>
                <a:gd name="connsiteY16" fmla="*/ 28438 h 176450"/>
                <a:gd name="connsiteX17" fmla="*/ 82534 w 90036"/>
                <a:gd name="connsiteY17" fmla="*/ 17914 h 176450"/>
                <a:gd name="connsiteX18" fmla="*/ 7503 w 90036"/>
                <a:gd name="connsiteY18" fmla="*/ 17914 h 176450"/>
                <a:gd name="connsiteX19" fmla="*/ 7503 w 90036"/>
                <a:gd name="connsiteY19" fmla="*/ 7613 h 176450"/>
                <a:gd name="connsiteX20" fmla="*/ 82534 w 90036"/>
                <a:gd name="connsiteY20" fmla="*/ 7613 h 1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0036" h="176450">
                  <a:moveTo>
                    <a:pt x="0" y="0"/>
                  </a:moveTo>
                  <a:lnTo>
                    <a:pt x="0" y="176451"/>
                  </a:lnTo>
                  <a:lnTo>
                    <a:pt x="90037" y="176451"/>
                  </a:lnTo>
                  <a:lnTo>
                    <a:pt x="90037" y="0"/>
                  </a:lnTo>
                  <a:close/>
                  <a:moveTo>
                    <a:pt x="45018" y="133458"/>
                  </a:moveTo>
                  <a:cubicBezTo>
                    <a:pt x="41046" y="133458"/>
                    <a:pt x="37957" y="130323"/>
                    <a:pt x="37957" y="126292"/>
                  </a:cubicBezTo>
                  <a:cubicBezTo>
                    <a:pt x="37957" y="122262"/>
                    <a:pt x="41046" y="119127"/>
                    <a:pt x="45018" y="119127"/>
                  </a:cubicBezTo>
                  <a:cubicBezTo>
                    <a:pt x="48991" y="119127"/>
                    <a:pt x="52080" y="122262"/>
                    <a:pt x="52080" y="126292"/>
                  </a:cubicBezTo>
                  <a:cubicBezTo>
                    <a:pt x="52080" y="130323"/>
                    <a:pt x="48991" y="133458"/>
                    <a:pt x="45018" y="133458"/>
                  </a:cubicBezTo>
                  <a:close/>
                  <a:moveTo>
                    <a:pt x="82534" y="59563"/>
                  </a:moveTo>
                  <a:lnTo>
                    <a:pt x="7503" y="59563"/>
                  </a:lnTo>
                  <a:lnTo>
                    <a:pt x="7503" y="49263"/>
                  </a:lnTo>
                  <a:lnTo>
                    <a:pt x="82534" y="49263"/>
                  </a:lnTo>
                  <a:close/>
                  <a:moveTo>
                    <a:pt x="82534" y="38739"/>
                  </a:moveTo>
                  <a:lnTo>
                    <a:pt x="7503" y="38739"/>
                  </a:lnTo>
                  <a:lnTo>
                    <a:pt x="7503" y="28438"/>
                  </a:lnTo>
                  <a:lnTo>
                    <a:pt x="82534" y="28438"/>
                  </a:lnTo>
                  <a:close/>
                  <a:moveTo>
                    <a:pt x="82534" y="17914"/>
                  </a:moveTo>
                  <a:lnTo>
                    <a:pt x="7503" y="17914"/>
                  </a:lnTo>
                  <a:lnTo>
                    <a:pt x="7503" y="7613"/>
                  </a:lnTo>
                  <a:lnTo>
                    <a:pt x="82534" y="7613"/>
                  </a:lnTo>
                  <a:close/>
                </a:path>
              </a:pathLst>
            </a:custGeom>
            <a:solidFill>
              <a:srgbClr val="000000"/>
            </a:solidFill>
            <a:ln w="2071" cap="flat">
              <a:noFill/>
              <a:prstDash val="solid"/>
              <a:miter/>
            </a:ln>
          </p:spPr>
          <p:txBody>
            <a:bodyPr lIns="182880" tIns="91440" rIns="182880" bIns="91440" rtlCol="0" anchor="ctr"/>
            <a:lstStyle/>
            <a:p>
              <a:pPr algn="l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DE" sz="160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D42228-1EA9-55D5-EDB0-DE0A634A2F9E}"/>
                </a:ext>
              </a:extLst>
            </p:cNvPr>
            <p:cNvSpPr txBox="1"/>
            <p:nvPr/>
          </p:nvSpPr>
          <p:spPr>
            <a:xfrm>
              <a:off x="747171" y="1827501"/>
              <a:ext cx="777754" cy="301621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lIns="54864" tIns="27432" rIns="54864" bIns="27432" rtlCol="0">
              <a:spAutoFit/>
            </a:bodyPr>
            <a:lstStyle/>
            <a:p>
              <a:pPr marR="0" lvl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nux Biolinum O" panose="02000503000000000000" pitchFamily="2" charset="0"/>
                  <a:ea typeface="Linux Biolinum O" panose="02000503000000000000" pitchFamily="2" charset="0"/>
                  <a:cs typeface="Linux Biolinum O" panose="02000503000000000000" pitchFamily="2" charset="0"/>
                </a:rPr>
                <a:t>Host A</a:t>
              </a:r>
            </a:p>
          </p:txBody>
        </p:sp>
      </p:grpSp>
      <p:pic>
        <p:nvPicPr>
          <p:cNvPr id="8" name="Graphic 7">
            <a:extLst>
              <a:ext uri="{FF2B5EF4-FFF2-40B4-BE49-F238E27FC236}">
                <a16:creationId xmlns:a16="http://schemas.microsoft.com/office/drawing/2014/main" id="{2EB83BBA-F729-BED9-DCC9-4FA6AA629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7113" y="1283907"/>
            <a:ext cx="408078" cy="40807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C5B5523-836C-9314-9363-491A2B3692A2}"/>
              </a:ext>
            </a:extLst>
          </p:cNvPr>
          <p:cNvGrpSpPr/>
          <p:nvPr/>
        </p:nvGrpSpPr>
        <p:grpSpPr>
          <a:xfrm>
            <a:off x="7563842" y="1081439"/>
            <a:ext cx="777754" cy="1047683"/>
            <a:chOff x="747171" y="1081439"/>
            <a:chExt cx="777754" cy="1047683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634BCCF-F3A3-5607-22F9-6E953FA02F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6209" y="1081439"/>
              <a:ext cx="299678" cy="587300"/>
            </a:xfrm>
            <a:custGeom>
              <a:avLst/>
              <a:gdLst>
                <a:gd name="connsiteX0" fmla="*/ 0 w 90036"/>
                <a:gd name="connsiteY0" fmla="*/ 0 h 176450"/>
                <a:gd name="connsiteX1" fmla="*/ 0 w 90036"/>
                <a:gd name="connsiteY1" fmla="*/ 176451 h 176450"/>
                <a:gd name="connsiteX2" fmla="*/ 90037 w 90036"/>
                <a:gd name="connsiteY2" fmla="*/ 176451 h 176450"/>
                <a:gd name="connsiteX3" fmla="*/ 90037 w 90036"/>
                <a:gd name="connsiteY3" fmla="*/ 0 h 176450"/>
                <a:gd name="connsiteX4" fmla="*/ 45018 w 90036"/>
                <a:gd name="connsiteY4" fmla="*/ 133458 h 176450"/>
                <a:gd name="connsiteX5" fmla="*/ 37957 w 90036"/>
                <a:gd name="connsiteY5" fmla="*/ 126292 h 176450"/>
                <a:gd name="connsiteX6" fmla="*/ 45018 w 90036"/>
                <a:gd name="connsiteY6" fmla="*/ 119127 h 176450"/>
                <a:gd name="connsiteX7" fmla="*/ 52080 w 90036"/>
                <a:gd name="connsiteY7" fmla="*/ 126292 h 176450"/>
                <a:gd name="connsiteX8" fmla="*/ 45018 w 90036"/>
                <a:gd name="connsiteY8" fmla="*/ 133458 h 176450"/>
                <a:gd name="connsiteX9" fmla="*/ 82534 w 90036"/>
                <a:gd name="connsiteY9" fmla="*/ 59563 h 176450"/>
                <a:gd name="connsiteX10" fmla="*/ 7503 w 90036"/>
                <a:gd name="connsiteY10" fmla="*/ 59563 h 176450"/>
                <a:gd name="connsiteX11" fmla="*/ 7503 w 90036"/>
                <a:gd name="connsiteY11" fmla="*/ 49263 h 176450"/>
                <a:gd name="connsiteX12" fmla="*/ 82534 w 90036"/>
                <a:gd name="connsiteY12" fmla="*/ 49263 h 176450"/>
                <a:gd name="connsiteX13" fmla="*/ 82534 w 90036"/>
                <a:gd name="connsiteY13" fmla="*/ 38739 h 176450"/>
                <a:gd name="connsiteX14" fmla="*/ 7503 w 90036"/>
                <a:gd name="connsiteY14" fmla="*/ 38739 h 176450"/>
                <a:gd name="connsiteX15" fmla="*/ 7503 w 90036"/>
                <a:gd name="connsiteY15" fmla="*/ 28438 h 176450"/>
                <a:gd name="connsiteX16" fmla="*/ 82534 w 90036"/>
                <a:gd name="connsiteY16" fmla="*/ 28438 h 176450"/>
                <a:gd name="connsiteX17" fmla="*/ 82534 w 90036"/>
                <a:gd name="connsiteY17" fmla="*/ 17914 h 176450"/>
                <a:gd name="connsiteX18" fmla="*/ 7503 w 90036"/>
                <a:gd name="connsiteY18" fmla="*/ 17914 h 176450"/>
                <a:gd name="connsiteX19" fmla="*/ 7503 w 90036"/>
                <a:gd name="connsiteY19" fmla="*/ 7613 h 176450"/>
                <a:gd name="connsiteX20" fmla="*/ 82534 w 90036"/>
                <a:gd name="connsiteY20" fmla="*/ 7613 h 1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0036" h="176450">
                  <a:moveTo>
                    <a:pt x="0" y="0"/>
                  </a:moveTo>
                  <a:lnTo>
                    <a:pt x="0" y="176451"/>
                  </a:lnTo>
                  <a:lnTo>
                    <a:pt x="90037" y="176451"/>
                  </a:lnTo>
                  <a:lnTo>
                    <a:pt x="90037" y="0"/>
                  </a:lnTo>
                  <a:close/>
                  <a:moveTo>
                    <a:pt x="45018" y="133458"/>
                  </a:moveTo>
                  <a:cubicBezTo>
                    <a:pt x="41046" y="133458"/>
                    <a:pt x="37957" y="130323"/>
                    <a:pt x="37957" y="126292"/>
                  </a:cubicBezTo>
                  <a:cubicBezTo>
                    <a:pt x="37957" y="122262"/>
                    <a:pt x="41046" y="119127"/>
                    <a:pt x="45018" y="119127"/>
                  </a:cubicBezTo>
                  <a:cubicBezTo>
                    <a:pt x="48991" y="119127"/>
                    <a:pt x="52080" y="122262"/>
                    <a:pt x="52080" y="126292"/>
                  </a:cubicBezTo>
                  <a:cubicBezTo>
                    <a:pt x="52080" y="130323"/>
                    <a:pt x="48991" y="133458"/>
                    <a:pt x="45018" y="133458"/>
                  </a:cubicBezTo>
                  <a:close/>
                  <a:moveTo>
                    <a:pt x="82534" y="59563"/>
                  </a:moveTo>
                  <a:lnTo>
                    <a:pt x="7503" y="59563"/>
                  </a:lnTo>
                  <a:lnTo>
                    <a:pt x="7503" y="49263"/>
                  </a:lnTo>
                  <a:lnTo>
                    <a:pt x="82534" y="49263"/>
                  </a:lnTo>
                  <a:close/>
                  <a:moveTo>
                    <a:pt x="82534" y="38739"/>
                  </a:moveTo>
                  <a:lnTo>
                    <a:pt x="7503" y="38739"/>
                  </a:lnTo>
                  <a:lnTo>
                    <a:pt x="7503" y="28438"/>
                  </a:lnTo>
                  <a:lnTo>
                    <a:pt x="82534" y="28438"/>
                  </a:lnTo>
                  <a:close/>
                  <a:moveTo>
                    <a:pt x="82534" y="17914"/>
                  </a:moveTo>
                  <a:lnTo>
                    <a:pt x="7503" y="17914"/>
                  </a:lnTo>
                  <a:lnTo>
                    <a:pt x="7503" y="7613"/>
                  </a:lnTo>
                  <a:lnTo>
                    <a:pt x="82534" y="7613"/>
                  </a:lnTo>
                  <a:close/>
                </a:path>
              </a:pathLst>
            </a:custGeom>
            <a:solidFill>
              <a:srgbClr val="000000"/>
            </a:solidFill>
            <a:ln w="2071" cap="flat">
              <a:noFill/>
              <a:prstDash val="solid"/>
              <a:miter/>
            </a:ln>
          </p:spPr>
          <p:txBody>
            <a:bodyPr lIns="182880" tIns="91440" rIns="182880" bIns="91440" rtlCol="0" anchor="ctr"/>
            <a:lstStyle/>
            <a:p>
              <a:pPr algn="l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DE" sz="16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70C8BB-1058-D104-91E4-474567E6AF27}"/>
                </a:ext>
              </a:extLst>
            </p:cNvPr>
            <p:cNvSpPr txBox="1"/>
            <p:nvPr/>
          </p:nvSpPr>
          <p:spPr>
            <a:xfrm>
              <a:off x="747171" y="1827501"/>
              <a:ext cx="777754" cy="301621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lIns="54864" tIns="27432" rIns="54864" bIns="27432" rtlCol="0">
              <a:spAutoFit/>
            </a:bodyPr>
            <a:lstStyle/>
            <a:p>
              <a:pPr marR="0" lvl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nux Biolinum O" panose="02000503000000000000" pitchFamily="2" charset="0"/>
                  <a:ea typeface="Linux Biolinum O" panose="02000503000000000000" pitchFamily="2" charset="0"/>
                  <a:cs typeface="Linux Biolinum O" panose="02000503000000000000" pitchFamily="2" charset="0"/>
                </a:rPr>
                <a:t>Host B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F9E4F0E-5646-BDD4-5FCB-DEBE5394993C}"/>
              </a:ext>
            </a:extLst>
          </p:cNvPr>
          <p:cNvGrpSpPr/>
          <p:nvPr/>
        </p:nvGrpSpPr>
        <p:grpSpPr>
          <a:xfrm>
            <a:off x="1820274" y="1457709"/>
            <a:ext cx="1595033" cy="1595033"/>
            <a:chOff x="1820274" y="1457709"/>
            <a:chExt cx="1595033" cy="1595033"/>
          </a:xfrm>
        </p:grpSpPr>
        <p:pic>
          <p:nvPicPr>
            <p:cNvPr id="14" name="Graphic 13" descr="Tag outline">
              <a:extLst>
                <a:ext uri="{FF2B5EF4-FFF2-40B4-BE49-F238E27FC236}">
                  <a16:creationId xmlns:a16="http://schemas.microsoft.com/office/drawing/2014/main" id="{C7F9E996-E8B3-E4CB-1180-694863F4F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20274" y="1457709"/>
              <a:ext cx="1595033" cy="159503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E6EC15-18D5-E380-83AF-0446F7D941F8}"/>
                </a:ext>
              </a:extLst>
            </p:cNvPr>
            <p:cNvSpPr txBox="1"/>
            <p:nvPr/>
          </p:nvSpPr>
          <p:spPr>
            <a:xfrm rot="2439941">
              <a:off x="2311520" y="2195303"/>
              <a:ext cx="777754" cy="301621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lIns="54864" tIns="27432" rIns="54864" bIns="27432" rtlCol="0">
              <a:spAutoFit/>
            </a:bodyPr>
            <a:lstStyle/>
            <a:p>
              <a:pPr marR="0" lvl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inux Biolinum O" panose="02000503000000000000" pitchFamily="2" charset="0"/>
                  <a:ea typeface="Linux Biolinum O" panose="02000503000000000000" pitchFamily="2" charset="0"/>
                  <a:cs typeface="Linux Biolinum O" panose="02000503000000000000" pitchFamily="2" charset="0"/>
                </a:rPr>
                <a:t>Host B</a:t>
              </a:r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CB4CE75-43FD-550F-B622-10C7A6B806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7806" y="2934781"/>
            <a:ext cx="8756062" cy="1160770"/>
          </a:xfrm>
        </p:spPr>
        <p:txBody>
          <a:bodyPr numCol="2"/>
          <a:lstStyle/>
          <a:p>
            <a:r>
              <a:rPr lang="en-DE" dirty="0"/>
              <a:t>Implicit integration</a:t>
            </a:r>
          </a:p>
          <a:p>
            <a:pPr lvl="1"/>
            <a:r>
              <a:rPr lang="en-DE" dirty="0"/>
              <a:t>Hard to maintain</a:t>
            </a:r>
          </a:p>
          <a:p>
            <a:pPr lvl="1"/>
            <a:r>
              <a:rPr lang="en-DE" dirty="0"/>
              <a:t>Only on-path notion</a:t>
            </a:r>
          </a:p>
          <a:p>
            <a:r>
              <a:rPr lang="en-DE" dirty="0"/>
              <a:t>Explicit steering</a:t>
            </a:r>
          </a:p>
          <a:p>
            <a:pPr lvl="1"/>
            <a:r>
              <a:rPr lang="en-DE" dirty="0"/>
              <a:t>Explicitly address</a:t>
            </a:r>
          </a:p>
          <a:p>
            <a:pPr lvl="1"/>
            <a:r>
              <a:rPr lang="en-DE" dirty="0"/>
              <a:t>How to do the addressing?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80FFEEA-9390-6851-B8E0-514039E25BBF}"/>
              </a:ext>
            </a:extLst>
          </p:cNvPr>
          <p:cNvGrpSpPr/>
          <p:nvPr/>
        </p:nvGrpSpPr>
        <p:grpSpPr>
          <a:xfrm>
            <a:off x="3370041" y="2015069"/>
            <a:ext cx="1934629" cy="1033766"/>
            <a:chOff x="3850416" y="988832"/>
            <a:chExt cx="1934629" cy="103376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202DE1A-1CE4-BD03-7C71-A18F8DA96967}"/>
                </a:ext>
              </a:extLst>
            </p:cNvPr>
            <p:cNvSpPr/>
            <p:nvPr/>
          </p:nvSpPr>
          <p:spPr bwMode="auto">
            <a:xfrm>
              <a:off x="3850416" y="988832"/>
              <a:ext cx="1257499" cy="1033766"/>
            </a:xfrm>
            <a:prstGeom prst="ellipse">
              <a:avLst/>
            </a:prstGeom>
            <a:noFill/>
            <a:ln w="508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D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-128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013D94-F123-D4BC-2915-F39F255A33F7}"/>
                </a:ext>
              </a:extLst>
            </p:cNvPr>
            <p:cNvSpPr txBox="1"/>
            <p:nvPr/>
          </p:nvSpPr>
          <p:spPr>
            <a:xfrm>
              <a:off x="4951032" y="1084972"/>
              <a:ext cx="8340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4000" dirty="0">
                  <a:solidFill>
                    <a:srgbClr val="00B0F0"/>
                  </a:solidFill>
                </a:rPr>
                <a:t>?</a:t>
              </a:r>
            </a:p>
          </p:txBody>
        </p:sp>
        <p:sp>
          <p:nvSpPr>
            <p:cNvPr id="22" name="Rechteckige Legende 6">
              <a:extLst>
                <a:ext uri="{FF2B5EF4-FFF2-40B4-BE49-F238E27FC236}">
                  <a16:creationId xmlns:a16="http://schemas.microsoft.com/office/drawing/2014/main" id="{D9683AD3-C0CB-B4DB-C4BA-53B9049715CA}"/>
                </a:ext>
              </a:extLst>
            </p:cNvPr>
            <p:cNvSpPr/>
            <p:nvPr/>
          </p:nvSpPr>
          <p:spPr>
            <a:xfrm>
              <a:off x="4177198" y="1270681"/>
              <a:ext cx="603933" cy="402696"/>
            </a:xfrm>
            <a:prstGeom prst="wedgeRectCallout">
              <a:avLst>
                <a:gd name="adj1" fmla="val -9833"/>
                <a:gd name="adj2" fmla="val -44831"/>
              </a:avLst>
            </a:prstGeom>
            <a:solidFill>
              <a:srgbClr val="00B0F0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R="0" lvl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DE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Linux Biolinum O" panose="02000503000000000000" pitchFamily="2" charset="0"/>
                  <a:cs typeface="Arial" panose="020B0604020202020204" pitchFamily="34" charset="0"/>
                </a:rPr>
                <a:t>f</a:t>
              </a:r>
              <a:r>
                <a:rPr kumimoji="0" lang="en-DE" sz="1600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Linux Biolinum O" panose="02000503000000000000" pitchFamily="2" charset="0"/>
                  <a:cs typeface="Arial" panose="020B0604020202020204" pitchFamily="34" charset="0"/>
                </a:rPr>
                <a:t>1</a:t>
              </a:r>
              <a:r>
                <a:rPr kumimoji="0" lang="en-DE" sz="1600" b="1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Linux Biolinum O" panose="02000503000000000000" pitchFamily="2" charset="0"/>
                  <a:cs typeface="Arial" panose="020B0604020202020204" pitchFamily="34" charset="0"/>
                </a:rPr>
                <a:t>’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B9A841E-541D-331D-881E-BDAF65441710}"/>
              </a:ext>
            </a:extLst>
          </p:cNvPr>
          <p:cNvCxnSpPr>
            <a:cxnSpLocks/>
          </p:cNvCxnSpPr>
          <p:nvPr/>
        </p:nvCxnSpPr>
        <p:spPr bwMode="auto">
          <a:xfrm>
            <a:off x="2185775" y="1487946"/>
            <a:ext cx="455542" cy="0"/>
          </a:xfrm>
          <a:prstGeom prst="straightConnector1">
            <a:avLst/>
          </a:prstGeom>
          <a:solidFill>
            <a:srgbClr val="EAEAE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0CB091-1DB6-8387-CD0E-C19D8DC2EEA9}"/>
              </a:ext>
            </a:extLst>
          </p:cNvPr>
          <p:cNvGrpSpPr/>
          <p:nvPr/>
        </p:nvGrpSpPr>
        <p:grpSpPr>
          <a:xfrm>
            <a:off x="2804485" y="736942"/>
            <a:ext cx="4587896" cy="1309016"/>
            <a:chOff x="2804485" y="736942"/>
            <a:chExt cx="4587896" cy="1309016"/>
          </a:xfrm>
        </p:grpSpPr>
        <p:sp>
          <p:nvSpPr>
            <p:cNvPr id="24" name="Cloud 23">
              <a:extLst>
                <a:ext uri="{FF2B5EF4-FFF2-40B4-BE49-F238E27FC236}">
                  <a16:creationId xmlns:a16="http://schemas.microsoft.com/office/drawing/2014/main" id="{D91D0D65-FFAC-C4A2-C7CC-50065FE1D349}"/>
                </a:ext>
              </a:extLst>
            </p:cNvPr>
            <p:cNvSpPr/>
            <p:nvPr/>
          </p:nvSpPr>
          <p:spPr>
            <a:xfrm>
              <a:off x="2804485" y="736942"/>
              <a:ext cx="3726948" cy="1309016"/>
            </a:xfrm>
            <a:prstGeom prst="cloud">
              <a:avLst/>
            </a:prstGeom>
            <a:solidFill>
              <a:sysClr val="window" lastClr="FFFFFF">
                <a:lumMod val="85000"/>
              </a:sysClr>
            </a:solidFill>
            <a:ln w="762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54864" tIns="27432" rIns="54864" bIns="27432"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CBD380-56C7-AB1A-AE06-248D11A9A16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700019" y="1428463"/>
              <a:ext cx="1047174" cy="267132"/>
            </a:xfrm>
            <a:prstGeom prst="line">
              <a:avLst/>
            </a:prstGeom>
            <a:solidFill>
              <a:srgbClr val="EAEAEA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F1233D-54E2-FF34-925D-559B2B60F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81779" y="1351246"/>
              <a:ext cx="997823" cy="402611"/>
            </a:xfrm>
            <a:prstGeom prst="line">
              <a:avLst/>
            </a:prstGeom>
            <a:solidFill>
              <a:srgbClr val="EAEAEA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E271B3-CE79-6C19-431C-913DA0DFD6A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591933" y="1059230"/>
              <a:ext cx="833785" cy="367921"/>
            </a:xfrm>
            <a:prstGeom prst="line">
              <a:avLst/>
            </a:prstGeom>
            <a:solidFill>
              <a:srgbClr val="EAEAEA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1" name="Picture 37">
              <a:extLst>
                <a:ext uri="{FF2B5EF4-FFF2-40B4-BE49-F238E27FC236}">
                  <a16:creationId xmlns:a16="http://schemas.microsoft.com/office/drawing/2014/main" id="{B1F6682B-8DB8-8F51-E53F-8F0AF8C8365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0041" y="1262300"/>
              <a:ext cx="570950" cy="332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33" name="Picture 37">
              <a:extLst>
                <a:ext uri="{FF2B5EF4-FFF2-40B4-BE49-F238E27FC236}">
                  <a16:creationId xmlns:a16="http://schemas.microsoft.com/office/drawing/2014/main" id="{7D02ACB6-38E2-FE4F-319B-3CB57AC4AE3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8359" y="844605"/>
              <a:ext cx="570950" cy="332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35" name="Picture 37">
              <a:extLst>
                <a:ext uri="{FF2B5EF4-FFF2-40B4-BE49-F238E27FC236}">
                  <a16:creationId xmlns:a16="http://schemas.microsoft.com/office/drawing/2014/main" id="{3C43DFF5-62D1-AB5B-F5B4-3B86B5D2044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3275" y="1499732"/>
              <a:ext cx="570950" cy="332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152787-14F0-3298-ACE0-E63FD589E74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779602" y="1427151"/>
              <a:ext cx="1612779" cy="0"/>
            </a:xfrm>
            <a:prstGeom prst="line">
              <a:avLst/>
            </a:prstGeom>
            <a:solidFill>
              <a:srgbClr val="EAEAEA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2" name="Picture 37">
              <a:extLst>
                <a:ext uri="{FF2B5EF4-FFF2-40B4-BE49-F238E27FC236}">
                  <a16:creationId xmlns:a16="http://schemas.microsoft.com/office/drawing/2014/main" id="{4811799C-A6DE-F306-ACDE-6F4BEBE51D2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9589" y="1224836"/>
              <a:ext cx="570950" cy="332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40" name="Rechteckige Legende 6">
            <a:extLst>
              <a:ext uri="{FF2B5EF4-FFF2-40B4-BE49-F238E27FC236}">
                <a16:creationId xmlns:a16="http://schemas.microsoft.com/office/drawing/2014/main" id="{7E0E2603-3C86-76D8-ADC3-9F7D6FCDA9B3}"/>
              </a:ext>
            </a:extLst>
          </p:cNvPr>
          <p:cNvSpPr/>
          <p:nvPr/>
        </p:nvSpPr>
        <p:spPr>
          <a:xfrm>
            <a:off x="4424074" y="1474540"/>
            <a:ext cx="603933" cy="402696"/>
          </a:xfrm>
          <a:prstGeom prst="wedgeRectCallout">
            <a:avLst>
              <a:gd name="adj1" fmla="val -9833"/>
              <a:gd name="adj2" fmla="val -44831"/>
            </a:avLst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R="0" lvl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f</a:t>
            </a:r>
            <a:r>
              <a:rPr kumimoji="0" lang="en-DE" sz="1600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1</a:t>
            </a:r>
            <a:r>
              <a:rPr kumimoji="0" lang="en-DE" sz="1600" b="1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41" name="Rechteckige Legende 6">
            <a:extLst>
              <a:ext uri="{FF2B5EF4-FFF2-40B4-BE49-F238E27FC236}">
                <a16:creationId xmlns:a16="http://schemas.microsoft.com/office/drawing/2014/main" id="{D481DC33-51E9-442C-3DB0-6269C380C280}"/>
              </a:ext>
            </a:extLst>
          </p:cNvPr>
          <p:cNvSpPr/>
          <p:nvPr/>
        </p:nvSpPr>
        <p:spPr>
          <a:xfrm>
            <a:off x="4201867" y="782998"/>
            <a:ext cx="603933" cy="402696"/>
          </a:xfrm>
          <a:prstGeom prst="wedgeRectCallout">
            <a:avLst>
              <a:gd name="adj1" fmla="val -9833"/>
              <a:gd name="adj2" fmla="val -44831"/>
            </a:avLst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R="0" lvl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f</a:t>
            </a:r>
            <a:r>
              <a:rPr kumimoji="0" lang="en-DE" sz="1600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1</a:t>
            </a:r>
            <a:r>
              <a:rPr kumimoji="0" lang="en-DE" sz="1600" b="1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inux Biolinum O" panose="02000503000000000000" pitchFamily="2" charset="0"/>
                <a:cs typeface="Arial" panose="020B0604020202020204" pitchFamily="34" charset="0"/>
              </a:rPr>
              <a:t>’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4B86A8-A36B-9CAC-6CB9-EBDDA86816D4}"/>
              </a:ext>
            </a:extLst>
          </p:cNvPr>
          <p:cNvGrpSpPr/>
          <p:nvPr/>
        </p:nvGrpSpPr>
        <p:grpSpPr>
          <a:xfrm rot="2147030">
            <a:off x="1094906" y="1585488"/>
            <a:ext cx="1595033" cy="1595033"/>
            <a:chOff x="1820274" y="1457709"/>
            <a:chExt cx="1595033" cy="1595033"/>
          </a:xfrm>
        </p:grpSpPr>
        <p:pic>
          <p:nvPicPr>
            <p:cNvPr id="43" name="Graphic 42" descr="Tag outline">
              <a:extLst>
                <a:ext uri="{FF2B5EF4-FFF2-40B4-BE49-F238E27FC236}">
                  <a16:creationId xmlns:a16="http://schemas.microsoft.com/office/drawing/2014/main" id="{9FDA2A5D-3E7F-1BBE-A322-92F6CF647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20274" y="1457709"/>
              <a:ext cx="1595033" cy="1595033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B8960CC-BB03-A92B-D3EA-958BAB9ACDBA}"/>
                </a:ext>
              </a:extLst>
            </p:cNvPr>
            <p:cNvSpPr txBox="1"/>
            <p:nvPr/>
          </p:nvSpPr>
          <p:spPr>
            <a:xfrm rot="2439941">
              <a:off x="2477800" y="2179047"/>
              <a:ext cx="381671" cy="301621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lIns="54864" tIns="27432" rIns="54864" bIns="27432" rtlCol="0">
              <a:spAutoFit/>
            </a:bodyPr>
            <a:lstStyle/>
            <a:p>
              <a:pPr marR="0" lvl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DE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Linux Biolinum O" panose="02000503000000000000" pitchFamily="2" charset="0"/>
                  <a:cs typeface="Arial" panose="020B0604020202020204" pitchFamily="34" charset="0"/>
                </a:rPr>
                <a:t>f</a:t>
              </a:r>
              <a:r>
                <a:rPr kumimoji="0" lang="en-DE" sz="1600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Linux Biolinum O" panose="02000503000000000000" pitchFamily="2" charset="0"/>
                  <a:cs typeface="Arial" panose="020B0604020202020204" pitchFamily="34" charset="0"/>
                </a:rPr>
                <a:t>1</a:t>
              </a:r>
              <a:r>
                <a:rPr kumimoji="0" lang="en-DE" sz="1600" b="1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Linux Biolinum O" panose="02000503000000000000" pitchFamily="2" charset="0"/>
                  <a:cs typeface="Arial" panose="020B0604020202020204" pitchFamily="34" charset="0"/>
                </a:rPr>
                <a:t>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5056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Vorlesungen-Layout">
  <a:themeElements>
    <a:clrScheme name="Ds-Template">
      <a:dk1>
        <a:srgbClr val="000000"/>
      </a:dk1>
      <a:lt1>
        <a:sysClr val="window" lastClr="FFFFFF"/>
      </a:lt1>
      <a:dk2>
        <a:srgbClr val="000000"/>
      </a:dk2>
      <a:lt2>
        <a:srgbClr val="BBC0AC"/>
      </a:lt2>
      <a:accent1>
        <a:srgbClr val="EEAC19"/>
      </a:accent1>
      <a:accent2>
        <a:srgbClr val="E07602"/>
      </a:accent2>
      <a:accent3>
        <a:srgbClr val="9FF726"/>
      </a:accent3>
      <a:accent4>
        <a:srgbClr val="8BA8D3"/>
      </a:accent4>
      <a:accent5>
        <a:srgbClr val="21449B"/>
      </a:accent5>
      <a:accent6>
        <a:srgbClr val="5E82B7"/>
      </a:accent6>
      <a:hlink>
        <a:srgbClr val="DF7408"/>
      </a:hlink>
      <a:folHlink>
        <a:srgbClr val="DE720C"/>
      </a:folHlink>
    </a:clrScheme>
    <a:fontScheme name="Vorlesungen-Lay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-128"/>
          </a:defRPr>
        </a:defPPr>
      </a:lstStyle>
    </a:lnDef>
  </a:objectDefaults>
  <a:extraClrSchemeLst>
    <a:extraClrScheme>
      <a:clrScheme name="Vorlesungen-Layo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en-Layo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esungen-Layo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en-Layo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en-Layo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en-Layo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en-Layo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</TotalTime>
  <Words>606</Words>
  <Application>Microsoft Macintosh PowerPoint</Application>
  <PresentationFormat>On-screen Show (16:9)</PresentationFormat>
  <Paragraphs>146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Linux Biolinum O</vt:lpstr>
      <vt:lpstr>Wingdings 2</vt:lpstr>
      <vt:lpstr>Wingdings 3</vt:lpstr>
      <vt:lpstr>Vorlesungen-Layout</vt:lpstr>
      <vt:lpstr>Evolving the End-to-End Transport Layer  in Times of Emerging Computing In The Network (COIN)   </vt:lpstr>
      <vt:lpstr>Computing In The Network – From Dumb to Smart Networks</vt:lpstr>
      <vt:lpstr>End-to-End Argument</vt:lpstr>
      <vt:lpstr>COIN – Compute Locations</vt:lpstr>
      <vt:lpstr>COIN – What kind of functionality?</vt:lpstr>
      <vt:lpstr>First Design Principle for COIN</vt:lpstr>
      <vt:lpstr>Second Design Principle for COIN</vt:lpstr>
      <vt:lpstr>Considerations for Transport</vt:lpstr>
      <vt:lpstr>Transport Addressing</vt:lpstr>
      <vt:lpstr>Transport Addressing</vt:lpstr>
      <vt:lpstr>Existing Solutions &amp; The Way Ahead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Template</dc:title>
  <dc:subject/>
  <dc:creator>Rainer Krogull</dc:creator>
  <cp:keywords/>
  <dc:description/>
  <cp:lastModifiedBy>Ike Kunze</cp:lastModifiedBy>
  <cp:revision>2154</cp:revision>
  <cp:lastPrinted>2009-03-26T18:25:42Z</cp:lastPrinted>
  <dcterms:created xsi:type="dcterms:W3CDTF">2009-04-03T11:12:54Z</dcterms:created>
  <dcterms:modified xsi:type="dcterms:W3CDTF">2022-10-29T00:35:56Z</dcterms:modified>
  <cp:category/>
</cp:coreProperties>
</file>