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handoutMasterIdLst>
    <p:handoutMasterId r:id="rId18"/>
  </p:handoutMasterIdLst>
  <p:sldIdLst>
    <p:sldId id="266" r:id="rId5"/>
    <p:sldId id="309" r:id="rId6"/>
    <p:sldId id="310" r:id="rId7"/>
    <p:sldId id="311" r:id="rId8"/>
    <p:sldId id="313" r:id="rId9"/>
    <p:sldId id="315" r:id="rId10"/>
    <p:sldId id="314" r:id="rId11"/>
    <p:sldId id="320" r:id="rId12"/>
    <p:sldId id="316" r:id="rId13"/>
    <p:sldId id="312" r:id="rId14"/>
    <p:sldId id="317" r:id="rId15"/>
    <p:sldId id="318" r:id="rId16"/>
    <p:sldId id="319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a Shenoy" userId="4adfa2c6463dcf54" providerId="LiveId" clId="{F48E98D2-12C3-4D65-A5E2-6F83FAB91EB9}"/>
    <pc:docChg chg="custSel addSld modSld">
      <pc:chgData name="Nirmala Shenoy" userId="4adfa2c6463dcf54" providerId="LiveId" clId="{F48E98D2-12C3-4D65-A5E2-6F83FAB91EB9}" dt="2022-10-30T18:42:24.075" v="706" actId="27636"/>
      <pc:docMkLst>
        <pc:docMk/>
      </pc:docMkLst>
      <pc:sldChg chg="modSp mod">
        <pc:chgData name="Nirmala Shenoy" userId="4adfa2c6463dcf54" providerId="LiveId" clId="{F48E98D2-12C3-4D65-A5E2-6F83FAB91EB9}" dt="2022-10-30T14:29:01.895" v="552" actId="14100"/>
        <pc:sldMkLst>
          <pc:docMk/>
          <pc:sldMk cId="260011326" sldId="310"/>
        </pc:sldMkLst>
        <pc:spChg chg="mod">
          <ac:chgData name="Nirmala Shenoy" userId="4adfa2c6463dcf54" providerId="LiveId" clId="{F48E98D2-12C3-4D65-A5E2-6F83FAB91EB9}" dt="2022-10-30T14:29:01.895" v="552" actId="14100"/>
          <ac:spMkLst>
            <pc:docMk/>
            <pc:sldMk cId="260011326" sldId="310"/>
            <ac:spMk id="6" creationId="{00000000-0000-0000-0000-000000000000}"/>
          </ac:spMkLst>
        </pc:spChg>
      </pc:sldChg>
      <pc:sldChg chg="modSp mod">
        <pc:chgData name="Nirmala Shenoy" userId="4adfa2c6463dcf54" providerId="LiveId" clId="{F48E98D2-12C3-4D65-A5E2-6F83FAB91EB9}" dt="2022-10-30T16:35:11.642" v="573" actId="27636"/>
        <pc:sldMkLst>
          <pc:docMk/>
          <pc:sldMk cId="3358809942" sldId="311"/>
        </pc:sldMkLst>
        <pc:spChg chg="mod">
          <ac:chgData name="Nirmala Shenoy" userId="4adfa2c6463dcf54" providerId="LiveId" clId="{F48E98D2-12C3-4D65-A5E2-6F83FAB91EB9}" dt="2022-10-30T16:35:11.642" v="573" actId="27636"/>
          <ac:spMkLst>
            <pc:docMk/>
            <pc:sldMk cId="3358809942" sldId="311"/>
            <ac:spMk id="5" creationId="{6C3D8E3D-CE99-F111-DC9F-575971E3F17D}"/>
          </ac:spMkLst>
        </pc:spChg>
        <pc:spChg chg="mod">
          <ac:chgData name="Nirmala Shenoy" userId="4adfa2c6463dcf54" providerId="LiveId" clId="{F48E98D2-12C3-4D65-A5E2-6F83FAB91EB9}" dt="2022-10-30T14:26:20.492" v="543" actId="14100"/>
          <ac:spMkLst>
            <pc:docMk/>
            <pc:sldMk cId="3358809942" sldId="311"/>
            <ac:spMk id="6" creationId="{00000000-0000-0000-0000-000000000000}"/>
          </ac:spMkLst>
        </pc:spChg>
      </pc:sldChg>
      <pc:sldChg chg="modSp mod">
        <pc:chgData name="Nirmala Shenoy" userId="4adfa2c6463dcf54" providerId="LiveId" clId="{F48E98D2-12C3-4D65-A5E2-6F83FAB91EB9}" dt="2022-10-30T16:34:01.246" v="563" actId="403"/>
        <pc:sldMkLst>
          <pc:docMk/>
          <pc:sldMk cId="3545787598" sldId="312"/>
        </pc:sldMkLst>
        <pc:spChg chg="mod">
          <ac:chgData name="Nirmala Shenoy" userId="4adfa2c6463dcf54" providerId="LiveId" clId="{F48E98D2-12C3-4D65-A5E2-6F83FAB91EB9}" dt="2022-10-30T16:34:01.246" v="563" actId="403"/>
          <ac:spMkLst>
            <pc:docMk/>
            <pc:sldMk cId="3545787598" sldId="312"/>
            <ac:spMk id="3" creationId="{7BD382F5-4647-8160-F1B7-5F763D113651}"/>
          </ac:spMkLst>
        </pc:spChg>
      </pc:sldChg>
      <pc:sldChg chg="modSp mod">
        <pc:chgData name="Nirmala Shenoy" userId="4adfa2c6463dcf54" providerId="LiveId" clId="{F48E98D2-12C3-4D65-A5E2-6F83FAB91EB9}" dt="2022-10-30T14:27:24.495" v="544" actId="113"/>
        <pc:sldMkLst>
          <pc:docMk/>
          <pc:sldMk cId="729954467" sldId="313"/>
        </pc:sldMkLst>
        <pc:spChg chg="mod">
          <ac:chgData name="Nirmala Shenoy" userId="4adfa2c6463dcf54" providerId="LiveId" clId="{F48E98D2-12C3-4D65-A5E2-6F83FAB91EB9}" dt="2022-10-30T14:27:24.495" v="544" actId="113"/>
          <ac:spMkLst>
            <pc:docMk/>
            <pc:sldMk cId="729954467" sldId="313"/>
            <ac:spMk id="6" creationId="{00000000-0000-0000-0000-000000000000}"/>
          </ac:spMkLst>
        </pc:spChg>
      </pc:sldChg>
      <pc:sldChg chg="modSp mod">
        <pc:chgData name="Nirmala Shenoy" userId="4adfa2c6463dcf54" providerId="LiveId" clId="{F48E98D2-12C3-4D65-A5E2-6F83FAB91EB9}" dt="2022-10-30T16:33:26.203" v="558" actId="1076"/>
        <pc:sldMkLst>
          <pc:docMk/>
          <pc:sldMk cId="3387350660" sldId="314"/>
        </pc:sldMkLst>
        <pc:spChg chg="mod">
          <ac:chgData name="Nirmala Shenoy" userId="4adfa2c6463dcf54" providerId="LiveId" clId="{F48E98D2-12C3-4D65-A5E2-6F83FAB91EB9}" dt="2022-10-30T16:33:14.814" v="556" actId="20577"/>
          <ac:spMkLst>
            <pc:docMk/>
            <pc:sldMk cId="3387350660" sldId="314"/>
            <ac:spMk id="2" creationId="{E988B1B5-CA72-792C-55CF-6F64A739D4A7}"/>
          </ac:spMkLst>
        </pc:spChg>
        <pc:spChg chg="mod">
          <ac:chgData name="Nirmala Shenoy" userId="4adfa2c6463dcf54" providerId="LiveId" clId="{F48E98D2-12C3-4D65-A5E2-6F83FAB91EB9}" dt="2022-10-30T16:33:20.674" v="557" actId="1076"/>
          <ac:spMkLst>
            <pc:docMk/>
            <pc:sldMk cId="3387350660" sldId="314"/>
            <ac:spMk id="3" creationId="{F82EBC7E-80AE-9576-04DA-9AEB7C300BF6}"/>
          </ac:spMkLst>
        </pc:spChg>
        <pc:spChg chg="mod">
          <ac:chgData name="Nirmala Shenoy" userId="4adfa2c6463dcf54" providerId="LiveId" clId="{F48E98D2-12C3-4D65-A5E2-6F83FAB91EB9}" dt="2022-10-30T16:33:26.203" v="558" actId="1076"/>
          <ac:spMkLst>
            <pc:docMk/>
            <pc:sldMk cId="3387350660" sldId="314"/>
            <ac:spMk id="4" creationId="{00000000-0000-0000-0000-000000000000}"/>
          </ac:spMkLst>
        </pc:spChg>
      </pc:sldChg>
      <pc:sldChg chg="modSp new mod modClrScheme chgLayout">
        <pc:chgData name="Nirmala Shenoy" userId="4adfa2c6463dcf54" providerId="LiveId" clId="{F48E98D2-12C3-4D65-A5E2-6F83FAB91EB9}" dt="2022-10-21T23:52:56.771" v="91" actId="20577"/>
        <pc:sldMkLst>
          <pc:docMk/>
          <pc:sldMk cId="3683157997" sldId="315"/>
        </pc:sldMkLst>
        <pc:spChg chg="mod ord">
          <ac:chgData name="Nirmala Shenoy" userId="4adfa2c6463dcf54" providerId="LiveId" clId="{F48E98D2-12C3-4D65-A5E2-6F83FAB91EB9}" dt="2022-10-21T23:52:52.744" v="90" actId="700"/>
          <ac:spMkLst>
            <pc:docMk/>
            <pc:sldMk cId="3683157997" sldId="315"/>
            <ac:spMk id="2" creationId="{A3964B03-B948-4A5A-CA74-51DCF8669301}"/>
          </ac:spMkLst>
        </pc:spChg>
        <pc:spChg chg="mod ord">
          <ac:chgData name="Nirmala Shenoy" userId="4adfa2c6463dcf54" providerId="LiveId" clId="{F48E98D2-12C3-4D65-A5E2-6F83FAB91EB9}" dt="2022-10-21T23:52:56.771" v="91" actId="20577"/>
          <ac:spMkLst>
            <pc:docMk/>
            <pc:sldMk cId="3683157997" sldId="315"/>
            <ac:spMk id="3" creationId="{57AFF3CC-0133-9FE9-409A-35DC963E8556}"/>
          </ac:spMkLst>
        </pc:spChg>
      </pc:sldChg>
      <pc:sldChg chg="modSp mod">
        <pc:chgData name="Nirmala Shenoy" userId="4adfa2c6463dcf54" providerId="LiveId" clId="{F48E98D2-12C3-4D65-A5E2-6F83FAB91EB9}" dt="2022-10-30T16:34:24.957" v="570" actId="6549"/>
        <pc:sldMkLst>
          <pc:docMk/>
          <pc:sldMk cId="2722636537" sldId="316"/>
        </pc:sldMkLst>
        <pc:spChg chg="mod">
          <ac:chgData name="Nirmala Shenoy" userId="4adfa2c6463dcf54" providerId="LiveId" clId="{F48E98D2-12C3-4D65-A5E2-6F83FAB91EB9}" dt="2022-10-30T16:34:24.957" v="570" actId="6549"/>
          <ac:spMkLst>
            <pc:docMk/>
            <pc:sldMk cId="2722636537" sldId="316"/>
            <ac:spMk id="3" creationId="{00000000-0000-0000-0000-000000000000}"/>
          </ac:spMkLst>
        </pc:spChg>
      </pc:sldChg>
      <pc:sldChg chg="modSp mod">
        <pc:chgData name="Nirmala Shenoy" userId="4adfa2c6463dcf54" providerId="LiveId" clId="{F48E98D2-12C3-4D65-A5E2-6F83FAB91EB9}" dt="2022-10-30T16:33:54.016" v="562" actId="27636"/>
        <pc:sldMkLst>
          <pc:docMk/>
          <pc:sldMk cId="4238285140" sldId="317"/>
        </pc:sldMkLst>
        <pc:spChg chg="mod">
          <ac:chgData name="Nirmala Shenoy" userId="4adfa2c6463dcf54" providerId="LiveId" clId="{F48E98D2-12C3-4D65-A5E2-6F83FAB91EB9}" dt="2022-10-30T16:33:54.016" v="562" actId="27636"/>
          <ac:spMkLst>
            <pc:docMk/>
            <pc:sldMk cId="4238285140" sldId="317"/>
            <ac:spMk id="3" creationId="{00000000-0000-0000-0000-000000000000}"/>
          </ac:spMkLst>
        </pc:spChg>
      </pc:sldChg>
      <pc:sldChg chg="modSp mod">
        <pc:chgData name="Nirmala Shenoy" userId="4adfa2c6463dcf54" providerId="LiveId" clId="{F48E98D2-12C3-4D65-A5E2-6F83FAB91EB9}" dt="2022-10-30T18:42:24.075" v="706" actId="27636"/>
        <pc:sldMkLst>
          <pc:docMk/>
          <pc:sldMk cId="2323027809" sldId="318"/>
        </pc:sldMkLst>
        <pc:spChg chg="mod">
          <ac:chgData name="Nirmala Shenoy" userId="4adfa2c6463dcf54" providerId="LiveId" clId="{F48E98D2-12C3-4D65-A5E2-6F83FAB91EB9}" dt="2022-10-30T18:42:24.075" v="706" actId="27636"/>
          <ac:spMkLst>
            <pc:docMk/>
            <pc:sldMk cId="2323027809" sldId="318"/>
            <ac:spMk id="3" creationId="{00000000-0000-0000-0000-000000000000}"/>
          </ac:spMkLst>
        </pc:spChg>
        <pc:spChg chg="mod">
          <ac:chgData name="Nirmala Shenoy" userId="4adfa2c6463dcf54" providerId="LiveId" clId="{F48E98D2-12C3-4D65-A5E2-6F83FAB91EB9}" dt="2022-10-30T18:42:18.352" v="702" actId="113"/>
          <ac:spMkLst>
            <pc:docMk/>
            <pc:sldMk cId="2323027809" sldId="318"/>
            <ac:spMk id="4" creationId="{00000000-0000-0000-0000-000000000000}"/>
          </ac:spMkLst>
        </pc:spChg>
      </pc:sldChg>
      <pc:sldChg chg="modSp mod">
        <pc:chgData name="Nirmala Shenoy" userId="4adfa2c6463dcf54" providerId="LiveId" clId="{F48E98D2-12C3-4D65-A5E2-6F83FAB91EB9}" dt="2022-10-30T16:34:58.664" v="571" actId="113"/>
        <pc:sldMkLst>
          <pc:docMk/>
          <pc:sldMk cId="2501948130" sldId="320"/>
        </pc:sldMkLst>
        <pc:spChg chg="mod">
          <ac:chgData name="Nirmala Shenoy" userId="4adfa2c6463dcf54" providerId="LiveId" clId="{F48E98D2-12C3-4D65-A5E2-6F83FAB91EB9}" dt="2022-10-30T16:34:58.664" v="571" actId="113"/>
          <ac:spMkLst>
            <pc:docMk/>
            <pc:sldMk cId="2501948130" sldId="32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EA65134-9278-412B-80BC-E255DE0038A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BE3478E-46B3-487A-8809-37D7E236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3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0910" y="4796202"/>
            <a:ext cx="4977642" cy="1238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Nirmala Shenoy</a:t>
            </a:r>
          </a:p>
          <a:p>
            <a:r>
              <a:rPr lang="en-US" dirty="0"/>
              <a:t>Rochester Institute of technology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5643419" y="1242291"/>
            <a:ext cx="5814290" cy="3214254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 Forward to 5G/6G: What is missing in network protocols and technologies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A07B-C248-0736-A938-3652A6F6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82F5-4647-8160-F1B7-5F763D11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TCP/IP suite was not invented with security in mind.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Layer 3 and Layer 4 protocols – security holes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What do we do – we patch them 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NEW PROTOCOLS CAN BE BUILT WITH SECURITY CONSIDERATION GROUND UP IN THE DESIGN </a:t>
            </a:r>
          </a:p>
        </p:txBody>
      </p:sp>
    </p:spTree>
    <p:extLst>
      <p:ext uri="{BB962C8B-B14F-4D97-AF65-F5344CB8AC3E}">
        <p14:creationId xmlns:p14="http://schemas.microsoft.com/office/powerpoint/2010/main" val="354578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096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152"/>
            <a:ext cx="10515600" cy="4752811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WE NEED Solutions considering the big picture – not point solutions</a:t>
            </a:r>
          </a:p>
          <a:p>
            <a:r>
              <a:rPr lang="en-US" sz="2800" b="1" dirty="0"/>
              <a:t>Contributors</a:t>
            </a:r>
          </a:p>
          <a:p>
            <a:pPr lvl="1"/>
            <a:r>
              <a:rPr lang="en-US" sz="2400" b="1" dirty="0"/>
              <a:t>Researchers – universities, research labs – maximum flexibility</a:t>
            </a:r>
          </a:p>
          <a:p>
            <a:pPr lvl="2"/>
            <a:r>
              <a:rPr lang="en-US" sz="1800" b="1" dirty="0"/>
              <a:t>Revolutionary research  and the “publish or  perish” fear  </a:t>
            </a:r>
          </a:p>
          <a:p>
            <a:pPr lvl="2"/>
            <a:r>
              <a:rPr lang="en-US" sz="1800" b="1" dirty="0"/>
              <a:t>Publications and grants </a:t>
            </a:r>
          </a:p>
          <a:p>
            <a:pPr lvl="1"/>
            <a:r>
              <a:rPr lang="en-US" sz="2400" b="1" dirty="0"/>
              <a:t>Industry – have their own agenda – who gets there first – whatever the path or process. </a:t>
            </a:r>
          </a:p>
          <a:p>
            <a:pPr lvl="1"/>
            <a:r>
              <a:rPr lang="en-US" sz="2400" b="1" dirty="0"/>
              <a:t>Standards bodies  - IP from Internet or is it the other way round ? </a:t>
            </a:r>
          </a:p>
          <a:p>
            <a:pPr lvl="1"/>
            <a:endParaRPr lang="en-US" sz="2400" b="1" dirty="0"/>
          </a:p>
          <a:p>
            <a:pPr marL="201168" lvl="1" indent="0">
              <a:buNone/>
            </a:pPr>
            <a:r>
              <a:rPr lang="en-US" sz="2400" b="1" dirty="0"/>
              <a:t>What is missing ?  </a:t>
            </a:r>
          </a:p>
          <a:p>
            <a:pPr lvl="1"/>
            <a:r>
              <a:rPr lang="en-US" sz="2400" b="1" dirty="0"/>
              <a:t>Open mind to work together, to embrace  and foster revolutionary solutions </a:t>
            </a:r>
          </a:p>
          <a:p>
            <a:pPr lvl="1"/>
            <a:endParaRPr lang="en-US" sz="24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828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the needs?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79492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Backward compatibility – </a:t>
            </a:r>
          </a:p>
          <a:p>
            <a:r>
              <a:rPr lang="en-US" sz="2400" b="1" dirty="0"/>
              <a:t>Incremental deployment – test and deploy incrementally </a:t>
            </a:r>
          </a:p>
          <a:p>
            <a:r>
              <a:rPr lang="en-US" sz="2400" b="1" dirty="0"/>
              <a:t>Work in parallel with IP </a:t>
            </a:r>
          </a:p>
          <a:p>
            <a:r>
              <a:rPr lang="en-US" sz="2400" b="1" dirty="0"/>
              <a:t>Embrace different  types of networks etc.</a:t>
            </a:r>
          </a:p>
          <a:p>
            <a:r>
              <a:rPr lang="en-US" sz="2400" b="1" dirty="0"/>
              <a:t>Allow for future growth 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4903124"/>
            <a:ext cx="10058400" cy="799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How difficult is it to achieve these ?</a:t>
            </a:r>
          </a:p>
          <a:p>
            <a:r>
              <a:rPr lang="en-US" sz="2800" b="1" dirty="0"/>
              <a:t>Freedom from routing protocols – selling point? </a:t>
            </a:r>
          </a:p>
        </p:txBody>
      </p:sp>
    </p:spTree>
    <p:extLst>
      <p:ext uri="{BB962C8B-B14F-4D97-AF65-F5344CB8AC3E}">
        <p14:creationId xmlns:p14="http://schemas.microsoft.com/office/powerpoint/2010/main" val="232302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1F93-6FF8-D392-EB1F-C02150C1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r>
              <a:rPr lang="en-US" dirty="0"/>
              <a:t>My Focus – Way Forward: Internet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C6C9-BFE3-E762-2CA6-17AECEB3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800" b="1" dirty="0">
                <a:solidFill>
                  <a:schemeClr val="tx1"/>
                </a:solidFill>
              </a:rPr>
              <a:t> AGENDA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 Peek into  revolutionary growth of the Internet -  pillars fostering  Internet growth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Architectures, topologies, silicon revolution, transmission technologies fiber optics, countless and continuing to grow -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 The foundation for networks – the Network Protocols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Governing many protocols – algorithms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 Looming ahead – growing energy consumption and carbon footprint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 The challenges –  the severe imbalance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  What is driving? Is the situation healthy?  - What is missing! </a:t>
            </a:r>
          </a:p>
        </p:txBody>
      </p:sp>
    </p:spTree>
    <p:extLst>
      <p:ext uri="{BB962C8B-B14F-4D97-AF65-F5344CB8AC3E}">
        <p14:creationId xmlns:p14="http://schemas.microsoft.com/office/powerpoint/2010/main" val="121548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2A00-F84F-F323-36CA-446A0B60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3433"/>
          </a:xfrm>
        </p:spPr>
        <p:txBody>
          <a:bodyPr/>
          <a:lstStyle/>
          <a:p>
            <a:r>
              <a:rPr lang="en-US" dirty="0"/>
              <a:t>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C287-9E37-347C-A082-EC115261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993501" cy="376089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Days of native LANs, advent of Internet (research project)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Commercialized – Internet Service providers – tier based architectures – to define their business relationships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 Cellular, wireless, satellite networks – were growing independently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 Data center networks – from the main frame days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Content delivery networks – with advent of multimedia , opting for private networks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Internet of Things  --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Numerous Local domains  - their own architectures, addresses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What is the Internet architecture today ? </a:t>
            </a:r>
          </a:p>
        </p:txBody>
      </p:sp>
      <p:sp>
        <p:nvSpPr>
          <p:cNvPr id="4" name="Cloud 3"/>
          <p:cNvSpPr/>
          <p:nvPr/>
        </p:nvSpPr>
        <p:spPr>
          <a:xfrm>
            <a:off x="8732762" y="2108201"/>
            <a:ext cx="3396343" cy="205619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 Truly Revolutionary Growth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8138776" y="3255818"/>
            <a:ext cx="672495" cy="196712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17489" y="4268837"/>
            <a:ext cx="3052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Evolving Independently </a:t>
            </a:r>
          </a:p>
        </p:txBody>
      </p:sp>
    </p:spTree>
    <p:extLst>
      <p:ext uri="{BB962C8B-B14F-4D97-AF65-F5344CB8AC3E}">
        <p14:creationId xmlns:p14="http://schemas.microsoft.com/office/powerpoint/2010/main" val="2600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550B4-0D48-B946-BB1B-BD191324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0843"/>
          </a:xfrm>
        </p:spPr>
        <p:txBody>
          <a:bodyPr/>
          <a:lstStyle/>
          <a:p>
            <a:r>
              <a:rPr lang="en-US" dirty="0"/>
              <a:t>Network Topologies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D8E3D-CE99-F111-DC9F-575971E3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Bus, ring, star, partial meshed, fully meshed, multi tiered – core aggregate,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High availability and redundancy –  Telecom Clos evolves to folded clos , D-Cell, </a:t>
            </a:r>
            <a:r>
              <a:rPr lang="en-US" sz="2400" b="1" dirty="0" err="1"/>
              <a:t>Bcube</a:t>
            </a:r>
            <a:r>
              <a:rPr lang="en-US" sz="2400" b="1" dirty="0"/>
              <a:t> ----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Underlay, overlay, underlay over  overlay ---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Topologies in Wireless and satellite networks, sensor networks  - some still arbitrary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One thing is clear – we do not have arbitrary topologies  in wired networks – common from yesteryears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There is structure  in wired networks !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Structured and arbitrary topologies co-exist </a:t>
            </a:r>
          </a:p>
        </p:txBody>
      </p:sp>
      <p:sp>
        <p:nvSpPr>
          <p:cNvPr id="6" name="Cloud 5"/>
          <p:cNvSpPr/>
          <p:nvPr/>
        </p:nvSpPr>
        <p:spPr>
          <a:xfrm>
            <a:off x="7107382" y="4627418"/>
            <a:ext cx="4740013" cy="188301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Revolutionary Growth ?</a:t>
            </a:r>
          </a:p>
        </p:txBody>
      </p:sp>
    </p:spTree>
    <p:extLst>
      <p:ext uri="{BB962C8B-B14F-4D97-AF65-F5344CB8AC3E}">
        <p14:creationId xmlns:p14="http://schemas.microsoft.com/office/powerpoint/2010/main" val="33588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6C02-3F36-2D63-3B0D-DEF31A36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8140-9F11-6577-5CCD-7B21F226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17536"/>
            <a:ext cx="4639736" cy="73628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Silicon  technology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08116" y="2513953"/>
            <a:ext cx="4639736" cy="241267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2’ by 1’  chips  - </a:t>
            </a:r>
          </a:p>
          <a:p>
            <a:r>
              <a:rPr lang="en-US" sz="2400" b="1" dirty="0"/>
              <a:t>CPUs, APUs, GPUs</a:t>
            </a:r>
          </a:p>
          <a:p>
            <a:r>
              <a:rPr lang="en-US" sz="2400" b="1" dirty="0"/>
              <a:t>Processing speeds </a:t>
            </a:r>
          </a:p>
          <a:p>
            <a:r>
              <a:rPr lang="en-US" sz="2400" b="1" dirty="0"/>
              <a:t>Memory </a:t>
            </a:r>
          </a:p>
          <a:p>
            <a:r>
              <a:rPr lang="en-US" sz="2400" b="1" dirty="0"/>
              <a:t>Processing chips in cards </a:t>
            </a:r>
          </a:p>
          <a:p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74381" y="1917536"/>
            <a:ext cx="4639736" cy="736282"/>
          </a:xfrm>
        </p:spPr>
        <p:txBody>
          <a:bodyPr/>
          <a:lstStyle/>
          <a:p>
            <a:r>
              <a:rPr lang="en-US" b="1" dirty="0"/>
              <a:t>Transmission technologies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74381" y="2503741"/>
            <a:ext cx="4639736" cy="2203315"/>
          </a:xfrm>
        </p:spPr>
        <p:txBody>
          <a:bodyPr>
            <a:normAutofit fontScale="77500" lnSpcReduction="20000"/>
          </a:bodyPr>
          <a:lstStyle/>
          <a:p>
            <a:r>
              <a:rPr lang="en-US" sz="2500" b="1" dirty="0"/>
              <a:t>Coaxial</a:t>
            </a:r>
          </a:p>
          <a:p>
            <a:r>
              <a:rPr lang="en-US" sz="2500" b="1" dirty="0"/>
              <a:t>Twisted pair</a:t>
            </a:r>
          </a:p>
          <a:p>
            <a:r>
              <a:rPr lang="en-US" sz="2500" b="1" dirty="0"/>
              <a:t>Fiber</a:t>
            </a:r>
          </a:p>
          <a:p>
            <a:r>
              <a:rPr lang="en-US" sz="2500" b="1" dirty="0"/>
              <a:t>Wireless</a:t>
            </a:r>
          </a:p>
          <a:p>
            <a:r>
              <a:rPr lang="en-US" sz="2500" b="1" dirty="0"/>
              <a:t>Encoding, modulation ……  </a:t>
            </a:r>
          </a:p>
          <a:p>
            <a:endParaRPr lang="en-US" b="1" dirty="0"/>
          </a:p>
        </p:txBody>
      </p:sp>
      <p:sp>
        <p:nvSpPr>
          <p:cNvPr id="8" name="Cloud 7"/>
          <p:cNvSpPr/>
          <p:nvPr/>
        </p:nvSpPr>
        <p:spPr>
          <a:xfrm>
            <a:off x="8889780" y="2925619"/>
            <a:ext cx="3396343" cy="205619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 Truly Revolutionary Growth </a:t>
            </a:r>
          </a:p>
        </p:txBody>
      </p:sp>
      <p:sp>
        <p:nvSpPr>
          <p:cNvPr id="9" name="Cloud 8"/>
          <p:cNvSpPr/>
          <p:nvPr/>
        </p:nvSpPr>
        <p:spPr>
          <a:xfrm>
            <a:off x="2777461" y="4675121"/>
            <a:ext cx="6994611" cy="205619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Impressive – increased capability, at reduced cost and energy consumption </a:t>
            </a:r>
          </a:p>
        </p:txBody>
      </p:sp>
    </p:spTree>
    <p:extLst>
      <p:ext uri="{BB962C8B-B14F-4D97-AF65-F5344CB8AC3E}">
        <p14:creationId xmlns:p14="http://schemas.microsoft.com/office/powerpoint/2010/main" val="72995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4B03-B948-4A5A-CA74-51DCF8669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66572"/>
          </a:xfrm>
        </p:spPr>
        <p:txBody>
          <a:bodyPr/>
          <a:lstStyle/>
          <a:p>
            <a:r>
              <a:rPr lang="en-US" dirty="0"/>
              <a:t>Growth of the Internet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F3CC-0133-9FE9-409A-35DC963E8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680" y="2172885"/>
            <a:ext cx="10058400" cy="676753"/>
          </a:xfrm>
        </p:spPr>
        <p:txBody>
          <a:bodyPr/>
          <a:lstStyle/>
          <a:p>
            <a:r>
              <a:rPr lang="en-US" dirty="0"/>
              <a:t>Growing on these pillars  - phenomenal!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964B03-B948-4A5A-CA74-51DCF8669301}"/>
              </a:ext>
            </a:extLst>
          </p:cNvPr>
          <p:cNvSpPr txBox="1">
            <a:spLocks/>
          </p:cNvSpPr>
          <p:nvPr/>
        </p:nvSpPr>
        <p:spPr>
          <a:xfrm>
            <a:off x="1230680" y="3054628"/>
            <a:ext cx="10058400" cy="14665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Foundation of the Internet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FF3CC-0133-9FE9-409A-35DC963E8556}"/>
              </a:ext>
            </a:extLst>
          </p:cNvPr>
          <p:cNvSpPr txBox="1">
            <a:spLocks/>
          </p:cNvSpPr>
          <p:nvPr/>
        </p:nvSpPr>
        <p:spPr>
          <a:xfrm>
            <a:off x="1508870" y="4521200"/>
            <a:ext cx="10058400" cy="67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protocols – algorithms </a:t>
            </a:r>
          </a:p>
        </p:txBody>
      </p:sp>
    </p:spTree>
    <p:extLst>
      <p:ext uri="{BB962C8B-B14F-4D97-AF65-F5344CB8AC3E}">
        <p14:creationId xmlns:p14="http://schemas.microsoft.com/office/powerpoint/2010/main" val="368315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B1B5-CA72-792C-55CF-6F64A739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9359"/>
          </a:xfrm>
        </p:spPr>
        <p:txBody>
          <a:bodyPr/>
          <a:lstStyle/>
          <a:p>
            <a:r>
              <a:rPr lang="en-US" dirty="0"/>
              <a:t>Network Protocols :  towards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BC7E-80AE-9576-04DA-9AEB7C30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01" y="1548554"/>
            <a:ext cx="11440997" cy="37608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Native LANs, token bus, token ring – died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CSMA/CD – became CSMA without the CD, wireless LAN  - adopted CSMA/CA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Advent of TCP/IP protocol suite – 40+ years ago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Internet operations governed by IP addressing scheme–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Assigned following No logic – no structure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Routing protocols  to  locate networks – controlled by IP addresses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Advances we made -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MPLS – depends on IP routes, segment routing  - source routing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 When specific operations are required – combine protocols , tunnel L2 through L3 or L3 through L2.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DCNs – very structured topologies.  Use IP addresses,  BGP with manipulated AS numbers, ECMP for load balancing, LAG for link aggregation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how about the operational complexity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Spanning tree not good enough, borrow </a:t>
            </a:r>
            <a:r>
              <a:rPr lang="en-US" b="1" dirty="0" err="1"/>
              <a:t>Dijsktra</a:t>
            </a:r>
            <a:r>
              <a:rPr lang="en-US" b="1" dirty="0"/>
              <a:t> tree implementation from IS-IS and incorporate it at Layer 2 or 2.5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800" b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800" b="1" dirty="0"/>
          </a:p>
        </p:txBody>
      </p:sp>
      <p:sp>
        <p:nvSpPr>
          <p:cNvPr id="4" name="Cloud 3"/>
          <p:cNvSpPr/>
          <p:nvPr/>
        </p:nvSpPr>
        <p:spPr>
          <a:xfrm>
            <a:off x="8486019" y="1624753"/>
            <a:ext cx="3705981" cy="205619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Innovations ? </a:t>
            </a:r>
          </a:p>
        </p:txBody>
      </p:sp>
    </p:spTree>
    <p:extLst>
      <p:ext uri="{BB962C8B-B14F-4D97-AF65-F5344CB8AC3E}">
        <p14:creationId xmlns:p14="http://schemas.microsoft.com/office/powerpoint/2010/main" val="33873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134175"/>
          </a:xfrm>
        </p:spPr>
        <p:txBody>
          <a:bodyPr>
            <a:normAutofit/>
          </a:bodyPr>
          <a:lstStyle/>
          <a:p>
            <a:r>
              <a:rPr lang="en-US" sz="4800" dirty="0"/>
              <a:t>Study of complexity in network protocols – missing 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Cycles of operation, memory needs …..</a:t>
            </a:r>
          </a:p>
          <a:p>
            <a:r>
              <a:rPr lang="en-US" b="1" dirty="0"/>
              <a:t>Especially when we aggregate protocols </a:t>
            </a:r>
          </a:p>
        </p:txBody>
      </p:sp>
    </p:spTree>
    <p:extLst>
      <p:ext uri="{BB962C8B-B14F-4D97-AF65-F5344CB8AC3E}">
        <p14:creationId xmlns:p14="http://schemas.microsoft.com/office/powerpoint/2010/main" val="250194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Looming Ahead – Serious energy concerns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72" y="1728730"/>
            <a:ext cx="5852357" cy="4478105"/>
          </a:xfrm>
        </p:spPr>
        <p:txBody>
          <a:bodyPr>
            <a:noAutofit/>
          </a:bodyPr>
          <a:lstStyle/>
          <a:p>
            <a:r>
              <a:rPr lang="en-US" sz="2400" b="1" dirty="0"/>
              <a:t>Energy and Carbon footprints – as IT and computational complexity increases</a:t>
            </a:r>
          </a:p>
          <a:p>
            <a:pPr lvl="1"/>
            <a:r>
              <a:rPr lang="en-US" sz="2000" b="1" dirty="0"/>
              <a:t>Despite the significant energy savings  in chip and transmission technologies </a:t>
            </a:r>
          </a:p>
          <a:p>
            <a:pPr lvl="1"/>
            <a:r>
              <a:rPr lang="en-US" sz="2000" b="1" dirty="0"/>
              <a:t>Growing size of networks </a:t>
            </a:r>
          </a:p>
          <a:p>
            <a:r>
              <a:rPr lang="en-US" sz="2400" b="1" dirty="0"/>
              <a:t>Operational complexity is increasing by several magnitudes  – superseding the benefits </a:t>
            </a:r>
          </a:p>
          <a:p>
            <a:r>
              <a:rPr lang="en-US" sz="2400" b="1" dirty="0"/>
              <a:t>Other challenges </a:t>
            </a:r>
          </a:p>
          <a:p>
            <a:pPr lvl="1"/>
            <a:r>
              <a:rPr lang="en-US" b="1" dirty="0"/>
              <a:t>Management difficult , Human errors  - automating </a:t>
            </a:r>
          </a:p>
          <a:p>
            <a:pPr lvl="1"/>
            <a:r>
              <a:rPr lang="en-US" b="1" dirty="0"/>
              <a:t>Troubleshooting difficult</a:t>
            </a:r>
          </a:p>
          <a:p>
            <a:endParaRPr lang="en-US" sz="2400" b="1" dirty="0"/>
          </a:p>
        </p:txBody>
      </p:sp>
      <p:pic>
        <p:nvPicPr>
          <p:cNvPr id="1030" name="Picture 6" descr="https://documents.lucid.app/documents/d0b9c937-afc6-49b4-87b7-c272c1585b0a/pages/0_0?a=2077&amp;x=1630&amp;y=191&amp;w=667&amp;h=474&amp;store=1&amp;accept=image%2F*&amp;auth=LCA%20542bf104453553408c07fb25134244f34bad2501-ts%3D16666157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29" y="1922516"/>
            <a:ext cx="5349125" cy="38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28987" y="5546427"/>
            <a:ext cx="51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– use AI to selectively shutdown </a:t>
            </a:r>
          </a:p>
        </p:txBody>
      </p:sp>
    </p:spTree>
    <p:extLst>
      <p:ext uri="{BB962C8B-B14F-4D97-AF65-F5344CB8AC3E}">
        <p14:creationId xmlns:p14="http://schemas.microsoft.com/office/powerpoint/2010/main" val="27226365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{5053C441-F402-4F53-8A54-4041B64AED56}tf11437505_win32</Template>
  <TotalTime>2047</TotalTime>
  <Words>775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 Pro Cond Light</vt:lpstr>
      <vt:lpstr>Speak Pro</vt:lpstr>
      <vt:lpstr>Wingdings</vt:lpstr>
      <vt:lpstr>RetrospectVTI</vt:lpstr>
      <vt:lpstr>PowerPoint Presentation</vt:lpstr>
      <vt:lpstr>My Focus – Way Forward: Internet  </vt:lpstr>
      <vt:lpstr>Architectures </vt:lpstr>
      <vt:lpstr>Network Topologies</vt:lpstr>
      <vt:lpstr>Technologies </vt:lpstr>
      <vt:lpstr>Growth of the Internet </vt:lpstr>
      <vt:lpstr>Network Protocols :  towards Internet</vt:lpstr>
      <vt:lpstr>Study of complexity in network protocols – missing ? </vt:lpstr>
      <vt:lpstr>Looming Ahead – Serious energy concerns </vt:lpstr>
      <vt:lpstr>Security and Privacy </vt:lpstr>
      <vt:lpstr>Challenges</vt:lpstr>
      <vt:lpstr>Are these the needs?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Forward to 5G/6G: What is missing in network protocols and technologies</dc:title>
  <dc:creator>Nirmala Shenoy</dc:creator>
  <cp:lastModifiedBy>Nirmala Shenoy</cp:lastModifiedBy>
  <cp:revision>26</cp:revision>
  <cp:lastPrinted>2022-10-26T12:19:30Z</cp:lastPrinted>
  <dcterms:created xsi:type="dcterms:W3CDTF">2022-10-21T23:22:45Z</dcterms:created>
  <dcterms:modified xsi:type="dcterms:W3CDTF">2022-10-30T18:42:27Z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