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5" r:id="rId5"/>
    <p:sldId id="266" r:id="rId6"/>
    <p:sldId id="267" r:id="rId7"/>
    <p:sldId id="261" r:id="rId8"/>
    <p:sldId id="262" r:id="rId9"/>
    <p:sldId id="25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5"/>
    <p:restoredTop sz="94712"/>
  </p:normalViewPr>
  <p:slideViewPr>
    <p:cSldViewPr snapToGrid="0">
      <p:cViewPr>
        <p:scale>
          <a:sx n="106" d="100"/>
          <a:sy n="106" d="100"/>
        </p:scale>
        <p:origin x="5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5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6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10083800" cy="944562"/>
          </a:xfrm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599"/>
            <a:ext cx="11582400" cy="4482581"/>
          </a:xfrm>
        </p:spPr>
        <p:txBody>
          <a:bodyPr lIns="0" tIns="0" rIns="0" bIns="0"/>
          <a:lstStyle>
            <a:lvl1pPr marL="182880" indent="-182880">
              <a:spcBef>
                <a:spcPts val="600"/>
              </a:spcBef>
              <a:defRPr sz="2000"/>
            </a:lvl1pPr>
            <a:lvl2pPr marL="365760" indent="-182880">
              <a:spcBef>
                <a:spcPts val="600"/>
              </a:spcBef>
              <a:defRPr sz="1800"/>
            </a:lvl2pPr>
            <a:lvl3pPr marL="548640" indent="-182880">
              <a:spcBef>
                <a:spcPts val="600"/>
              </a:spcBef>
              <a:defRPr sz="1600"/>
            </a:lvl3pPr>
            <a:lvl4pPr marL="731520" indent="-182880">
              <a:spcBef>
                <a:spcPts val="600"/>
              </a:spcBef>
              <a:defRPr sz="1400"/>
            </a:lvl4pPr>
            <a:lvl5pPr marL="914400" indent="-182880"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6C8EAEFC-D2CE-453E-BCDB-A106726B0BB4}"/>
              </a:ext>
            </a:extLst>
          </p:cNvPr>
          <p:cNvSpPr/>
          <p:nvPr userDrawn="1"/>
        </p:nvSpPr>
        <p:spPr bwMode="auto">
          <a:xfrm>
            <a:off x="0" y="6361206"/>
            <a:ext cx="12192000" cy="49679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C9900"/>
              </a:buClr>
              <a:buSzTx/>
              <a:buFont typeface="Wingdings" panose="05000000000000000000" pitchFamily="2" charset="2"/>
              <a:buChar char="n"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02D73F7-33DC-4543-B224-D1CC69C06FC7}"/>
              </a:ext>
            </a:extLst>
          </p:cNvPr>
          <p:cNvSpPr txBox="1"/>
          <p:nvPr userDrawn="1"/>
        </p:nvSpPr>
        <p:spPr>
          <a:xfrm>
            <a:off x="4511040" y="6440326"/>
            <a:ext cx="3169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0" dirty="0">
                <a:solidFill>
                  <a:schemeClr val="bg2">
                    <a:lumMod val="75000"/>
                  </a:schemeClr>
                </a:solidFill>
              </a:rPr>
              <a:t>Futurewei Technologies, Inc.</a:t>
            </a:r>
            <a:endParaRPr lang="en-US" sz="1600" b="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xmlns="" id="{C4A00F93-6344-4FC8-9DE3-E04FD26AFE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82667" y="6537759"/>
            <a:ext cx="110453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2113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74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en-US" sz="1100" b="1" dirty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Page </a:t>
            </a:r>
            <a:fld id="{3EEE1643-7FBA-43B0-85D4-8B023CAE5554}" type="slidenum">
              <a:rPr lang="de-DE" altLang="en-US" sz="1100" b="1" smtClean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sz="1100" b="1" dirty="0">
              <a:solidFill>
                <a:schemeClr val="bg1">
                  <a:lumMod val="50000"/>
                </a:schemeClr>
              </a:solidFill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95E0F2F0-98ED-44BF-9EC1-4FCE79087B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5933301"/>
            <a:ext cx="11582400" cy="276999"/>
          </a:xfrm>
        </p:spPr>
        <p:txBody>
          <a:bodyPr lIns="0" tIns="0" rIns="0" bIns="0" anchor="b"/>
          <a:lstStyle>
            <a:lvl1pPr marL="0" indent="0" algn="l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  <a:lvl2pPr marL="457063" indent="0" algn="l">
              <a:buNone/>
              <a:defRPr sz="1100"/>
            </a:lvl2pPr>
            <a:lvl3pPr marL="914126" indent="0" algn="l">
              <a:buNone/>
              <a:defRPr sz="1100"/>
            </a:lvl3pPr>
            <a:lvl4pPr marL="1371189" indent="0" algn="l">
              <a:buNone/>
              <a:defRPr sz="1100"/>
            </a:lvl4pPr>
            <a:lvl5pPr marL="1828252" indent="0" algn="l">
              <a:buNone/>
              <a:defRPr sz="1100"/>
            </a:lvl5pPr>
          </a:lstStyle>
          <a:p>
            <a:pPr lvl="0"/>
            <a:r>
              <a:rPr lang="en-US" dirty="0"/>
              <a:t>Footer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CACF83C-1402-4C7E-AA1B-C3C67A19AD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217146"/>
            <a:ext cx="2058692" cy="76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61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orient="horz" pos="391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10083800" cy="944562"/>
          </a:xfrm>
        </p:spPr>
        <p:txBody>
          <a:bodyPr lIns="0" tIns="0" rIns="0" bIns="0"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599"/>
            <a:ext cx="11582400" cy="4482581"/>
          </a:xfrm>
        </p:spPr>
        <p:txBody>
          <a:bodyPr lIns="0" tIns="0" rIns="0" bIns="0"/>
          <a:lstStyle>
            <a:lvl1pPr marL="182880" indent="-182880">
              <a:spcBef>
                <a:spcPts val="600"/>
              </a:spcBef>
              <a:defRPr sz="2000"/>
            </a:lvl1pPr>
            <a:lvl2pPr marL="365760" indent="-182880">
              <a:spcBef>
                <a:spcPts val="600"/>
              </a:spcBef>
              <a:defRPr sz="1800"/>
            </a:lvl2pPr>
            <a:lvl3pPr marL="548640" indent="-182880">
              <a:spcBef>
                <a:spcPts val="600"/>
              </a:spcBef>
              <a:defRPr sz="1600"/>
            </a:lvl3pPr>
            <a:lvl4pPr marL="731520" indent="-182880">
              <a:spcBef>
                <a:spcPts val="600"/>
              </a:spcBef>
              <a:defRPr sz="1400"/>
            </a:lvl4pPr>
            <a:lvl5pPr marL="914400" indent="-182880">
              <a:spcBef>
                <a:spcPts val="60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xmlns="" id="{C4A00F93-6344-4FC8-9DE3-E04FD26AFE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82667" y="6537759"/>
            <a:ext cx="1104533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>
            <a:lvl1pPr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92113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84225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174750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66863" defTabSz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240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4812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384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395663" defTabSz="7842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en-US" sz="1100" b="1" dirty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t>Page </a:t>
            </a:r>
            <a:fld id="{3EEE1643-7FBA-43B0-85D4-8B023CAE5554}" type="slidenum">
              <a:rPr lang="de-DE" altLang="en-US" sz="1100" b="1" smtClean="0">
                <a:solidFill>
                  <a:schemeClr val="bg1">
                    <a:lumMod val="50000"/>
                  </a:schemeClr>
                </a:solidFill>
                <a:latin typeface="+mn-lt"/>
                <a:ea typeface="ＭＳ Ｐゴシック" panose="020B0600070205080204" pitchFamily="34" charset="-128"/>
              </a:rPr>
              <a:pPr algn="r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en-US" sz="1100" b="1" dirty="0">
              <a:solidFill>
                <a:schemeClr val="bg1">
                  <a:lumMod val="50000"/>
                </a:schemeClr>
              </a:solidFill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95E0F2F0-98ED-44BF-9EC1-4FCE79087B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4801" y="5933301"/>
            <a:ext cx="11582400" cy="276999"/>
          </a:xfrm>
        </p:spPr>
        <p:txBody>
          <a:bodyPr lIns="0" tIns="0" rIns="0" bIns="0" anchor="b"/>
          <a:lstStyle>
            <a:lvl1pPr marL="0" indent="0" algn="l">
              <a:buNone/>
              <a:defRPr sz="900">
                <a:solidFill>
                  <a:schemeClr val="bg1">
                    <a:lumMod val="65000"/>
                  </a:schemeClr>
                </a:solidFill>
              </a:defRPr>
            </a:lvl1pPr>
            <a:lvl2pPr marL="457063" indent="0" algn="l">
              <a:buNone/>
              <a:defRPr sz="1100"/>
            </a:lvl2pPr>
            <a:lvl3pPr marL="914126" indent="0" algn="l">
              <a:buNone/>
              <a:defRPr sz="1100"/>
            </a:lvl3pPr>
            <a:lvl4pPr marL="1371189" indent="0" algn="l">
              <a:buNone/>
              <a:defRPr sz="1100"/>
            </a:lvl4pPr>
            <a:lvl5pPr marL="1828252" indent="0" algn="l">
              <a:buNone/>
              <a:defRPr sz="1100"/>
            </a:lvl5pPr>
          </a:lstStyle>
          <a:p>
            <a:pPr lvl="0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2275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  <p15:guide id="4" orient="horz" pos="768">
          <p15:clr>
            <a:srgbClr val="FBAE40"/>
          </p15:clr>
        </p15:guide>
        <p15:guide id="5" orient="horz" pos="864">
          <p15:clr>
            <a:srgbClr val="FBAE40"/>
          </p15:clr>
        </p15:guide>
        <p15:guide id="6" orient="horz" pos="4008">
          <p15:clr>
            <a:srgbClr val="FBAE40"/>
          </p15:clr>
        </p15:guide>
        <p15:guide id="7" orient="horz" pos="391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6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97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17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1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20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1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7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9102E-77F7-43FF-9547-A12CA87FBACE}" type="datetimeFigureOut">
              <a:rPr lang="en-US" smtClean="0"/>
              <a:t>11/16/20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A7250-ABFC-4865-8A9A-32E387091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52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 Discussion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Re: Future Internet Protocol </a:t>
            </a:r>
            <a:r>
              <a:rPr lang="en-US" dirty="0" smtClean="0"/>
              <a:t>Evolution and Ways Forward</a:t>
            </a:r>
            <a:endParaRPr lang="en-US" dirty="0"/>
          </a:p>
          <a:p>
            <a:endParaRPr lang="en-US" dirty="0"/>
          </a:p>
          <a:p>
            <a:r>
              <a:rPr lang="en-US" dirty="0"/>
              <a:t>Questions to and Discussion with the Community</a:t>
            </a:r>
          </a:p>
        </p:txBody>
      </p:sp>
    </p:spTree>
    <p:extLst>
      <p:ext uri="{BB962C8B-B14F-4D97-AF65-F5344CB8AC3E}">
        <p14:creationId xmlns:p14="http://schemas.microsoft.com/office/powerpoint/2010/main" val="11485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Internet Protocol Evolution</a:t>
            </a:r>
            <a:br>
              <a:rPr lang="en-US" dirty="0"/>
            </a:br>
            <a:r>
              <a:rPr lang="en-US" sz="2200" dirty="0"/>
              <a:t>FIPE positioned originally as a forum to study that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b="1" dirty="0"/>
              <a:t>What is the right forum to discuss the long-term evolution of IP in key areas?</a:t>
            </a:r>
          </a:p>
          <a:p>
            <a:endParaRPr lang="en-US" dirty="0"/>
          </a:p>
          <a:p>
            <a:r>
              <a:rPr lang="en-US" dirty="0"/>
              <a:t>Dedicated RG?</a:t>
            </a:r>
          </a:p>
          <a:p>
            <a:r>
              <a:rPr lang="en-US" dirty="0"/>
              <a:t>Several RGs for specific areas? </a:t>
            </a:r>
          </a:p>
          <a:p>
            <a:r>
              <a:rPr lang="en-US" dirty="0"/>
              <a:t>How to interact with </a:t>
            </a:r>
            <a:r>
              <a:rPr lang="en-US" dirty="0" smtClean="0"/>
              <a:t>community </a:t>
            </a:r>
            <a:r>
              <a:rPr lang="en-US" dirty="0"/>
              <a:t>in terms of other relevant work in IETF/IRTF?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6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Engagements since FIPE @ IETF108</a:t>
            </a:r>
            <a:br>
              <a:rPr lang="en-US" dirty="0" smtClean="0"/>
            </a:br>
            <a:r>
              <a:rPr lang="en-US" sz="2400" dirty="0" smtClean="0"/>
              <a:t>Move possibly to opening discussion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Drafts proposed to community</a:t>
            </a:r>
          </a:p>
          <a:p>
            <a:pPr lvl="1"/>
            <a:r>
              <a:rPr lang="en-US" dirty="0" err="1" smtClean="0"/>
              <a:t>FlexIP</a:t>
            </a:r>
            <a:r>
              <a:rPr lang="en-US" dirty="0" smtClean="0"/>
              <a:t> in </a:t>
            </a:r>
            <a:r>
              <a:rPr lang="en-US" dirty="0" err="1" smtClean="0"/>
              <a:t>IntArea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Stewart &amp; Toerless draft fill in</a:t>
            </a:r>
          </a:p>
          <a:p>
            <a:pPr lvl="1"/>
            <a:r>
              <a:rPr lang="en-US" dirty="0" smtClean="0"/>
              <a:t>COIN RG draft on micro-services</a:t>
            </a:r>
          </a:p>
          <a:p>
            <a:r>
              <a:rPr lang="en-US" dirty="0" smtClean="0"/>
              <a:t>Engagements with research community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Richard? Toerless?… </a:t>
            </a:r>
          </a:p>
          <a:p>
            <a:r>
              <a:rPr lang="en-US" dirty="0"/>
              <a:t>Liaised with other efforts</a:t>
            </a:r>
          </a:p>
          <a:p>
            <a:pPr lvl="1"/>
            <a:r>
              <a:rPr lang="en-US" dirty="0" smtClean="0"/>
              <a:t>ITU FG Network2030</a:t>
            </a:r>
            <a:r>
              <a:rPr lang="en-US" dirty="0"/>
              <a:t>, </a:t>
            </a:r>
            <a:r>
              <a:rPr lang="en-US" dirty="0" smtClean="0"/>
              <a:t>6G Networking Whitepaper @ 6G Flagship, …</a:t>
            </a:r>
            <a:endParaRPr lang="en-US" dirty="0"/>
          </a:p>
          <a:p>
            <a:r>
              <a:rPr lang="en-US" dirty="0" smtClean="0"/>
              <a:t>Feedback from partners</a:t>
            </a:r>
          </a:p>
          <a:p>
            <a:pPr lvl="1"/>
            <a:r>
              <a:rPr lang="en-US" dirty="0" smtClean="0"/>
              <a:t>Narrow discussions to concrete </a:t>
            </a:r>
            <a:r>
              <a:rPr lang="en-US" smtClean="0"/>
              <a:t>research problems -&gt; FIPE @ IETF109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461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0637"/>
            <a:ext cx="11026423" cy="58314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 &amp; long-term-D areas for future network protocols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5352" y="1907826"/>
            <a:ext cx="5257804" cy="288074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Multi-semantic addressing/routing</a:t>
            </a:r>
          </a:p>
          <a:p>
            <a:pPr marL="0" indent="0">
              <a:buNone/>
            </a:pPr>
            <a:r>
              <a:rPr lang="en-US" sz="2400" dirty="0" smtClean="0"/>
              <a:t>Energy &amp; packet-size efficient steering</a:t>
            </a:r>
          </a:p>
          <a:p>
            <a:pPr marL="0" indent="0">
              <a:buNone/>
            </a:pPr>
            <a:r>
              <a:rPr lang="en-US" sz="2400" dirty="0"/>
              <a:t>Variable length </a:t>
            </a:r>
            <a:r>
              <a:rPr lang="en-US" sz="2400" dirty="0" smtClean="0"/>
              <a:t>addressing</a:t>
            </a:r>
          </a:p>
          <a:p>
            <a:pPr marL="0" indent="0">
              <a:buNone/>
            </a:pPr>
            <a:r>
              <a:rPr lang="en-US" sz="2400" dirty="0" smtClean="0"/>
              <a:t>Beyond single global address space</a:t>
            </a:r>
          </a:p>
          <a:p>
            <a:pPr marL="0" indent="0">
              <a:buNone/>
            </a:pPr>
            <a:r>
              <a:rPr lang="en-US" sz="2400" dirty="0" smtClean="0"/>
              <a:t>Hierarchical &amp; multi-layer semantics</a:t>
            </a:r>
          </a:p>
          <a:p>
            <a:pPr marL="0" indent="0">
              <a:buNone/>
            </a:pPr>
            <a:r>
              <a:rPr lang="en-US" sz="2400" dirty="0" err="1" smtClean="0"/>
              <a:t>FreeChoice</a:t>
            </a:r>
            <a:r>
              <a:rPr lang="en-US" sz="2400" dirty="0" smtClean="0"/>
              <a:t>/Unified: IPv4/v6+Ethernet+MPS+future</a:t>
            </a:r>
          </a:p>
          <a:p>
            <a:pPr marL="0" indent="0">
              <a:buNone/>
            </a:pPr>
            <a:r>
              <a:rPr lang="en-US" sz="2400" dirty="0" smtClean="0"/>
              <a:t>Geo-addressing (e.g.: satellites)</a:t>
            </a:r>
          </a:p>
          <a:p>
            <a:pPr marL="0" indent="0">
              <a:buNone/>
            </a:pPr>
            <a:r>
              <a:rPr lang="en-US" sz="2400" dirty="0" err="1" smtClean="0"/>
              <a:t>ManyNet</a:t>
            </a:r>
            <a:r>
              <a:rPr lang="en-US" sz="2400" dirty="0" smtClean="0"/>
              <a:t> partial connectivity addressing</a:t>
            </a:r>
          </a:p>
          <a:p>
            <a:pPr marL="0" indent="0">
              <a:buNone/>
            </a:pPr>
            <a:r>
              <a:rPr lang="en-US" sz="2400" dirty="0" smtClean="0"/>
              <a:t>   (beyond NAT, ULA)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0952" y="1941693"/>
            <a:ext cx="5181600" cy="284687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b="1" dirty="0" smtClean="0"/>
              <a:t>On-demand capabilities &amp; guarantees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 smtClean="0"/>
              <a:t>Beyond 8-Bit TOS services headers</a:t>
            </a:r>
          </a:p>
          <a:p>
            <a:pPr marL="0" indent="0">
              <a:buNone/>
            </a:pPr>
            <a:r>
              <a:rPr lang="en-US" sz="2400" dirty="0" smtClean="0"/>
              <a:t>Better explicit ECN/PCN/CC signaling </a:t>
            </a:r>
            <a:r>
              <a:rPr lang="en-US" sz="1800" dirty="0" smtClean="0"/>
              <a:t>(e.g. beyond L4S)</a:t>
            </a:r>
          </a:p>
          <a:p>
            <a:pPr marL="0" indent="0">
              <a:buNone/>
            </a:pPr>
            <a:r>
              <a:rPr lang="en-US" sz="2400" dirty="0" smtClean="0"/>
              <a:t>Up-speeding signaling</a:t>
            </a:r>
          </a:p>
          <a:p>
            <a:pPr marL="0" indent="0">
              <a:buNone/>
            </a:pPr>
            <a:r>
              <a:rPr lang="en-US" sz="2400" dirty="0" smtClean="0"/>
              <a:t>Differentiated fair bandwidth </a:t>
            </a:r>
            <a:r>
              <a:rPr lang="en-US" sz="1900" dirty="0" smtClean="0"/>
              <a:t>(e.g.: NADA, DPS)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Loss management </a:t>
            </a:r>
            <a:r>
              <a:rPr lang="en-US" sz="2200" dirty="0" smtClean="0"/>
              <a:t>(e.g.: PEROF beyond MPLS)</a:t>
            </a:r>
          </a:p>
          <a:p>
            <a:pPr marL="0" indent="0">
              <a:buNone/>
            </a:pPr>
            <a:r>
              <a:rPr lang="en-US" sz="2200" dirty="0" smtClean="0"/>
              <a:t>Latency signaling/services beyond deterministic </a:t>
            </a:r>
            <a:r>
              <a:rPr lang="en-US" sz="1800" dirty="0" smtClean="0"/>
              <a:t>(e.g.: LBF)</a:t>
            </a:r>
            <a:endParaRPr lang="en-US" sz="2200" dirty="0" smtClean="0"/>
          </a:p>
          <a:p>
            <a:pPr marL="0" indent="0">
              <a:buNone/>
            </a:pPr>
            <a:r>
              <a:rPr lang="en-US" sz="2200" dirty="0" smtClean="0"/>
              <a:t>SLO vs SLA signaling (throughput, loss, latency)</a:t>
            </a:r>
          </a:p>
          <a:p>
            <a:pPr marL="0" indent="0">
              <a:buNone/>
            </a:pPr>
            <a:r>
              <a:rPr lang="en-US" sz="2400" dirty="0" smtClean="0"/>
              <a:t>Monitoring / Accounting signaling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31796" y="5257800"/>
            <a:ext cx="10484556" cy="139878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smtClean="0"/>
              <a:t>Hop-by-hop packet programmable headers– efficient, </a:t>
            </a:r>
            <a:r>
              <a:rPr lang="en-US" sz="2400" b="1" dirty="0" err="1" smtClean="0"/>
              <a:t>scaleable</a:t>
            </a:r>
            <a:r>
              <a:rPr lang="en-US" sz="2400" b="1" dirty="0" smtClean="0"/>
              <a:t> (</a:t>
            </a:r>
            <a:r>
              <a:rPr lang="en-US" sz="2400" b="1" dirty="0" err="1" smtClean="0"/>
              <a:t>low..high</a:t>
            </a:r>
            <a:r>
              <a:rPr lang="en-US" sz="2400" b="1" dirty="0" smtClean="0"/>
              <a:t> speed) unified: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i="1" dirty="0" smtClean="0"/>
              <a:t>Enabler </a:t>
            </a:r>
            <a:r>
              <a:rPr lang="en-US" sz="2400" i="1" dirty="0"/>
              <a:t>&amp;</a:t>
            </a:r>
            <a:r>
              <a:rPr lang="en-US" sz="2400" i="1" dirty="0" smtClean="0"/>
              <a:t> Dependency for any new addressing/routing and capabilities/guarantees!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Beyond P4 (Data-Center) variable length field programmable processing engines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Programmable QoS (e.g.: PIFO, PIEO, LBF)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4063" y="869244"/>
            <a:ext cx="10586156" cy="688624"/>
          </a:xfrm>
          <a:prstGeom prst="rect">
            <a:avLst/>
          </a:prstGeom>
          <a:pattFill prst="dashVert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 smtClean="0"/>
              <a:t>Context: Future Use-cases and Networks (not current networks / hardware)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u</a:t>
            </a:r>
            <a:r>
              <a:rPr lang="en-US" sz="2400" dirty="0" smtClean="0"/>
              <a:t>se-cases </a:t>
            </a:r>
            <a:r>
              <a:rPr lang="en-US" sz="2400" dirty="0" err="1" smtClean="0"/>
              <a:t>eg</a:t>
            </a:r>
            <a:r>
              <a:rPr lang="en-US" sz="2400" dirty="0" smtClean="0"/>
              <a:t>: FGNET2030, Networks: Future Metro, Satellite, Many-Nets (Industrial/Vertical), 6G</a:t>
            </a:r>
          </a:p>
        </p:txBody>
      </p:sp>
      <p:sp>
        <p:nvSpPr>
          <p:cNvPr id="7" name="Striped Right Arrow 6"/>
          <p:cNvSpPr/>
          <p:nvPr/>
        </p:nvSpPr>
        <p:spPr>
          <a:xfrm rot="5400000">
            <a:off x="2678286" y="1007534"/>
            <a:ext cx="169331" cy="1382889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riped Right Arrow 7"/>
          <p:cNvSpPr/>
          <p:nvPr/>
        </p:nvSpPr>
        <p:spPr>
          <a:xfrm rot="5400000">
            <a:off x="8119531" y="1018823"/>
            <a:ext cx="169331" cy="1382889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riped Right Arrow 8"/>
          <p:cNvSpPr/>
          <p:nvPr/>
        </p:nvSpPr>
        <p:spPr>
          <a:xfrm rot="5400000">
            <a:off x="2738444" y="4436381"/>
            <a:ext cx="169331" cy="1382889"/>
          </a:xfrm>
          <a:prstGeom prst="strip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/>
          <p:cNvSpPr/>
          <p:nvPr/>
        </p:nvSpPr>
        <p:spPr>
          <a:xfrm rot="5400000">
            <a:off x="8321987" y="4386766"/>
            <a:ext cx="169331" cy="1382889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8886290">
            <a:off x="10834255" y="756356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Industry,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Other SDO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Striped Right Arrow 13"/>
          <p:cNvSpPr/>
          <p:nvPr/>
        </p:nvSpPr>
        <p:spPr>
          <a:xfrm rot="16200000" flipV="1">
            <a:off x="2738444" y="4267942"/>
            <a:ext cx="169331" cy="1382889"/>
          </a:xfrm>
          <a:prstGeom prst="striped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riped Right Arrow 14"/>
          <p:cNvSpPr/>
          <p:nvPr/>
        </p:nvSpPr>
        <p:spPr>
          <a:xfrm rot="16200000" flipV="1">
            <a:off x="8321988" y="4230357"/>
            <a:ext cx="169331" cy="1382889"/>
          </a:xfrm>
          <a:prstGeom prst="striped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E8C0BE-DE55-2F44-B550-2FAF9C9E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Candidate Semantic Addressing Research Questions</a:t>
            </a:r>
            <a:endParaRPr lang="en-US" sz="3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1170DD-4B28-5343-A173-0E4AE86F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/>
              <a:t>What types of innovation would be unleashed by unshackling the address semantics? </a:t>
            </a:r>
          </a:p>
          <a:p>
            <a:r>
              <a:rPr lang="en-US" sz="2600" dirty="0"/>
              <a:t>Is this a path that allows networks to become as programmable as applications?</a:t>
            </a:r>
          </a:p>
          <a:p>
            <a:r>
              <a:rPr lang="en-US" sz="2600" dirty="0"/>
              <a:t>What other functions </a:t>
            </a:r>
            <a:r>
              <a:rPr lang="en-US" sz="2600" dirty="0" smtClean="0"/>
              <a:t>(beside steering, destination) can </a:t>
            </a:r>
            <a:r>
              <a:rPr lang="en-US" sz="2600" dirty="0"/>
              <a:t>we map to address?</a:t>
            </a:r>
          </a:p>
          <a:p>
            <a:r>
              <a:rPr lang="en-US" sz="2600" dirty="0"/>
              <a:t>What other types of cardinality are useful?</a:t>
            </a:r>
          </a:p>
          <a:p>
            <a:r>
              <a:rPr lang="en-US" sz="2600" dirty="0"/>
              <a:t>Do the same considerations apply to the underlay, overlay and the end-user application?</a:t>
            </a:r>
          </a:p>
          <a:p>
            <a:r>
              <a:rPr lang="en-US" sz="2600" dirty="0"/>
              <a:t>How do we achieve aggregability of addressing with opaque addresses?</a:t>
            </a:r>
          </a:p>
          <a:p>
            <a:r>
              <a:rPr lang="en-US" sz="2600" dirty="0"/>
              <a:t>What would be its implications, from efficient hardware support to late binding of semantics?</a:t>
            </a:r>
          </a:p>
        </p:txBody>
      </p:sp>
    </p:spTree>
    <p:extLst>
      <p:ext uri="{BB962C8B-B14F-4D97-AF65-F5344CB8AC3E}">
        <p14:creationId xmlns:p14="http://schemas.microsoft.com/office/powerpoint/2010/main" val="1507120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E8C0BE-DE55-2F44-B550-2FAF9C9E1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821" y="365125"/>
            <a:ext cx="11879179" cy="946317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Candidate capabilities and guarantees  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Research Questions</a:t>
            </a:r>
            <a:endParaRPr lang="en-US" sz="28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1170DD-4B28-5343-A173-0E4AE86F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1503947"/>
            <a:ext cx="10992853" cy="4673016"/>
          </a:xfrm>
        </p:spPr>
        <p:txBody>
          <a:bodyPr>
            <a:normAutofit lnSpcReduction="10000"/>
          </a:bodyPr>
          <a:lstStyle/>
          <a:p>
            <a:r>
              <a:rPr lang="en-US" sz="2600" dirty="0" smtClean="0"/>
              <a:t>Can we provide better differentiated capabilities and guarantees in a scalable, fashion (e.g. without per-flow state and upfront admission control)</a:t>
            </a:r>
          </a:p>
          <a:p>
            <a:r>
              <a:rPr lang="en-US" sz="2600" dirty="0" smtClean="0"/>
              <a:t>Can we improve fundamentally on mixing different service traffic without class-based managed resource division (e.g.: beyond PI^2 / L4S, for e.g. slices)</a:t>
            </a:r>
          </a:p>
          <a:p>
            <a:r>
              <a:rPr lang="en-US" sz="2600" dirty="0" smtClean="0"/>
              <a:t>What is the most lightweight/scalable option to provide ”sufficient” </a:t>
            </a:r>
            <a:r>
              <a:rPr lang="en-US" sz="2600" dirty="0" err="1" smtClean="0"/>
              <a:t>stochastical</a:t>
            </a:r>
            <a:r>
              <a:rPr lang="en-US" sz="2600" dirty="0" smtClean="0"/>
              <a:t> guarantees ?</a:t>
            </a:r>
          </a:p>
          <a:p>
            <a:r>
              <a:rPr lang="en-US" sz="2600" dirty="0" smtClean="0"/>
              <a:t>Can we eliminate complexity of layered inconsistent service differentiation across multiple layers (Ethernet + MPLS + IP) ?</a:t>
            </a:r>
          </a:p>
          <a:p>
            <a:r>
              <a:rPr lang="en-US" sz="2600" dirty="0" smtClean="0"/>
              <a:t>What service value can we achieve from signaling SLO and SLA in packets ?</a:t>
            </a:r>
          </a:p>
          <a:p>
            <a:r>
              <a:rPr lang="en-US" sz="2600" dirty="0" smtClean="0"/>
              <a:t>What value can we get from explicit signaling of latency for packets ?</a:t>
            </a:r>
          </a:p>
          <a:p>
            <a:r>
              <a:rPr lang="en-US" sz="2600" dirty="0" smtClean="0"/>
              <a:t>What service aspects can help monetization of service differentiation ?</a:t>
            </a:r>
          </a:p>
          <a:p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221091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979" y="365126"/>
            <a:ext cx="10980821" cy="934286"/>
          </a:xfrm>
        </p:spPr>
        <p:txBody>
          <a:bodyPr>
            <a:normAutofit/>
          </a:bodyPr>
          <a:lstStyle/>
          <a:p>
            <a:r>
              <a:rPr lang="en-US" dirty="0" smtClean="0"/>
              <a:t>Packet programmability research </a:t>
            </a:r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726"/>
            <a:ext cx="10896600" cy="5342021"/>
          </a:xfrm>
        </p:spPr>
        <p:txBody>
          <a:bodyPr>
            <a:normAutofit/>
          </a:bodyPr>
          <a:lstStyle/>
          <a:p>
            <a:r>
              <a:rPr lang="en-US" sz="1800" dirty="0"/>
              <a:t>How do network programming models need to evolve to allow network providers to develop new networking services?</a:t>
            </a:r>
          </a:p>
          <a:p>
            <a:r>
              <a:rPr lang="en-US" sz="1800" dirty="0"/>
              <a:t>What would be the impact on network APIs, socket interfaces </a:t>
            </a:r>
            <a:r>
              <a:rPr lang="en-US" sz="1800" dirty="0" err="1"/>
              <a:t>etc</a:t>
            </a:r>
            <a:r>
              <a:rPr lang="en-US" sz="1800" dirty="0"/>
              <a:t> – how would they change, what would be effective ways of giving providers control?</a:t>
            </a:r>
          </a:p>
          <a:p>
            <a:r>
              <a:rPr lang="en-US" sz="1800" dirty="0" smtClean="0"/>
              <a:t>What </a:t>
            </a:r>
            <a:r>
              <a:rPr lang="en-US" sz="1800" dirty="0"/>
              <a:t>are implications on efficient hardware support, enabling to run commands/instructions at line rate?   </a:t>
            </a:r>
          </a:p>
          <a:p>
            <a:r>
              <a:rPr lang="en-US" sz="1800" dirty="0"/>
              <a:t>What ways are there to exploit parallelism and the ability to process different commands / parts of the packet concurrently?  How do packets need to be designed / encoded to facilitate that?  Where do non-blocking extensions make sense (e.g., to separate updates to OAM data from packet forwarding) </a:t>
            </a:r>
          </a:p>
          <a:p>
            <a:r>
              <a:rPr lang="en-US" sz="1800" dirty="0"/>
              <a:t>What are proper security models for packet-programmable networks</a:t>
            </a:r>
          </a:p>
          <a:p>
            <a:r>
              <a:rPr lang="en-US" sz="1800" dirty="0"/>
              <a:t>How is proof-of-processing supplied, how are incentives to honor </a:t>
            </a:r>
            <a:r>
              <a:rPr lang="en-US" sz="1800" dirty="0" smtClean="0"/>
              <a:t>SLO/SLA/contracts </a:t>
            </a:r>
            <a:r>
              <a:rPr lang="en-US" sz="1800" dirty="0"/>
              <a:t>given?</a:t>
            </a:r>
          </a:p>
          <a:p>
            <a:r>
              <a:rPr lang="en-US" sz="1800" dirty="0"/>
              <a:t>What are efficient ways to secure and tamper-proof packet metadata and incremental / aggregated operations across a path – lightweight authentication, fine-grained authorization with low packet and processing overhead</a:t>
            </a:r>
          </a:p>
          <a:p>
            <a:r>
              <a:rPr lang="en-US" sz="1800" dirty="0"/>
              <a:t>Algorithms for packet/flow programming: how can applications take advantage of this</a:t>
            </a:r>
          </a:p>
          <a:p>
            <a:r>
              <a:rPr lang="en-US" sz="1800" dirty="0"/>
              <a:t>Algorithms for assurance: smart telemetry, aggregation of OAM data, enhanced diagnostics,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sz="1800" dirty="0"/>
              <a:t>Algorithms for service level guarantees: service-level aware </a:t>
            </a:r>
            <a:r>
              <a:rPr lang="en-US" sz="1800" dirty="0" err="1"/>
              <a:t>fowarding</a:t>
            </a:r>
            <a:r>
              <a:rPr lang="en-US" sz="1800" dirty="0"/>
              <a:t>/QoS, etc. </a:t>
            </a:r>
          </a:p>
        </p:txBody>
      </p:sp>
    </p:spTree>
    <p:extLst>
      <p:ext uri="{BB962C8B-B14F-4D97-AF65-F5344CB8AC3E}">
        <p14:creationId xmlns:p14="http://schemas.microsoft.com/office/powerpoint/2010/main" val="1685263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180623"/>
            <a:ext cx="10642600" cy="1162756"/>
          </a:xfrm>
        </p:spPr>
        <p:txBody>
          <a:bodyPr>
            <a:normAutofit/>
          </a:bodyPr>
          <a:lstStyle/>
          <a:p>
            <a:r>
              <a:rPr lang="en-US" dirty="0"/>
              <a:t>Future Internet Protocol Evolution</a:t>
            </a:r>
            <a:br>
              <a:rPr lang="en-US" dirty="0"/>
            </a:br>
            <a:r>
              <a:rPr lang="en-US" sz="2800" dirty="0">
                <a:solidFill>
                  <a:srgbClr val="FF0000"/>
                </a:solidFill>
              </a:rPr>
              <a:t>FIPE positioned originally as </a:t>
            </a:r>
            <a:r>
              <a:rPr lang="en-US" sz="2800" dirty="0" smtClean="0">
                <a:solidFill>
                  <a:srgbClr val="FF0000"/>
                </a:solidFill>
              </a:rPr>
              <a:t>an </a:t>
            </a:r>
            <a:r>
              <a:rPr lang="en-US" sz="2800" b="1" dirty="0" smtClean="0">
                <a:solidFill>
                  <a:srgbClr val="FF0000"/>
                </a:solidFill>
              </a:rPr>
              <a:t>INITIAL FORUM </a:t>
            </a:r>
            <a:r>
              <a:rPr lang="en-US" sz="2800" dirty="0" smtClean="0">
                <a:solidFill>
                  <a:srgbClr val="FF0000"/>
                </a:solidFill>
              </a:rPr>
              <a:t>to </a:t>
            </a:r>
            <a:r>
              <a:rPr lang="en-US" sz="2800" dirty="0">
                <a:solidFill>
                  <a:srgbClr val="FF0000"/>
                </a:solidFill>
              </a:rPr>
              <a:t>study that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200" y="3352801"/>
            <a:ext cx="11311467" cy="3093156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Initially - dedicated RG !?</a:t>
            </a:r>
          </a:p>
          <a:p>
            <a:pPr lvl="1"/>
            <a:r>
              <a:rPr lang="en-US" dirty="0" smtClean="0"/>
              <a:t>Inclusive like 1990’th IPNG-WG, but research question oriented &amp; Research Coordination ?</a:t>
            </a:r>
          </a:p>
          <a:p>
            <a:endParaRPr lang="en-US" dirty="0" smtClean="0"/>
          </a:p>
          <a:p>
            <a:r>
              <a:rPr lang="en-US" dirty="0" smtClean="0"/>
              <a:t>Evolve into separate RGs </a:t>
            </a:r>
            <a:r>
              <a:rPr lang="en-US" dirty="0"/>
              <a:t>for specific areas? </a:t>
            </a:r>
            <a:r>
              <a:rPr lang="en-US" dirty="0" smtClean="0"/>
              <a:t>(addressing vs. Services ?)</a:t>
            </a:r>
          </a:p>
          <a:p>
            <a:r>
              <a:rPr lang="en-US" dirty="0" smtClean="0"/>
              <a:t>Evolve into engineering aspects (</a:t>
            </a:r>
            <a:r>
              <a:rPr lang="en-US" dirty="0" err="1" smtClean="0"/>
              <a:t>packetization</a:t>
            </a:r>
            <a:r>
              <a:rPr lang="en-US" dirty="0" smtClean="0"/>
              <a:t> ?) Experimental IETF WG 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</a:t>
            </a:r>
            <a:r>
              <a:rPr lang="en-US" dirty="0"/>
              <a:t>to interact with </a:t>
            </a:r>
            <a:r>
              <a:rPr lang="en-US" dirty="0" smtClean="0"/>
              <a:t>community </a:t>
            </a:r>
            <a:r>
              <a:rPr lang="en-US" dirty="0" smtClean="0"/>
              <a:t>for other </a:t>
            </a:r>
            <a:r>
              <a:rPr lang="en-US" dirty="0"/>
              <a:t>relevant work in IETF/IRTF?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315197" y="2177095"/>
            <a:ext cx="733276" cy="247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TSV-WG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0873" y="2534138"/>
            <a:ext cx="970609" cy="247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RMCAT-WG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1040" y="2529121"/>
            <a:ext cx="1020336" cy="247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DETNET-WG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29856" y="2164104"/>
            <a:ext cx="780147" cy="247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COIN-RG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01982" y="2162328"/>
            <a:ext cx="650781" cy="247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ICC-RG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16709" y="1801638"/>
            <a:ext cx="925684" cy="247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6MAN-WG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6973" y="2179150"/>
            <a:ext cx="709809" cy="247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PAN-RG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44734" y="1753298"/>
            <a:ext cx="914738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smtClean="0">
                <a:latin typeface="+mn-lt"/>
              </a:rPr>
              <a:t>MPLS-</a:t>
            </a:r>
            <a:r>
              <a:rPr lang="en-US" sz="1400"/>
              <a:t>W</a:t>
            </a:r>
            <a:r>
              <a:rPr lang="en-US" sz="1400" smtClean="0">
                <a:latin typeface="+mn-lt"/>
              </a:rPr>
              <a:t>G</a:t>
            </a:r>
            <a:endParaRPr lang="en-US" sz="1400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46852" y="2174356"/>
            <a:ext cx="849693" cy="247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latin typeface="+mn-lt"/>
              </a:rPr>
              <a:t>IPPM-WG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640286" y="1789739"/>
            <a:ext cx="1003193" cy="247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latin typeface="+mn-lt"/>
              </a:rPr>
              <a:t>SPRING-WG</a:t>
            </a:r>
            <a:endParaRPr lang="en-US" sz="14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564931" y="2517971"/>
            <a:ext cx="957720" cy="247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i="1" dirty="0" smtClean="0">
                <a:latin typeface="+mn-lt"/>
              </a:rPr>
              <a:t>OTHER</a:t>
            </a:r>
            <a:r>
              <a:rPr lang="en-US" sz="1400" dirty="0" smtClean="0">
                <a:latin typeface="+mn-lt"/>
              </a:rPr>
              <a:t>-WG</a:t>
            </a:r>
            <a:endParaRPr lang="en-US" sz="1400" dirty="0">
              <a:latin typeface="+mn-lt"/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6807200" y="1670756"/>
            <a:ext cx="5181600" cy="153528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3300" i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300" i="1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300" i="1" dirty="0" smtClean="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3300" i="1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300" i="1" dirty="0" smtClean="0"/>
              <a:t>Scatter topics across wide number of existing RG/WG ?</a:t>
            </a:r>
            <a:r>
              <a:rPr lang="en-US" sz="2000" i="1" dirty="0" smtClean="0"/>
              <a:t> 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708103" y="1679282"/>
            <a:ext cx="5997497" cy="14928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smtClean="0"/>
              <a:t>What is the right forum to discuss the </a:t>
            </a:r>
            <a:br>
              <a:rPr lang="en-US" sz="2400" dirty="0" smtClean="0"/>
            </a:br>
            <a:r>
              <a:rPr lang="en-US" sz="2400" dirty="0" smtClean="0"/>
              <a:t>long-term evolution of IP in these key areas?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i="1" dirty="0" smtClean="0"/>
              <a:t>Difficult to separate common </a:t>
            </a:r>
            <a:r>
              <a:rPr lang="en-US" sz="2000" i="1" dirty="0" err="1" smtClean="0"/>
              <a:t>packetization</a:t>
            </a:r>
            <a:r>
              <a:rPr lang="en-US" sz="2000" i="1" dirty="0" smtClean="0"/>
              <a:t> vs. multiple services achievable through new packet formats! </a:t>
            </a:r>
          </a:p>
        </p:txBody>
      </p:sp>
    </p:spTree>
    <p:extLst>
      <p:ext uri="{BB962C8B-B14F-4D97-AF65-F5344CB8AC3E}">
        <p14:creationId xmlns:p14="http://schemas.microsoft.com/office/powerpoint/2010/main" val="46547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2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FIPE @ </a:t>
            </a:r>
            <a:r>
              <a:rPr lang="en-US" dirty="0" smtClean="0"/>
              <a:t>IETF109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Research questions on </a:t>
            </a:r>
            <a:r>
              <a:rPr lang="en-US" dirty="0"/>
              <a:t>multi-semantic addressing &amp; routing and </a:t>
            </a:r>
            <a:r>
              <a:rPr lang="en-US" dirty="0" smtClean="0"/>
              <a:t>provisioning </a:t>
            </a:r>
            <a:r>
              <a:rPr lang="en-US" dirty="0"/>
              <a:t>of on-demand capabilities </a:t>
            </a:r>
            <a:r>
              <a:rPr lang="en-US" dirty="0" smtClean="0"/>
              <a:t>with guarantees </a:t>
            </a:r>
            <a:r>
              <a:rPr lang="en-US" dirty="0"/>
              <a:t>for network</a:t>
            </a:r>
            <a:endParaRPr lang="en-US" dirty="0" smtClean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Do </a:t>
            </a:r>
            <a:r>
              <a:rPr lang="en-US" sz="3200" b="1" dirty="0"/>
              <a:t>the research questions </a:t>
            </a:r>
            <a:r>
              <a:rPr lang="en-US" sz="3200" b="1" dirty="0" smtClean="0"/>
              <a:t>warrant </a:t>
            </a:r>
            <a:r>
              <a:rPr lang="en-US" sz="3200" b="1" dirty="0"/>
              <a:t>work in the IRTF or IETF?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not, where else?</a:t>
            </a:r>
          </a:p>
          <a:p>
            <a:pPr lvl="1"/>
            <a:r>
              <a:rPr lang="en-US" dirty="0"/>
              <a:t>Already done in IETF/IRTF?</a:t>
            </a:r>
          </a:p>
          <a:p>
            <a:pPr lvl="1"/>
            <a:r>
              <a:rPr lang="en-US" dirty="0"/>
              <a:t>Research outside IRTF?</a:t>
            </a:r>
          </a:p>
          <a:p>
            <a:endParaRPr lang="en-US" dirty="0"/>
          </a:p>
          <a:p>
            <a:r>
              <a:rPr lang="en-US" dirty="0"/>
              <a:t>If yes, where?</a:t>
            </a:r>
          </a:p>
          <a:p>
            <a:pPr lvl="1"/>
            <a:r>
              <a:rPr lang="en-US" dirty="0"/>
              <a:t>IETF (existing or new WG</a:t>
            </a:r>
            <a:r>
              <a:rPr lang="en-US" dirty="0" smtClean="0"/>
              <a:t>) and/or IRTF </a:t>
            </a:r>
            <a:r>
              <a:rPr lang="en-US" dirty="0"/>
              <a:t>(existing or new RG)</a:t>
            </a:r>
          </a:p>
        </p:txBody>
      </p:sp>
    </p:spTree>
    <p:extLst>
      <p:ext uri="{BB962C8B-B14F-4D97-AF65-F5344CB8AC3E}">
        <p14:creationId xmlns:p14="http://schemas.microsoft.com/office/powerpoint/2010/main" val="3928385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760</Words>
  <Application>Microsoft Macintosh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Calibri Light</vt:lpstr>
      <vt:lpstr>ＭＳ Ｐゴシック</vt:lpstr>
      <vt:lpstr>Wingdings</vt:lpstr>
      <vt:lpstr>宋体</vt:lpstr>
      <vt:lpstr>Arial</vt:lpstr>
      <vt:lpstr>Office Theme</vt:lpstr>
      <vt:lpstr>Open Discussion</vt:lpstr>
      <vt:lpstr>Engagements since FIPE @ IETF108 Move possibly to opening discussion</vt:lpstr>
      <vt:lpstr>R &amp; long-term-D areas for future network protocols</vt:lpstr>
      <vt:lpstr>Candidate Semantic Addressing Research Questions</vt:lpstr>
      <vt:lpstr>Candidate capabilities and guarantees  Research Questions</vt:lpstr>
      <vt:lpstr>Packet programmability research questions</vt:lpstr>
      <vt:lpstr>Future Internet Protocol Evolution FIPE positioned originally as an INITIAL FORUM to study that evolution</vt:lpstr>
      <vt:lpstr>Old Slides</vt:lpstr>
      <vt:lpstr>FIPE @ IETF109</vt:lpstr>
      <vt:lpstr>Future Internet Protocol Evolution FIPE positioned originally as a forum to study that evolution</vt:lpstr>
    </vt:vector>
  </TitlesOfParts>
  <Company>Huawei Technologies Co.,Ltd.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Discussion</dc:title>
  <dc:creator>Dirk Trossen</dc:creator>
  <cp:lastModifiedBy>Toerless Eckert</cp:lastModifiedBy>
  <cp:revision>29</cp:revision>
  <dcterms:created xsi:type="dcterms:W3CDTF">2020-11-15T09:00:56Z</dcterms:created>
  <dcterms:modified xsi:type="dcterms:W3CDTF">2020-11-16T19:24:19Z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1604908231</vt:lpwstr>
  </property>
</Properties>
</file>