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6" r:id="rId3"/>
    <p:sldId id="275" r:id="rId4"/>
    <p:sldId id="260" r:id="rId5"/>
    <p:sldId id="277" r:id="rId6"/>
    <p:sldId id="278" r:id="rId7"/>
    <p:sldId id="274" r:id="rId8"/>
    <p:sldId id="272" r:id="rId9"/>
    <p:sldId id="279" r:id="rId10"/>
    <p:sldId id="265" r:id="rId11"/>
    <p:sldId id="271"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1FEE7"/>
    <a:srgbClr val="FEC8CD"/>
    <a:srgbClr val="ECFF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0"/>
    <p:restoredTop sz="94613"/>
  </p:normalViewPr>
  <p:slideViewPr>
    <p:cSldViewPr snapToGrid="0">
      <p:cViewPr varScale="1">
        <p:scale>
          <a:sx n="103" d="100"/>
          <a:sy n="103"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181475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7828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811265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 xmlns:a16="http://schemas.microsoft.com/office/drawing/2014/main" id="{6C8EAEFC-D2CE-453E-BCDB-A106726B0BB4}"/>
              </a:ext>
            </a:extLst>
          </p:cNvPr>
          <p:cNvSpPr/>
          <p:nvPr userDrawn="1"/>
        </p:nvSpPr>
        <p:spPr bwMode="auto">
          <a:xfrm>
            <a:off x="0" y="6361206"/>
            <a:ext cx="12192000" cy="496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tabLst/>
            </a:pPr>
            <a:endParaRPr kumimoji="0" 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1" name="TextBox 20">
            <a:extLst>
              <a:ext uri="{FF2B5EF4-FFF2-40B4-BE49-F238E27FC236}">
                <a16:creationId xmlns="" xmlns:a16="http://schemas.microsoft.com/office/drawing/2014/main" id="{E02D73F7-33DC-4543-B224-D1CC69C06FC7}"/>
              </a:ext>
            </a:extLst>
          </p:cNvPr>
          <p:cNvSpPr txBox="1"/>
          <p:nvPr userDrawn="1"/>
        </p:nvSpPr>
        <p:spPr>
          <a:xfrm>
            <a:off x="4511040" y="6440326"/>
            <a:ext cx="3169920" cy="338554"/>
          </a:xfrm>
          <a:prstGeom prst="rect">
            <a:avLst/>
          </a:prstGeom>
          <a:noFill/>
        </p:spPr>
        <p:txBody>
          <a:bodyPr wrap="square" rtlCol="0">
            <a:spAutoFit/>
          </a:bodyPr>
          <a:lstStyle/>
          <a:p>
            <a:pPr algn="ctr"/>
            <a:r>
              <a:rPr lang="en-US" altLang="zh-CN" sz="1600" b="0">
                <a:solidFill>
                  <a:schemeClr val="bg2">
                    <a:lumMod val="75000"/>
                  </a:schemeClr>
                </a:solidFill>
              </a:rPr>
              <a:t>Futurewei Technologies, Inc.</a:t>
            </a:r>
            <a:endParaRPr lang="en-US" sz="1600" b="0">
              <a:solidFill>
                <a:schemeClr val="bg2">
                  <a:lumMod val="75000"/>
                </a:schemeClr>
              </a:solidFill>
            </a:endParaRPr>
          </a:p>
        </p:txBody>
      </p:sp>
      <p:sp>
        <p:nvSpPr>
          <p:cNvPr id="22" name="Rectangle 26">
            <a:extLst>
              <a:ext uri="{FF2B5EF4-FFF2-40B4-BE49-F238E27FC236}">
                <a16:creationId xmlns="" xmlns:a16="http://schemas.microsoft.com/office/drawing/2014/main" id="{C4A00F93-6344-4FC8-9DE3-E04FD26AFE7C}"/>
              </a:ext>
            </a:extLst>
          </p:cNvPr>
          <p:cNvSpPr>
            <a:spLocks noChangeArrowheads="1"/>
          </p:cNvSpPr>
          <p:nvPr userDrawn="1"/>
        </p:nvSpPr>
        <p:spPr bwMode="auto">
          <a:xfrm>
            <a:off x="10782667" y="6537759"/>
            <a:ext cx="110453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0" fontAlgn="base" hangingPunct="0">
              <a:lnSpc>
                <a:spcPct val="100000"/>
              </a:lnSpc>
              <a:spcBef>
                <a:spcPct val="0"/>
              </a:spcBef>
              <a:spcAft>
                <a:spcPct val="0"/>
              </a:spcAft>
            </a:pPr>
            <a:r>
              <a:rPr lang="de-DE" altLang="en-US" sz="1100" b="1">
                <a:solidFill>
                  <a:schemeClr val="bg1">
                    <a:lumMod val="50000"/>
                  </a:schemeClr>
                </a:solidFill>
                <a:latin typeface="+mn-lt"/>
                <a:ea typeface="ＭＳ Ｐゴシック" panose="020B0600070205080204" pitchFamily="34" charset="-128"/>
              </a:rPr>
              <a:t>Page </a:t>
            </a: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r" eaLnBrk="0" fontAlgn="base" hangingPunct="0">
                <a:lnSpc>
                  <a:spcPct val="100000"/>
                </a:lnSpc>
                <a:spcBef>
                  <a:spcPct val="0"/>
                </a:spcBef>
                <a:spcAft>
                  <a:spcPct val="0"/>
                </a:spcAft>
              </a:pPr>
              <a:t>‹#›</a:t>
            </a:fld>
            <a:endParaRPr lang="en-GB" altLang="en-US" sz="1100" b="1">
              <a:solidFill>
                <a:schemeClr val="bg1">
                  <a:lumMod val="50000"/>
                </a:schemeClr>
              </a:solidFill>
              <a:latin typeface="+mn-lt"/>
              <a:ea typeface="ＭＳ Ｐゴシック" panose="020B0600070205080204" pitchFamily="34" charset="-128"/>
            </a:endParaRPr>
          </a:p>
        </p:txBody>
      </p:sp>
      <p:sp>
        <p:nvSpPr>
          <p:cNvPr id="23" name="Text Placeholder 22">
            <a:extLst>
              <a:ext uri="{FF2B5EF4-FFF2-40B4-BE49-F238E27FC236}">
                <a16:creationId xmlns="" xmlns:a16="http://schemas.microsoft.com/office/drawing/2014/main" id="{95E0F2F0-98ED-44BF-9EC1-4FCE79087B14}"/>
              </a:ext>
            </a:extLst>
          </p:cNvPr>
          <p:cNvSpPr>
            <a:spLocks noGrp="1"/>
          </p:cNvSpPr>
          <p:nvPr>
            <p:ph type="body" sz="quarter" idx="10" hasCustomPrompt="1"/>
          </p:nvPr>
        </p:nvSpPr>
        <p:spPr>
          <a:xfrm>
            <a:off x="304801" y="5933301"/>
            <a:ext cx="11582400" cy="276999"/>
          </a:xfrm>
        </p:spPr>
        <p:txBody>
          <a:bodyPr lIns="0" tIns="0" rIns="0" bIns="0" anchor="b"/>
          <a:lstStyle>
            <a:lvl1pPr marL="0" indent="0" algn="l">
              <a:buNone/>
              <a:defRPr sz="900">
                <a:solidFill>
                  <a:schemeClr val="bg1">
                    <a:lumMod val="65000"/>
                  </a:schemeClr>
                </a:solidFill>
              </a:defRPr>
            </a:lvl1pPr>
            <a:lvl2pPr marL="457063" indent="0" algn="l">
              <a:buNone/>
              <a:defRPr sz="1100"/>
            </a:lvl2pPr>
            <a:lvl3pPr marL="914126" indent="0" algn="l">
              <a:buNone/>
              <a:defRPr sz="1100"/>
            </a:lvl3pPr>
            <a:lvl4pPr marL="1371189" indent="0" algn="l">
              <a:buNone/>
              <a:defRPr sz="1100"/>
            </a:lvl4pPr>
            <a:lvl5pPr marL="1828252" indent="0" algn="l">
              <a:buNone/>
              <a:defRPr sz="1100"/>
            </a:lvl5pPr>
          </a:lstStyle>
          <a:p>
            <a:pPr lvl="0"/>
            <a:r>
              <a:rPr lang="en-US" dirty="0"/>
              <a:t>Footer</a:t>
            </a:r>
          </a:p>
        </p:txBody>
      </p:sp>
      <p:pic>
        <p:nvPicPr>
          <p:cNvPr id="10" name="Picture 9">
            <a:extLst>
              <a:ext uri="{FF2B5EF4-FFF2-40B4-BE49-F238E27FC236}">
                <a16:creationId xmlns="" xmlns:a16="http://schemas.microsoft.com/office/drawing/2014/main" id="{ECACF83C-1402-4C7E-AA1B-C3C67A19AD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217146"/>
            <a:ext cx="2058692" cy="765857"/>
          </a:xfrm>
          <a:prstGeom prst="rect">
            <a:avLst/>
          </a:prstGeom>
        </p:spPr>
      </p:pic>
    </p:spTree>
    <p:extLst>
      <p:ext uri="{BB962C8B-B14F-4D97-AF65-F5344CB8AC3E}">
        <p14:creationId xmlns:p14="http://schemas.microsoft.com/office/powerpoint/2010/main" val="1089611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Rectangle 26">
            <a:extLst>
              <a:ext uri="{FF2B5EF4-FFF2-40B4-BE49-F238E27FC236}">
                <a16:creationId xmlns="" xmlns:a16="http://schemas.microsoft.com/office/drawing/2014/main" id="{C4A00F93-6344-4FC8-9DE3-E04FD26AFE7C}"/>
              </a:ext>
            </a:extLst>
          </p:cNvPr>
          <p:cNvSpPr>
            <a:spLocks noChangeArrowheads="1"/>
          </p:cNvSpPr>
          <p:nvPr userDrawn="1"/>
        </p:nvSpPr>
        <p:spPr bwMode="auto">
          <a:xfrm>
            <a:off x="10782667" y="6537759"/>
            <a:ext cx="1104533"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0" fontAlgn="base" hangingPunct="0">
              <a:lnSpc>
                <a:spcPct val="100000"/>
              </a:lnSpc>
              <a:spcBef>
                <a:spcPct val="0"/>
              </a:spcBef>
              <a:spcAft>
                <a:spcPct val="0"/>
              </a:spcAft>
            </a:pPr>
            <a:r>
              <a:rPr lang="de-DE" altLang="en-US" sz="1100" b="1">
                <a:solidFill>
                  <a:schemeClr val="bg1">
                    <a:lumMod val="50000"/>
                  </a:schemeClr>
                </a:solidFill>
                <a:latin typeface="+mn-lt"/>
                <a:ea typeface="ＭＳ Ｐゴシック" panose="020B0600070205080204" pitchFamily="34" charset="-128"/>
              </a:rPr>
              <a:t>Page </a:t>
            </a: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r" eaLnBrk="0" fontAlgn="base" hangingPunct="0">
                <a:lnSpc>
                  <a:spcPct val="100000"/>
                </a:lnSpc>
                <a:spcBef>
                  <a:spcPct val="0"/>
                </a:spcBef>
                <a:spcAft>
                  <a:spcPct val="0"/>
                </a:spcAft>
              </a:pPr>
              <a:t>‹#›</a:t>
            </a:fld>
            <a:endParaRPr lang="en-GB" altLang="en-US" sz="1100" b="1">
              <a:solidFill>
                <a:schemeClr val="bg1">
                  <a:lumMod val="50000"/>
                </a:schemeClr>
              </a:solidFill>
              <a:latin typeface="+mn-lt"/>
              <a:ea typeface="ＭＳ Ｐゴシック" panose="020B0600070205080204" pitchFamily="34" charset="-128"/>
            </a:endParaRPr>
          </a:p>
        </p:txBody>
      </p:sp>
      <p:sp>
        <p:nvSpPr>
          <p:cNvPr id="23" name="Text Placeholder 22">
            <a:extLst>
              <a:ext uri="{FF2B5EF4-FFF2-40B4-BE49-F238E27FC236}">
                <a16:creationId xmlns="" xmlns:a16="http://schemas.microsoft.com/office/drawing/2014/main" id="{95E0F2F0-98ED-44BF-9EC1-4FCE79087B14}"/>
              </a:ext>
            </a:extLst>
          </p:cNvPr>
          <p:cNvSpPr>
            <a:spLocks noGrp="1"/>
          </p:cNvSpPr>
          <p:nvPr>
            <p:ph type="body" sz="quarter" idx="10" hasCustomPrompt="1"/>
          </p:nvPr>
        </p:nvSpPr>
        <p:spPr>
          <a:xfrm>
            <a:off x="304801" y="5933301"/>
            <a:ext cx="11582400" cy="276999"/>
          </a:xfrm>
        </p:spPr>
        <p:txBody>
          <a:bodyPr lIns="0" tIns="0" rIns="0" bIns="0" anchor="b"/>
          <a:lstStyle>
            <a:lvl1pPr marL="0" indent="0" algn="l">
              <a:buNone/>
              <a:defRPr sz="900">
                <a:solidFill>
                  <a:schemeClr val="bg1">
                    <a:lumMod val="65000"/>
                  </a:schemeClr>
                </a:solidFill>
              </a:defRPr>
            </a:lvl1pPr>
            <a:lvl2pPr marL="457063" indent="0" algn="l">
              <a:buNone/>
              <a:defRPr sz="1100"/>
            </a:lvl2pPr>
            <a:lvl3pPr marL="914126" indent="0" algn="l">
              <a:buNone/>
              <a:defRPr sz="1100"/>
            </a:lvl3pPr>
            <a:lvl4pPr marL="1371189" indent="0" algn="l">
              <a:buNone/>
              <a:defRPr sz="1100"/>
            </a:lvl4pPr>
            <a:lvl5pPr marL="1828252" indent="0" algn="l">
              <a:buNone/>
              <a:defRPr sz="1100"/>
            </a:lvl5pPr>
          </a:lstStyle>
          <a:p>
            <a:pPr lvl="0"/>
            <a:r>
              <a:rPr lang="en-US" dirty="0"/>
              <a:t>Footer</a:t>
            </a:r>
          </a:p>
        </p:txBody>
      </p:sp>
    </p:spTree>
    <p:extLst>
      <p:ext uri="{BB962C8B-B14F-4D97-AF65-F5344CB8AC3E}">
        <p14:creationId xmlns:p14="http://schemas.microsoft.com/office/powerpoint/2010/main" val="922750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xmlns="" id="{6C8EAEFC-D2CE-453E-BCDB-A106726B0BB4}"/>
              </a:ext>
            </a:extLst>
          </p:cNvPr>
          <p:cNvSpPr/>
          <p:nvPr userDrawn="1"/>
        </p:nvSpPr>
        <p:spPr bwMode="auto">
          <a:xfrm>
            <a:off x="0" y="6361206"/>
            <a:ext cx="12192000" cy="496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tabLst/>
            </a:pPr>
            <a:endParaRPr kumimoji="0" 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 name="Rectangle 26">
            <a:extLst>
              <a:ext uri="{FF2B5EF4-FFF2-40B4-BE49-F238E27FC236}">
                <a16:creationId xmlns:a16="http://schemas.microsoft.com/office/drawing/2014/main" xmlns="" id="{C4A00F93-6344-4FC8-9DE3-E04FD26AFE7C}"/>
              </a:ext>
            </a:extLst>
          </p:cNvPr>
          <p:cNvSpPr>
            <a:spLocks noChangeArrowheads="1"/>
          </p:cNvSpPr>
          <p:nvPr userDrawn="1"/>
        </p:nvSpPr>
        <p:spPr bwMode="auto">
          <a:xfrm>
            <a:off x="0" y="6557497"/>
            <a:ext cx="12191999"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lnSpc>
                <a:spcPct val="100000"/>
              </a:lnSpc>
              <a:spcBef>
                <a:spcPct val="0"/>
              </a:spcBef>
              <a:spcAft>
                <a:spcPct val="0"/>
              </a:spcAft>
            </a:pP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ctr" eaLnBrk="0" fontAlgn="base" hangingPunct="0">
                <a:lnSpc>
                  <a:spcPct val="100000"/>
                </a:lnSpc>
                <a:spcBef>
                  <a:spcPct val="0"/>
                </a:spcBef>
                <a:spcAft>
                  <a:spcPct val="0"/>
                </a:spcAft>
              </a:pPr>
              <a:t>‹#›</a:t>
            </a:fld>
            <a:endParaRPr lang="en-GB" altLang="en-US" sz="1100" b="1" dirty="0">
              <a:solidFill>
                <a:schemeClr val="bg1">
                  <a:lumMod val="50000"/>
                </a:schemeClr>
              </a:solidFill>
              <a:latin typeface="+mn-lt"/>
              <a:ea typeface="ＭＳ Ｐゴシック" panose="020B0600070205080204" pitchFamily="34" charset="-128"/>
            </a:endParaRPr>
          </a:p>
        </p:txBody>
      </p:sp>
      <p:pic>
        <p:nvPicPr>
          <p:cNvPr id="10" name="Picture 9">
            <a:extLst>
              <a:ext uri="{FF2B5EF4-FFF2-40B4-BE49-F238E27FC236}">
                <a16:creationId xmlns:a16="http://schemas.microsoft.com/office/drawing/2014/main" xmlns="" id="{ECACF83C-1402-4C7E-AA1B-C3C67A19AD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84432" y="6093296"/>
            <a:ext cx="2058692" cy="765857"/>
          </a:xfrm>
          <a:prstGeom prst="rect">
            <a:avLst/>
          </a:prstGeom>
        </p:spPr>
      </p:pic>
    </p:spTree>
    <p:extLst>
      <p:ext uri="{BB962C8B-B14F-4D97-AF65-F5344CB8AC3E}">
        <p14:creationId xmlns:p14="http://schemas.microsoft.com/office/powerpoint/2010/main" val="615277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16632"/>
            <a:ext cx="10083800" cy="944562"/>
          </a:xfrm>
        </p:spPr>
        <p:txBody>
          <a:bodyPr lIns="0" tIns="0" rIns="0" bIns="0"/>
          <a:lstStyle>
            <a:lvl1pPr>
              <a:defRPr b="1">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304800" y="1371599"/>
            <a:ext cx="11582400" cy="4482581"/>
          </a:xfrm>
        </p:spPr>
        <p:txBody>
          <a:bodyPr lIns="0" tIns="0" rIns="0" bIns="0"/>
          <a:lstStyle>
            <a:lvl1pPr marL="182880" indent="-182880">
              <a:spcBef>
                <a:spcPts val="600"/>
              </a:spcBef>
              <a:defRPr sz="2000"/>
            </a:lvl1pPr>
            <a:lvl2pPr marL="365760" indent="-182880">
              <a:spcBef>
                <a:spcPts val="600"/>
              </a:spcBef>
              <a:defRPr sz="1800"/>
            </a:lvl2pPr>
            <a:lvl3pPr marL="548640" indent="-182880">
              <a:spcBef>
                <a:spcPts val="600"/>
              </a:spcBef>
              <a:defRPr sz="1600"/>
            </a:lvl3pPr>
            <a:lvl4pPr marL="731520" indent="-182880">
              <a:spcBef>
                <a:spcPts val="600"/>
              </a:spcBef>
              <a:defRPr sz="1400"/>
            </a:lvl4pPr>
            <a:lvl5pPr marL="914400" indent="-182880">
              <a:spcBef>
                <a:spcPts val="60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xmlns="" id="{6C8EAEFC-D2CE-453E-BCDB-A106726B0BB4}"/>
              </a:ext>
            </a:extLst>
          </p:cNvPr>
          <p:cNvSpPr/>
          <p:nvPr userDrawn="1"/>
        </p:nvSpPr>
        <p:spPr bwMode="auto">
          <a:xfrm>
            <a:off x="0" y="6361206"/>
            <a:ext cx="12192000" cy="49679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anose="05000000000000000000" pitchFamily="2" charset="2"/>
              <a:buChar char="n"/>
              <a:tabLst/>
            </a:pPr>
            <a:endParaRPr kumimoji="0" 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2" name="Rectangle 26">
            <a:extLst>
              <a:ext uri="{FF2B5EF4-FFF2-40B4-BE49-F238E27FC236}">
                <a16:creationId xmlns:a16="http://schemas.microsoft.com/office/drawing/2014/main" xmlns="" id="{C4A00F93-6344-4FC8-9DE3-E04FD26AFE7C}"/>
              </a:ext>
            </a:extLst>
          </p:cNvPr>
          <p:cNvSpPr>
            <a:spLocks noChangeArrowheads="1"/>
          </p:cNvSpPr>
          <p:nvPr userDrawn="1"/>
        </p:nvSpPr>
        <p:spPr bwMode="auto">
          <a:xfrm>
            <a:off x="0" y="6557497"/>
            <a:ext cx="12191999"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defTabSz="784225">
              <a:defRPr>
                <a:solidFill>
                  <a:schemeClr val="tx1"/>
                </a:solidFill>
                <a:latin typeface="Arial" panose="020B0604020202020204" pitchFamily="34" charset="0"/>
                <a:ea typeface="宋体" panose="02010600030101010101" pitchFamily="2" charset="-122"/>
              </a:defRPr>
            </a:lvl1pPr>
            <a:lvl2pPr marL="392113" defTabSz="784225">
              <a:defRPr>
                <a:solidFill>
                  <a:schemeClr val="tx1"/>
                </a:solidFill>
                <a:latin typeface="Arial" panose="020B0604020202020204" pitchFamily="34" charset="0"/>
                <a:ea typeface="宋体" panose="02010600030101010101" pitchFamily="2" charset="-122"/>
              </a:defRPr>
            </a:lvl2pPr>
            <a:lvl3pPr marL="784225" defTabSz="784225">
              <a:defRPr>
                <a:solidFill>
                  <a:schemeClr val="tx1"/>
                </a:solidFill>
                <a:latin typeface="Arial" panose="020B0604020202020204" pitchFamily="34" charset="0"/>
                <a:ea typeface="宋体" panose="02010600030101010101" pitchFamily="2" charset="-122"/>
              </a:defRPr>
            </a:lvl3pPr>
            <a:lvl4pPr marL="1174750" defTabSz="784225">
              <a:defRPr>
                <a:solidFill>
                  <a:schemeClr val="tx1"/>
                </a:solidFill>
                <a:latin typeface="Arial" panose="020B0604020202020204" pitchFamily="34" charset="0"/>
                <a:ea typeface="宋体" panose="02010600030101010101" pitchFamily="2" charset="-122"/>
              </a:defRPr>
            </a:lvl4pPr>
            <a:lvl5pPr marL="1566863" defTabSz="784225">
              <a:defRPr>
                <a:solidFill>
                  <a:schemeClr val="tx1"/>
                </a:solidFill>
                <a:latin typeface="Arial" panose="020B0604020202020204" pitchFamily="34" charset="0"/>
                <a:ea typeface="宋体" panose="02010600030101010101" pitchFamily="2" charset="-122"/>
              </a:defRPr>
            </a:lvl5pPr>
            <a:lvl6pPr marL="20240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4812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29384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395663" defTabSz="7842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fontAlgn="base" hangingPunct="0">
              <a:lnSpc>
                <a:spcPct val="100000"/>
              </a:lnSpc>
              <a:spcBef>
                <a:spcPct val="0"/>
              </a:spcBef>
              <a:spcAft>
                <a:spcPct val="0"/>
              </a:spcAft>
            </a:pPr>
            <a:fld id="{3EEE1643-7FBA-43B0-85D4-8B023CAE5554}" type="slidenum">
              <a:rPr lang="de-DE" altLang="en-US" sz="1100" b="1" smtClean="0">
                <a:solidFill>
                  <a:schemeClr val="bg1">
                    <a:lumMod val="50000"/>
                  </a:schemeClr>
                </a:solidFill>
                <a:latin typeface="+mn-lt"/>
                <a:ea typeface="ＭＳ Ｐゴシック" panose="020B0600070205080204" pitchFamily="34" charset="-128"/>
              </a:rPr>
              <a:pPr algn="ctr" eaLnBrk="0" fontAlgn="base" hangingPunct="0">
                <a:lnSpc>
                  <a:spcPct val="100000"/>
                </a:lnSpc>
                <a:spcBef>
                  <a:spcPct val="0"/>
                </a:spcBef>
                <a:spcAft>
                  <a:spcPct val="0"/>
                </a:spcAft>
              </a:pPr>
              <a:t>‹#›</a:t>
            </a:fld>
            <a:endParaRPr lang="en-GB" altLang="en-US" sz="1100" b="1" dirty="0">
              <a:solidFill>
                <a:schemeClr val="bg1">
                  <a:lumMod val="50000"/>
                </a:schemeClr>
              </a:solidFill>
              <a:latin typeface="+mn-lt"/>
              <a:ea typeface="ＭＳ Ｐゴシック" panose="020B0600070205080204" pitchFamily="34" charset="-128"/>
            </a:endParaRPr>
          </a:p>
        </p:txBody>
      </p:sp>
      <p:pic>
        <p:nvPicPr>
          <p:cNvPr id="10" name="Picture 9">
            <a:extLst>
              <a:ext uri="{FF2B5EF4-FFF2-40B4-BE49-F238E27FC236}">
                <a16:creationId xmlns:a16="http://schemas.microsoft.com/office/drawing/2014/main" xmlns="" id="{ECACF83C-1402-4C7E-AA1B-C3C67A19AD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84432" y="6093296"/>
            <a:ext cx="2058692" cy="765857"/>
          </a:xfrm>
          <a:prstGeom prst="rect">
            <a:avLst/>
          </a:prstGeom>
        </p:spPr>
      </p:pic>
    </p:spTree>
    <p:extLst>
      <p:ext uri="{BB962C8B-B14F-4D97-AF65-F5344CB8AC3E}">
        <p14:creationId xmlns:p14="http://schemas.microsoft.com/office/powerpoint/2010/main" val="1750339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mod="1">
    <p:ext uri="{DCECCB84-F9BA-43D5-87BE-67443E8EF086}">
      <p15:sldGuideLst xmlns:p15="http://schemas.microsoft.com/office/powerpoint/2012/main">
        <p15:guide id="1" pos="3840">
          <p15:clr>
            <a:srgbClr val="FBAE40"/>
          </p15:clr>
        </p15:guide>
        <p15:guide id="2" pos="7488">
          <p15:clr>
            <a:srgbClr val="FBAE40"/>
          </p15:clr>
        </p15:guide>
        <p15:guide id="3" pos="192">
          <p15:clr>
            <a:srgbClr val="FBAE40"/>
          </p15:clr>
        </p15:guide>
        <p15:guide id="4" orient="horz" pos="768">
          <p15:clr>
            <a:srgbClr val="FBAE40"/>
          </p15:clr>
        </p15:guide>
        <p15:guide id="5" orient="horz" pos="864">
          <p15:clr>
            <a:srgbClr val="FBAE40"/>
          </p15:clr>
        </p15:guide>
        <p15:guide id="6" orient="horz" pos="4008">
          <p15:clr>
            <a:srgbClr val="FBAE40"/>
          </p15:clr>
        </p15:guide>
        <p15:guide id="7" orient="horz" pos="3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094463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39102E-77F7-43FF-9547-A12CA87FBACE}" type="datetimeFigureOut">
              <a:rPr lang="en-US" smtClean="0"/>
              <a:t>11/17/20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4262972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823317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39102E-77F7-43FF-9547-A12CA87FBACE}" type="datetimeFigureOut">
              <a:rPr lang="en-US" smtClean="0"/>
              <a:t>11/17/20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342611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39102E-77F7-43FF-9547-A12CA87FBACE}" type="datetimeFigureOut">
              <a:rPr lang="en-US" smtClean="0"/>
              <a:t>11/17/20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836220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9102E-77F7-43FF-9547-A12CA87FBACE}" type="datetimeFigureOut">
              <a:rPr lang="en-US" smtClean="0"/>
              <a:t>11/17/20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313621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292717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39102E-77F7-43FF-9547-A12CA87FBACE}" type="datetimeFigureOut">
              <a:rPr lang="en-US" smtClean="0"/>
              <a:t>11/17/20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CA7250-ABFC-4865-8A9A-32E387091384}" type="slidenum">
              <a:rPr lang="en-US" smtClean="0"/>
              <a:t>‹#›</a:t>
            </a:fld>
            <a:endParaRPr lang="en-US"/>
          </a:p>
        </p:txBody>
      </p:sp>
    </p:spTree>
    <p:extLst>
      <p:ext uri="{BB962C8B-B14F-4D97-AF65-F5344CB8AC3E}">
        <p14:creationId xmlns:p14="http://schemas.microsoft.com/office/powerpoint/2010/main" val="15641623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9102E-77F7-43FF-9547-A12CA87FBACE}" type="datetimeFigureOut">
              <a:rPr lang="en-US" smtClean="0"/>
              <a:t>11/17/20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A7250-ABFC-4865-8A9A-32E387091384}" type="slidenum">
              <a:rPr lang="en-US" smtClean="0"/>
              <a:t>‹#›</a:t>
            </a:fld>
            <a:endParaRPr lang="en-US"/>
          </a:p>
        </p:txBody>
      </p:sp>
    </p:spTree>
    <p:extLst>
      <p:ext uri="{BB962C8B-B14F-4D97-AF65-F5344CB8AC3E}">
        <p14:creationId xmlns:p14="http://schemas.microsoft.com/office/powerpoint/2010/main" val="354175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nsm-conf.org/2018/hipnet2018-detailed-program.html" TargetMode="External"/><Relationship Id="rId4" Type="http://schemas.openxmlformats.org/officeDocument/2006/relationships/hyperlink" Target="https://conferences.sigcomm.org/sigcomm/2019/workshop-neat.html" TargetMode="External"/><Relationship Id="rId5" Type="http://schemas.openxmlformats.org/officeDocument/2006/relationships/hyperlink" Target="http://www.cnsm-conf.org/2019/hipnet-srsrfc2019.html" TargetMode="External"/><Relationship Id="rId6" Type="http://schemas.openxmlformats.org/officeDocument/2006/relationships/hyperlink" Target="https://globecom2019.ieee-globecom.org/workshop/ws-21-future-internet-architecture-technologies-and-services-2030-and-beyond/program" TargetMode="External"/><Relationship Id="rId7" Type="http://schemas.openxmlformats.org/officeDocument/2006/relationships/hyperlink" Target="http://www.cnsm-conf.org/2020/workshop_IPFuture.html" TargetMode="External"/><Relationship Id="rId8" Type="http://schemas.openxmlformats.org/officeDocument/2006/relationships/hyperlink" Target="https://icnp20.cs.ucr.edu/nipaaprogram.html" TargetMode="External"/><Relationship Id="rId9" Type="http://schemas.openxmlformats.org/officeDocument/2006/relationships/hyperlink" Target="NULL" TargetMode="External"/><Relationship Id="rId10" Type="http://schemas.openxmlformats.org/officeDocument/2006/relationships/hyperlink" Target="NULL" TargetMode="External"/><Relationship Id="rId1" Type="http://schemas.openxmlformats.org/officeDocument/2006/relationships/slideLayout" Target="../slideLayouts/slideLayout2.xml"/><Relationship Id="rId2" Type="http://schemas.openxmlformats.org/officeDocument/2006/relationships/hyperlink" Target="https://conferences.sigcomm.org/sigcomm/2018/workshop-neat.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itu.int/en/ITU-T/Workshops-and-Seminars/20181218/Pages/programme.aspx" TargetMode="External"/><Relationship Id="rId4" Type="http://schemas.openxmlformats.org/officeDocument/2006/relationships/hyperlink" Target="https://www.itu.int/en/ITU-T/Workshops-and-Seminars/20190218/Pages/programme.aspx" TargetMode="External"/><Relationship Id="rId5" Type="http://schemas.openxmlformats.org/officeDocument/2006/relationships/hyperlink" Target="https://www.itu.int/en/ITU-T/Workshops-and-Seminars/201905/Pages/programme.aspx" TargetMode="External"/><Relationship Id="rId6" Type="http://schemas.openxmlformats.org/officeDocument/2006/relationships/hyperlink" Target="https://www.itu.int/en/ITU-T/Workshops-and-Seminars/2019101416/Pages/programme.aspx" TargetMode="External"/><Relationship Id="rId7" Type="http://schemas.openxmlformats.org/officeDocument/2006/relationships/hyperlink" Target="https://www.itu.int/en/ITU-T/Workshops-and-Seminars/20200113/Pages/programme.aspx" TargetMode="External"/><Relationship Id="rId1" Type="http://schemas.openxmlformats.org/officeDocument/2006/relationships/slideLayout" Target="../slideLayouts/slideLayout2.xml"/><Relationship Id="rId2" Type="http://schemas.openxmlformats.org/officeDocument/2006/relationships/hyperlink" Target="https://www.itu.int/en/ITU-T/Workshops-and-Seminars/201810/Pages/Programme.aspx"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rfc-editor.org/info/bcp25" TargetMode="External"/><Relationship Id="rId4" Type="http://schemas.openxmlformats.org/officeDocument/2006/relationships/hyperlink" Target="https://www.rfc-editor.org/info/bcp54" TargetMode="External"/><Relationship Id="rId5" Type="http://schemas.openxmlformats.org/officeDocument/2006/relationships/hyperlink" Target="https://www.rfc-editor.org/info/bcp78" TargetMode="External"/><Relationship Id="rId6" Type="http://schemas.openxmlformats.org/officeDocument/2006/relationships/hyperlink" Target="https://www.rfc-editor.org/info/bcp79" TargetMode="External"/><Relationship Id="rId7" Type="http://schemas.openxmlformats.org/officeDocument/2006/relationships/hyperlink" Target="https://www.ietf.org/privacy-policy/" TargetMode="External"/><Relationship Id="rId1" Type="http://schemas.openxmlformats.org/officeDocument/2006/relationships/slideLayout" Target="../slideLayouts/slideLayout2.xml"/><Relationship Id="rId2" Type="http://schemas.openxmlformats.org/officeDocument/2006/relationships/hyperlink" Target="https://www.rfc-editor.org/info/bcp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9" Type="http://schemas.openxmlformats.org/officeDocument/2006/relationships/hyperlink" Target="https://www.youtube.com/watch?v=8Et-kHwErjE&amp;t=54m37s" TargetMode="External"/><Relationship Id="rId20" Type="http://schemas.openxmlformats.org/officeDocument/2006/relationships/hyperlink" Target="https://www.youtube.com/watch?v=xo5AjGBUL8M&amp;t=56s" TargetMode="External"/><Relationship Id="rId10" Type="http://schemas.openxmlformats.org/officeDocument/2006/relationships/hyperlink" Target="NULL" TargetMode="External"/><Relationship Id="rId11" Type="http://schemas.openxmlformats.org/officeDocument/2006/relationships/hyperlink" Target="https://icnp20.cs.ucr.edu/Slides/NIPAA/C-2.pdf" TargetMode="External"/><Relationship Id="rId12" Type="http://schemas.openxmlformats.org/officeDocument/2006/relationships/hyperlink" Target="https://www.youtube.com/watch?v=fqLbwb5DDlY&amp;t=34m57s" TargetMode="External"/><Relationship Id="rId13" Type="http://schemas.openxmlformats.org/officeDocument/2006/relationships/hyperlink" Target="https://icnp20.cs.ucr.edu/nipaaprogram.html#bryant" TargetMode="External"/><Relationship Id="rId14" Type="http://schemas.openxmlformats.org/officeDocument/2006/relationships/hyperlink" Target="https://icnp20.cs.ucr.edu/nipaaprogram.html#invited3_abstract" TargetMode="External"/><Relationship Id="rId15" Type="http://schemas.openxmlformats.org/officeDocument/2006/relationships/hyperlink" Target="https://icnp20.cs.ucr.edu/Slides/NIPAA/C-3_invited.pptx" TargetMode="External"/><Relationship Id="rId16" Type="http://schemas.openxmlformats.org/officeDocument/2006/relationships/hyperlink" Target="https://www.youtube.com/watch?v=fqLbwb5DDlY&amp;t=1h06m52s" TargetMode="External"/><Relationship Id="rId17" Type="http://schemas.openxmlformats.org/officeDocument/2006/relationships/hyperlink" Target="NULL" TargetMode="External"/><Relationship Id="rId18" Type="http://schemas.openxmlformats.org/officeDocument/2006/relationships/hyperlink" Target="https://icnp20.cs.ucr.edu/Slides/NIPAA/D-1.pdf" TargetMode="External"/><Relationship Id="rId19" Type="http://schemas.openxmlformats.org/officeDocument/2006/relationships/hyperlink" Target="https://icnp20.cs.ucr.edu/Slides/NIPAA/D-1.pptx" TargetMode="External"/><Relationship Id="rId1" Type="http://schemas.openxmlformats.org/officeDocument/2006/relationships/slideLayout" Target="../slideLayouts/slideLayout2.xml"/><Relationship Id="rId2" Type="http://schemas.openxmlformats.org/officeDocument/2006/relationships/hyperlink" Target="NULL" TargetMode="External"/><Relationship Id="rId3" Type="http://schemas.openxmlformats.org/officeDocument/2006/relationships/hyperlink" Target="NULL" TargetMode="External"/><Relationship Id="rId4" Type="http://schemas.openxmlformats.org/officeDocument/2006/relationships/hyperlink" Target="https://datatracker.ietf.org/doc/draft-bryant-arch-fwd-layer-ps/" TargetMode="External"/><Relationship Id="rId5" Type="http://schemas.openxmlformats.org/officeDocument/2006/relationships/hyperlink" Target="https://datatracker.ietf.org/doc/draft-bryant-arch-fwd-layer-uc/" TargetMode="External"/><Relationship Id="rId6" Type="http://schemas.openxmlformats.org/officeDocument/2006/relationships/hyperlink" Target="https://icnp20.cs.ucr.edu/nipaaprogram.html" TargetMode="External"/><Relationship Id="rId7" Type="http://schemas.openxmlformats.org/officeDocument/2006/relationships/hyperlink" Target="NULL" TargetMode="External"/><Relationship Id="rId8" Type="http://schemas.openxmlformats.org/officeDocument/2006/relationships/hyperlink" Target="https://icnp20.cs.ucr.edu/Slides/NIPAA/A-2.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546" y="1122363"/>
            <a:ext cx="9852454" cy="2387600"/>
          </a:xfrm>
        </p:spPr>
        <p:txBody>
          <a:bodyPr/>
          <a:lstStyle/>
          <a:p>
            <a:r>
              <a:rPr lang="en-US" dirty="0"/>
              <a:t>FIPE Side Meeting @ IETF 109</a:t>
            </a:r>
          </a:p>
        </p:txBody>
      </p:sp>
      <p:sp>
        <p:nvSpPr>
          <p:cNvPr id="3" name="Subtitle 2"/>
          <p:cNvSpPr>
            <a:spLocks noGrp="1"/>
          </p:cNvSpPr>
          <p:nvPr>
            <p:ph type="subTitle" idx="1"/>
          </p:nvPr>
        </p:nvSpPr>
        <p:spPr>
          <a:xfrm>
            <a:off x="1524000" y="3990921"/>
            <a:ext cx="9144000" cy="1106596"/>
          </a:xfrm>
        </p:spPr>
        <p:txBody>
          <a:bodyPr/>
          <a:lstStyle/>
          <a:p>
            <a:r>
              <a:rPr lang="en-US" sz="2800" dirty="0"/>
              <a:t>Future Internet Protocol Evolution (FIPE)  and Ways Forward</a:t>
            </a:r>
          </a:p>
          <a:p>
            <a:endParaRPr lang="en-US" dirty="0"/>
          </a:p>
        </p:txBody>
      </p:sp>
    </p:spTree>
    <p:extLst>
      <p:ext uri="{BB962C8B-B14F-4D97-AF65-F5344CB8AC3E}">
        <p14:creationId xmlns:p14="http://schemas.microsoft.com/office/powerpoint/2010/main" val="1404299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8C0BE-DE55-2F44-B550-2FAF9C9E12BC}"/>
              </a:ext>
            </a:extLst>
          </p:cNvPr>
          <p:cNvSpPr>
            <a:spLocks noGrp="1"/>
          </p:cNvSpPr>
          <p:nvPr>
            <p:ph type="title"/>
          </p:nvPr>
        </p:nvSpPr>
        <p:spPr>
          <a:xfrm>
            <a:off x="473676" y="137161"/>
            <a:ext cx="11602994" cy="986694"/>
          </a:xfrm>
        </p:spPr>
        <p:txBody>
          <a:bodyPr>
            <a:normAutofit fontScale="90000"/>
          </a:bodyPr>
          <a:lstStyle/>
          <a:p>
            <a:r>
              <a:rPr lang="en-US" sz="3600" b="1" dirty="0" smtClean="0">
                <a:solidFill>
                  <a:schemeClr val="tx1"/>
                </a:solidFill>
                <a:latin typeface="+mn-lt"/>
                <a:ea typeface="+mn-ea"/>
                <a:cs typeface="+mn-cs"/>
              </a:rPr>
              <a:t>Multi-Semantic Addressing/Routing candidate Research </a:t>
            </a:r>
            <a:r>
              <a:rPr lang="en-US" sz="3600" b="1" dirty="0">
                <a:solidFill>
                  <a:schemeClr val="tx1"/>
                </a:solidFill>
                <a:latin typeface="+mn-lt"/>
                <a:ea typeface="+mn-ea"/>
                <a:cs typeface="+mn-cs"/>
              </a:rPr>
              <a:t>Questions</a:t>
            </a:r>
          </a:p>
        </p:txBody>
      </p:sp>
      <p:sp>
        <p:nvSpPr>
          <p:cNvPr id="3" name="Content Placeholder 2">
            <a:extLst>
              <a:ext uri="{FF2B5EF4-FFF2-40B4-BE49-F238E27FC236}">
                <a16:creationId xmlns="" xmlns:a16="http://schemas.microsoft.com/office/drawing/2014/main" id="{741170DD-4B28-5343-A173-0E4AE86F369D}"/>
              </a:ext>
            </a:extLst>
          </p:cNvPr>
          <p:cNvSpPr>
            <a:spLocks noGrp="1"/>
          </p:cNvSpPr>
          <p:nvPr>
            <p:ph idx="1"/>
          </p:nvPr>
        </p:nvSpPr>
        <p:spPr>
          <a:xfrm>
            <a:off x="591064" y="1051560"/>
            <a:ext cx="10515600" cy="5151531"/>
          </a:xfrm>
        </p:spPr>
        <p:txBody>
          <a:bodyPr>
            <a:normAutofit/>
          </a:bodyPr>
          <a:lstStyle/>
          <a:p>
            <a:r>
              <a:rPr lang="en-US" sz="2400" dirty="0"/>
              <a:t>What types of innovation would be unleashed by unshackling </a:t>
            </a:r>
            <a:r>
              <a:rPr lang="en-US" sz="2400" dirty="0" smtClean="0"/>
              <a:t>address </a:t>
            </a:r>
            <a:r>
              <a:rPr lang="en-US" sz="2400" dirty="0"/>
              <a:t>semantics? </a:t>
            </a:r>
          </a:p>
          <a:p>
            <a:r>
              <a:rPr lang="en-US" sz="2400" dirty="0"/>
              <a:t>Is this </a:t>
            </a:r>
            <a:r>
              <a:rPr lang="en-US" sz="2400" dirty="0" smtClean="0"/>
              <a:t>multi-semantics of addressing a </a:t>
            </a:r>
            <a:r>
              <a:rPr lang="en-US" sz="2400" dirty="0"/>
              <a:t>path that allows networks to become as programmable as </a:t>
            </a:r>
            <a:r>
              <a:rPr lang="en-US" sz="2400" dirty="0" smtClean="0"/>
              <a:t>applications (semantic programmable addresses) ?</a:t>
            </a:r>
            <a:endParaRPr lang="en-US" sz="2400" dirty="0"/>
          </a:p>
          <a:p>
            <a:r>
              <a:rPr lang="en-US" sz="2400" dirty="0"/>
              <a:t>What other functions (beside steering, destination) can we map to address?</a:t>
            </a:r>
          </a:p>
          <a:p>
            <a:r>
              <a:rPr lang="en-US" sz="2400" dirty="0"/>
              <a:t>Do the same considerations apply to the underlay, overlay and the end-user </a:t>
            </a:r>
            <a:r>
              <a:rPr lang="en-US" sz="2400" dirty="0" smtClean="0"/>
              <a:t>application / how to expand the concept to those multiple layers ?</a:t>
            </a:r>
            <a:endParaRPr lang="en-US" sz="2400" dirty="0"/>
          </a:p>
          <a:p>
            <a:r>
              <a:rPr lang="en-US" sz="2400" dirty="0"/>
              <a:t>How do we achieve aggregability of addressing with opaque addresses?</a:t>
            </a:r>
          </a:p>
          <a:p>
            <a:r>
              <a:rPr lang="en-US" sz="2400" dirty="0"/>
              <a:t>What would be its implications, from efficient hardware support to late binding of semantics?</a:t>
            </a:r>
          </a:p>
          <a:p>
            <a:r>
              <a:rPr lang="en-US" sz="2400" dirty="0" smtClean="0"/>
              <a:t>……………</a:t>
            </a:r>
          </a:p>
          <a:p>
            <a:endParaRPr lang="en-US" sz="20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15071200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FIPE </a:t>
            </a:r>
            <a:r>
              <a:rPr lang="en-US" dirty="0"/>
              <a:t>@ </a:t>
            </a:r>
            <a:r>
              <a:rPr lang="en-US" dirty="0" smtClean="0"/>
              <a:t>IETF109</a:t>
            </a:r>
            <a:endParaRPr lang="en-US" sz="2200" dirty="0">
              <a:solidFill>
                <a:srgbClr val="FF0000"/>
              </a:solidFill>
            </a:endParaRPr>
          </a:p>
        </p:txBody>
      </p:sp>
      <p:sp>
        <p:nvSpPr>
          <p:cNvPr id="3" name="Content Placeholder 2"/>
          <p:cNvSpPr>
            <a:spLocks noGrp="1"/>
          </p:cNvSpPr>
          <p:nvPr>
            <p:ph idx="1"/>
          </p:nvPr>
        </p:nvSpPr>
        <p:spPr/>
        <p:txBody>
          <a:bodyPr>
            <a:noAutofit/>
          </a:bodyPr>
          <a:lstStyle/>
          <a:p>
            <a:pPr marL="0" indent="0">
              <a:buNone/>
            </a:pPr>
            <a:r>
              <a:rPr lang="en-US" sz="2000" b="1" dirty="0"/>
              <a:t>How to move this research forward </a:t>
            </a:r>
            <a:r>
              <a:rPr lang="en-US" sz="2000" b="1" dirty="0" smtClean="0"/>
              <a:t>in IRTF ?</a:t>
            </a:r>
            <a:endParaRPr lang="en-US" sz="2000" b="1" dirty="0"/>
          </a:p>
          <a:p>
            <a:endParaRPr lang="en-US" sz="2000" dirty="0" smtClean="0"/>
          </a:p>
          <a:p>
            <a:r>
              <a:rPr lang="en-US" sz="2000" dirty="0" smtClean="0"/>
              <a:t>Non-RG/WG </a:t>
            </a:r>
            <a:r>
              <a:rPr lang="en-US" sz="2000" dirty="0"/>
              <a:t>mailing list for further </a:t>
            </a:r>
            <a:r>
              <a:rPr lang="en-US" sz="2000" dirty="0" smtClean="0"/>
              <a:t>FIPE discussion </a:t>
            </a:r>
            <a:r>
              <a:rPr lang="en-US" sz="2000" dirty="0"/>
              <a:t>would help !</a:t>
            </a:r>
          </a:p>
          <a:p>
            <a:endParaRPr lang="en-US" sz="2000" dirty="0" smtClean="0"/>
          </a:p>
          <a:p>
            <a:r>
              <a:rPr lang="en-US" sz="2000" dirty="0" smtClean="0"/>
              <a:t>Research questions on </a:t>
            </a:r>
            <a:r>
              <a:rPr lang="en-US" sz="2000" dirty="0"/>
              <a:t>multi-semantic addressing &amp; </a:t>
            </a:r>
            <a:r>
              <a:rPr lang="en-US" sz="2000" dirty="0" smtClean="0"/>
              <a:t>routing:</a:t>
            </a:r>
          </a:p>
          <a:p>
            <a:pPr lvl="1"/>
            <a:r>
              <a:rPr lang="en-US" sz="2000" dirty="0" smtClean="0">
                <a:solidFill>
                  <a:srgbClr val="C00000"/>
                </a:solidFill>
              </a:rPr>
              <a:t>What is missing for a proposed RG (beyond refining Q’s into charter) ? </a:t>
            </a:r>
          </a:p>
          <a:p>
            <a:pPr lvl="1"/>
            <a:r>
              <a:rPr lang="en-US" sz="2000" dirty="0" smtClean="0">
                <a:solidFill>
                  <a:srgbClr val="C00000"/>
                </a:solidFill>
              </a:rPr>
              <a:t>Happy to put more thoughts specific on the subject into starting point drafts!</a:t>
            </a:r>
            <a:endParaRPr lang="en-US" sz="2000" dirty="0" smtClean="0"/>
          </a:p>
          <a:p>
            <a:endParaRPr lang="en-US" sz="2000" dirty="0" smtClean="0"/>
          </a:p>
          <a:p>
            <a:r>
              <a:rPr lang="en-US" sz="2000" dirty="0" smtClean="0"/>
              <a:t>Continue to) investigate more interest in any of the other areas ?</a:t>
            </a:r>
          </a:p>
          <a:p>
            <a:pPr marL="0" indent="0">
              <a:buNone/>
            </a:pPr>
            <a:endParaRPr lang="en-US" sz="2000" dirty="0"/>
          </a:p>
          <a:p>
            <a:endParaRPr lang="en-US" sz="2000" dirty="0" smtClean="0"/>
          </a:p>
        </p:txBody>
      </p:sp>
    </p:spTree>
    <p:extLst>
      <p:ext uri="{BB962C8B-B14F-4D97-AF65-F5344CB8AC3E}">
        <p14:creationId xmlns:p14="http://schemas.microsoft.com/office/powerpoint/2010/main" val="40462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276" y="365125"/>
            <a:ext cx="11032524" cy="1325563"/>
          </a:xfrm>
        </p:spPr>
        <p:txBody>
          <a:bodyPr>
            <a:normAutofit/>
          </a:bodyPr>
          <a:lstStyle/>
          <a:p>
            <a:r>
              <a:rPr lang="en-US" dirty="0" smtClean="0"/>
              <a:t>References: Recent related workshops</a:t>
            </a:r>
            <a:br>
              <a:rPr lang="en-US" dirty="0" smtClean="0"/>
            </a:br>
            <a:r>
              <a:rPr lang="en-US" sz="1800" b="0" dirty="0" smtClean="0"/>
              <a:t>Related to future use case and network layer/protocol evolution</a:t>
            </a:r>
            <a:br>
              <a:rPr lang="en-US" sz="1800" b="0" dirty="0" smtClean="0"/>
            </a:br>
            <a:r>
              <a:rPr lang="en-US" sz="1800" b="0" dirty="0" smtClean="0"/>
              <a:t>Several include contributions related to addressing</a:t>
            </a:r>
            <a:endParaRPr lang="en-US" sz="2400" b="0" dirty="0"/>
          </a:p>
        </p:txBody>
      </p:sp>
      <p:sp>
        <p:nvSpPr>
          <p:cNvPr id="3" name="Content Placeholder 2"/>
          <p:cNvSpPr>
            <a:spLocks noGrp="1"/>
          </p:cNvSpPr>
          <p:nvPr>
            <p:ph idx="1"/>
          </p:nvPr>
        </p:nvSpPr>
        <p:spPr>
          <a:xfrm>
            <a:off x="284205" y="1825625"/>
            <a:ext cx="11763633" cy="4351338"/>
          </a:xfrm>
        </p:spPr>
        <p:txBody>
          <a:bodyPr>
            <a:normAutofit fontScale="85000" lnSpcReduction="10000"/>
          </a:bodyPr>
          <a:lstStyle/>
          <a:p>
            <a:r>
              <a:rPr lang="en-US" dirty="0" smtClean="0"/>
              <a:t>2018</a:t>
            </a:r>
          </a:p>
          <a:p>
            <a:pPr lvl="1"/>
            <a:r>
              <a:rPr lang="en-US" dirty="0" smtClean="0"/>
              <a:t>NEAT </a:t>
            </a:r>
            <a:r>
              <a:rPr lang="en-US" dirty="0"/>
              <a:t>workshop </a:t>
            </a:r>
            <a:r>
              <a:rPr lang="en-US" dirty="0" smtClean="0"/>
              <a:t>@ </a:t>
            </a:r>
            <a:r>
              <a:rPr lang="en-US" dirty="0"/>
              <a:t>ACM SIGCOMM </a:t>
            </a:r>
            <a:r>
              <a:rPr lang="en-US" sz="2100" dirty="0">
                <a:hlinkClick r:id="rId2"/>
              </a:rPr>
              <a:t>https://</a:t>
            </a:r>
            <a:r>
              <a:rPr lang="en-US" sz="2100" dirty="0" smtClean="0">
                <a:hlinkClick r:id="rId2"/>
              </a:rPr>
              <a:t>conferences.sigcomm.org/sigcomm/2018/workshop-neat.html</a:t>
            </a:r>
            <a:endParaRPr lang="en-US" sz="2100" dirty="0" smtClean="0"/>
          </a:p>
          <a:p>
            <a:pPr lvl="1"/>
            <a:r>
              <a:rPr lang="en-US" dirty="0" smtClean="0"/>
              <a:t>HIPNET </a:t>
            </a:r>
            <a:r>
              <a:rPr lang="en-US" dirty="0"/>
              <a:t>workshop @</a:t>
            </a:r>
            <a:r>
              <a:rPr lang="en-US" dirty="0" smtClean="0"/>
              <a:t> </a:t>
            </a:r>
            <a:r>
              <a:rPr lang="en-US" dirty="0"/>
              <a:t>IEEE CNSM conference </a:t>
            </a:r>
            <a:r>
              <a:rPr lang="en-US" sz="1600" dirty="0">
                <a:hlinkClick r:id="rId3"/>
              </a:rPr>
              <a:t>http://</a:t>
            </a:r>
            <a:r>
              <a:rPr lang="en-US" sz="1600" dirty="0" smtClean="0">
                <a:hlinkClick r:id="rId3"/>
              </a:rPr>
              <a:t>www.cnsm-conf.org/2018/hipnet2018-detailed-program.html</a:t>
            </a:r>
            <a:endParaRPr lang="en-US" dirty="0"/>
          </a:p>
          <a:p>
            <a:r>
              <a:rPr lang="en-US" dirty="0" smtClean="0"/>
              <a:t>2019</a:t>
            </a:r>
          </a:p>
          <a:p>
            <a:pPr lvl="1"/>
            <a:r>
              <a:rPr lang="en-US" dirty="0" smtClean="0"/>
              <a:t>NEAT </a:t>
            </a:r>
            <a:r>
              <a:rPr lang="en-US" dirty="0"/>
              <a:t>workshop @</a:t>
            </a:r>
            <a:r>
              <a:rPr lang="en-US" dirty="0" smtClean="0"/>
              <a:t> </a:t>
            </a:r>
            <a:r>
              <a:rPr lang="en-US" dirty="0"/>
              <a:t>ACM SIGCOMM </a:t>
            </a:r>
            <a:r>
              <a:rPr lang="en-US" sz="2100" dirty="0">
                <a:hlinkClick r:id="rId4"/>
              </a:rPr>
              <a:t>https://</a:t>
            </a:r>
            <a:r>
              <a:rPr lang="en-US" sz="2100" dirty="0" smtClean="0">
                <a:hlinkClick r:id="rId4"/>
              </a:rPr>
              <a:t>conferences.sigcomm.org/sigcomm/2019/workshop-neat.html</a:t>
            </a:r>
            <a:endParaRPr lang="en-US" sz="2100" dirty="0" smtClean="0"/>
          </a:p>
          <a:p>
            <a:pPr lvl="1"/>
            <a:r>
              <a:rPr lang="en-US" dirty="0" smtClean="0"/>
              <a:t>HIPNET workshop @ IEEE CNSM conference </a:t>
            </a:r>
            <a:r>
              <a:rPr lang="en-US" dirty="0" smtClean="0">
                <a:hlinkClick r:id="rId5"/>
              </a:rPr>
              <a:t>http</a:t>
            </a:r>
            <a:r>
              <a:rPr lang="en-US" dirty="0">
                <a:hlinkClick r:id="rId5"/>
              </a:rPr>
              <a:t>://</a:t>
            </a:r>
            <a:r>
              <a:rPr lang="en-US" dirty="0" smtClean="0">
                <a:hlinkClick r:id="rId5"/>
              </a:rPr>
              <a:t>www.cnsm-conf.org/2019/hipnet-srsrfc2019.html</a:t>
            </a:r>
            <a:endParaRPr lang="en-US" dirty="0" smtClean="0"/>
          </a:p>
          <a:p>
            <a:pPr lvl="1"/>
            <a:r>
              <a:rPr lang="en-US" dirty="0"/>
              <a:t>Future Internet Architecture Technologies and Services for 2030 </a:t>
            </a:r>
            <a:r>
              <a:rPr lang="en-US" dirty="0" smtClean="0"/>
              <a:t>@ IEEE GLOBECOM</a:t>
            </a:r>
            <a:br>
              <a:rPr lang="en-US" dirty="0" smtClean="0"/>
            </a:br>
            <a:r>
              <a:rPr lang="en-US" sz="1400" dirty="0" smtClean="0">
                <a:hlinkClick r:id="rId6"/>
              </a:rPr>
              <a:t>https</a:t>
            </a:r>
            <a:r>
              <a:rPr lang="en-US" sz="1400" dirty="0">
                <a:hlinkClick r:id="rId6"/>
              </a:rPr>
              <a:t>://</a:t>
            </a:r>
            <a:r>
              <a:rPr lang="en-US" sz="1400" dirty="0" smtClean="0">
                <a:hlinkClick r:id="rId6"/>
              </a:rPr>
              <a:t>globecom2019.ieee-globecom.org/workshop/ws-21-future-internet-architecture-technologies-and-services-2030-and-beyond/program</a:t>
            </a:r>
            <a:endParaRPr lang="en-US" dirty="0" smtClean="0"/>
          </a:p>
          <a:p>
            <a:r>
              <a:rPr lang="en-US" dirty="0" smtClean="0"/>
              <a:t>2020</a:t>
            </a:r>
          </a:p>
          <a:p>
            <a:pPr lvl="1"/>
            <a:r>
              <a:rPr lang="en-US" dirty="0" smtClean="0"/>
              <a:t>IP </a:t>
            </a:r>
            <a:r>
              <a:rPr lang="en-US" dirty="0"/>
              <a:t>Future workshop @</a:t>
            </a:r>
            <a:r>
              <a:rPr lang="en-US" dirty="0" smtClean="0"/>
              <a:t> </a:t>
            </a:r>
            <a:r>
              <a:rPr lang="en-US" dirty="0"/>
              <a:t>IEEE CNSM conference </a:t>
            </a:r>
            <a:r>
              <a:rPr lang="en-US" dirty="0">
                <a:hlinkClick r:id="rId7"/>
              </a:rPr>
              <a:t>http://</a:t>
            </a:r>
            <a:r>
              <a:rPr lang="en-US" dirty="0" smtClean="0">
                <a:hlinkClick r:id="rId7"/>
              </a:rPr>
              <a:t>www.cnsm-conf.org/2020/workshop_IPFuture.html</a:t>
            </a:r>
            <a:endParaRPr lang="en-US" dirty="0" smtClean="0"/>
          </a:p>
          <a:p>
            <a:pPr lvl="1"/>
            <a:r>
              <a:rPr lang="en-US" dirty="0" smtClean="0"/>
              <a:t>NIPAA workshop @ IEEE </a:t>
            </a:r>
            <a:r>
              <a:rPr lang="en-US" dirty="0"/>
              <a:t>ICNP conference </a:t>
            </a:r>
            <a:r>
              <a:rPr lang="en-US" dirty="0">
                <a:hlinkClick r:id="rId8"/>
              </a:rPr>
              <a:t>https://</a:t>
            </a:r>
            <a:r>
              <a:rPr lang="en-US" dirty="0" smtClean="0">
                <a:hlinkClick r:id="rId8"/>
              </a:rPr>
              <a:t>icnp20.cs.ucr.edu/nipaaprogram.html</a:t>
            </a:r>
            <a:endParaRPr lang="en-US" dirty="0"/>
          </a:p>
          <a:p>
            <a:pPr lvl="1"/>
            <a:r>
              <a:rPr lang="en-US" dirty="0" smtClean="0"/>
              <a:t>Workshop on New </a:t>
            </a:r>
            <a:r>
              <a:rPr lang="en-US" dirty="0"/>
              <a:t>IP @ IEEE INFOCOM conference </a:t>
            </a:r>
            <a:r>
              <a:rPr lang="en-US" dirty="0">
                <a:hlinkClick r:id="rId9" invalidUrl="https://infocom.info/workshops/track/New IP"/>
              </a:rPr>
              <a:t>https://</a:t>
            </a:r>
            <a:r>
              <a:rPr lang="en-US" dirty="0" smtClean="0">
                <a:hlinkClick r:id="rId10" invalidUrl="https://infocom.info/workshops/track/New IP"/>
              </a:rPr>
              <a:t>infocom.info/workshops/track/New%20IP</a:t>
            </a:r>
            <a:endParaRPr lang="en-US" dirty="0" smtClean="0"/>
          </a:p>
        </p:txBody>
      </p:sp>
    </p:spTree>
    <p:extLst>
      <p:ext uri="{BB962C8B-B14F-4D97-AF65-F5344CB8AC3E}">
        <p14:creationId xmlns:p14="http://schemas.microsoft.com/office/powerpoint/2010/main" val="8342073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135" y="365125"/>
            <a:ext cx="11106665" cy="1325563"/>
          </a:xfrm>
        </p:spPr>
        <p:txBody>
          <a:bodyPr>
            <a:normAutofit fontScale="90000"/>
          </a:bodyPr>
          <a:lstStyle/>
          <a:p>
            <a:r>
              <a:rPr lang="en-US" dirty="0" smtClean="0"/>
              <a:t>References: ITU-T Focus Group NET 2030 workshops</a:t>
            </a:r>
            <a:br>
              <a:rPr lang="en-US" dirty="0" smtClean="0"/>
            </a:br>
            <a:r>
              <a:rPr lang="en-US" sz="1800" b="0" dirty="0" smtClean="0"/>
              <a:t>Related primarily to future use cases, but also future network evolution</a:t>
            </a:r>
            <a:endParaRPr lang="en-US" sz="2400" b="0" dirty="0"/>
          </a:p>
        </p:txBody>
      </p:sp>
      <p:sp>
        <p:nvSpPr>
          <p:cNvPr id="3" name="Content Placeholder 2"/>
          <p:cNvSpPr>
            <a:spLocks noGrp="1"/>
          </p:cNvSpPr>
          <p:nvPr>
            <p:ph idx="1"/>
          </p:nvPr>
        </p:nvSpPr>
        <p:spPr>
          <a:xfrm>
            <a:off x="383059" y="1825625"/>
            <a:ext cx="10970741" cy="4351338"/>
          </a:xfrm>
        </p:spPr>
        <p:txBody>
          <a:bodyPr>
            <a:normAutofit fontScale="85000" lnSpcReduction="10000"/>
          </a:bodyPr>
          <a:lstStyle/>
          <a:p>
            <a:r>
              <a:rPr lang="en-US" dirty="0" smtClean="0"/>
              <a:t>2018, New York:</a:t>
            </a:r>
          </a:p>
          <a:p>
            <a:pPr lvl="1"/>
            <a:r>
              <a:rPr lang="en-US" dirty="0" smtClean="0">
                <a:hlinkClick r:id="rId2"/>
              </a:rPr>
              <a:t>https</a:t>
            </a:r>
            <a:r>
              <a:rPr lang="en-US" dirty="0">
                <a:hlinkClick r:id="rId2"/>
              </a:rPr>
              <a:t>://</a:t>
            </a:r>
            <a:r>
              <a:rPr lang="en-US" dirty="0" smtClean="0">
                <a:hlinkClick r:id="rId2"/>
              </a:rPr>
              <a:t>www.itu.int/en/ITU-T/Workshops-and-Seminars/201810/Pages/Programme.aspx</a:t>
            </a:r>
            <a:endParaRPr lang="en-US" dirty="0" smtClean="0"/>
          </a:p>
          <a:p>
            <a:r>
              <a:rPr lang="en-US" dirty="0" smtClean="0"/>
              <a:t> 2018 Hong Kong:</a:t>
            </a:r>
          </a:p>
          <a:p>
            <a:pPr lvl="1"/>
            <a:r>
              <a:rPr lang="en-US" dirty="0">
                <a:hlinkClick r:id="rId3"/>
              </a:rPr>
              <a:t>https://</a:t>
            </a:r>
            <a:r>
              <a:rPr lang="en-US" dirty="0" smtClean="0">
                <a:hlinkClick r:id="rId3"/>
              </a:rPr>
              <a:t>www.itu.int/en/ITU-T/Workshops-and-Seminars/20181218/Pages/programme.aspx</a:t>
            </a:r>
            <a:endParaRPr lang="en-US" dirty="0" smtClean="0"/>
          </a:p>
          <a:p>
            <a:r>
              <a:rPr lang="en-US" dirty="0" smtClean="0"/>
              <a:t>2019 London:</a:t>
            </a:r>
          </a:p>
          <a:p>
            <a:pPr lvl="1"/>
            <a:r>
              <a:rPr lang="en-US" dirty="0">
                <a:hlinkClick r:id="rId4"/>
              </a:rPr>
              <a:t>https://</a:t>
            </a:r>
            <a:r>
              <a:rPr lang="en-US" dirty="0" smtClean="0">
                <a:hlinkClick r:id="rId4"/>
              </a:rPr>
              <a:t>www.itu.int/en/ITU-T/Workshops-and-Seminars/20190218/Pages/programme.aspx</a:t>
            </a:r>
            <a:endParaRPr lang="en-US" dirty="0" smtClean="0"/>
          </a:p>
          <a:p>
            <a:r>
              <a:rPr lang="en-US" dirty="0" smtClean="0"/>
              <a:t>2019 Saint Petersburg:</a:t>
            </a:r>
          </a:p>
          <a:p>
            <a:pPr lvl="1"/>
            <a:r>
              <a:rPr lang="en-US" dirty="0">
                <a:hlinkClick r:id="rId5"/>
              </a:rPr>
              <a:t>https://</a:t>
            </a:r>
            <a:r>
              <a:rPr lang="en-US" dirty="0" smtClean="0">
                <a:hlinkClick r:id="rId5"/>
              </a:rPr>
              <a:t>www.itu.int/en/ITU-T/Workshops-and-Seminars/201905/Pages/programme.aspx</a:t>
            </a:r>
            <a:endParaRPr lang="en-US" dirty="0" smtClean="0"/>
          </a:p>
          <a:p>
            <a:r>
              <a:rPr lang="en-US" dirty="0" smtClean="0"/>
              <a:t>2019 Geneva:</a:t>
            </a:r>
          </a:p>
          <a:p>
            <a:pPr lvl="1"/>
            <a:r>
              <a:rPr lang="en-US" dirty="0">
                <a:hlinkClick r:id="rId6"/>
              </a:rPr>
              <a:t>https://</a:t>
            </a:r>
            <a:r>
              <a:rPr lang="en-US" dirty="0" smtClean="0">
                <a:hlinkClick r:id="rId6"/>
              </a:rPr>
              <a:t>www.itu.int/en/ITU-T/Workshops-and-Seminars/2019101416/Pages/programme.aspx</a:t>
            </a:r>
            <a:endParaRPr lang="en-US" dirty="0" smtClean="0"/>
          </a:p>
          <a:p>
            <a:r>
              <a:rPr lang="en-US" dirty="0" smtClean="0"/>
              <a:t>2020 Lisbon:</a:t>
            </a:r>
          </a:p>
          <a:p>
            <a:pPr lvl="1"/>
            <a:r>
              <a:rPr lang="en-US" dirty="0">
                <a:hlinkClick r:id="rId7"/>
              </a:rPr>
              <a:t>https://</a:t>
            </a:r>
            <a:r>
              <a:rPr lang="en-US" dirty="0" smtClean="0">
                <a:hlinkClick r:id="rId7"/>
              </a:rPr>
              <a:t>www.itu.int/en/ITU-T/Workshops-and-Seminars/20200113/Pages/programme.aspx</a:t>
            </a:r>
            <a:endParaRPr lang="en-US" dirty="0" smtClean="0"/>
          </a:p>
        </p:txBody>
      </p:sp>
      <p:sp>
        <p:nvSpPr>
          <p:cNvPr id="4" name="TextBox 3"/>
          <p:cNvSpPr txBox="1"/>
          <p:nvPr/>
        </p:nvSpPr>
        <p:spPr>
          <a:xfrm>
            <a:off x="3448723" y="-361244"/>
            <a:ext cx="65" cy="276999"/>
          </a:xfrm>
          <a:prstGeom prst="rect">
            <a:avLst/>
          </a:prstGeom>
          <a:noFill/>
        </p:spPr>
        <p:txBody>
          <a:bodyPr wrap="none" lIns="0" tIns="0" rIns="0" bIns="0" rtlCol="0">
            <a:spAutoFit/>
          </a:bodyPr>
          <a:lstStyle/>
          <a:p>
            <a:pPr algn="ctr"/>
            <a:endParaRPr lang="en-US" b="1" dirty="0" smtClean="0"/>
          </a:p>
        </p:txBody>
      </p:sp>
    </p:spTree>
    <p:extLst>
      <p:ext uri="{BB962C8B-B14F-4D97-AF65-F5344CB8AC3E}">
        <p14:creationId xmlns:p14="http://schemas.microsoft.com/office/powerpoint/2010/main" val="17217361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69" y="147787"/>
            <a:ext cx="8229600" cy="764704"/>
          </a:xfrm>
        </p:spPr>
        <p:txBody>
          <a:bodyPr>
            <a:normAutofit fontScale="90000"/>
          </a:bodyPr>
          <a:lstStyle/>
          <a:p>
            <a:r>
              <a:rPr lang="en-GB" sz="3600" dirty="0"/>
              <a:t>IETF Note Well</a:t>
            </a:r>
            <a:br>
              <a:rPr lang="en-GB" sz="3600" dirty="0"/>
            </a:br>
            <a:r>
              <a:rPr lang="nl-NL" sz="2200" dirty="0"/>
              <a:t>https://www.ietf.org/about/note-well/</a:t>
            </a:r>
            <a:r>
              <a:rPr lang="en-US" sz="2200" dirty="0"/>
              <a:t/>
            </a:r>
            <a:br>
              <a:rPr lang="en-US" sz="2200" dirty="0"/>
            </a:br>
            <a:endParaRPr lang="en-GB" sz="2200" dirty="0"/>
          </a:p>
        </p:txBody>
      </p:sp>
      <p:sp>
        <p:nvSpPr>
          <p:cNvPr id="3" name="Content Placeholder 2"/>
          <p:cNvSpPr>
            <a:spLocks noGrp="1"/>
          </p:cNvSpPr>
          <p:nvPr>
            <p:ph idx="1"/>
          </p:nvPr>
        </p:nvSpPr>
        <p:spPr>
          <a:xfrm>
            <a:off x="494269" y="1013253"/>
            <a:ext cx="11306433" cy="5826473"/>
          </a:xfrm>
        </p:spPr>
        <p:txBody>
          <a:bodyPr>
            <a:noAutofit/>
          </a:bodyPr>
          <a:lstStyle/>
          <a:p>
            <a:pPr marL="0" indent="0">
              <a:buNone/>
            </a:pPr>
            <a:r>
              <a:rPr lang="en-US" sz="1400"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buNone/>
            </a:pPr>
            <a:endParaRPr lang="en-US" sz="1400" dirty="0"/>
          </a:p>
          <a:p>
            <a:pPr marL="0" indent="0">
              <a:buNone/>
            </a:pPr>
            <a:r>
              <a:rPr lang="en-US" sz="1400" b="1" dirty="0"/>
              <a:t>As a reminder:</a:t>
            </a:r>
          </a:p>
          <a:p>
            <a:r>
              <a:rPr lang="en-US" sz="1400" dirty="0"/>
              <a:t>By participating in the IETF, you agree to follow IETF processes and policies.</a:t>
            </a:r>
          </a:p>
          <a:p>
            <a:r>
              <a:rPr lang="en-US" sz="1400" dirty="0"/>
              <a:t>If you are aware that any IETF contribution is covered by patents or patent applications that are owned or controlled by you or your sponsor, you must disclose that fact, or not participate in the discussion.</a:t>
            </a:r>
          </a:p>
          <a:p>
            <a:r>
              <a:rPr lang="en-US" sz="1400" dirty="0"/>
              <a:t>As a participant in or attendee to any IETF activity you acknowledge that written, audio, video, and photographic records of meetings may be made public.</a:t>
            </a:r>
          </a:p>
          <a:p>
            <a:r>
              <a:rPr lang="en-US" sz="1400" dirty="0"/>
              <a:t>Personal information that you provide to IETF will be handled in accordance with the IETF Privacy Statement.</a:t>
            </a:r>
          </a:p>
          <a:p>
            <a:r>
              <a:rPr lang="en-US" sz="1400" dirty="0"/>
              <a:t>As a participant or attendee, you agree to work respectfully with other participants; please contact the </a:t>
            </a:r>
            <a:r>
              <a:rPr lang="en-US" sz="1400" dirty="0" err="1"/>
              <a:t>ombudsteam</a:t>
            </a:r>
            <a:r>
              <a:rPr lang="en-US" sz="1400" dirty="0"/>
              <a:t> (https://www.ietf.org/contact/ombudsteam/) if you have questions or concerns about this.</a:t>
            </a:r>
          </a:p>
          <a:p>
            <a:pPr marL="0" indent="0">
              <a:buNone/>
            </a:pPr>
            <a:endParaRPr lang="en-US" sz="1400" dirty="0"/>
          </a:p>
          <a:p>
            <a:pPr marL="0" indent="0">
              <a:buNone/>
            </a:pPr>
            <a:r>
              <a:rPr lang="en-US" sz="1400" dirty="0"/>
              <a:t>Definitive information is in the documents listed below and other IETF BCPs. For advice, please talk to WG chairs or ADs:</a:t>
            </a:r>
          </a:p>
          <a:p>
            <a:pPr marL="0" indent="0">
              <a:lnSpc>
                <a:spcPct val="100000"/>
              </a:lnSpc>
              <a:spcBef>
                <a:spcPts val="0"/>
              </a:spcBef>
              <a:buNone/>
            </a:pPr>
            <a:r>
              <a:rPr lang="en-US" sz="1400" u="sng" dirty="0">
                <a:hlinkClick r:id="rId2"/>
              </a:rPr>
              <a:t>BCP 9</a:t>
            </a:r>
            <a:r>
              <a:rPr lang="en-US" sz="1400" dirty="0"/>
              <a:t> (Internet Standards Process)</a:t>
            </a:r>
          </a:p>
          <a:p>
            <a:pPr marL="0" indent="0">
              <a:lnSpc>
                <a:spcPct val="100000"/>
              </a:lnSpc>
              <a:spcBef>
                <a:spcPts val="0"/>
              </a:spcBef>
              <a:buNone/>
            </a:pPr>
            <a:r>
              <a:rPr lang="en-US" sz="1400" u="sng" dirty="0">
                <a:hlinkClick r:id="rId3"/>
              </a:rPr>
              <a:t>BCP 25</a:t>
            </a:r>
            <a:r>
              <a:rPr lang="en-US" sz="1400" dirty="0"/>
              <a:t> (Working Group processes)</a:t>
            </a:r>
          </a:p>
          <a:p>
            <a:pPr marL="0" indent="0">
              <a:lnSpc>
                <a:spcPct val="100000"/>
              </a:lnSpc>
              <a:spcBef>
                <a:spcPts val="0"/>
              </a:spcBef>
              <a:buNone/>
            </a:pPr>
            <a:r>
              <a:rPr lang="en-US" sz="1400" u="sng" dirty="0">
                <a:hlinkClick r:id="rId3"/>
              </a:rPr>
              <a:t>BCP 25</a:t>
            </a:r>
            <a:r>
              <a:rPr lang="en-US" sz="1400" dirty="0"/>
              <a:t> (Anti-Harassment Procedures)</a:t>
            </a:r>
          </a:p>
          <a:p>
            <a:pPr marL="0" indent="0">
              <a:lnSpc>
                <a:spcPct val="100000"/>
              </a:lnSpc>
              <a:spcBef>
                <a:spcPts val="0"/>
              </a:spcBef>
              <a:buNone/>
            </a:pPr>
            <a:r>
              <a:rPr lang="en-US" sz="1400" u="sng" dirty="0">
                <a:hlinkClick r:id="rId4"/>
              </a:rPr>
              <a:t>BCP 54</a:t>
            </a:r>
            <a:r>
              <a:rPr lang="en-US" sz="1400" dirty="0"/>
              <a:t> (Code of Conduct)</a:t>
            </a:r>
          </a:p>
          <a:p>
            <a:pPr marL="0" indent="0">
              <a:lnSpc>
                <a:spcPct val="100000"/>
              </a:lnSpc>
              <a:spcBef>
                <a:spcPts val="0"/>
              </a:spcBef>
              <a:buNone/>
            </a:pPr>
            <a:r>
              <a:rPr lang="en-US" sz="1400" u="sng" dirty="0">
                <a:hlinkClick r:id="rId5"/>
              </a:rPr>
              <a:t>BCP 78</a:t>
            </a:r>
            <a:r>
              <a:rPr lang="en-US" sz="1400" dirty="0"/>
              <a:t> (Copyright)</a:t>
            </a:r>
          </a:p>
          <a:p>
            <a:pPr marL="0" indent="0">
              <a:lnSpc>
                <a:spcPct val="100000"/>
              </a:lnSpc>
              <a:spcBef>
                <a:spcPts val="0"/>
              </a:spcBef>
              <a:buNone/>
            </a:pPr>
            <a:r>
              <a:rPr lang="en-US" sz="1400" u="sng" dirty="0">
                <a:hlinkClick r:id="rId6"/>
              </a:rPr>
              <a:t>BCP 79</a:t>
            </a:r>
            <a:r>
              <a:rPr lang="en-US" sz="1400" dirty="0"/>
              <a:t> (Patents, Participation) </a:t>
            </a:r>
          </a:p>
          <a:p>
            <a:pPr marL="0" indent="0">
              <a:lnSpc>
                <a:spcPct val="100000"/>
              </a:lnSpc>
              <a:spcBef>
                <a:spcPts val="0"/>
              </a:spcBef>
              <a:buNone/>
            </a:pPr>
            <a:r>
              <a:rPr lang="en-US" sz="1400" u="sng" dirty="0">
                <a:hlinkClick r:id="rId7"/>
              </a:rPr>
              <a:t>https://www.ietf.org/privacy-policy/</a:t>
            </a:r>
            <a:r>
              <a:rPr lang="en-US" sz="1400" u="sng" dirty="0"/>
              <a:t> </a:t>
            </a:r>
            <a:r>
              <a:rPr lang="en-US" sz="1400" dirty="0"/>
              <a:t>(Privacy Policy)</a:t>
            </a:r>
          </a:p>
          <a:p>
            <a:pPr marL="0" indent="0">
              <a:lnSpc>
                <a:spcPct val="100000"/>
              </a:lnSpc>
              <a:spcBef>
                <a:spcPts val="0"/>
              </a:spcBef>
              <a:buNone/>
            </a:pPr>
            <a:endParaRPr lang="en-GB" sz="1400" dirty="0"/>
          </a:p>
        </p:txBody>
      </p:sp>
    </p:spTree>
    <p:extLst>
      <p:ext uri="{BB962C8B-B14F-4D97-AF65-F5344CB8AC3E}">
        <p14:creationId xmlns:p14="http://schemas.microsoft.com/office/powerpoint/2010/main" val="33340163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E8C0BE-DE55-2F44-B550-2FAF9C9E12BC}"/>
              </a:ext>
            </a:extLst>
          </p:cNvPr>
          <p:cNvSpPr>
            <a:spLocks noGrp="1"/>
          </p:cNvSpPr>
          <p:nvPr>
            <p:ph type="title"/>
          </p:nvPr>
        </p:nvSpPr>
        <p:spPr/>
        <p:txBody>
          <a:bodyPr>
            <a:normAutofit/>
          </a:bodyPr>
          <a:lstStyle/>
          <a:p>
            <a:r>
              <a:rPr lang="en-US" sz="3600" dirty="0">
                <a:solidFill>
                  <a:schemeClr val="tx1"/>
                </a:solidFill>
                <a:latin typeface="+mn-lt"/>
                <a:ea typeface="+mn-ea"/>
                <a:cs typeface="+mn-cs"/>
              </a:rPr>
              <a:t>Agenda</a:t>
            </a:r>
          </a:p>
        </p:txBody>
      </p:sp>
      <p:sp>
        <p:nvSpPr>
          <p:cNvPr id="3" name="Content Placeholder 2">
            <a:extLst>
              <a:ext uri="{FF2B5EF4-FFF2-40B4-BE49-F238E27FC236}">
                <a16:creationId xmlns:a16="http://schemas.microsoft.com/office/drawing/2014/main" xmlns="" id="{741170DD-4B28-5343-A173-0E4AE86F369D}"/>
              </a:ext>
            </a:extLst>
          </p:cNvPr>
          <p:cNvSpPr>
            <a:spLocks noGrp="1"/>
          </p:cNvSpPr>
          <p:nvPr>
            <p:ph idx="1"/>
          </p:nvPr>
        </p:nvSpPr>
        <p:spPr>
          <a:xfrm>
            <a:off x="838199" y="1825625"/>
            <a:ext cx="10937789" cy="4351338"/>
          </a:xfrm>
        </p:spPr>
        <p:txBody>
          <a:bodyPr>
            <a:normAutofit/>
          </a:bodyPr>
          <a:lstStyle/>
          <a:p>
            <a:pPr marL="457200" indent="-457200">
              <a:buAutoNum type="arabicPeriod"/>
            </a:pPr>
            <a:r>
              <a:rPr lang="en-US" sz="2400" b="1" dirty="0"/>
              <a:t>Space-Terrestrial Network Integration: Gap Analysis on Key Technical Issues</a:t>
            </a:r>
            <a:r>
              <a:rPr lang="en-US" sz="2400" dirty="0"/>
              <a:t> – Prof </a:t>
            </a:r>
            <a:r>
              <a:rPr lang="en-GB" sz="2400" dirty="0"/>
              <a:t>Ning Wang - University of Surrey ( 20 minutes + 5 min Clarification Q&amp;A)</a:t>
            </a:r>
          </a:p>
          <a:p>
            <a:pPr marL="457200" indent="-457200">
              <a:buFont typeface="Arial" panose="020B0604020202020204" pitchFamily="34" charset="0"/>
              <a:buAutoNum type="arabicPeriod"/>
            </a:pPr>
            <a:r>
              <a:rPr lang="en-US" sz="2400" b="1" dirty="0"/>
              <a:t>An Expedited Internet Bypass Protocol – Improving Internet Performance</a:t>
            </a:r>
            <a:r>
              <a:rPr lang="en-US" sz="2400" dirty="0"/>
              <a:t> – Prof </a:t>
            </a:r>
            <a:r>
              <a:rPr lang="en-GB" sz="2400" dirty="0"/>
              <a:t>Nirmala Shenoy - Rochester Institute of Technology  ( 20 minutes + 5 min Clarification Q&amp;A)</a:t>
            </a:r>
          </a:p>
          <a:p>
            <a:pPr marL="457200" indent="-457200">
              <a:buFont typeface="Arial" panose="020B0604020202020204" pitchFamily="34" charset="0"/>
              <a:buAutoNum type="arabicPeriod"/>
            </a:pPr>
            <a:r>
              <a:rPr lang="en-US" sz="2400" b="1" dirty="0"/>
              <a:t>Research and Development Advances in Routing for “Future Internet </a:t>
            </a:r>
            <a:r>
              <a:rPr lang="en-US" sz="2400" dirty="0"/>
              <a:t>– Adrian Farrel</a:t>
            </a:r>
            <a:r>
              <a:rPr lang="en-GB" sz="2400" dirty="0"/>
              <a:t>- Old Dog Consulting (20 minutes + 5 min Clarification Q&amp;A)</a:t>
            </a:r>
          </a:p>
          <a:p>
            <a:pPr marL="457200" indent="-457200">
              <a:buFont typeface="Arial" panose="020B0604020202020204" pitchFamily="34" charset="0"/>
              <a:buAutoNum type="arabicPeriod"/>
            </a:pPr>
            <a:endParaRPr lang="en-GB" sz="2400" b="1" dirty="0" smtClean="0"/>
          </a:p>
          <a:p>
            <a:pPr marL="457200" indent="-457200">
              <a:buFont typeface="Arial" panose="020B0604020202020204" pitchFamily="34" charset="0"/>
              <a:buAutoNum type="arabicPeriod"/>
            </a:pPr>
            <a:r>
              <a:rPr lang="en-GB" sz="2400" b="1" dirty="0" smtClean="0"/>
              <a:t>Open </a:t>
            </a:r>
            <a:r>
              <a:rPr lang="en-GB" sz="2400" b="1" dirty="0"/>
              <a:t>Discussion with the community – FIPE and the way forward</a:t>
            </a:r>
            <a:r>
              <a:rPr lang="en-GB" sz="2400" dirty="0"/>
              <a:t>  (20 minutes)</a:t>
            </a:r>
            <a:endParaRPr lang="en-GB" sz="2000" dirty="0"/>
          </a:p>
          <a:p>
            <a:pPr marL="457200" indent="-457200">
              <a:buFont typeface="Arial" panose="020B0604020202020204" pitchFamily="34" charset="0"/>
              <a:buAutoNum type="arabicPeriod"/>
            </a:pPr>
            <a:endParaRPr lang="en-GB" sz="2000" dirty="0"/>
          </a:p>
          <a:p>
            <a:pPr marL="914400" lvl="1" indent="-457200">
              <a:buFont typeface="Arial" panose="020B0604020202020204" pitchFamily="34" charset="0"/>
              <a:buAutoNum type="arabicPeriod"/>
            </a:pPr>
            <a:endParaRPr lang="en-GB" sz="2000" dirty="0"/>
          </a:p>
          <a:p>
            <a:pPr marL="0" indent="0">
              <a:buNone/>
            </a:pPr>
            <a:endParaRPr lang="en-GB" sz="2000" dirty="0"/>
          </a:p>
          <a:p>
            <a:pPr marL="457200" indent="-457200">
              <a:buAutoNum type="arabicPeriod"/>
            </a:pPr>
            <a:endParaRPr lang="en-GB" sz="2000" dirty="0"/>
          </a:p>
          <a:p>
            <a:pPr marL="457200" indent="-457200">
              <a:buAutoNum type="arabicPeriod"/>
            </a:pPr>
            <a:endParaRPr lang="en-US" sz="2400" dirty="0"/>
          </a:p>
        </p:txBody>
      </p:sp>
    </p:spTree>
    <p:extLst>
      <p:ext uri="{BB962C8B-B14F-4D97-AF65-F5344CB8AC3E}">
        <p14:creationId xmlns:p14="http://schemas.microsoft.com/office/powerpoint/2010/main" val="3969804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352911" y="2028970"/>
            <a:ext cx="10586156" cy="4461039"/>
          </a:xfrm>
          <a:prstGeom prst="rect">
            <a:avLst/>
          </a:prstGeom>
          <a:solidFill>
            <a:srgbClr val="ECFFF8"/>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t>Research areas of interest for FIPE</a:t>
            </a:r>
            <a:endParaRPr lang="en-US" sz="2400" b="1" dirty="0"/>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Evolving scope of FIPE investigation</a:t>
            </a:r>
            <a:endParaRPr lang="en-US" sz="2800" dirty="0"/>
          </a:p>
        </p:txBody>
      </p:sp>
      <p:sp>
        <p:nvSpPr>
          <p:cNvPr id="6"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grpSp>
        <p:nvGrpSpPr>
          <p:cNvPr id="34" name="Group 33"/>
          <p:cNvGrpSpPr/>
          <p:nvPr/>
        </p:nvGrpSpPr>
        <p:grpSpPr>
          <a:xfrm>
            <a:off x="2071507" y="1692370"/>
            <a:ext cx="6824134" cy="180620"/>
            <a:chOff x="2071507" y="1692370"/>
            <a:chExt cx="6824134" cy="180620"/>
          </a:xfrm>
        </p:grpSpPr>
        <p:sp>
          <p:nvSpPr>
            <p:cNvPr id="7" name="Striped Right Arrow 6"/>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grpSp>
        <p:nvGrpSpPr>
          <p:cNvPr id="4" name="Group 3"/>
          <p:cNvGrpSpPr/>
          <p:nvPr/>
        </p:nvGrpSpPr>
        <p:grpSpPr>
          <a:xfrm>
            <a:off x="4443564" y="3555449"/>
            <a:ext cx="4276689" cy="849282"/>
            <a:chOff x="2815487" y="3990347"/>
            <a:chExt cx="4276689" cy="849282"/>
          </a:xfrm>
        </p:grpSpPr>
        <p:sp>
          <p:nvSpPr>
            <p:cNvPr id="14" name="Oval 13"/>
            <p:cNvSpPr/>
            <p:nvPr/>
          </p:nvSpPr>
          <p:spPr>
            <a:xfrm>
              <a:off x="2815487" y="3990347"/>
              <a:ext cx="4276689" cy="8492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3176779" y="4068282"/>
              <a:ext cx="3742100" cy="646331"/>
            </a:xfrm>
            <a:prstGeom prst="rect">
              <a:avLst/>
            </a:prstGeom>
          </p:spPr>
          <p:txBody>
            <a:bodyPr wrap="square">
              <a:spAutoFit/>
            </a:bodyPr>
            <a:lstStyle/>
            <a:p>
              <a:r>
                <a:rPr lang="en-US" altLang="zh-CN" b="1" dirty="0"/>
                <a:t>Hop-by-hop packet programmable headers– efficient, scalable, secure</a:t>
              </a:r>
            </a:p>
          </p:txBody>
        </p:sp>
      </p:grpSp>
      <p:grpSp>
        <p:nvGrpSpPr>
          <p:cNvPr id="30" name="Group 29"/>
          <p:cNvGrpSpPr/>
          <p:nvPr/>
        </p:nvGrpSpPr>
        <p:grpSpPr>
          <a:xfrm>
            <a:off x="782012" y="4360127"/>
            <a:ext cx="4229403" cy="901719"/>
            <a:chOff x="782012" y="4360127"/>
            <a:chExt cx="4229403" cy="901719"/>
          </a:xfrm>
        </p:grpSpPr>
        <p:sp>
          <p:nvSpPr>
            <p:cNvPr id="15" name="Oval 14"/>
            <p:cNvSpPr/>
            <p:nvPr/>
          </p:nvSpPr>
          <p:spPr>
            <a:xfrm>
              <a:off x="782012" y="4360127"/>
              <a:ext cx="4173647" cy="9017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859758" y="4551815"/>
              <a:ext cx="4151657" cy="646331"/>
            </a:xfrm>
            <a:prstGeom prst="rect">
              <a:avLst/>
            </a:prstGeom>
          </p:spPr>
          <p:txBody>
            <a:bodyPr wrap="square">
              <a:spAutoFit/>
            </a:bodyPr>
            <a:lstStyle/>
            <a:p>
              <a:pPr algn="ctr"/>
              <a:r>
                <a:rPr lang="en-US" altLang="zh-CN" b="1" dirty="0"/>
                <a:t>E2E high-precision on latency assurance and multi-channel coordination</a:t>
              </a:r>
            </a:p>
          </p:txBody>
        </p:sp>
      </p:grpSp>
      <p:grpSp>
        <p:nvGrpSpPr>
          <p:cNvPr id="28" name="Group 27"/>
          <p:cNvGrpSpPr/>
          <p:nvPr/>
        </p:nvGrpSpPr>
        <p:grpSpPr>
          <a:xfrm>
            <a:off x="8486078" y="3300760"/>
            <a:ext cx="2118732" cy="512955"/>
            <a:chOff x="8486078" y="3300760"/>
            <a:chExt cx="2118732" cy="512955"/>
          </a:xfrm>
        </p:grpSpPr>
        <p:sp>
          <p:nvSpPr>
            <p:cNvPr id="17" name="Oval 16"/>
            <p:cNvSpPr/>
            <p:nvPr/>
          </p:nvSpPr>
          <p:spPr>
            <a:xfrm>
              <a:off x="8486078" y="3300760"/>
              <a:ext cx="2118732" cy="51295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97792" y="3348491"/>
              <a:ext cx="1758302" cy="369332"/>
            </a:xfrm>
            <a:prstGeom prst="rect">
              <a:avLst/>
            </a:prstGeom>
          </p:spPr>
          <p:txBody>
            <a:bodyPr wrap="none">
              <a:spAutoFit/>
            </a:bodyPr>
            <a:lstStyle/>
            <a:p>
              <a:r>
                <a:rPr lang="en-US" altLang="zh-CN" b="1" dirty="0" smtClean="0"/>
                <a:t>Intrinsic security</a:t>
              </a:r>
              <a:endParaRPr lang="en-US" altLang="zh-CN" b="1" dirty="0"/>
            </a:p>
          </p:txBody>
        </p:sp>
      </p:grpSp>
      <p:grpSp>
        <p:nvGrpSpPr>
          <p:cNvPr id="10" name="Group 9"/>
          <p:cNvGrpSpPr/>
          <p:nvPr/>
        </p:nvGrpSpPr>
        <p:grpSpPr>
          <a:xfrm>
            <a:off x="9088387" y="4470734"/>
            <a:ext cx="1605481" cy="429300"/>
            <a:chOff x="9088387" y="4470734"/>
            <a:chExt cx="1605481" cy="429300"/>
          </a:xfrm>
        </p:grpSpPr>
        <p:sp>
          <p:nvSpPr>
            <p:cNvPr id="20" name="Oval 19"/>
            <p:cNvSpPr/>
            <p:nvPr/>
          </p:nvSpPr>
          <p:spPr>
            <a:xfrm>
              <a:off x="9088387" y="4540856"/>
              <a:ext cx="1605481" cy="35917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9583924" y="4470734"/>
              <a:ext cx="348172" cy="369332"/>
            </a:xfrm>
            <a:prstGeom prst="rect">
              <a:avLst/>
            </a:prstGeom>
          </p:spPr>
          <p:txBody>
            <a:bodyPr wrap="none">
              <a:spAutoFit/>
            </a:bodyPr>
            <a:lstStyle/>
            <a:p>
              <a:r>
                <a:rPr lang="en-US" altLang="zh-CN" b="1" dirty="0" smtClean="0"/>
                <a:t>…</a:t>
              </a:r>
              <a:endParaRPr lang="en-US" altLang="zh-CN" b="1" dirty="0"/>
            </a:p>
          </p:txBody>
        </p:sp>
      </p:grpSp>
      <p:grpSp>
        <p:nvGrpSpPr>
          <p:cNvPr id="5" name="Group 4"/>
          <p:cNvGrpSpPr/>
          <p:nvPr/>
        </p:nvGrpSpPr>
        <p:grpSpPr>
          <a:xfrm>
            <a:off x="826617" y="2950327"/>
            <a:ext cx="4173647" cy="482350"/>
            <a:chOff x="1306119" y="2950328"/>
            <a:chExt cx="4173647" cy="482350"/>
          </a:xfrm>
        </p:grpSpPr>
        <p:sp>
          <p:nvSpPr>
            <p:cNvPr id="23" name="Oval 22"/>
            <p:cNvSpPr/>
            <p:nvPr/>
          </p:nvSpPr>
          <p:spPr>
            <a:xfrm>
              <a:off x="1306119" y="2950328"/>
              <a:ext cx="4173647" cy="4823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577707" y="2992218"/>
              <a:ext cx="3780074" cy="369332"/>
            </a:xfrm>
            <a:prstGeom prst="rect">
              <a:avLst/>
            </a:prstGeom>
          </p:spPr>
          <p:txBody>
            <a:bodyPr wrap="none">
              <a:spAutoFit/>
            </a:bodyPr>
            <a:lstStyle/>
            <a:p>
              <a:r>
                <a:rPr lang="en-US" altLang="zh-CN" b="1" dirty="0"/>
                <a:t>On-demand capabilities &amp; guarantees</a:t>
              </a:r>
            </a:p>
          </p:txBody>
        </p:sp>
      </p:grpSp>
      <p:sp>
        <p:nvSpPr>
          <p:cNvPr id="26" name="Content Placeholder 2"/>
          <p:cNvSpPr txBox="1">
            <a:spLocks/>
          </p:cNvSpPr>
          <p:nvPr/>
        </p:nvSpPr>
        <p:spPr>
          <a:xfrm>
            <a:off x="352912" y="2419263"/>
            <a:ext cx="10586156" cy="4689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smtClean="0">
                <a:solidFill>
                  <a:srgbClr val="FF0000"/>
                </a:solidFill>
              </a:rPr>
              <a:t>IRTF feedback (from IETF108): need to circle in on one area (for an RG) </a:t>
            </a:r>
            <a:endParaRPr lang="en-US" sz="2400" i="1" dirty="0">
              <a:solidFill>
                <a:srgbClr val="FF0000"/>
              </a:solidFill>
            </a:endParaRPr>
          </a:p>
        </p:txBody>
      </p:sp>
      <p:grpSp>
        <p:nvGrpSpPr>
          <p:cNvPr id="33" name="Group 32"/>
          <p:cNvGrpSpPr/>
          <p:nvPr/>
        </p:nvGrpSpPr>
        <p:grpSpPr>
          <a:xfrm>
            <a:off x="4371407" y="5444205"/>
            <a:ext cx="4315393" cy="721980"/>
            <a:chOff x="4371407" y="5444205"/>
            <a:chExt cx="4315393" cy="721980"/>
          </a:xfrm>
        </p:grpSpPr>
        <p:sp>
          <p:nvSpPr>
            <p:cNvPr id="12" name="Oval 11"/>
            <p:cNvSpPr/>
            <p:nvPr/>
          </p:nvSpPr>
          <p:spPr>
            <a:xfrm>
              <a:off x="4371407" y="5444205"/>
              <a:ext cx="4315393" cy="53284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39630" y="5519854"/>
              <a:ext cx="3515001" cy="646331"/>
            </a:xfrm>
            <a:prstGeom prst="rect">
              <a:avLst/>
            </a:prstGeom>
            <a:noFill/>
          </p:spPr>
          <p:txBody>
            <a:bodyPr wrap="none" rtlCol="0">
              <a:spAutoFit/>
            </a:bodyPr>
            <a:lstStyle/>
            <a:p>
              <a:r>
                <a:rPr lang="en-US" b="1" dirty="0"/>
                <a:t>Multi-semantic addressing/routing</a:t>
              </a:r>
              <a:endParaRPr lang="en-US" dirty="0"/>
            </a:p>
            <a:p>
              <a:endParaRPr lang="en-US" dirty="0"/>
            </a:p>
          </p:txBody>
        </p:sp>
      </p:grpSp>
    </p:spTree>
    <p:extLst>
      <p:ext uri="{BB962C8B-B14F-4D97-AF65-F5344CB8AC3E}">
        <p14:creationId xmlns:p14="http://schemas.microsoft.com/office/powerpoint/2010/main" val="3382291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childTnLst>
                          </p:cTn>
                        </p:par>
                        <p:par>
                          <p:cTn id="27" fill="hold">
                            <p:stCondLst>
                              <p:cond delay="1500"/>
                            </p:stCondLst>
                            <p:childTnLst>
                              <p:par>
                                <p:cTn id="28" presetID="2" presetClass="entr" presetSubtype="4"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nodeType="afterEffect">
                                  <p:stCondLst>
                                    <p:cond delay="0"/>
                                  </p:stCondLst>
                                  <p:childTnLst>
                                    <p:set>
                                      <p:cBhvr>
                                        <p:cTn id="39" dur="1" fill="hold">
                                          <p:stCondLst>
                                            <p:cond delay="0"/>
                                          </p:stCondLst>
                                        </p:cTn>
                                        <p:tgtEl>
                                          <p:spTgt spid="33"/>
                                        </p:tgtEl>
                                        <p:attrNameLst>
                                          <p:attrName>style.visibility</p:attrName>
                                        </p:attrNameLst>
                                      </p:cBhvr>
                                      <p:to>
                                        <p:strVal val="visible"/>
                                      </p:to>
                                    </p:set>
                                    <p:anim calcmode="lin" valueType="num">
                                      <p:cBhvr additive="base">
                                        <p:cTn id="40" dur="500" fill="hold"/>
                                        <p:tgtEl>
                                          <p:spTgt spid="33"/>
                                        </p:tgtEl>
                                        <p:attrNameLst>
                                          <p:attrName>ppt_x</p:attrName>
                                        </p:attrNameLst>
                                      </p:cBhvr>
                                      <p:tavLst>
                                        <p:tav tm="0">
                                          <p:val>
                                            <p:strVal val="#ppt_x"/>
                                          </p:val>
                                        </p:tav>
                                        <p:tav tm="100000">
                                          <p:val>
                                            <p:strVal val="#ppt_x"/>
                                          </p:val>
                                        </p:tav>
                                      </p:tavLst>
                                    </p:anim>
                                    <p:anim calcmode="lin" valueType="num">
                                      <p:cBhvr additive="base">
                                        <p:cTn id="4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
          <p:cNvSpPr txBox="1">
            <a:spLocks/>
          </p:cNvSpPr>
          <p:nvPr/>
        </p:nvSpPr>
        <p:spPr>
          <a:xfrm>
            <a:off x="352911" y="2028970"/>
            <a:ext cx="10586156" cy="4461039"/>
          </a:xfrm>
          <a:prstGeom prst="rect">
            <a:avLst/>
          </a:prstGeom>
          <a:solidFill>
            <a:srgbClr val="ECFFF8"/>
          </a:solid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dirty="0" smtClean="0"/>
              <a:t>Research areas of interest for FIPE</a:t>
            </a:r>
            <a:endParaRPr lang="en-US" sz="2400" b="1" dirty="0"/>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Evolving scope of FIPE investigation</a:t>
            </a:r>
            <a:endParaRPr lang="en-US" sz="2800" dirty="0"/>
          </a:p>
        </p:txBody>
      </p:sp>
      <p:sp>
        <p:nvSpPr>
          <p:cNvPr id="6"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sp>
        <p:nvSpPr>
          <p:cNvPr id="7" name="Striped Right Arrow 6"/>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riped Right Arrow 7"/>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grpSp>
        <p:nvGrpSpPr>
          <p:cNvPr id="4" name="Group 3"/>
          <p:cNvGrpSpPr/>
          <p:nvPr/>
        </p:nvGrpSpPr>
        <p:grpSpPr>
          <a:xfrm>
            <a:off x="4443564" y="3555449"/>
            <a:ext cx="4276689" cy="849282"/>
            <a:chOff x="2815487" y="3990347"/>
            <a:chExt cx="4276689" cy="849282"/>
          </a:xfrm>
        </p:grpSpPr>
        <p:sp>
          <p:nvSpPr>
            <p:cNvPr id="14" name="Oval 13"/>
            <p:cNvSpPr/>
            <p:nvPr/>
          </p:nvSpPr>
          <p:spPr>
            <a:xfrm>
              <a:off x="2815487" y="3990347"/>
              <a:ext cx="4276689" cy="849282"/>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3176779" y="4068282"/>
              <a:ext cx="3742100" cy="646331"/>
            </a:xfrm>
            <a:prstGeom prst="rect">
              <a:avLst/>
            </a:prstGeom>
          </p:spPr>
          <p:txBody>
            <a:bodyPr wrap="square">
              <a:spAutoFit/>
            </a:bodyPr>
            <a:lstStyle/>
            <a:p>
              <a:r>
                <a:rPr lang="en-US" altLang="zh-CN" b="1" dirty="0"/>
                <a:t>Hop-by-hop packet programmable headers– efficient, scalable, secure</a:t>
              </a:r>
            </a:p>
          </p:txBody>
        </p:sp>
      </p:grpSp>
      <p:grpSp>
        <p:nvGrpSpPr>
          <p:cNvPr id="30" name="Group 29"/>
          <p:cNvGrpSpPr/>
          <p:nvPr/>
        </p:nvGrpSpPr>
        <p:grpSpPr>
          <a:xfrm>
            <a:off x="782012" y="4360127"/>
            <a:ext cx="4229403" cy="901719"/>
            <a:chOff x="782012" y="4360127"/>
            <a:chExt cx="4229403" cy="901719"/>
          </a:xfrm>
        </p:grpSpPr>
        <p:sp>
          <p:nvSpPr>
            <p:cNvPr id="15" name="Oval 14"/>
            <p:cNvSpPr/>
            <p:nvPr/>
          </p:nvSpPr>
          <p:spPr>
            <a:xfrm>
              <a:off x="782012" y="4360127"/>
              <a:ext cx="4173647" cy="90171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859758" y="4551815"/>
              <a:ext cx="4151657" cy="646331"/>
            </a:xfrm>
            <a:prstGeom prst="rect">
              <a:avLst/>
            </a:prstGeom>
          </p:spPr>
          <p:txBody>
            <a:bodyPr wrap="square">
              <a:spAutoFit/>
            </a:bodyPr>
            <a:lstStyle/>
            <a:p>
              <a:pPr algn="ctr"/>
              <a:r>
                <a:rPr lang="en-US" altLang="zh-CN" b="1" dirty="0"/>
                <a:t>E2E high-precision on latency assurance and multi-channel coordination</a:t>
              </a:r>
            </a:p>
          </p:txBody>
        </p:sp>
      </p:grpSp>
      <p:grpSp>
        <p:nvGrpSpPr>
          <p:cNvPr id="28" name="Group 27"/>
          <p:cNvGrpSpPr/>
          <p:nvPr/>
        </p:nvGrpSpPr>
        <p:grpSpPr>
          <a:xfrm>
            <a:off x="8486078" y="3300760"/>
            <a:ext cx="2118732" cy="512955"/>
            <a:chOff x="8486078" y="3300760"/>
            <a:chExt cx="2118732" cy="512955"/>
          </a:xfrm>
        </p:grpSpPr>
        <p:sp>
          <p:nvSpPr>
            <p:cNvPr id="17" name="Oval 16"/>
            <p:cNvSpPr/>
            <p:nvPr/>
          </p:nvSpPr>
          <p:spPr>
            <a:xfrm>
              <a:off x="8486078" y="3300760"/>
              <a:ext cx="2118732" cy="51295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p:cNvSpPr/>
            <p:nvPr/>
          </p:nvSpPr>
          <p:spPr>
            <a:xfrm>
              <a:off x="8697792" y="3348491"/>
              <a:ext cx="1758302" cy="369332"/>
            </a:xfrm>
            <a:prstGeom prst="rect">
              <a:avLst/>
            </a:prstGeom>
          </p:spPr>
          <p:txBody>
            <a:bodyPr wrap="none">
              <a:spAutoFit/>
            </a:bodyPr>
            <a:lstStyle/>
            <a:p>
              <a:r>
                <a:rPr lang="en-US" altLang="zh-CN" b="1" dirty="0" smtClean="0"/>
                <a:t>Intrinsic security</a:t>
              </a:r>
              <a:endParaRPr lang="en-US" altLang="zh-CN" b="1" dirty="0"/>
            </a:p>
          </p:txBody>
        </p:sp>
      </p:grpSp>
      <p:grpSp>
        <p:nvGrpSpPr>
          <p:cNvPr id="10" name="Group 9"/>
          <p:cNvGrpSpPr/>
          <p:nvPr/>
        </p:nvGrpSpPr>
        <p:grpSpPr>
          <a:xfrm>
            <a:off x="9088387" y="4470734"/>
            <a:ext cx="1605481" cy="429300"/>
            <a:chOff x="9088387" y="4470734"/>
            <a:chExt cx="1605481" cy="429300"/>
          </a:xfrm>
        </p:grpSpPr>
        <p:sp>
          <p:nvSpPr>
            <p:cNvPr id="20" name="Oval 19"/>
            <p:cNvSpPr/>
            <p:nvPr/>
          </p:nvSpPr>
          <p:spPr>
            <a:xfrm>
              <a:off x="9088387" y="4540856"/>
              <a:ext cx="1605481" cy="35917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a:xfrm>
              <a:off x="9583924" y="4470734"/>
              <a:ext cx="348172" cy="369332"/>
            </a:xfrm>
            <a:prstGeom prst="rect">
              <a:avLst/>
            </a:prstGeom>
          </p:spPr>
          <p:txBody>
            <a:bodyPr wrap="none">
              <a:spAutoFit/>
            </a:bodyPr>
            <a:lstStyle/>
            <a:p>
              <a:r>
                <a:rPr lang="en-US" altLang="zh-CN" b="1" dirty="0" smtClean="0"/>
                <a:t>…</a:t>
              </a:r>
              <a:endParaRPr lang="en-US" altLang="zh-CN" b="1" dirty="0"/>
            </a:p>
          </p:txBody>
        </p:sp>
      </p:grpSp>
      <p:grpSp>
        <p:nvGrpSpPr>
          <p:cNvPr id="5" name="Group 4"/>
          <p:cNvGrpSpPr/>
          <p:nvPr/>
        </p:nvGrpSpPr>
        <p:grpSpPr>
          <a:xfrm>
            <a:off x="826617" y="2950327"/>
            <a:ext cx="4173647" cy="482350"/>
            <a:chOff x="1306119" y="2950328"/>
            <a:chExt cx="4173647" cy="482350"/>
          </a:xfrm>
        </p:grpSpPr>
        <p:sp>
          <p:nvSpPr>
            <p:cNvPr id="23" name="Oval 22"/>
            <p:cNvSpPr/>
            <p:nvPr/>
          </p:nvSpPr>
          <p:spPr>
            <a:xfrm>
              <a:off x="1306119" y="2950328"/>
              <a:ext cx="4173647" cy="4823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577707" y="2992218"/>
              <a:ext cx="3780074" cy="369332"/>
            </a:xfrm>
            <a:prstGeom prst="rect">
              <a:avLst/>
            </a:prstGeom>
          </p:spPr>
          <p:txBody>
            <a:bodyPr wrap="none">
              <a:spAutoFit/>
            </a:bodyPr>
            <a:lstStyle/>
            <a:p>
              <a:r>
                <a:rPr lang="en-US" altLang="zh-CN" b="1" dirty="0"/>
                <a:t>On-demand capabilities &amp; guarantees</a:t>
              </a:r>
            </a:p>
          </p:txBody>
        </p:sp>
      </p:grpSp>
      <p:sp>
        <p:nvSpPr>
          <p:cNvPr id="27" name="Content Placeholder 2"/>
          <p:cNvSpPr txBox="1">
            <a:spLocks/>
          </p:cNvSpPr>
          <p:nvPr/>
        </p:nvSpPr>
        <p:spPr>
          <a:xfrm>
            <a:off x="286005" y="6088015"/>
            <a:ext cx="10586156" cy="468902"/>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smtClean="0">
                <a:solidFill>
                  <a:srgbClr val="FF0000"/>
                </a:solidFill>
              </a:rPr>
              <a:t>Non-withstanding the other topics, we will will focus on this topic in the discussion section</a:t>
            </a:r>
            <a:endParaRPr lang="en-US" sz="2400" dirty="0">
              <a:solidFill>
                <a:srgbClr val="FF0000"/>
              </a:solidFill>
            </a:endParaRPr>
          </a:p>
        </p:txBody>
      </p:sp>
      <p:grpSp>
        <p:nvGrpSpPr>
          <p:cNvPr id="33" name="Group 32"/>
          <p:cNvGrpSpPr/>
          <p:nvPr/>
        </p:nvGrpSpPr>
        <p:grpSpPr>
          <a:xfrm>
            <a:off x="4371407" y="5444205"/>
            <a:ext cx="4315393" cy="721980"/>
            <a:chOff x="4371407" y="5444205"/>
            <a:chExt cx="4315393" cy="721980"/>
          </a:xfrm>
        </p:grpSpPr>
        <p:sp>
          <p:nvSpPr>
            <p:cNvPr id="12" name="Oval 11"/>
            <p:cNvSpPr/>
            <p:nvPr/>
          </p:nvSpPr>
          <p:spPr>
            <a:xfrm>
              <a:off x="4371407" y="5444205"/>
              <a:ext cx="4315393" cy="532847"/>
            </a:xfrm>
            <a:prstGeom prst="ellipse">
              <a:avLst/>
            </a:prstGeom>
            <a:solidFill>
              <a:srgbClr val="FEC8C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4839630" y="5519854"/>
              <a:ext cx="3515001" cy="646331"/>
            </a:xfrm>
            <a:prstGeom prst="rect">
              <a:avLst/>
            </a:prstGeom>
            <a:noFill/>
          </p:spPr>
          <p:txBody>
            <a:bodyPr wrap="none" rtlCol="0">
              <a:spAutoFit/>
            </a:bodyPr>
            <a:lstStyle/>
            <a:p>
              <a:r>
                <a:rPr lang="en-US" b="1" dirty="0"/>
                <a:t>Multi-semantic addressing/routing</a:t>
              </a:r>
              <a:endParaRPr lang="en-US" dirty="0"/>
            </a:p>
            <a:p>
              <a:endParaRPr lang="en-US" dirty="0"/>
            </a:p>
          </p:txBody>
        </p:sp>
      </p:grpSp>
      <p:sp>
        <p:nvSpPr>
          <p:cNvPr id="29" name="Content Placeholder 2"/>
          <p:cNvSpPr txBox="1">
            <a:spLocks/>
          </p:cNvSpPr>
          <p:nvPr/>
        </p:nvSpPr>
        <p:spPr>
          <a:xfrm>
            <a:off x="352912" y="2419263"/>
            <a:ext cx="10586156" cy="4689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i="1" dirty="0" smtClean="0"/>
              <a:t>IRTF feedback (from IETF108): need to circle in on one area (for an RG) </a:t>
            </a:r>
            <a:endParaRPr lang="en-US" sz="2400" i="1" dirty="0"/>
          </a:p>
        </p:txBody>
      </p:sp>
    </p:spTree>
    <p:extLst>
      <p:ext uri="{BB962C8B-B14F-4D97-AF65-F5344CB8AC3E}">
        <p14:creationId xmlns:p14="http://schemas.microsoft.com/office/powerpoint/2010/main" val="869928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23" y="2755240"/>
            <a:ext cx="10515600" cy="1325563"/>
          </a:xfrm>
        </p:spPr>
        <p:txBody>
          <a:bodyPr/>
          <a:lstStyle/>
          <a:p>
            <a:pPr algn="ctr"/>
            <a:r>
              <a:rPr lang="en-US" altLang="zh-CN" dirty="0" smtClean="0"/>
              <a:t>Presentations</a:t>
            </a:r>
            <a:endParaRPr lang="zh-CN" altLang="en-US" dirty="0"/>
          </a:p>
        </p:txBody>
      </p:sp>
    </p:spTree>
    <p:extLst>
      <p:ext uri="{BB962C8B-B14F-4D97-AF65-F5344CB8AC3E}">
        <p14:creationId xmlns:p14="http://schemas.microsoft.com/office/powerpoint/2010/main" val="191324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23" y="2755240"/>
            <a:ext cx="10515600" cy="1325563"/>
          </a:xfrm>
        </p:spPr>
        <p:txBody>
          <a:bodyPr/>
          <a:lstStyle/>
          <a:p>
            <a:pPr algn="ctr"/>
            <a:r>
              <a:rPr lang="en-US" altLang="zh-CN" dirty="0" smtClean="0"/>
              <a:t>Open Discussion</a:t>
            </a:r>
            <a:endParaRPr lang="zh-CN" altLang="en-US" dirty="0"/>
          </a:p>
        </p:txBody>
      </p:sp>
    </p:spTree>
    <p:extLst>
      <p:ext uri="{BB962C8B-B14F-4D97-AF65-F5344CB8AC3E}">
        <p14:creationId xmlns:p14="http://schemas.microsoft.com/office/powerpoint/2010/main" val="19294619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6482279" y="2484987"/>
            <a:ext cx="4173647" cy="482350"/>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p:cNvSpPr/>
          <p:nvPr/>
        </p:nvSpPr>
        <p:spPr>
          <a:xfrm>
            <a:off x="6201241" y="3457945"/>
            <a:ext cx="4173647" cy="751425"/>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14"/>
          <p:cNvSpPr/>
          <p:nvPr/>
        </p:nvSpPr>
        <p:spPr>
          <a:xfrm>
            <a:off x="6594814" y="4630674"/>
            <a:ext cx="4173647" cy="751425"/>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p:cNvSpPr/>
          <p:nvPr/>
        </p:nvSpPr>
        <p:spPr>
          <a:xfrm>
            <a:off x="9572147" y="3045986"/>
            <a:ext cx="1751173" cy="413494"/>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Oval 19"/>
          <p:cNvSpPr/>
          <p:nvPr/>
        </p:nvSpPr>
        <p:spPr>
          <a:xfrm>
            <a:off x="9965720" y="4239774"/>
            <a:ext cx="1605481" cy="359178"/>
          </a:xfrm>
          <a:prstGeom prst="ellipse">
            <a:avLst/>
          </a:prstGeom>
          <a:solidFill>
            <a:srgbClr val="F1FEE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ounded Rectangle 20"/>
          <p:cNvSpPr/>
          <p:nvPr/>
        </p:nvSpPr>
        <p:spPr>
          <a:xfrm>
            <a:off x="364063" y="1964601"/>
            <a:ext cx="5475422" cy="3947311"/>
          </a:xfrm>
          <a:prstGeom prst="roundRect">
            <a:avLst/>
          </a:prstGeom>
          <a:solidFill>
            <a:srgbClr val="FEC8CD"/>
          </a:solidFill>
          <a:ln w="28575">
            <a:solidFill>
              <a:schemeClr val="tx1"/>
            </a:solidFill>
          </a:ln>
          <a:scene3d>
            <a:camera prst="perspective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304800" y="150637"/>
            <a:ext cx="11285838" cy="583142"/>
          </a:xfrm>
        </p:spPr>
        <p:txBody>
          <a:bodyPr>
            <a:normAutofit fontScale="90000"/>
          </a:bodyPr>
          <a:lstStyle/>
          <a:p>
            <a:r>
              <a:rPr lang="en-US" dirty="0" smtClean="0"/>
              <a:t>Honing down for IETF 109 As Requested</a:t>
            </a:r>
            <a:endParaRPr lang="en-US" sz="2800" dirty="0"/>
          </a:p>
        </p:txBody>
      </p:sp>
      <p:sp>
        <p:nvSpPr>
          <p:cNvPr id="3" name="Content Placeholder 2"/>
          <p:cNvSpPr>
            <a:spLocks noGrp="1"/>
          </p:cNvSpPr>
          <p:nvPr>
            <p:ph sz="half" idx="1"/>
          </p:nvPr>
        </p:nvSpPr>
        <p:spPr>
          <a:xfrm>
            <a:off x="592816" y="2144579"/>
            <a:ext cx="5457464" cy="3581331"/>
          </a:xfrm>
          <a:noFill/>
          <a:ln>
            <a:noFill/>
          </a:ln>
        </p:spPr>
        <p:txBody>
          <a:bodyPr>
            <a:normAutofit fontScale="92500" lnSpcReduction="10000"/>
          </a:bodyPr>
          <a:lstStyle/>
          <a:p>
            <a:pPr marL="0" indent="0">
              <a:buNone/>
            </a:pPr>
            <a:r>
              <a:rPr lang="en-US" b="1" dirty="0"/>
              <a:t>Multi-semantic addressing/routing</a:t>
            </a:r>
          </a:p>
          <a:p>
            <a:r>
              <a:rPr lang="en-US" sz="2400" dirty="0" smtClean="0"/>
              <a:t>Potential  application and networks</a:t>
            </a:r>
          </a:p>
          <a:p>
            <a:r>
              <a:rPr lang="en-US" sz="2400" dirty="0" smtClean="0"/>
              <a:t>Energy </a:t>
            </a:r>
            <a:r>
              <a:rPr lang="en-US" sz="2400" dirty="0"/>
              <a:t>&amp; packet-size efficient steering</a:t>
            </a:r>
          </a:p>
          <a:p>
            <a:r>
              <a:rPr lang="en-US" sz="2400" dirty="0"/>
              <a:t>Variable length addressing</a:t>
            </a:r>
          </a:p>
          <a:p>
            <a:r>
              <a:rPr lang="en-US" sz="2400" dirty="0"/>
              <a:t>Beyond single global address space</a:t>
            </a:r>
          </a:p>
          <a:p>
            <a:r>
              <a:rPr lang="en-US" sz="2400" dirty="0"/>
              <a:t>Hierarchical &amp; multi-layer semantics</a:t>
            </a:r>
          </a:p>
          <a:p>
            <a:r>
              <a:rPr lang="en-US" sz="2400" dirty="0"/>
              <a:t>Geo-addressing (e.g.: satellites)</a:t>
            </a:r>
          </a:p>
          <a:p>
            <a:r>
              <a:rPr lang="en-US" sz="2400" dirty="0" err="1"/>
              <a:t>ManyNet</a:t>
            </a:r>
            <a:r>
              <a:rPr lang="en-US" sz="2400" dirty="0"/>
              <a:t> partial connectivity </a:t>
            </a:r>
            <a:r>
              <a:rPr lang="en-US" sz="2400" dirty="0" smtClean="0"/>
              <a:t>addressing</a:t>
            </a:r>
          </a:p>
          <a:p>
            <a:r>
              <a:rPr lang="en-US" sz="2400" dirty="0" smtClean="0"/>
              <a:t>…</a:t>
            </a:r>
            <a:endParaRPr lang="en-US" sz="2400" dirty="0"/>
          </a:p>
          <a:p>
            <a:pPr marL="0" indent="0">
              <a:buNone/>
            </a:pPr>
            <a:endParaRPr lang="en-US" sz="2400" dirty="0"/>
          </a:p>
          <a:p>
            <a:endParaRPr lang="en-US" dirty="0"/>
          </a:p>
        </p:txBody>
      </p:sp>
      <p:sp>
        <p:nvSpPr>
          <p:cNvPr id="9" name="Rectangle 8"/>
          <p:cNvSpPr/>
          <p:nvPr/>
        </p:nvSpPr>
        <p:spPr>
          <a:xfrm>
            <a:off x="6594814" y="2541496"/>
            <a:ext cx="3780074" cy="369332"/>
          </a:xfrm>
          <a:prstGeom prst="rect">
            <a:avLst/>
          </a:prstGeom>
        </p:spPr>
        <p:txBody>
          <a:bodyPr wrap="none">
            <a:spAutoFit/>
          </a:bodyPr>
          <a:lstStyle/>
          <a:p>
            <a:r>
              <a:rPr lang="en-US" altLang="zh-CN" b="1" dirty="0"/>
              <a:t>On-demand capabilities &amp; guarantees</a:t>
            </a:r>
          </a:p>
        </p:txBody>
      </p:sp>
      <p:sp>
        <p:nvSpPr>
          <p:cNvPr id="11" name="Rectangle 10"/>
          <p:cNvSpPr/>
          <p:nvPr/>
        </p:nvSpPr>
        <p:spPr>
          <a:xfrm>
            <a:off x="6562533" y="3535880"/>
            <a:ext cx="3742100" cy="646331"/>
          </a:xfrm>
          <a:prstGeom prst="rect">
            <a:avLst/>
          </a:prstGeom>
        </p:spPr>
        <p:txBody>
          <a:bodyPr wrap="square">
            <a:spAutoFit/>
          </a:bodyPr>
          <a:lstStyle/>
          <a:p>
            <a:r>
              <a:rPr lang="en-US" altLang="zh-CN" b="1" dirty="0"/>
              <a:t>Hop-by-hop packet programmable headers– efficient, scalable, secure</a:t>
            </a:r>
          </a:p>
        </p:txBody>
      </p:sp>
      <p:sp>
        <p:nvSpPr>
          <p:cNvPr id="16" name="Rectangle 15"/>
          <p:cNvSpPr/>
          <p:nvPr/>
        </p:nvSpPr>
        <p:spPr>
          <a:xfrm>
            <a:off x="6616804" y="4683220"/>
            <a:ext cx="4151657" cy="646331"/>
          </a:xfrm>
          <a:prstGeom prst="rect">
            <a:avLst/>
          </a:prstGeom>
        </p:spPr>
        <p:txBody>
          <a:bodyPr wrap="square">
            <a:spAutoFit/>
          </a:bodyPr>
          <a:lstStyle/>
          <a:p>
            <a:pPr algn="ctr"/>
            <a:r>
              <a:rPr lang="en-US" altLang="zh-CN" b="1" dirty="0"/>
              <a:t>E2E high-precision on latency assurance and multi-channel coordination</a:t>
            </a:r>
          </a:p>
        </p:txBody>
      </p:sp>
      <p:sp>
        <p:nvSpPr>
          <p:cNvPr id="18" name="Rectangle 17"/>
          <p:cNvSpPr/>
          <p:nvPr/>
        </p:nvSpPr>
        <p:spPr>
          <a:xfrm>
            <a:off x="9575125" y="3047409"/>
            <a:ext cx="1758302" cy="369332"/>
          </a:xfrm>
          <a:prstGeom prst="rect">
            <a:avLst/>
          </a:prstGeom>
        </p:spPr>
        <p:txBody>
          <a:bodyPr wrap="none">
            <a:spAutoFit/>
          </a:bodyPr>
          <a:lstStyle/>
          <a:p>
            <a:r>
              <a:rPr lang="en-US" altLang="zh-CN" b="1" dirty="0" smtClean="0"/>
              <a:t>Intrinsic security</a:t>
            </a:r>
            <a:endParaRPr lang="en-US" altLang="zh-CN" b="1" dirty="0"/>
          </a:p>
        </p:txBody>
      </p:sp>
      <p:sp>
        <p:nvSpPr>
          <p:cNvPr id="19" name="Rectangle 18"/>
          <p:cNvSpPr/>
          <p:nvPr/>
        </p:nvSpPr>
        <p:spPr>
          <a:xfrm>
            <a:off x="10461257" y="4169652"/>
            <a:ext cx="348172" cy="369332"/>
          </a:xfrm>
          <a:prstGeom prst="rect">
            <a:avLst/>
          </a:prstGeom>
        </p:spPr>
        <p:txBody>
          <a:bodyPr wrap="none">
            <a:spAutoFit/>
          </a:bodyPr>
          <a:lstStyle/>
          <a:p>
            <a:r>
              <a:rPr lang="en-US" altLang="zh-CN" b="1" dirty="0" smtClean="0"/>
              <a:t>…</a:t>
            </a:r>
            <a:endParaRPr lang="en-US" altLang="zh-CN" b="1" dirty="0"/>
          </a:p>
        </p:txBody>
      </p:sp>
      <p:sp>
        <p:nvSpPr>
          <p:cNvPr id="22" name="Content Placeholder 2"/>
          <p:cNvSpPr>
            <a:spLocks noGrp="1"/>
          </p:cNvSpPr>
          <p:nvPr>
            <p:ph sz="half" idx="1"/>
          </p:nvPr>
        </p:nvSpPr>
        <p:spPr>
          <a:xfrm>
            <a:off x="6085648" y="2037317"/>
            <a:ext cx="3520079" cy="436093"/>
          </a:xfrm>
          <a:noFill/>
          <a:ln>
            <a:noFill/>
          </a:ln>
        </p:spPr>
        <p:txBody>
          <a:bodyPr>
            <a:normAutofit/>
          </a:bodyPr>
          <a:lstStyle/>
          <a:p>
            <a:pPr marL="0" indent="0">
              <a:buNone/>
            </a:pPr>
            <a:r>
              <a:rPr lang="en-US" sz="2400" b="1" dirty="0" smtClean="0"/>
              <a:t>Other Topics</a:t>
            </a:r>
            <a:endParaRPr lang="en-US" sz="2400" dirty="0"/>
          </a:p>
          <a:p>
            <a:endParaRPr lang="en-US" dirty="0"/>
          </a:p>
        </p:txBody>
      </p:sp>
      <p:sp>
        <p:nvSpPr>
          <p:cNvPr id="23" name="Content Placeholder 2"/>
          <p:cNvSpPr txBox="1">
            <a:spLocks/>
          </p:cNvSpPr>
          <p:nvPr/>
        </p:nvSpPr>
        <p:spPr>
          <a:xfrm>
            <a:off x="364063" y="869244"/>
            <a:ext cx="10586156" cy="814590"/>
          </a:xfrm>
          <a:prstGeom prst="rect">
            <a:avLst/>
          </a:prstGeom>
          <a:pattFill prst="dashVert">
            <a:fgClr>
              <a:schemeClr val="bg1">
                <a:lumMod val="85000"/>
              </a:schemeClr>
            </a:fgClr>
            <a:bgClr>
              <a:schemeClr val="bg1"/>
            </a:bgClr>
          </a:pattFill>
          <a:ln>
            <a:solidFill>
              <a:schemeClr val="tx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b="1" dirty="0" smtClean="0"/>
              <a:t>Future </a:t>
            </a:r>
            <a:r>
              <a:rPr lang="en-US" b="1" dirty="0"/>
              <a:t>Use-cases and </a:t>
            </a:r>
            <a:r>
              <a:rPr lang="en-US" b="1" dirty="0" smtClean="0"/>
              <a:t>Future Networks </a:t>
            </a:r>
          </a:p>
          <a:p>
            <a:pPr marL="0" indent="0" algn="ctr">
              <a:buFont typeface="Arial" panose="020B0604020202020204" pitchFamily="34" charset="0"/>
              <a:buNone/>
            </a:pPr>
            <a:r>
              <a:rPr lang="en-US" sz="2400" dirty="0" smtClean="0"/>
              <a:t>Metro</a:t>
            </a:r>
            <a:r>
              <a:rPr lang="en-US" sz="2400" dirty="0"/>
              <a:t>, Satellite, Many-Nets (</a:t>
            </a:r>
            <a:r>
              <a:rPr lang="en-US" sz="2400" dirty="0" smtClean="0"/>
              <a:t>Industrial/other vertical</a:t>
            </a:r>
            <a:r>
              <a:rPr lang="en-US" sz="2400" dirty="0"/>
              <a:t>), 6G </a:t>
            </a:r>
            <a:r>
              <a:rPr lang="en-US" sz="2400" dirty="0" smtClean="0"/>
              <a:t>/ mobile</a:t>
            </a:r>
            <a:endParaRPr lang="en-US" sz="2400" dirty="0"/>
          </a:p>
        </p:txBody>
      </p:sp>
      <p:sp>
        <p:nvSpPr>
          <p:cNvPr id="24" name="Striped Right Arrow 23"/>
          <p:cNvSpPr/>
          <p:nvPr/>
        </p:nvSpPr>
        <p:spPr>
          <a:xfrm rot="5400000">
            <a:off x="2678286" y="1085591"/>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riped Right Arrow 24"/>
          <p:cNvSpPr/>
          <p:nvPr/>
        </p:nvSpPr>
        <p:spPr>
          <a:xfrm rot="5400000">
            <a:off x="8119531" y="1096880"/>
            <a:ext cx="169331" cy="1382889"/>
          </a:xfrm>
          <a:prstGeom prst="striped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rot="19621803">
            <a:off x="9664075" y="974028"/>
            <a:ext cx="979756" cy="523220"/>
          </a:xfrm>
          <a:prstGeom prst="rect">
            <a:avLst/>
          </a:prstGeom>
          <a:noFill/>
        </p:spPr>
        <p:txBody>
          <a:bodyPr wrap="none" rtlCol="0">
            <a:spAutoFit/>
          </a:bodyPr>
          <a:lstStyle/>
          <a:p>
            <a:pPr algn="ctr"/>
            <a:r>
              <a:rPr lang="en-US" sz="1400" b="1" dirty="0" smtClean="0">
                <a:solidFill>
                  <a:srgbClr val="FF0000"/>
                </a:solidFill>
              </a:rPr>
              <a:t>Industries,</a:t>
            </a:r>
            <a:endParaRPr lang="en-US" sz="1400" b="1" dirty="0">
              <a:solidFill>
                <a:srgbClr val="FF0000"/>
              </a:solidFill>
            </a:endParaRPr>
          </a:p>
          <a:p>
            <a:pPr algn="ctr"/>
            <a:r>
              <a:rPr lang="en-US" sz="1400" b="1" dirty="0">
                <a:solidFill>
                  <a:srgbClr val="FF0000"/>
                </a:solidFill>
              </a:rPr>
              <a:t>Other SDO</a:t>
            </a:r>
          </a:p>
        </p:txBody>
      </p:sp>
      <p:sp>
        <p:nvSpPr>
          <p:cNvPr id="4" name="Rectangle 3"/>
          <p:cNvSpPr/>
          <p:nvPr/>
        </p:nvSpPr>
        <p:spPr>
          <a:xfrm>
            <a:off x="6019800" y="1950720"/>
            <a:ext cx="5852160" cy="3794760"/>
          </a:xfrm>
          <a:prstGeom prst="rect">
            <a:avLst/>
          </a:prstGeom>
          <a:solidFill>
            <a:srgbClr val="FFFFF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709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E8C0BE-DE55-2F44-B550-2FAF9C9E12BC}"/>
              </a:ext>
            </a:extLst>
          </p:cNvPr>
          <p:cNvSpPr>
            <a:spLocks noGrp="1"/>
          </p:cNvSpPr>
          <p:nvPr>
            <p:ph type="title"/>
          </p:nvPr>
        </p:nvSpPr>
        <p:spPr>
          <a:xfrm>
            <a:off x="321276" y="1"/>
            <a:ext cx="11602994" cy="986694"/>
          </a:xfrm>
        </p:spPr>
        <p:txBody>
          <a:bodyPr>
            <a:normAutofit/>
          </a:bodyPr>
          <a:lstStyle/>
          <a:p>
            <a:r>
              <a:rPr lang="en-US" sz="3600" b="1" dirty="0" smtClean="0">
                <a:solidFill>
                  <a:schemeClr val="tx1"/>
                </a:solidFill>
                <a:latin typeface="+mn-lt"/>
                <a:ea typeface="+mn-ea"/>
                <a:cs typeface="+mn-cs"/>
              </a:rPr>
              <a:t>Starting points</a:t>
            </a:r>
            <a:endParaRPr lang="en-US" sz="3600" b="1" dirty="0">
              <a:solidFill>
                <a:schemeClr val="tx1"/>
              </a:solidFill>
              <a:latin typeface="+mn-lt"/>
              <a:ea typeface="+mn-ea"/>
              <a:cs typeface="+mn-cs"/>
            </a:endParaRPr>
          </a:p>
        </p:txBody>
      </p:sp>
      <p:sp>
        <p:nvSpPr>
          <p:cNvPr id="3" name="Content Placeholder 2">
            <a:extLst>
              <a:ext uri="{FF2B5EF4-FFF2-40B4-BE49-F238E27FC236}">
                <a16:creationId xmlns="" xmlns:a16="http://schemas.microsoft.com/office/drawing/2014/main" id="{741170DD-4B28-5343-A173-0E4AE86F369D}"/>
              </a:ext>
            </a:extLst>
          </p:cNvPr>
          <p:cNvSpPr>
            <a:spLocks noGrp="1"/>
          </p:cNvSpPr>
          <p:nvPr>
            <p:ph idx="1"/>
          </p:nvPr>
        </p:nvSpPr>
        <p:spPr>
          <a:xfrm>
            <a:off x="591064" y="1051560"/>
            <a:ext cx="11387576" cy="5151531"/>
          </a:xfrm>
        </p:spPr>
        <p:txBody>
          <a:bodyPr>
            <a:normAutofit fontScale="92500" lnSpcReduction="20000"/>
          </a:bodyPr>
          <a:lstStyle/>
          <a:p>
            <a:pPr marL="0" indent="0">
              <a:buNone/>
            </a:pPr>
            <a:r>
              <a:rPr lang="en-US" dirty="0" smtClean="0"/>
              <a:t>FIPE@IETF108 – The Multi-Semantics of addressing</a:t>
            </a:r>
          </a:p>
          <a:p>
            <a:pPr marL="457200" lvl="1" indent="0">
              <a:buNone/>
            </a:pPr>
            <a:r>
              <a:rPr lang="en-US" sz="2000" dirty="0">
                <a:hlinkClick r:id="rId2" invalidUrl="https://github.com/FIPE-Study/IETF108-Side-Meeting-FIPE/blob/master/1.2 The Multi-semantics of Addressing.pptx"/>
              </a:rPr>
              <a:t>https://</a:t>
            </a:r>
            <a:r>
              <a:rPr lang="en-US" sz="2000" dirty="0" smtClean="0">
                <a:hlinkClick r:id="rId3" invalidUrl="https://github.com/FIPE-Study/IETF108-Side-Meeting-FIPE/blob/master/1.2 The Multi-semantics of Addressing.pptx"/>
              </a:rPr>
              <a:t>github.com/FIPE-Study/IETF108-Side-Meeting-FIPE/blob/master/1.2%20The%20Multi-semantics%20of%20Addressing.pptx</a:t>
            </a:r>
            <a:endParaRPr lang="en-US" sz="2000" dirty="0" smtClean="0"/>
          </a:p>
          <a:p>
            <a:pPr marL="457200" lvl="1" indent="0">
              <a:buNone/>
            </a:pPr>
            <a:r>
              <a:rPr lang="en-US" sz="2000" dirty="0" smtClean="0"/>
              <a:t>See also: </a:t>
            </a:r>
            <a:r>
              <a:rPr lang="en-US" sz="2000" u="sng" dirty="0" smtClean="0">
                <a:hlinkClick r:id="rId4"/>
              </a:rPr>
              <a:t>draft-bryant-arch-fwd-layer-ps</a:t>
            </a:r>
            <a:r>
              <a:rPr lang="en-US" sz="2000" u="sng" dirty="0" smtClean="0"/>
              <a:t>, </a:t>
            </a:r>
            <a:r>
              <a:rPr lang="en-US" sz="2000" u="sng" dirty="0" smtClean="0">
                <a:hlinkClick r:id="rId5"/>
              </a:rPr>
              <a:t>draft-bryant-arch-fwd-layer-uc</a:t>
            </a:r>
            <a:endParaRPr lang="en-US" sz="2000" dirty="0"/>
          </a:p>
          <a:p>
            <a:pPr marL="457200" lvl="1" indent="0">
              <a:buNone/>
            </a:pPr>
            <a:endParaRPr lang="en-US" sz="1600" dirty="0" smtClean="0"/>
          </a:p>
          <a:p>
            <a:pPr marL="0" indent="0">
              <a:buNone/>
            </a:pPr>
            <a:r>
              <a:rPr lang="en-US" sz="2000" dirty="0" smtClean="0"/>
              <a:t>Examples of ongoing research for address semantics:</a:t>
            </a:r>
          </a:p>
          <a:p>
            <a:pPr marL="0" indent="0">
              <a:buNone/>
            </a:pPr>
            <a:r>
              <a:rPr lang="en-US" sz="2400" dirty="0"/>
              <a:t>28th IEEE International Conference on Network Protocols (ICNP 2020</a:t>
            </a:r>
            <a:r>
              <a:rPr lang="en-US" sz="2400" dirty="0" smtClean="0"/>
              <a:t>), NIPAA Workshop</a:t>
            </a:r>
          </a:p>
          <a:p>
            <a:pPr marL="457200" lvl="1" indent="0">
              <a:buNone/>
            </a:pPr>
            <a:r>
              <a:rPr lang="en-US" sz="2000" dirty="0">
                <a:hlinkClick r:id="rId6"/>
              </a:rPr>
              <a:t>https://</a:t>
            </a:r>
            <a:r>
              <a:rPr lang="en-US" sz="2000" dirty="0" smtClean="0">
                <a:hlinkClick r:id="rId6"/>
              </a:rPr>
              <a:t>icnp20.cs.ucr.edu/nipaaprogram.html</a:t>
            </a:r>
            <a:r>
              <a:rPr lang="en-US" sz="2000" dirty="0" smtClean="0"/>
              <a:t>  - topics related to multi-semantic addressing:</a:t>
            </a:r>
          </a:p>
          <a:p>
            <a:pPr lvl="1"/>
            <a:r>
              <a:rPr lang="en-US" sz="2200" b="1" dirty="0"/>
              <a:t>High Speed Route Lookup for Variable-Length IP Address</a:t>
            </a:r>
            <a:r>
              <a:rPr lang="en-US" sz="2200" dirty="0"/>
              <a:t> (20 min, </a:t>
            </a:r>
            <a:r>
              <a:rPr lang="en-US" sz="2200" dirty="0">
                <a:hlinkClick r:id="rId7" invalidUrl="https://icnp20.cs.ucr.edu/proceedings/nipaa/High Speed Route Lookup for Variable-Length IP Address.pdf"/>
              </a:rPr>
              <a:t>Paper</a:t>
            </a:r>
            <a:r>
              <a:rPr lang="en-US" sz="2200" dirty="0"/>
              <a:t>, </a:t>
            </a:r>
            <a:r>
              <a:rPr lang="en-US" sz="2200" dirty="0">
                <a:hlinkClick r:id="rId8"/>
              </a:rPr>
              <a:t>Slides</a:t>
            </a:r>
            <a:r>
              <a:rPr lang="en-US" sz="2200" dirty="0"/>
              <a:t>, </a:t>
            </a:r>
            <a:r>
              <a:rPr lang="en-US" sz="2200" dirty="0">
                <a:hlinkClick r:id="rId9"/>
              </a:rPr>
              <a:t>Video</a:t>
            </a:r>
            <a:r>
              <a:rPr lang="en-US" sz="2200" dirty="0"/>
              <a:t>)</a:t>
            </a:r>
            <a:br>
              <a:rPr lang="en-US" sz="2200" dirty="0"/>
            </a:br>
            <a:r>
              <a:rPr lang="en-US" sz="2200" i="1" u="sng" dirty="0" err="1"/>
              <a:t>Wanli</a:t>
            </a:r>
            <a:r>
              <a:rPr lang="en-US" sz="2200" i="1" u="sng" dirty="0"/>
              <a:t> Zhang</a:t>
            </a:r>
            <a:r>
              <a:rPr lang="en-US" sz="2200" i="1" dirty="0"/>
              <a:t>, </a:t>
            </a:r>
            <a:r>
              <a:rPr lang="en-US" sz="2200" i="1" dirty="0" err="1"/>
              <a:t>Xiangyang</a:t>
            </a:r>
            <a:r>
              <a:rPr lang="en-US" sz="2200" i="1" dirty="0"/>
              <a:t> Gong, Ye Tian, and </a:t>
            </a:r>
            <a:r>
              <a:rPr lang="en-US" sz="2200" i="1" dirty="0" err="1"/>
              <a:t>Jifan</a:t>
            </a:r>
            <a:r>
              <a:rPr lang="en-US" sz="2200" i="1" dirty="0"/>
              <a:t> Tang (Beijing University of Posts and Telecommunications, China</a:t>
            </a:r>
            <a:r>
              <a:rPr lang="en-US" sz="2200" i="1" dirty="0" smtClean="0"/>
              <a:t>)</a:t>
            </a:r>
          </a:p>
          <a:p>
            <a:pPr lvl="1"/>
            <a:r>
              <a:rPr lang="en-US" sz="2200" b="1" dirty="0"/>
              <a:t>Geosynchronous Network Grid Addressing for Integrated Space-Terrestrial Networks</a:t>
            </a:r>
            <a:r>
              <a:rPr lang="en-US" sz="2200" dirty="0"/>
              <a:t> (20 min, </a:t>
            </a:r>
            <a:r>
              <a:rPr lang="en-US" sz="2200" dirty="0">
                <a:hlinkClick r:id="rId10" invalidUrl="https://icnp20.cs.ucr.edu/proceedings/nipaa/Geosynchronous Network Grid Addressing for Integrated Space-Terrestrial Networks.pdf"/>
              </a:rPr>
              <a:t>Paper</a:t>
            </a:r>
            <a:r>
              <a:rPr lang="en-US" sz="2200" dirty="0"/>
              <a:t>, </a:t>
            </a:r>
            <a:r>
              <a:rPr lang="en-US" sz="2200" dirty="0">
                <a:hlinkClick r:id="rId11"/>
              </a:rPr>
              <a:t>Slides</a:t>
            </a:r>
            <a:r>
              <a:rPr lang="en-US" sz="2200" dirty="0"/>
              <a:t>, </a:t>
            </a:r>
            <a:r>
              <a:rPr lang="en-US" sz="2200" dirty="0">
                <a:hlinkClick r:id="rId12"/>
              </a:rPr>
              <a:t>Video</a:t>
            </a:r>
            <a:r>
              <a:rPr lang="en-US" sz="2200" dirty="0"/>
              <a:t>)</a:t>
            </a:r>
            <a:br>
              <a:rPr lang="en-US" sz="2200" dirty="0"/>
            </a:br>
            <a:r>
              <a:rPr lang="en-US" sz="2200" i="1" u="sng" dirty="0"/>
              <a:t>Gao Zheng</a:t>
            </a:r>
            <a:r>
              <a:rPr lang="en-US" sz="2200" i="1" dirty="0"/>
              <a:t>, Ning Wang, Rahim </a:t>
            </a:r>
            <a:r>
              <a:rPr lang="en-US" sz="2200" i="1" dirty="0" err="1"/>
              <a:t>Tafazolli</a:t>
            </a:r>
            <a:r>
              <a:rPr lang="en-US" sz="2200" i="1" dirty="0"/>
              <a:t> (Institute for Communication Systems, University of Surrey, UK), and </a:t>
            </a:r>
            <a:r>
              <a:rPr lang="en-US" sz="2200" i="1" dirty="0" err="1"/>
              <a:t>Xinpeng</a:t>
            </a:r>
            <a:r>
              <a:rPr lang="en-US" sz="2200" i="1" dirty="0"/>
              <a:t> Wei (Huawei Technologies, China</a:t>
            </a:r>
            <a:r>
              <a:rPr lang="en-US" sz="2200" i="1" dirty="0" smtClean="0"/>
              <a:t>)</a:t>
            </a:r>
          </a:p>
          <a:p>
            <a:pPr lvl="1"/>
            <a:r>
              <a:rPr lang="en-US" sz="2200" b="1" dirty="0"/>
              <a:t>Unified Forwarding Plane for Enhanced Services</a:t>
            </a:r>
            <a:r>
              <a:rPr lang="en-US" sz="2200" dirty="0"/>
              <a:t> (30 min, </a:t>
            </a:r>
            <a:r>
              <a:rPr lang="en-US" sz="2200" dirty="0">
                <a:hlinkClick r:id="rId13"/>
              </a:rPr>
              <a:t>Bio</a:t>
            </a:r>
            <a:r>
              <a:rPr lang="en-US" sz="2200" dirty="0"/>
              <a:t>, </a:t>
            </a:r>
            <a:r>
              <a:rPr lang="en-US" sz="2200" dirty="0">
                <a:hlinkClick r:id="rId14"/>
              </a:rPr>
              <a:t>Abstract</a:t>
            </a:r>
            <a:r>
              <a:rPr lang="en-US" sz="2200" dirty="0"/>
              <a:t>, </a:t>
            </a:r>
            <a:r>
              <a:rPr lang="en-US" sz="2200" dirty="0">
                <a:hlinkClick r:id="rId15"/>
              </a:rPr>
              <a:t>Slides</a:t>
            </a:r>
            <a:r>
              <a:rPr lang="en-US" sz="2200" dirty="0"/>
              <a:t>, </a:t>
            </a:r>
            <a:r>
              <a:rPr lang="en-US" sz="2200" dirty="0">
                <a:hlinkClick r:id="rId16"/>
              </a:rPr>
              <a:t>Video</a:t>
            </a:r>
            <a:r>
              <a:rPr lang="en-US" sz="2200" dirty="0"/>
              <a:t>)</a:t>
            </a:r>
            <a:br>
              <a:rPr lang="en-US" sz="2200" dirty="0"/>
            </a:br>
            <a:r>
              <a:rPr lang="en-US" sz="2200" i="1" u="sng" dirty="0"/>
              <a:t>Toerless Eckert / Stewart Bryant</a:t>
            </a:r>
            <a:r>
              <a:rPr lang="en-US" sz="2200" i="1" dirty="0"/>
              <a:t> (Futurewei Technologies, USA</a:t>
            </a:r>
            <a:r>
              <a:rPr lang="en-US" sz="2200" i="1" dirty="0" smtClean="0"/>
              <a:t>)</a:t>
            </a:r>
          </a:p>
          <a:p>
            <a:pPr lvl="1"/>
            <a:r>
              <a:rPr lang="en-US" sz="2200" b="1" dirty="0"/>
              <a:t>Adaptive Addresses for Next Generation IP Protocol in Hierarchical Networks</a:t>
            </a:r>
            <a:r>
              <a:rPr lang="en-US" sz="2200" dirty="0"/>
              <a:t> (20 min, </a:t>
            </a:r>
            <a:r>
              <a:rPr lang="en-US" sz="2200" dirty="0">
                <a:hlinkClick r:id="rId17" invalidUrl="https://icnp20.cs.ucr.edu/proceedings/nipaa/Adaptive Addresses for Next Generation IP Protocol in Hierarchical Networks.pdf"/>
              </a:rPr>
              <a:t>Paper</a:t>
            </a:r>
            <a:r>
              <a:rPr lang="en-US" sz="2200" dirty="0"/>
              <a:t>, </a:t>
            </a:r>
            <a:r>
              <a:rPr lang="en-US" sz="2200" dirty="0">
                <a:hlinkClick r:id="rId18"/>
              </a:rPr>
              <a:t>Slides PDF</a:t>
            </a:r>
            <a:r>
              <a:rPr lang="en-US" sz="2200" dirty="0"/>
              <a:t>, </a:t>
            </a:r>
            <a:r>
              <a:rPr lang="en-US" sz="2200" dirty="0">
                <a:hlinkClick r:id="rId19"/>
              </a:rPr>
              <a:t>Slides PPTX</a:t>
            </a:r>
            <a:r>
              <a:rPr lang="en-US" sz="2200" dirty="0"/>
              <a:t>, </a:t>
            </a:r>
            <a:r>
              <a:rPr lang="en-US" sz="2200" dirty="0">
                <a:hlinkClick r:id="rId20"/>
              </a:rPr>
              <a:t>Video</a:t>
            </a:r>
            <a:r>
              <a:rPr lang="en-US" sz="2200" dirty="0"/>
              <a:t>)</a:t>
            </a:r>
            <a:br>
              <a:rPr lang="en-US" sz="2200" dirty="0"/>
            </a:br>
            <a:r>
              <a:rPr lang="en-US" sz="2200" i="1" u="sng" dirty="0" err="1"/>
              <a:t>Haoyu</a:t>
            </a:r>
            <a:r>
              <a:rPr lang="en-US" sz="2200" i="1" u="sng" dirty="0"/>
              <a:t> Song</a:t>
            </a:r>
            <a:r>
              <a:rPr lang="en-US" sz="2200" i="1" dirty="0"/>
              <a:t>, </a:t>
            </a:r>
            <a:r>
              <a:rPr lang="en-US" sz="2200" i="1" dirty="0" err="1"/>
              <a:t>Zhaobo</a:t>
            </a:r>
            <a:r>
              <a:rPr lang="en-US" sz="2200" i="1" dirty="0"/>
              <a:t> Zhang, </a:t>
            </a:r>
            <a:r>
              <a:rPr lang="en-US" sz="2200" i="1" dirty="0" err="1"/>
              <a:t>Yingzhen</a:t>
            </a:r>
            <a:r>
              <a:rPr lang="en-US" sz="2200" i="1" dirty="0"/>
              <a:t> Qu, and James </a:t>
            </a:r>
            <a:r>
              <a:rPr lang="en-US" sz="2200" i="1" dirty="0" err="1"/>
              <a:t>Guichard</a:t>
            </a:r>
            <a:r>
              <a:rPr lang="en-US" sz="2200" i="1" dirty="0"/>
              <a:t> (Futurewei Technologies, USA</a:t>
            </a:r>
            <a:r>
              <a:rPr lang="en-US" sz="2200" i="1" dirty="0" smtClean="0"/>
              <a:t>)</a:t>
            </a:r>
          </a:p>
          <a:p>
            <a:pPr lvl="1"/>
            <a:endParaRPr lang="en-US" sz="2000" dirty="0" smtClean="0"/>
          </a:p>
          <a:p>
            <a:endParaRPr lang="en-US" sz="2000" dirty="0" smtClean="0"/>
          </a:p>
          <a:p>
            <a:pPr marL="0" indent="0">
              <a:buNone/>
            </a:pPr>
            <a:endParaRPr lang="en-US" sz="2000" dirty="0"/>
          </a:p>
        </p:txBody>
      </p:sp>
    </p:spTree>
    <p:extLst>
      <p:ext uri="{BB962C8B-B14F-4D97-AF65-F5344CB8AC3E}">
        <p14:creationId xmlns:p14="http://schemas.microsoft.com/office/powerpoint/2010/main" val="916511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987</Words>
  <Application>Microsoft Macintosh PowerPoint</Application>
  <PresentationFormat>Widescreen</PresentationFormat>
  <Paragraphs>135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Light</vt:lpstr>
      <vt:lpstr>ＭＳ Ｐゴシック</vt:lpstr>
      <vt:lpstr>Wingdings</vt:lpstr>
      <vt:lpstr>宋体</vt:lpstr>
      <vt:lpstr>Arial</vt:lpstr>
      <vt:lpstr>Office Theme</vt:lpstr>
      <vt:lpstr>FIPE Side Meeting @ IETF 109</vt:lpstr>
      <vt:lpstr>IETF Note Well https://www.ietf.org/about/note-well/ </vt:lpstr>
      <vt:lpstr>Agenda</vt:lpstr>
      <vt:lpstr>Evolving scope of FIPE investigation</vt:lpstr>
      <vt:lpstr>Evolving scope of FIPE investigation</vt:lpstr>
      <vt:lpstr>Presentations</vt:lpstr>
      <vt:lpstr>Open Discussion</vt:lpstr>
      <vt:lpstr>Honing down for IETF 109 As Requested</vt:lpstr>
      <vt:lpstr>Starting points</vt:lpstr>
      <vt:lpstr>Multi-Semantic Addressing/Routing candidate Research Questions</vt:lpstr>
      <vt:lpstr>FIPE @ IETF109</vt:lpstr>
      <vt:lpstr>References: Recent related workshops Related to future use case and network layer/protocol evolution Several include contributions related to addressing</vt:lpstr>
      <vt:lpstr>References: ITU-T Focus Group NET 2030 workshops Related primarily to future use cases, but also future network evolution</vt:lpstr>
    </vt:vector>
  </TitlesOfParts>
  <Company>Huawei Technologies Co.,Ltd.</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Discussion</dc:title>
  <dc:creator>Dirk Trossen</dc:creator>
  <cp:lastModifiedBy>Toerless Eckert</cp:lastModifiedBy>
  <cp:revision>112</cp:revision>
  <dcterms:created xsi:type="dcterms:W3CDTF">2020-11-15T09:00:56Z</dcterms:created>
  <dcterms:modified xsi:type="dcterms:W3CDTF">2020-11-18T06:04:01Z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1604908231</vt:lpwstr>
  </property>
</Properties>
</file>