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298" r:id="rId4"/>
    <p:sldId id="262" r:id="rId5"/>
    <p:sldId id="287" r:id="rId6"/>
    <p:sldId id="299" r:id="rId7"/>
    <p:sldId id="269" r:id="rId8"/>
    <p:sldId id="296" r:id="rId9"/>
    <p:sldId id="272" r:id="rId10"/>
    <p:sldId id="268" r:id="rId11"/>
    <p:sldId id="278" r:id="rId12"/>
    <p:sldId id="300" r:id="rId13"/>
    <p:sldId id="258" r:id="rId14"/>
    <p:sldId id="303" r:id="rId15"/>
    <p:sldId id="282" r:id="rId16"/>
    <p:sldId id="289" r:id="rId17"/>
    <p:sldId id="301" r:id="rId18"/>
    <p:sldId id="292" r:id="rId19"/>
    <p:sldId id="291" r:id="rId20"/>
    <p:sldId id="286" r:id="rId21"/>
    <p:sldId id="302" r:id="rId22"/>
    <p:sldId id="265" r:id="rId23"/>
    <p:sldId id="271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Makhijani" initials="K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4B2C5-94C0-C74E-BDA1-23EA60AB7B6B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E7527-8F88-DA4D-B214-733883E8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E4F06-8D34-45B0-B411-34C870CA3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E4F06-8D34-45B0-B411-34C870CA3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106D-A602-304A-90D6-A5AD5A658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2ED2A-8619-6E4B-AB9B-2349766B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0ABE4-0B39-8B4A-B779-8C410794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DC02-7453-CD4A-8880-C2C14D8CDED6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235C-01B1-3D4E-AA9F-2B669E5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CF05-123E-C547-A469-A5A2C676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E286-57D4-914C-80A5-58B4F617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6B913-1718-4549-88FD-E22FF6A13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EC2E-4AB0-E148-8FDF-4483A8FA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44E-6937-0745-9EAF-6E3594C6566F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9A03-6258-BC47-9D5D-9D594E30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4375-EB16-A34D-BC6B-0E4B23B6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4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BE154-ECFF-3641-A791-049D7AE02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D180D-9439-BC47-86F6-0FEF06121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AD44-05A7-8048-8814-63E0F80B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593B-FF21-4F43-ACC6-9C4AE68854DF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74C8-5BBF-664F-B419-E492616F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8EDF-9D02-664F-914E-654CD80A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C6CB-BB6A-254A-8C77-C63D5CF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4209-C661-204F-80BE-63A3E4CA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84A0-11BF-8344-94D2-6BD096E7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BB8-8419-1F4D-9DBC-4EEBB96B216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70D2-903A-2F49-B702-02B82F2B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5BEB-8FE0-234D-B2D8-0ED72294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6ED1-4F05-F74B-A31F-88A20FD7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2977-B0A8-1541-BA29-F6FEA5DE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65EF-4644-6045-B8C7-04CDE09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1FC4-052E-CB4D-8E68-E45EB598270F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E73-A183-0B4A-B441-667FBA97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4CF9-98CE-C34E-92D2-48F3F054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2396-EEE0-1C42-B5A0-390C027C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06C6-9EC0-704C-9E29-009C1C02B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6947D-5987-CC40-9B85-18E75A83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7D793-1590-8C48-9435-FE9E137D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9508-C547-B64D-B0CC-E8D87DC1BFDF}" type="datetime1">
              <a:rPr lang="en-GB" smtClean="0"/>
              <a:t>24/03/2020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8879-7EEB-664C-98BD-D293549F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46FE-647D-A846-97F3-C93CDABA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765F-D609-C742-B76C-775D7AB9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58B3-DBAE-4C44-9E5A-1933D157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53EE-9184-B545-9ED4-D8EB56B1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A42E1-1ADA-D748-8C94-A379C4942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0A80D-C2B9-4A48-8C0E-B7CC9A93E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52DA-CD50-AE4F-AF45-70C0378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8406-DBB4-3944-8305-2528B4819363}" type="datetime1">
              <a:rPr lang="en-GB" smtClean="0"/>
              <a:t>24/03/2020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28968-B01F-4346-B3D6-E2A60C01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B360E-82AE-444E-AC23-5D72D93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7C22-375E-0140-B965-4E9D9282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FF57C-4AE1-034D-BF22-600FC84E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1711-C54D-0D47-B707-6FF2AC204637}" type="datetime1">
              <a:rPr lang="en-GB" smtClean="0"/>
              <a:t>24/03/2020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0F2AC-32D6-7F44-96BE-1813B69A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026B1-1739-D544-ABDD-EE2EB600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F205B-8E64-874C-B412-2FBC8612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3646-34F2-2C4D-9C17-0DB0743CC587}" type="datetime1">
              <a:rPr lang="en-GB" smtClean="0"/>
              <a:t>24/03/2020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77123-E477-4047-AC87-5BFD4DF7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A013-9C49-0D4D-B06E-71B78EE2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4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6612-E8D0-D042-B98A-99DD2D0A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A53F-18AD-454F-AF30-9130FE0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2DB96-306A-6B49-91BB-CBB146E4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2CB4-09B1-C340-B67B-2E69C61E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6624-41AD-E342-8857-FB6456E71860}" type="datetime1">
              <a:rPr lang="en-GB" smtClean="0"/>
              <a:t>24/03/2020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DDD06-99AA-FF42-B8F8-ECD906C6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35838-432A-4347-9D7E-A9BAAFBB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FF9F-955B-6C45-A92C-F3EE6ADA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DBF3F-D355-9742-81FD-D1D65C4C9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0EFC-5192-044E-84B3-61E8BF88A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AE71-DD19-B345-AE18-5AC1795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2-45A6-9A44-A967-496B1A9BBFA9}" type="datetime1">
              <a:rPr lang="en-GB" smtClean="0"/>
              <a:t>24/03/2020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3BDC5-909D-4449-8A4B-3135C9CD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F589-E8F6-2448-995A-920554D6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0FF85-82DA-594C-B6E7-D977A46F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CBB1-882C-0C4D-AE2D-4D301367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A829-879D-4045-A078-4373E2329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3437D-5C58-E841-BF53-ED606C22D934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BBF6-AB8C-264E-9EF8-E73E20341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0837-466E-F548-B4E1-89F02E3AF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3A20-FE2A-F545-91B3-78268AF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b.org/2016/11/07/iab-statement-on-ipv6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yant-arch-fwd-layer-ps-00#ref-I-D.han-tsvwg-enhanced-diffserv" TargetMode="External"/><Relationship Id="rId2" Type="http://schemas.openxmlformats.org/officeDocument/2006/relationships/hyperlink" Target="https://tools.ietf.org/html/draft-bryant-arch-fwd-layer-ps-00#ref-I-D.han-tsvwg-ip-transport-qo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FE2F-9045-3248-B4B4-81EF85CC8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</a:t>
            </a:r>
            <a:br>
              <a:rPr lang="en-US" dirty="0"/>
            </a:b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Forwarding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7693-25BA-DB44-9AE0-310861B2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425" y="3821957"/>
            <a:ext cx="9144000" cy="1655762"/>
          </a:xfrm>
        </p:spPr>
        <p:txBody>
          <a:bodyPr/>
          <a:lstStyle/>
          <a:p>
            <a:r>
              <a:rPr lang="en-GB" dirty="0"/>
              <a:t>draft-bryant-arch-fwd-layer-ps-00</a:t>
            </a:r>
          </a:p>
          <a:p>
            <a:r>
              <a:rPr lang="en-US" dirty="0"/>
              <a:t>Stewart Bryant, Uma </a:t>
            </a:r>
            <a:r>
              <a:rPr lang="en-US" dirty="0" err="1"/>
              <a:t>Chunduri</a:t>
            </a:r>
            <a:r>
              <a:rPr lang="en-US" dirty="0"/>
              <a:t>, Toerless Eckert and Alex Clemm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D80A-028A-524A-BC3A-30A0C4C9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C799-722F-594C-B835-1770AF3B52F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FBE8E-AC7A-AE49-AF0D-A4EAD3B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A97B-176D-6B42-9E86-2A79AB47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C744-DB60-7748-B66A-8B26F36F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9312" cy="4838222"/>
          </a:xfrm>
        </p:spPr>
        <p:txBody>
          <a:bodyPr>
            <a:normAutofit/>
          </a:bodyPr>
          <a:lstStyle/>
          <a:p>
            <a:r>
              <a:rPr lang="en-US" dirty="0"/>
              <a:t>High-Precision Communications Services</a:t>
            </a:r>
          </a:p>
          <a:p>
            <a:pPr lvl="1"/>
            <a:r>
              <a:rPr lang="en-US" dirty="0"/>
              <a:t>Precise service-level objectives (SLOs) for e2e latency, loss </a:t>
            </a:r>
          </a:p>
          <a:p>
            <a:pPr lvl="1"/>
            <a:r>
              <a:rPr lang="en-US" dirty="0"/>
              <a:t>In-time (not to exceed) &amp; on-time (not to exceed </a:t>
            </a:r>
            <a:r>
              <a:rPr lang="en-US" b="1" dirty="0"/>
              <a:t>and</a:t>
            </a:r>
            <a:r>
              <a:rPr lang="en-US" dirty="0"/>
              <a:t> no sooner than permitted)</a:t>
            </a:r>
          </a:p>
          <a:p>
            <a:pPr lvl="1"/>
            <a:r>
              <a:rPr lang="en-US" dirty="0"/>
              <a:t>Coordinated services (matching &amp; interdependent service levels across flows)</a:t>
            </a:r>
          </a:p>
          <a:p>
            <a:r>
              <a:rPr lang="en-US" dirty="0"/>
              <a:t>Holographic and Tactile Services</a:t>
            </a:r>
          </a:p>
          <a:p>
            <a:r>
              <a:rPr lang="en-US" dirty="0"/>
              <a:t>Qualitative Communications Services</a:t>
            </a:r>
          </a:p>
          <a:p>
            <a:pPr lvl="1"/>
            <a:r>
              <a:rPr lang="en-US" dirty="0"/>
              <a:t>Selective suppression of retransmission and dropping of payload portions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7DBC-BC70-234D-AA7A-47A84FB1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7F4D-4D90-4648-BEA3-BB8C57387C6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36569-DB1F-194A-A96A-8DE6DDD0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A97B-176D-6B42-9E86-2A79AB47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27" y="0"/>
            <a:ext cx="10515600" cy="1325563"/>
          </a:xfrm>
        </p:spPr>
        <p:txBody>
          <a:bodyPr/>
          <a:lstStyle/>
          <a:p>
            <a:r>
              <a:rPr lang="en-US" dirty="0"/>
              <a:t>New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C744-DB60-7748-B66A-8B26F36F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256"/>
            <a:ext cx="11199312" cy="4838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Manageability: </a:t>
            </a:r>
          </a:p>
          <a:p>
            <a:pPr lvl="1"/>
            <a:r>
              <a:rPr lang="en-US" dirty="0"/>
              <a:t>High-precision service assurance</a:t>
            </a:r>
          </a:p>
          <a:p>
            <a:pPr lvl="1"/>
            <a:r>
              <a:rPr lang="en-US" dirty="0"/>
              <a:t>Not best-effort service assurance as an afterthought</a:t>
            </a:r>
          </a:p>
          <a:p>
            <a:r>
              <a:rPr lang="en-US" dirty="0"/>
              <a:t>High Programmability and Agile Lifecycle: </a:t>
            </a:r>
          </a:p>
          <a:p>
            <a:pPr lvl="1"/>
            <a:r>
              <a:rPr lang="en-US" dirty="0"/>
              <a:t>Rapid adaptation to new contexts, applications</a:t>
            </a:r>
          </a:p>
          <a:p>
            <a:r>
              <a:rPr lang="en-US" dirty="0"/>
              <a:t>Security and Trustworthiness: </a:t>
            </a:r>
          </a:p>
          <a:p>
            <a:pPr lvl="1"/>
            <a:r>
              <a:rPr lang="en-US" dirty="0"/>
              <a:t>Authenticate and authorize traffic without impacting SLOs</a:t>
            </a:r>
          </a:p>
          <a:p>
            <a:r>
              <a:rPr lang="en-US" dirty="0"/>
              <a:t>Resilience: </a:t>
            </a:r>
          </a:p>
          <a:p>
            <a:pPr lvl="1"/>
            <a:r>
              <a:rPr lang="en-US" dirty="0"/>
              <a:t>Robust to perturbations while avoiding loss or retransmits to meet mission-critical needs </a:t>
            </a:r>
          </a:p>
          <a:p>
            <a:r>
              <a:rPr lang="en-US" dirty="0"/>
              <a:t>Privacy-sensitive: </a:t>
            </a:r>
          </a:p>
          <a:p>
            <a:pPr lvl="1"/>
            <a:r>
              <a:rPr lang="en-US" dirty="0"/>
              <a:t>Balance need for user privacy with legitimate operational needs.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2C57-0424-2647-8B9C-CD2E9531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65D-4424-214D-B496-886709E9246B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FB319-E4CA-594F-883D-F9DECFC0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draft overview</a:t>
            </a:r>
          </a:p>
          <a:p>
            <a:r>
              <a:rPr lang="en-US" dirty="0"/>
              <a:t>New Application -&gt; New Needs, Services &amp; Capabilities</a:t>
            </a:r>
          </a:p>
          <a:p>
            <a:r>
              <a:rPr lang="en-US" dirty="0">
                <a:solidFill>
                  <a:srgbClr val="FF0000"/>
                </a:solidFill>
              </a:rPr>
              <a:t>Emerging Deployment Models</a:t>
            </a:r>
          </a:p>
          <a:p>
            <a:r>
              <a:rPr lang="en-US" dirty="0"/>
              <a:t>Forwarding Layer Shortcomings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BB8-8419-1F4D-9DBC-4EEBB96B216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8EA2-59F2-0B47-8D31-7EA3AD8D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788-E210-2B47-A4FE-67198364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over the Internet backbone is a minority of traffic</a:t>
            </a:r>
          </a:p>
          <a:p>
            <a:r>
              <a:rPr lang="en-US" dirty="0"/>
              <a:t>Commercial deployments do not operate the way they used to.</a:t>
            </a:r>
          </a:p>
          <a:p>
            <a:r>
              <a:rPr lang="en-US" dirty="0"/>
              <a:t>Application trajectory to sit in (protected) servers a few hops from the user.</a:t>
            </a:r>
          </a:p>
          <a:p>
            <a:r>
              <a:rPr lang="en-US" dirty="0"/>
              <a:t>Applications are becoming self-contained and use their own stack which is tunneled over UDP/IP to the server.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E36D-E261-BD41-9FD9-ACCFD365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F244-0905-4D42-9FD2-923D90B998B6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B21BA-AC83-C14E-8446-8322BDEF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785611" y="4520484"/>
            <a:ext cx="10496282" cy="18030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08339" y="1120462"/>
            <a:ext cx="10496282" cy="18030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AB81BD-C9D5-DB49-9AF8-764250E8AAC0}"/>
              </a:ext>
            </a:extLst>
          </p:cNvPr>
          <p:cNvSpPr/>
          <p:nvPr/>
        </p:nvSpPr>
        <p:spPr>
          <a:xfrm>
            <a:off x="7477296" y="1518470"/>
            <a:ext cx="1555453" cy="944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C3F84-ED42-014C-81F0-8F24D06A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6" y="0"/>
            <a:ext cx="11229304" cy="1325563"/>
          </a:xfrm>
        </p:spPr>
        <p:txBody>
          <a:bodyPr/>
          <a:lstStyle/>
          <a:p>
            <a:r>
              <a:rPr lang="en-US"/>
              <a:t>Evolving Network </a:t>
            </a:r>
            <a:r>
              <a:rPr lang="en-US" dirty="0"/>
              <a:t>Architecture Facilitates Change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6C608-C8C8-F245-A67F-A00C8B2DFA1E}"/>
              </a:ext>
            </a:extLst>
          </p:cNvPr>
          <p:cNvSpPr/>
          <p:nvPr/>
        </p:nvSpPr>
        <p:spPr>
          <a:xfrm>
            <a:off x="2880737" y="4799232"/>
            <a:ext cx="2296569" cy="10649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8FE28D-F93E-7445-A5AC-0B6BC94D6F15}"/>
              </a:ext>
            </a:extLst>
          </p:cNvPr>
          <p:cNvCxnSpPr>
            <a:cxnSpLocks/>
          </p:cNvCxnSpPr>
          <p:nvPr/>
        </p:nvCxnSpPr>
        <p:spPr>
          <a:xfrm>
            <a:off x="1781939" y="5374066"/>
            <a:ext cx="26197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F973CC-A555-EE4F-B900-BF16B88D686E}"/>
              </a:ext>
            </a:extLst>
          </p:cNvPr>
          <p:cNvSpPr txBox="1"/>
          <p:nvPr/>
        </p:nvSpPr>
        <p:spPr>
          <a:xfrm>
            <a:off x="2207371" y="5193142"/>
            <a:ext cx="545225" cy="36184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B865D-2D07-554D-BAE2-2E1FE569FB76}"/>
              </a:ext>
            </a:extLst>
          </p:cNvPr>
          <p:cNvSpPr txBox="1"/>
          <p:nvPr/>
        </p:nvSpPr>
        <p:spPr>
          <a:xfrm>
            <a:off x="3099632" y="5193142"/>
            <a:ext cx="538985" cy="36184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DCC317-F141-D24E-A564-4184CDECA911}"/>
              </a:ext>
            </a:extLst>
          </p:cNvPr>
          <p:cNvCxnSpPr/>
          <p:nvPr/>
        </p:nvCxnSpPr>
        <p:spPr>
          <a:xfrm>
            <a:off x="4623516" y="5422007"/>
            <a:ext cx="2640169" cy="1287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55BACE-76EF-6048-B7BB-F0532BB28F1A}"/>
              </a:ext>
            </a:extLst>
          </p:cNvPr>
          <p:cNvSpPr txBox="1"/>
          <p:nvPr/>
        </p:nvSpPr>
        <p:spPr>
          <a:xfrm>
            <a:off x="5465842" y="5402408"/>
            <a:ext cx="89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</a:t>
            </a:r>
          </a:p>
          <a:p>
            <a:r>
              <a:rPr lang="en-US" dirty="0"/>
              <a:t>Peering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2F4D66-10A8-234D-8B0F-F55AE292B411}"/>
              </a:ext>
            </a:extLst>
          </p:cNvPr>
          <p:cNvSpPr/>
          <p:nvPr/>
        </p:nvSpPr>
        <p:spPr>
          <a:xfrm>
            <a:off x="2846231" y="1583412"/>
            <a:ext cx="1555453" cy="879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7170F3-9836-8B4F-8DCC-519B2A646897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1740708" y="2047269"/>
            <a:ext cx="8285152" cy="22402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2F11DB-BE4B-B144-B774-60F1466D02F5}"/>
              </a:ext>
            </a:extLst>
          </p:cNvPr>
          <p:cNvSpPr txBox="1"/>
          <p:nvPr/>
        </p:nvSpPr>
        <p:spPr>
          <a:xfrm>
            <a:off x="1060409" y="1777283"/>
            <a:ext cx="680299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BAB190-22BB-4B45-B9B1-F110F2F8512B}"/>
              </a:ext>
            </a:extLst>
          </p:cNvPr>
          <p:cNvSpPr txBox="1"/>
          <p:nvPr/>
        </p:nvSpPr>
        <p:spPr>
          <a:xfrm>
            <a:off x="2166140" y="1889311"/>
            <a:ext cx="545225" cy="36184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7C75B6-BE6A-C64D-B9D0-FF933BA727AF}"/>
              </a:ext>
            </a:extLst>
          </p:cNvPr>
          <p:cNvSpPr txBox="1"/>
          <p:nvPr/>
        </p:nvSpPr>
        <p:spPr>
          <a:xfrm>
            <a:off x="3058401" y="1889311"/>
            <a:ext cx="538985" cy="36184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8FE32-F81F-DD47-81BA-F16EF82DC954}"/>
              </a:ext>
            </a:extLst>
          </p:cNvPr>
          <p:cNvSpPr txBox="1"/>
          <p:nvPr/>
        </p:nvSpPr>
        <p:spPr>
          <a:xfrm>
            <a:off x="10025860" y="1754881"/>
            <a:ext cx="573453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F03215-D5B9-5F46-8929-11221CE60834}"/>
              </a:ext>
            </a:extLst>
          </p:cNvPr>
          <p:cNvSpPr txBox="1"/>
          <p:nvPr/>
        </p:nvSpPr>
        <p:spPr>
          <a:xfrm>
            <a:off x="9137895" y="1874534"/>
            <a:ext cx="420308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C5D798-5232-3F42-8293-CBABAEB4FAAD}"/>
              </a:ext>
            </a:extLst>
          </p:cNvPr>
          <p:cNvSpPr txBox="1"/>
          <p:nvPr/>
        </p:nvSpPr>
        <p:spPr>
          <a:xfrm>
            <a:off x="8475512" y="1860912"/>
            <a:ext cx="415498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DCFDD8-903D-844C-886B-224136E08B8F}"/>
              </a:ext>
            </a:extLst>
          </p:cNvPr>
          <p:cNvSpPr txBox="1"/>
          <p:nvPr/>
        </p:nvSpPr>
        <p:spPr>
          <a:xfrm>
            <a:off x="5164428" y="1175968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Internet Core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1CCB35-0BBF-7244-8785-DF8925172F95}"/>
              </a:ext>
            </a:extLst>
          </p:cNvPr>
          <p:cNvSpPr txBox="1"/>
          <p:nvPr/>
        </p:nvSpPr>
        <p:spPr>
          <a:xfrm>
            <a:off x="3907559" y="15888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A00C1-9DC1-3E46-952C-A7EF89A301D2}"/>
              </a:ext>
            </a:extLst>
          </p:cNvPr>
          <p:cNvSpPr txBox="1"/>
          <p:nvPr/>
        </p:nvSpPr>
        <p:spPr>
          <a:xfrm>
            <a:off x="7472797" y="15465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65DBBF-02D0-464E-B5D9-1940425B319B}"/>
              </a:ext>
            </a:extLst>
          </p:cNvPr>
          <p:cNvSpPr txBox="1"/>
          <p:nvPr/>
        </p:nvSpPr>
        <p:spPr>
          <a:xfrm>
            <a:off x="4724972" y="480809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75242C-5075-A24D-B6CD-A339374716B7}"/>
              </a:ext>
            </a:extLst>
          </p:cNvPr>
          <p:cNvSpPr txBox="1"/>
          <p:nvPr/>
        </p:nvSpPr>
        <p:spPr>
          <a:xfrm>
            <a:off x="708338" y="3193961"/>
            <a:ext cx="5241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The classical E2E model with connectivity via the internet core is being replaced by a model with edge compute and private interconnections</a:t>
            </a:r>
            <a:r>
              <a:rPr lang="en-US" sz="2000" dirty="0"/>
              <a:t>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4EF76-CDB8-2546-9782-EC499A5F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1984-86CC-6748-86F9-8A6575C6F488}" type="datetime1">
              <a:rPr lang="en-GB" smtClean="0"/>
              <a:t>24/03/2020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A1F13D-2D10-C04D-A1DC-9995D279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14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DCFDD8-903D-844C-886B-224136E08B8F}"/>
              </a:ext>
            </a:extLst>
          </p:cNvPr>
          <p:cNvSpPr txBox="1"/>
          <p:nvPr/>
        </p:nvSpPr>
        <p:spPr>
          <a:xfrm>
            <a:off x="5434885" y="2450976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Transit AS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7B7523-95D4-E34B-9C92-1874826C5000}"/>
              </a:ext>
            </a:extLst>
          </p:cNvPr>
          <p:cNvSpPr/>
          <p:nvPr/>
        </p:nvSpPr>
        <p:spPr>
          <a:xfrm>
            <a:off x="6667128" y="4824864"/>
            <a:ext cx="2296569" cy="106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0FFEF0-8469-B449-9F34-52A6913B9914}"/>
              </a:ext>
            </a:extLst>
          </p:cNvPr>
          <p:cNvCxnSpPr>
            <a:cxnSpLocks/>
          </p:cNvCxnSpPr>
          <p:nvPr/>
        </p:nvCxnSpPr>
        <p:spPr>
          <a:xfrm flipH="1">
            <a:off x="7411616" y="5502728"/>
            <a:ext cx="26197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70B3FDA-68D6-C947-BC77-D4CB12882191}"/>
              </a:ext>
            </a:extLst>
          </p:cNvPr>
          <p:cNvSpPr txBox="1"/>
          <p:nvPr/>
        </p:nvSpPr>
        <p:spPr>
          <a:xfrm flipH="1">
            <a:off x="9086460" y="5321804"/>
            <a:ext cx="4567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BE4B89-B4AF-F946-8772-894C42AAD968}"/>
              </a:ext>
            </a:extLst>
          </p:cNvPr>
          <p:cNvSpPr txBox="1"/>
          <p:nvPr/>
        </p:nvSpPr>
        <p:spPr>
          <a:xfrm flipH="1">
            <a:off x="8342110" y="5321804"/>
            <a:ext cx="538985" cy="36184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780987-A234-374D-93EA-3E813C2BE068}"/>
              </a:ext>
            </a:extLst>
          </p:cNvPr>
          <p:cNvSpPr txBox="1"/>
          <p:nvPr/>
        </p:nvSpPr>
        <p:spPr>
          <a:xfrm>
            <a:off x="6711065" y="4823683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58FE32-F81F-DD47-81BA-F16EF82DC954}"/>
              </a:ext>
            </a:extLst>
          </p:cNvPr>
          <p:cNvSpPr txBox="1"/>
          <p:nvPr/>
        </p:nvSpPr>
        <p:spPr>
          <a:xfrm>
            <a:off x="4333399" y="5103391"/>
            <a:ext cx="573453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2F11DB-BE4B-B144-B774-60F1466D02F5}"/>
              </a:ext>
            </a:extLst>
          </p:cNvPr>
          <p:cNvSpPr txBox="1"/>
          <p:nvPr/>
        </p:nvSpPr>
        <p:spPr>
          <a:xfrm>
            <a:off x="1099046" y="5074278"/>
            <a:ext cx="680299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2F11DB-BE4B-B144-B774-60F1466D02F5}"/>
              </a:ext>
            </a:extLst>
          </p:cNvPr>
          <p:cNvSpPr txBox="1"/>
          <p:nvPr/>
        </p:nvSpPr>
        <p:spPr>
          <a:xfrm>
            <a:off x="9998347" y="5190188"/>
            <a:ext cx="680299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58FE32-F81F-DD47-81BA-F16EF82DC954}"/>
              </a:ext>
            </a:extLst>
          </p:cNvPr>
          <p:cNvSpPr txBox="1"/>
          <p:nvPr/>
        </p:nvSpPr>
        <p:spPr>
          <a:xfrm>
            <a:off x="6986449" y="5167785"/>
            <a:ext cx="573453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127" y="2395469"/>
            <a:ext cx="12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Host/client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81128" y="231819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0006" y="5640948"/>
            <a:ext cx="12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Host/client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75065" y="5731100"/>
            <a:ext cx="12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Host/client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15957" y="585989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(Cloud) Server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70481" y="5911405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(Cloud)Server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75242C-5075-A24D-B6CD-A339374716B7}"/>
              </a:ext>
            </a:extLst>
          </p:cNvPr>
          <p:cNvSpPr txBox="1"/>
          <p:nvPr/>
        </p:nvSpPr>
        <p:spPr>
          <a:xfrm>
            <a:off x="6015742" y="2884868"/>
            <a:ext cx="5755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This significantly reduces the problem of rolling out new network services.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2CB063-FD06-BC49-AF28-0BB979816769}"/>
              </a:ext>
            </a:extLst>
          </p:cNvPr>
          <p:cNvSpPr/>
          <p:nvPr/>
        </p:nvSpPr>
        <p:spPr>
          <a:xfrm>
            <a:off x="5573806" y="1708874"/>
            <a:ext cx="835485" cy="67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6372A83-82AE-E14A-B5E8-B242185BF9DA}"/>
              </a:ext>
            </a:extLst>
          </p:cNvPr>
          <p:cNvSpPr/>
          <p:nvPr/>
        </p:nvSpPr>
        <p:spPr>
          <a:xfrm>
            <a:off x="6503353" y="1677801"/>
            <a:ext cx="835485" cy="67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6D29B4-B2BF-8343-BCEE-5A65C7C927B4}"/>
              </a:ext>
            </a:extLst>
          </p:cNvPr>
          <p:cNvSpPr/>
          <p:nvPr/>
        </p:nvSpPr>
        <p:spPr>
          <a:xfrm>
            <a:off x="4659508" y="1718754"/>
            <a:ext cx="835485" cy="67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DCFDD8-903D-844C-886B-224136E08B8F}"/>
              </a:ext>
            </a:extLst>
          </p:cNvPr>
          <p:cNvSpPr txBox="1"/>
          <p:nvPr/>
        </p:nvSpPr>
        <p:spPr>
          <a:xfrm>
            <a:off x="862884" y="1098694"/>
            <a:ext cx="239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Classical E2E Internet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9DCFDD8-903D-844C-886B-224136E08B8F}"/>
              </a:ext>
            </a:extLst>
          </p:cNvPr>
          <p:cNvSpPr txBox="1"/>
          <p:nvPr/>
        </p:nvSpPr>
        <p:spPr>
          <a:xfrm>
            <a:off x="953035" y="4485838"/>
            <a:ext cx="1944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Evolving Internet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111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751DEB-866B-B948-A21F-87094C642DA5}"/>
              </a:ext>
            </a:extLst>
          </p:cNvPr>
          <p:cNvCxnSpPr>
            <a:cxnSpLocks/>
          </p:cNvCxnSpPr>
          <p:nvPr/>
        </p:nvCxnSpPr>
        <p:spPr>
          <a:xfrm flipH="1" flipV="1">
            <a:off x="7558377" y="4336941"/>
            <a:ext cx="3766" cy="2478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113756-AA11-0F4A-81B9-EE218C8E5E73}"/>
              </a:ext>
            </a:extLst>
          </p:cNvPr>
          <p:cNvCxnSpPr>
            <a:cxnSpLocks/>
          </p:cNvCxnSpPr>
          <p:nvPr/>
        </p:nvCxnSpPr>
        <p:spPr>
          <a:xfrm flipH="1" flipV="1">
            <a:off x="8779720" y="4321914"/>
            <a:ext cx="3766" cy="2478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C901BA-67A7-EF41-9915-EA27ED392D76}"/>
              </a:ext>
            </a:extLst>
          </p:cNvPr>
          <p:cNvCxnSpPr>
            <a:cxnSpLocks/>
          </p:cNvCxnSpPr>
          <p:nvPr/>
        </p:nvCxnSpPr>
        <p:spPr>
          <a:xfrm flipH="1" flipV="1">
            <a:off x="3825646" y="4351968"/>
            <a:ext cx="3766" cy="2478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64A419-F7C4-9344-9DA6-2D1AC0019BEC}"/>
              </a:ext>
            </a:extLst>
          </p:cNvPr>
          <p:cNvCxnSpPr>
            <a:cxnSpLocks/>
          </p:cNvCxnSpPr>
          <p:nvPr/>
        </p:nvCxnSpPr>
        <p:spPr>
          <a:xfrm>
            <a:off x="3133378" y="3001531"/>
            <a:ext cx="234418" cy="16190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8C3F84-ED42-014C-81F0-8F24D06A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49" y="110273"/>
            <a:ext cx="11506200" cy="1325563"/>
          </a:xfrm>
        </p:spPr>
        <p:txBody>
          <a:bodyPr/>
          <a:lstStyle/>
          <a:p>
            <a:r>
              <a:rPr lang="en-US" dirty="0"/>
              <a:t>Changing Fixed Access Models (1 or 2 Providers)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2F4D66-10A8-234D-8B0F-F55AE292B411}"/>
              </a:ext>
            </a:extLst>
          </p:cNvPr>
          <p:cNvSpPr/>
          <p:nvPr/>
        </p:nvSpPr>
        <p:spPr>
          <a:xfrm>
            <a:off x="2431010" y="3496541"/>
            <a:ext cx="1555453" cy="879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DC-FABRIC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EDFAB1-B47B-468F-ACFF-3BC6C0AD5983}"/>
              </a:ext>
            </a:extLst>
          </p:cNvPr>
          <p:cNvSpPr txBox="1"/>
          <p:nvPr/>
        </p:nvSpPr>
        <p:spPr>
          <a:xfrm>
            <a:off x="2431010" y="4623685"/>
            <a:ext cx="29046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639619-E3FE-4BEC-9121-CE62B4101988}"/>
              </a:ext>
            </a:extLst>
          </p:cNvPr>
          <p:cNvSpPr txBox="1"/>
          <p:nvPr/>
        </p:nvSpPr>
        <p:spPr>
          <a:xfrm>
            <a:off x="3634169" y="4590512"/>
            <a:ext cx="29046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6753A3-9849-439A-B437-7A33A429D140}"/>
              </a:ext>
            </a:extLst>
          </p:cNvPr>
          <p:cNvSpPr/>
          <p:nvPr/>
        </p:nvSpPr>
        <p:spPr>
          <a:xfrm>
            <a:off x="3899730" y="2635896"/>
            <a:ext cx="3577566" cy="10649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Global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DCI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B3A1E0-9E06-4264-891C-B659A141117A}"/>
              </a:ext>
            </a:extLst>
          </p:cNvPr>
          <p:cNvSpPr/>
          <p:nvPr/>
        </p:nvSpPr>
        <p:spPr>
          <a:xfrm>
            <a:off x="7389872" y="3451538"/>
            <a:ext cx="1555453" cy="879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DC-FABRIC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94436A-216C-487C-9633-558BD51FE1D7}"/>
              </a:ext>
            </a:extLst>
          </p:cNvPr>
          <p:cNvSpPr txBox="1"/>
          <p:nvPr/>
        </p:nvSpPr>
        <p:spPr>
          <a:xfrm>
            <a:off x="7389872" y="4578682"/>
            <a:ext cx="29046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D47245-AD8D-4352-B22F-54EC31764365}"/>
              </a:ext>
            </a:extLst>
          </p:cNvPr>
          <p:cNvSpPr txBox="1"/>
          <p:nvPr/>
        </p:nvSpPr>
        <p:spPr>
          <a:xfrm>
            <a:off x="8593031" y="4545509"/>
            <a:ext cx="29046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B1B9AC-382E-483A-9A15-B84EA4267D94}"/>
              </a:ext>
            </a:extLst>
          </p:cNvPr>
          <p:cNvSpPr txBox="1"/>
          <p:nvPr/>
        </p:nvSpPr>
        <p:spPr>
          <a:xfrm>
            <a:off x="3367796" y="3153577"/>
            <a:ext cx="87132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DC-GW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38D9A1-432A-4D53-90E6-3C3CBE86B085}"/>
              </a:ext>
            </a:extLst>
          </p:cNvPr>
          <p:cNvSpPr txBox="1"/>
          <p:nvPr/>
        </p:nvSpPr>
        <p:spPr>
          <a:xfrm>
            <a:off x="7206869" y="3142930"/>
            <a:ext cx="87132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DC-GW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057A1A-61A7-4D64-9EDC-E5E60431A5D7}"/>
              </a:ext>
            </a:extLst>
          </p:cNvPr>
          <p:cNvCxnSpPr>
            <a:cxnSpLocks/>
          </p:cNvCxnSpPr>
          <p:nvPr/>
        </p:nvCxnSpPr>
        <p:spPr>
          <a:xfrm>
            <a:off x="2995388" y="4759606"/>
            <a:ext cx="372408" cy="0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DB6E41-C099-424B-A680-8002C4E0B506}"/>
              </a:ext>
            </a:extLst>
          </p:cNvPr>
          <p:cNvCxnSpPr>
            <a:cxnSpLocks/>
          </p:cNvCxnSpPr>
          <p:nvPr/>
        </p:nvCxnSpPr>
        <p:spPr>
          <a:xfrm>
            <a:off x="7981394" y="4738308"/>
            <a:ext cx="372408" cy="0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BFAF7DEF-64CD-4C3E-8CA1-55EA374944F4}"/>
              </a:ext>
            </a:extLst>
          </p:cNvPr>
          <p:cNvSpPr/>
          <p:nvPr/>
        </p:nvSpPr>
        <p:spPr>
          <a:xfrm>
            <a:off x="1982358" y="2509764"/>
            <a:ext cx="1316469" cy="6536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 NW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42E35A-4D7A-401E-9A5D-78556C855282}"/>
              </a:ext>
            </a:extLst>
          </p:cNvPr>
          <p:cNvSpPr txBox="1"/>
          <p:nvPr/>
        </p:nvSpPr>
        <p:spPr>
          <a:xfrm>
            <a:off x="1785971" y="2124956"/>
            <a:ext cx="42669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36D591-0309-4158-8D45-1776666AEFEF}"/>
              </a:ext>
            </a:extLst>
          </p:cNvPr>
          <p:cNvSpPr txBox="1"/>
          <p:nvPr/>
        </p:nvSpPr>
        <p:spPr>
          <a:xfrm>
            <a:off x="2265286" y="1940290"/>
            <a:ext cx="42669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66F1EA-800B-460C-9B75-7A4A2941F6B3}"/>
              </a:ext>
            </a:extLst>
          </p:cNvPr>
          <p:cNvSpPr txBox="1"/>
          <p:nvPr/>
        </p:nvSpPr>
        <p:spPr>
          <a:xfrm>
            <a:off x="4889442" y="3891167"/>
            <a:ext cx="185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Provider</a:t>
            </a:r>
          </a:p>
          <a:p>
            <a:r>
              <a:rPr lang="en-US" dirty="0"/>
              <a:t>(need for E2E IP</a:t>
            </a:r>
          </a:p>
          <a:p>
            <a:r>
              <a:rPr lang="en-US" dirty="0"/>
              <a:t>With additional </a:t>
            </a:r>
          </a:p>
          <a:p>
            <a:r>
              <a:rPr lang="en-US" dirty="0"/>
              <a:t>Service req.)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6B0694-8358-E848-B286-D33BD2BBADAC}"/>
              </a:ext>
            </a:extLst>
          </p:cNvPr>
          <p:cNvCxnSpPr>
            <a:stCxn id="79" idx="2"/>
            <a:endCxn id="77" idx="1"/>
          </p:cNvCxnSpPr>
          <p:nvPr/>
        </p:nvCxnSpPr>
        <p:spPr>
          <a:xfrm>
            <a:off x="1999320" y="2494288"/>
            <a:ext cx="175830" cy="11120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6BFC4A-901E-B24C-8565-0467EB136376}"/>
              </a:ext>
            </a:extLst>
          </p:cNvPr>
          <p:cNvCxnSpPr>
            <a:cxnSpLocks/>
            <a:stCxn id="77" idx="0"/>
            <a:endCxn id="80" idx="2"/>
          </p:cNvCxnSpPr>
          <p:nvPr/>
        </p:nvCxnSpPr>
        <p:spPr>
          <a:xfrm flipH="1" flipV="1">
            <a:off x="2478635" y="2309622"/>
            <a:ext cx="161958" cy="20014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A9DFF3-FCEB-EC48-81BD-821792770A9F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576242" y="4375801"/>
            <a:ext cx="64351" cy="2478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553E-3DBF-1448-9662-63B6162E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A0E8-9752-3744-9841-6263C05D5C85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C1C9F-5422-D746-8969-F677A7BB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CB392-013F-EA4F-9E05-44CC5308F6E1}"/>
              </a:ext>
            </a:extLst>
          </p:cNvPr>
          <p:cNvSpPr txBox="1"/>
          <p:nvPr/>
        </p:nvSpPr>
        <p:spPr>
          <a:xfrm>
            <a:off x="7477296" y="1618592"/>
            <a:ext cx="419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network and single global provider with local point of presence.</a:t>
            </a:r>
          </a:p>
        </p:txBody>
      </p:sp>
    </p:spTree>
    <p:extLst>
      <p:ext uri="{BB962C8B-B14F-4D97-AF65-F5344CB8AC3E}">
        <p14:creationId xmlns:p14="http://schemas.microsoft.com/office/powerpoint/2010/main" val="421327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90"/>
          <p:cNvSpPr/>
          <p:nvPr/>
        </p:nvSpPr>
        <p:spPr>
          <a:xfrm>
            <a:off x="204594" y="1401110"/>
            <a:ext cx="8746386" cy="4421026"/>
          </a:xfrm>
          <a:custGeom>
            <a:avLst/>
            <a:gdLst>
              <a:gd name="connsiteX0" fmla="*/ 8750461 w 8819909"/>
              <a:gd name="connsiteY0" fmla="*/ 0 h 4421529"/>
              <a:gd name="connsiteX1" fmla="*/ 0 w 8819909"/>
              <a:gd name="connsiteY1" fmla="*/ 46298 h 4421529"/>
              <a:gd name="connsiteX2" fmla="*/ 34724 w 8819909"/>
              <a:gd name="connsiteY2" fmla="*/ 4375230 h 4421529"/>
              <a:gd name="connsiteX3" fmla="*/ 2314937 w 8819909"/>
              <a:gd name="connsiteY3" fmla="*/ 4421529 h 4421529"/>
              <a:gd name="connsiteX4" fmla="*/ 2326512 w 8819909"/>
              <a:gd name="connsiteY4" fmla="*/ 2777924 h 4421529"/>
              <a:gd name="connsiteX5" fmla="*/ 8819909 w 8819909"/>
              <a:gd name="connsiteY5" fmla="*/ 2766349 h 4421529"/>
              <a:gd name="connsiteX6" fmla="*/ 8750461 w 8819909"/>
              <a:gd name="connsiteY6" fmla="*/ 0 h 4421529"/>
              <a:gd name="connsiteX0" fmla="*/ 8843059 w 8843059"/>
              <a:gd name="connsiteY0" fmla="*/ 0 h 4409955"/>
              <a:gd name="connsiteX1" fmla="*/ 0 w 8843059"/>
              <a:gd name="connsiteY1" fmla="*/ 34724 h 4409955"/>
              <a:gd name="connsiteX2" fmla="*/ 34724 w 8843059"/>
              <a:gd name="connsiteY2" fmla="*/ 4363656 h 4409955"/>
              <a:gd name="connsiteX3" fmla="*/ 2314937 w 8843059"/>
              <a:gd name="connsiteY3" fmla="*/ 4409955 h 4409955"/>
              <a:gd name="connsiteX4" fmla="*/ 2326512 w 8843059"/>
              <a:gd name="connsiteY4" fmla="*/ 2766350 h 4409955"/>
              <a:gd name="connsiteX5" fmla="*/ 8819909 w 8843059"/>
              <a:gd name="connsiteY5" fmla="*/ 2754775 h 4409955"/>
              <a:gd name="connsiteX6" fmla="*/ 8843059 w 8843059"/>
              <a:gd name="connsiteY6" fmla="*/ 0 h 4409955"/>
              <a:gd name="connsiteX0" fmla="*/ 8843059 w 8843059"/>
              <a:gd name="connsiteY0" fmla="*/ 0 h 4444679"/>
              <a:gd name="connsiteX1" fmla="*/ 0 w 8843059"/>
              <a:gd name="connsiteY1" fmla="*/ 34724 h 4444679"/>
              <a:gd name="connsiteX2" fmla="*/ 34724 w 8843059"/>
              <a:gd name="connsiteY2" fmla="*/ 4444679 h 4444679"/>
              <a:gd name="connsiteX3" fmla="*/ 2314937 w 8843059"/>
              <a:gd name="connsiteY3" fmla="*/ 4409955 h 4444679"/>
              <a:gd name="connsiteX4" fmla="*/ 2326512 w 8843059"/>
              <a:gd name="connsiteY4" fmla="*/ 2766350 h 4444679"/>
              <a:gd name="connsiteX5" fmla="*/ 8819909 w 8843059"/>
              <a:gd name="connsiteY5" fmla="*/ 2754775 h 4444679"/>
              <a:gd name="connsiteX6" fmla="*/ 8843059 w 8843059"/>
              <a:gd name="connsiteY6" fmla="*/ 0 h 4444679"/>
              <a:gd name="connsiteX0" fmla="*/ 8843059 w 8843059"/>
              <a:gd name="connsiteY0" fmla="*/ 0 h 4409955"/>
              <a:gd name="connsiteX1" fmla="*/ 0 w 8843059"/>
              <a:gd name="connsiteY1" fmla="*/ 34724 h 4409955"/>
              <a:gd name="connsiteX2" fmla="*/ 34724 w 8843059"/>
              <a:gd name="connsiteY2" fmla="*/ 4409955 h 4409955"/>
              <a:gd name="connsiteX3" fmla="*/ 2314937 w 8843059"/>
              <a:gd name="connsiteY3" fmla="*/ 4409955 h 4409955"/>
              <a:gd name="connsiteX4" fmla="*/ 2326512 w 8843059"/>
              <a:gd name="connsiteY4" fmla="*/ 2766350 h 4409955"/>
              <a:gd name="connsiteX5" fmla="*/ 8819909 w 8843059"/>
              <a:gd name="connsiteY5" fmla="*/ 2754775 h 4409955"/>
              <a:gd name="connsiteX6" fmla="*/ 8843059 w 8843059"/>
              <a:gd name="connsiteY6" fmla="*/ 0 h 4409955"/>
              <a:gd name="connsiteX0" fmla="*/ 8843059 w 8843059"/>
              <a:gd name="connsiteY0" fmla="*/ 0 h 4421529"/>
              <a:gd name="connsiteX1" fmla="*/ 0 w 8843059"/>
              <a:gd name="connsiteY1" fmla="*/ 34724 h 4421529"/>
              <a:gd name="connsiteX2" fmla="*/ 0 w 8843059"/>
              <a:gd name="connsiteY2" fmla="*/ 4421529 h 4421529"/>
              <a:gd name="connsiteX3" fmla="*/ 2314937 w 8843059"/>
              <a:gd name="connsiteY3" fmla="*/ 4409955 h 4421529"/>
              <a:gd name="connsiteX4" fmla="*/ 2326512 w 8843059"/>
              <a:gd name="connsiteY4" fmla="*/ 2766350 h 4421529"/>
              <a:gd name="connsiteX5" fmla="*/ 8819909 w 8843059"/>
              <a:gd name="connsiteY5" fmla="*/ 2754775 h 4421529"/>
              <a:gd name="connsiteX6" fmla="*/ 8843059 w 8843059"/>
              <a:gd name="connsiteY6" fmla="*/ 0 h 4421529"/>
              <a:gd name="connsiteX0" fmla="*/ 8843059 w 8843059"/>
              <a:gd name="connsiteY0" fmla="*/ 0 h 4444679"/>
              <a:gd name="connsiteX1" fmla="*/ 0 w 8843059"/>
              <a:gd name="connsiteY1" fmla="*/ 34724 h 4444679"/>
              <a:gd name="connsiteX2" fmla="*/ 0 w 8843059"/>
              <a:gd name="connsiteY2" fmla="*/ 4421529 h 4444679"/>
              <a:gd name="connsiteX3" fmla="*/ 2314937 w 8843059"/>
              <a:gd name="connsiteY3" fmla="*/ 4444679 h 4444679"/>
              <a:gd name="connsiteX4" fmla="*/ 2326512 w 8843059"/>
              <a:gd name="connsiteY4" fmla="*/ 2766350 h 4444679"/>
              <a:gd name="connsiteX5" fmla="*/ 8819909 w 8843059"/>
              <a:gd name="connsiteY5" fmla="*/ 2754775 h 4444679"/>
              <a:gd name="connsiteX6" fmla="*/ 8843059 w 8843059"/>
              <a:gd name="connsiteY6" fmla="*/ 0 h 4444679"/>
              <a:gd name="connsiteX0" fmla="*/ 8843059 w 8843059"/>
              <a:gd name="connsiteY0" fmla="*/ 0 h 4456253"/>
              <a:gd name="connsiteX1" fmla="*/ 0 w 8843059"/>
              <a:gd name="connsiteY1" fmla="*/ 34724 h 4456253"/>
              <a:gd name="connsiteX2" fmla="*/ 11575 w 8843059"/>
              <a:gd name="connsiteY2" fmla="*/ 4456253 h 4456253"/>
              <a:gd name="connsiteX3" fmla="*/ 2314937 w 8843059"/>
              <a:gd name="connsiteY3" fmla="*/ 4444679 h 4456253"/>
              <a:gd name="connsiteX4" fmla="*/ 2326512 w 8843059"/>
              <a:gd name="connsiteY4" fmla="*/ 2766350 h 4456253"/>
              <a:gd name="connsiteX5" fmla="*/ 8819909 w 8843059"/>
              <a:gd name="connsiteY5" fmla="*/ 2754775 h 4456253"/>
              <a:gd name="connsiteX6" fmla="*/ 8843059 w 8843059"/>
              <a:gd name="connsiteY6" fmla="*/ 0 h 4456253"/>
              <a:gd name="connsiteX0" fmla="*/ 8843059 w 8843059"/>
              <a:gd name="connsiteY0" fmla="*/ 0 h 4456253"/>
              <a:gd name="connsiteX1" fmla="*/ 0 w 8843059"/>
              <a:gd name="connsiteY1" fmla="*/ 34724 h 4456253"/>
              <a:gd name="connsiteX2" fmla="*/ 11575 w 8843059"/>
              <a:gd name="connsiteY2" fmla="*/ 4456253 h 4456253"/>
              <a:gd name="connsiteX3" fmla="*/ 2314937 w 8843059"/>
              <a:gd name="connsiteY3" fmla="*/ 4444679 h 4456253"/>
              <a:gd name="connsiteX4" fmla="*/ 8225126 w 8843059"/>
              <a:gd name="connsiteY4" fmla="*/ 4226240 h 4456253"/>
              <a:gd name="connsiteX5" fmla="*/ 8819909 w 8843059"/>
              <a:gd name="connsiteY5" fmla="*/ 2754775 h 4456253"/>
              <a:gd name="connsiteX6" fmla="*/ 8843059 w 8843059"/>
              <a:gd name="connsiteY6" fmla="*/ 0 h 4456253"/>
              <a:gd name="connsiteX0" fmla="*/ 8843059 w 8843059"/>
              <a:gd name="connsiteY0" fmla="*/ 0 h 4561042"/>
              <a:gd name="connsiteX1" fmla="*/ 0 w 8843059"/>
              <a:gd name="connsiteY1" fmla="*/ 34724 h 4561042"/>
              <a:gd name="connsiteX2" fmla="*/ 11575 w 8843059"/>
              <a:gd name="connsiteY2" fmla="*/ 4456253 h 4561042"/>
              <a:gd name="connsiteX3" fmla="*/ 2314937 w 8843059"/>
              <a:gd name="connsiteY3" fmla="*/ 4444679 h 4561042"/>
              <a:gd name="connsiteX4" fmla="*/ 8772018 w 8843059"/>
              <a:gd name="connsiteY4" fmla="*/ 4397218 h 4561042"/>
              <a:gd name="connsiteX5" fmla="*/ 8819909 w 8843059"/>
              <a:gd name="connsiteY5" fmla="*/ 2754775 h 4561042"/>
              <a:gd name="connsiteX6" fmla="*/ 8843059 w 8843059"/>
              <a:gd name="connsiteY6" fmla="*/ 0 h 4561042"/>
              <a:gd name="connsiteX0" fmla="*/ 8843059 w 8843059"/>
              <a:gd name="connsiteY0" fmla="*/ 0 h 4514837"/>
              <a:gd name="connsiteX1" fmla="*/ 0 w 8843059"/>
              <a:gd name="connsiteY1" fmla="*/ 34724 h 4514837"/>
              <a:gd name="connsiteX2" fmla="*/ 11575 w 8843059"/>
              <a:gd name="connsiteY2" fmla="*/ 4456253 h 4514837"/>
              <a:gd name="connsiteX3" fmla="*/ 2314937 w 8843059"/>
              <a:gd name="connsiteY3" fmla="*/ 4444679 h 4514837"/>
              <a:gd name="connsiteX4" fmla="*/ 3491172 w 8843059"/>
              <a:gd name="connsiteY4" fmla="*/ 4421868 h 4514837"/>
              <a:gd name="connsiteX5" fmla="*/ 8772018 w 8843059"/>
              <a:gd name="connsiteY5" fmla="*/ 4397218 h 4514837"/>
              <a:gd name="connsiteX6" fmla="*/ 8819909 w 8843059"/>
              <a:gd name="connsiteY6" fmla="*/ 2754775 h 4514837"/>
              <a:gd name="connsiteX7" fmla="*/ 8843059 w 8843059"/>
              <a:gd name="connsiteY7" fmla="*/ 0 h 451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43059" h="4514837">
                <a:moveTo>
                  <a:pt x="8843059" y="0"/>
                </a:moveTo>
                <a:lnTo>
                  <a:pt x="0" y="34724"/>
                </a:lnTo>
                <a:cubicBezTo>
                  <a:pt x="3858" y="1508567"/>
                  <a:pt x="7717" y="2982410"/>
                  <a:pt x="11575" y="4456253"/>
                </a:cubicBezTo>
                <a:lnTo>
                  <a:pt x="2314937" y="4444679"/>
                </a:lnTo>
                <a:cubicBezTo>
                  <a:pt x="2892700" y="4414836"/>
                  <a:pt x="2414992" y="4429778"/>
                  <a:pt x="3491172" y="4421868"/>
                </a:cubicBezTo>
                <a:cubicBezTo>
                  <a:pt x="4567352" y="4413958"/>
                  <a:pt x="7881725" y="4650954"/>
                  <a:pt x="8772018" y="4397218"/>
                </a:cubicBezTo>
                <a:lnTo>
                  <a:pt x="8819909" y="2754775"/>
                </a:lnTo>
                <a:lnTo>
                  <a:pt x="884305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2F4D66-10A8-234D-8B0F-F55AE292B411}"/>
              </a:ext>
            </a:extLst>
          </p:cNvPr>
          <p:cNvSpPr/>
          <p:nvPr/>
        </p:nvSpPr>
        <p:spPr>
          <a:xfrm>
            <a:off x="6736466" y="1469984"/>
            <a:ext cx="1891445" cy="2465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DC-FABRIC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AF7DEF-64CD-4C3E-8CA1-55EA374944F4}"/>
              </a:ext>
            </a:extLst>
          </p:cNvPr>
          <p:cNvSpPr/>
          <p:nvPr/>
        </p:nvSpPr>
        <p:spPr>
          <a:xfrm>
            <a:off x="2812647" y="4490981"/>
            <a:ext cx="4155312" cy="114589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ACCESS NW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ED81DF9-7079-4B8E-8183-2E4D979FB52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506899" y="5069713"/>
            <a:ext cx="3569810" cy="9083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8C3F84-ED42-014C-81F0-8F24D06A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72" y="99772"/>
            <a:ext cx="11228455" cy="1325563"/>
          </a:xfrm>
        </p:spPr>
        <p:txBody>
          <a:bodyPr/>
          <a:lstStyle/>
          <a:p>
            <a:r>
              <a:rPr lang="en-US" dirty="0"/>
              <a:t>Single “Underlay</a:t>
            </a:r>
            <a:r>
              <a:rPr lang="en-US"/>
              <a:t>” provider </a:t>
            </a:r>
            <a:r>
              <a:rPr lang="en-US" dirty="0"/>
              <a:t>E2E</a:t>
            </a:r>
            <a:br>
              <a:rPr lang="en-US" dirty="0"/>
            </a:br>
            <a:r>
              <a:rPr lang="en-US" sz="2400" dirty="0"/>
              <a:t>for 4G/5G network (Cellular/Access Networks)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DCFDD8-903D-844C-886B-224136E08B8F}"/>
              </a:ext>
            </a:extLst>
          </p:cNvPr>
          <p:cNvSpPr txBox="1"/>
          <p:nvPr/>
        </p:nvSpPr>
        <p:spPr>
          <a:xfrm>
            <a:off x="1337546" y="1778244"/>
            <a:ext cx="5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UE’s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83702" y="2149149"/>
            <a:ext cx="1058047" cy="714422"/>
            <a:chOff x="985048" y="2207021"/>
            <a:chExt cx="1058047" cy="71442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6771BB-056D-4B1F-9B79-623DC24ADB15}"/>
                </a:ext>
              </a:extLst>
            </p:cNvPr>
            <p:cNvSpPr txBox="1"/>
            <p:nvPr/>
          </p:nvSpPr>
          <p:spPr>
            <a:xfrm>
              <a:off x="1267648" y="2207021"/>
              <a:ext cx="32893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C3DA5C-C919-4A52-80E2-88DC71EFAE33}"/>
                </a:ext>
              </a:extLst>
            </p:cNvPr>
            <p:cNvSpPr txBox="1"/>
            <p:nvPr/>
          </p:nvSpPr>
          <p:spPr>
            <a:xfrm>
              <a:off x="985048" y="2552111"/>
              <a:ext cx="105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Vehicular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352" y="2995442"/>
            <a:ext cx="1249509" cy="680653"/>
            <a:chOff x="889316" y="2925993"/>
            <a:chExt cx="1249509" cy="68065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DED803-0CBF-4809-91AB-402B4EE14512}"/>
                </a:ext>
              </a:extLst>
            </p:cNvPr>
            <p:cNvSpPr txBox="1"/>
            <p:nvPr/>
          </p:nvSpPr>
          <p:spPr>
            <a:xfrm>
              <a:off x="1267648" y="2925993"/>
              <a:ext cx="426697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226D24-84D2-49A9-BB2A-DE9DA915B4DD}"/>
                </a:ext>
              </a:extLst>
            </p:cNvPr>
            <p:cNvSpPr txBox="1"/>
            <p:nvPr/>
          </p:nvSpPr>
          <p:spPr>
            <a:xfrm>
              <a:off x="889316" y="3237314"/>
              <a:ext cx="12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Drone/UAV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25514" y="2949746"/>
            <a:ext cx="534121" cy="760043"/>
            <a:chOff x="1192136" y="3621077"/>
            <a:chExt cx="534121" cy="7600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9AA8C0-F261-4135-B1D4-7557B2E1CFF8}"/>
                </a:ext>
              </a:extLst>
            </p:cNvPr>
            <p:cNvSpPr txBox="1"/>
            <p:nvPr/>
          </p:nvSpPr>
          <p:spPr>
            <a:xfrm>
              <a:off x="1260421" y="3621077"/>
              <a:ext cx="32893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E732CD-176F-469E-A164-84EB2B78D87E}"/>
                </a:ext>
              </a:extLst>
            </p:cNvPr>
            <p:cNvSpPr txBox="1"/>
            <p:nvPr/>
          </p:nvSpPr>
          <p:spPr>
            <a:xfrm>
              <a:off x="1192136" y="401178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IIoT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3964" y="2157020"/>
            <a:ext cx="1432443" cy="706903"/>
            <a:chOff x="610652" y="1485687"/>
            <a:chExt cx="1432443" cy="7069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0B2683-BBFC-4BB1-9864-E38157071E56}"/>
                </a:ext>
              </a:extLst>
            </p:cNvPr>
            <p:cNvSpPr txBox="1"/>
            <p:nvPr/>
          </p:nvSpPr>
          <p:spPr>
            <a:xfrm>
              <a:off x="1260420" y="1485687"/>
              <a:ext cx="32893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E11BCB-F880-4BCA-B722-4884880B28E2}"/>
                </a:ext>
              </a:extLst>
            </p:cNvPr>
            <p:cNvSpPr txBox="1"/>
            <p:nvPr/>
          </p:nvSpPr>
          <p:spPr>
            <a:xfrm>
              <a:off x="610652" y="1823258"/>
              <a:ext cx="143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Phone/</a:t>
              </a:r>
              <a:r>
                <a:rPr lang="en-US" dirty="0" err="1"/>
                <a:t>eMBB</a:t>
              </a:r>
              <a:endParaRPr 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5B34971-E5F3-46DC-A552-B13EA7C940B8}"/>
              </a:ext>
            </a:extLst>
          </p:cNvPr>
          <p:cNvSpPr txBox="1"/>
          <p:nvPr/>
        </p:nvSpPr>
        <p:spPr>
          <a:xfrm>
            <a:off x="949124" y="4791211"/>
            <a:ext cx="1557775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RADIO (Tower)</a:t>
            </a:r>
          </a:p>
          <a:p>
            <a:pPr algn="ctr"/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BC7032-FD2B-4BEF-84F7-9C45082D7E03}"/>
              </a:ext>
            </a:extLst>
          </p:cNvPr>
          <p:cNvSpPr txBox="1"/>
          <p:nvPr/>
        </p:nvSpPr>
        <p:spPr>
          <a:xfrm>
            <a:off x="3423610" y="4930108"/>
            <a:ext cx="71526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CS-PE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7E47D7-AD23-4038-8DF3-1E272660C120}"/>
              </a:ext>
            </a:extLst>
          </p:cNvPr>
          <p:cNvSpPr txBox="1"/>
          <p:nvPr/>
        </p:nvSpPr>
        <p:spPr>
          <a:xfrm>
            <a:off x="4444618" y="4909228"/>
            <a:ext cx="91935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Aggr</a:t>
            </a:r>
            <a:r>
              <a:rPr lang="en-US" dirty="0"/>
              <a:t>-PE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61690-76BC-4D3C-8CC1-FBA662669112}"/>
              </a:ext>
            </a:extLst>
          </p:cNvPr>
          <p:cNvSpPr txBox="1"/>
          <p:nvPr/>
        </p:nvSpPr>
        <p:spPr>
          <a:xfrm>
            <a:off x="5627381" y="4909228"/>
            <a:ext cx="92384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Core-PE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FE1148DD-9B6D-4783-A980-57CCA9331E36}"/>
              </a:ext>
            </a:extLst>
          </p:cNvPr>
          <p:cNvSpPr/>
          <p:nvPr/>
        </p:nvSpPr>
        <p:spPr>
          <a:xfrm>
            <a:off x="6978989" y="1616192"/>
            <a:ext cx="1403019" cy="7203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Cellular Core Network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AD2605-6EBD-4EC2-B286-306B59F581EE}"/>
              </a:ext>
            </a:extLst>
          </p:cNvPr>
          <p:cNvSpPr/>
          <p:nvPr/>
        </p:nvSpPr>
        <p:spPr>
          <a:xfrm>
            <a:off x="9349246" y="3999010"/>
            <a:ext cx="2229242" cy="1064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4E9B11-B201-4CF1-8C67-2D17250DBA56}"/>
              </a:ext>
            </a:extLst>
          </p:cNvPr>
          <p:cNvCxnSpPr>
            <a:cxnSpLocks/>
          </p:cNvCxnSpPr>
          <p:nvPr/>
        </p:nvCxnSpPr>
        <p:spPr>
          <a:xfrm flipH="1">
            <a:off x="2141316" y="3877519"/>
            <a:ext cx="324091" cy="763930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311CA3-F550-4F72-B8F7-97587CAD01E4}"/>
              </a:ext>
            </a:extLst>
          </p:cNvPr>
          <p:cNvCxnSpPr>
            <a:cxnSpLocks/>
          </p:cNvCxnSpPr>
          <p:nvPr/>
        </p:nvCxnSpPr>
        <p:spPr>
          <a:xfrm>
            <a:off x="949124" y="3808070"/>
            <a:ext cx="185194" cy="868102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D5F78C1-66B4-4954-B8A3-6B823068C077}"/>
              </a:ext>
            </a:extLst>
          </p:cNvPr>
          <p:cNvSpPr txBox="1"/>
          <p:nvPr/>
        </p:nvSpPr>
        <p:spPr>
          <a:xfrm>
            <a:off x="5051455" y="4007238"/>
            <a:ext cx="20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Service Termination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87914E-E0D4-4E27-9562-75305C53C462}"/>
              </a:ext>
            </a:extLst>
          </p:cNvPr>
          <p:cNvSpPr txBox="1"/>
          <p:nvPr/>
        </p:nvSpPr>
        <p:spPr>
          <a:xfrm>
            <a:off x="1967696" y="6093458"/>
            <a:ext cx="630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for E2E IP With stringent underlay needs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311CA3-F550-4F72-B8F7-97587CAD01E4}"/>
              </a:ext>
            </a:extLst>
          </p:cNvPr>
          <p:cNvCxnSpPr>
            <a:cxnSpLocks/>
          </p:cNvCxnSpPr>
          <p:nvPr/>
        </p:nvCxnSpPr>
        <p:spPr>
          <a:xfrm>
            <a:off x="1261641" y="3796496"/>
            <a:ext cx="185194" cy="868102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311CA3-F550-4F72-B8F7-97587CAD01E4}"/>
              </a:ext>
            </a:extLst>
          </p:cNvPr>
          <p:cNvCxnSpPr>
            <a:cxnSpLocks/>
          </p:cNvCxnSpPr>
          <p:nvPr/>
        </p:nvCxnSpPr>
        <p:spPr>
          <a:xfrm flipH="1">
            <a:off x="1805650" y="3842795"/>
            <a:ext cx="162046" cy="833378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1AD2605-6EBD-4EC2-B286-306B59F581EE}"/>
              </a:ext>
            </a:extLst>
          </p:cNvPr>
          <p:cNvSpPr/>
          <p:nvPr/>
        </p:nvSpPr>
        <p:spPr>
          <a:xfrm>
            <a:off x="9214389" y="5104415"/>
            <a:ext cx="2229242" cy="106491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Private</a:t>
            </a:r>
          </a:p>
          <a:p>
            <a:pPr algn="ctr"/>
            <a:r>
              <a:rPr lang="en-US" dirty="0"/>
              <a:t>Networks (DC)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2F4D66-10A8-234D-8B0F-F55AE292B411}"/>
              </a:ext>
            </a:extLst>
          </p:cNvPr>
          <p:cNvSpPr/>
          <p:nvPr/>
        </p:nvSpPr>
        <p:spPr>
          <a:xfrm>
            <a:off x="4016415" y="2581154"/>
            <a:ext cx="1891445" cy="13085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DC-FABRIC</a:t>
            </a: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74E90275-6C76-45F4-8F44-92E829E1A542}"/>
              </a:ext>
            </a:extLst>
          </p:cNvPr>
          <p:cNvSpPr/>
          <p:nvPr/>
        </p:nvSpPr>
        <p:spPr>
          <a:xfrm>
            <a:off x="4294214" y="2981427"/>
            <a:ext cx="836279" cy="3693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Compute/Storage</a:t>
            </a:r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5D1DD684-D112-42CE-AD09-FA1730F178AD}"/>
              </a:ext>
            </a:extLst>
          </p:cNvPr>
          <p:cNvSpPr/>
          <p:nvPr/>
        </p:nvSpPr>
        <p:spPr>
          <a:xfrm>
            <a:off x="5089257" y="2869436"/>
            <a:ext cx="426697" cy="5660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Top Corners Rounded 60">
            <a:extLst>
              <a:ext uri="{FF2B5EF4-FFF2-40B4-BE49-F238E27FC236}">
                <a16:creationId xmlns:a16="http://schemas.microsoft.com/office/drawing/2014/main" id="{74E90275-6C76-45F4-8F44-92E829E1A542}"/>
              </a:ext>
            </a:extLst>
          </p:cNvPr>
          <p:cNvSpPr/>
          <p:nvPr/>
        </p:nvSpPr>
        <p:spPr>
          <a:xfrm>
            <a:off x="7014264" y="2935128"/>
            <a:ext cx="836279" cy="3693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Compute/Storage</a:t>
            </a:r>
          </a:p>
        </p:txBody>
      </p:sp>
      <p:sp>
        <p:nvSpPr>
          <p:cNvPr id="69" name="Flowchart: Magnetic Disk 61">
            <a:extLst>
              <a:ext uri="{FF2B5EF4-FFF2-40B4-BE49-F238E27FC236}">
                <a16:creationId xmlns:a16="http://schemas.microsoft.com/office/drawing/2014/main" id="{5D1DD684-D112-42CE-AD09-FA1730F178AD}"/>
              </a:ext>
            </a:extLst>
          </p:cNvPr>
          <p:cNvSpPr/>
          <p:nvPr/>
        </p:nvSpPr>
        <p:spPr>
          <a:xfrm>
            <a:off x="7809307" y="2823137"/>
            <a:ext cx="426697" cy="5660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D81DF9-7079-4B8E-8183-2E4D979FB522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V="1">
            <a:off x="4904295" y="3889661"/>
            <a:ext cx="57843" cy="101956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D81DF9-7079-4B8E-8183-2E4D979FB522}"/>
              </a:ext>
            </a:extLst>
          </p:cNvPr>
          <p:cNvCxnSpPr>
            <a:cxnSpLocks/>
            <a:stCxn id="58" idx="0"/>
            <a:endCxn id="39" idx="2"/>
          </p:cNvCxnSpPr>
          <p:nvPr/>
        </p:nvCxnSpPr>
        <p:spPr>
          <a:xfrm flipV="1">
            <a:off x="6089303" y="3935959"/>
            <a:ext cx="1592886" cy="97326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D81DF9-7079-4B8E-8183-2E4D979FB522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7711620" y="3924101"/>
            <a:ext cx="1637626" cy="60736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D81DF9-7079-4B8E-8183-2E4D979FB52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682189" y="3935959"/>
            <a:ext cx="1592885" cy="145205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870522" y="1944547"/>
            <a:ext cx="3414531" cy="4166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2777924" y="3125165"/>
            <a:ext cx="1041722" cy="1273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5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draft overview</a:t>
            </a:r>
          </a:p>
          <a:p>
            <a:r>
              <a:rPr lang="en-US" dirty="0"/>
              <a:t>New Application -&gt; New Needs, Services &amp; Capabilities</a:t>
            </a:r>
          </a:p>
          <a:p>
            <a:r>
              <a:rPr lang="en-US" dirty="0"/>
              <a:t>Emerging Deployment Models</a:t>
            </a:r>
          </a:p>
          <a:p>
            <a:r>
              <a:rPr lang="en-US" dirty="0">
                <a:solidFill>
                  <a:srgbClr val="FF0000"/>
                </a:solidFill>
              </a:rPr>
              <a:t>Forwarding Layer Shortcomings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BB8-8419-1F4D-9DBC-4EEBB96B216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246-C64A-A246-AA05-A8A030BD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0" y="-52638"/>
            <a:ext cx="10193102" cy="1325563"/>
          </a:xfrm>
        </p:spPr>
        <p:txBody>
          <a:bodyPr/>
          <a:lstStyle/>
          <a:p>
            <a:r>
              <a:rPr lang="en-US" dirty="0"/>
              <a:t>Addressing and Packet Formats</a:t>
            </a:r>
            <a:br>
              <a:rPr lang="en-US" dirty="0"/>
            </a:br>
            <a:r>
              <a:rPr lang="en-US" sz="2800" dirty="0"/>
              <a:t>Forwarding </a:t>
            </a:r>
            <a:r>
              <a:rPr lang="en-US" sz="2800"/>
              <a:t>Layer Shortcomings </a:t>
            </a:r>
            <a:r>
              <a:rPr lang="en-US" sz="2800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3D7A-1D55-B145-B62C-7417A1850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2" y="1400537"/>
            <a:ext cx="11382221" cy="5058136"/>
          </a:xfrm>
        </p:spPr>
        <p:txBody>
          <a:bodyPr>
            <a:normAutofit/>
          </a:bodyPr>
          <a:lstStyle/>
          <a:p>
            <a:r>
              <a:rPr lang="en-US" dirty="0"/>
              <a:t>Addresses are:</a:t>
            </a:r>
          </a:p>
          <a:p>
            <a:pPr lvl="1"/>
            <a:r>
              <a:rPr lang="en-US" dirty="0"/>
              <a:t>Too long (</a:t>
            </a:r>
            <a:r>
              <a:rPr lang="en-US" dirty="0" err="1"/>
              <a:t>eg</a:t>
            </a:r>
            <a:r>
              <a:rPr lang="en-US" dirty="0"/>
              <a:t>.: IoT, </a:t>
            </a:r>
            <a:r>
              <a:rPr lang="en-US" dirty="0" err="1"/>
              <a:t>LowPAN</a:t>
            </a:r>
            <a:r>
              <a:rPr lang="en-US" dirty="0"/>
              <a:t>, ..)</a:t>
            </a:r>
          </a:p>
          <a:p>
            <a:pPr lvl="1"/>
            <a:r>
              <a:rPr lang="en-US" dirty="0"/>
              <a:t>Too short (</a:t>
            </a:r>
            <a:r>
              <a:rPr lang="en-US" dirty="0" err="1"/>
              <a:t>eg.</a:t>
            </a:r>
            <a:r>
              <a:rPr lang="en-US" dirty="0"/>
              <a:t>: content semantics, SR network programming,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 from the same address family</a:t>
            </a:r>
          </a:p>
          <a:p>
            <a:pPr lvl="1"/>
            <a:r>
              <a:rPr lang="en-US" dirty="0"/>
              <a:t>Limited semantics</a:t>
            </a:r>
          </a:p>
          <a:p>
            <a:r>
              <a:rPr lang="en-US" dirty="0"/>
              <a:t>Packet format / extensibility / flexibility:</a:t>
            </a:r>
          </a:p>
          <a:p>
            <a:pPr lvl="1"/>
            <a:r>
              <a:rPr lang="en-US" dirty="0"/>
              <a:t>Only IPv6 going forward</a:t>
            </a:r>
            <a:r>
              <a:rPr lang="en-US" baseline="30000" dirty="0"/>
              <a:t>(*)</a:t>
            </a:r>
            <a:r>
              <a:rPr lang="en-US" dirty="0"/>
              <a:t>: RFC8200 very challenging to meet new needs </a:t>
            </a:r>
          </a:p>
          <a:p>
            <a:pPr lvl="1"/>
            <a:r>
              <a:rPr lang="en-US" dirty="0"/>
              <a:t>Only few additional types of extension headers can be added</a:t>
            </a:r>
          </a:p>
          <a:p>
            <a:pPr lvl="1"/>
            <a:r>
              <a:rPr lang="en-US" dirty="0"/>
              <a:t>But not extensible enough for the  network needs of the new application</a:t>
            </a:r>
          </a:p>
          <a:p>
            <a:pPr lvl="1"/>
            <a:r>
              <a:rPr lang="en-US" dirty="0"/>
              <a:t>Modifying packet header metadata (beyond ECN, segment-id ?)</a:t>
            </a:r>
          </a:p>
          <a:p>
            <a:pPr lvl="1"/>
            <a:r>
              <a:rPr lang="en-US" dirty="0"/>
              <a:t>For example multiple, lightweight per-path network guidance to a packet.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A5ED-18BF-7048-A95E-BF7B05D5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525E-3973-F945-9F73-7DD8B363EE4D}" type="datetime1">
              <a:rPr lang="en-GB" smtClean="0"/>
              <a:t>24/03/2020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3A66D-5F2D-F34D-B9BD-230672DA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1722" y="6550223"/>
            <a:ext cx="4621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(*) </a:t>
            </a:r>
            <a:r>
              <a:rPr lang="en-US" sz="1400" dirty="0">
                <a:hlinkClick r:id="rId2"/>
              </a:rPr>
              <a:t>https://www.iab.org/2016/11/07/iab-statement-on-ipv6/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716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246-C64A-A246-AA05-A8A030BD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0" y="-41065"/>
            <a:ext cx="10193102" cy="1325563"/>
          </a:xfrm>
        </p:spPr>
        <p:txBody>
          <a:bodyPr/>
          <a:lstStyle/>
          <a:p>
            <a:r>
              <a:rPr lang="en-US" dirty="0"/>
              <a:t>Beyond Best Effort (BBE)</a:t>
            </a:r>
            <a:br>
              <a:rPr lang="en-US" dirty="0"/>
            </a:br>
            <a:r>
              <a:rPr lang="en-US" sz="2800" dirty="0"/>
              <a:t>Forwarding Layer Shortcomings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3D7A-1D55-B145-B62C-7417A1850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2" y="1423685"/>
            <a:ext cx="11382221" cy="53127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‘QoS’ services are limited </a:t>
            </a:r>
          </a:p>
          <a:p>
            <a:pPr lvl="1"/>
            <a:r>
              <a:rPr lang="en-US" dirty="0"/>
              <a:t>Only in limited (“controlled”) domains.</a:t>
            </a:r>
          </a:p>
          <a:p>
            <a:pPr lvl="1"/>
            <a:r>
              <a:rPr lang="en-US" dirty="0"/>
              <a:t>Not end-to-end and predictable  (throughput, latency)                  </a:t>
            </a:r>
          </a:p>
          <a:p>
            <a:pPr lvl="1"/>
            <a:r>
              <a:rPr lang="en-US" dirty="0"/>
              <a:t>Not granular (with </a:t>
            </a:r>
            <a:r>
              <a:rPr lang="en-US" dirty="0" err="1"/>
              <a:t>DiffServ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Not accurate and guaranteed (even with low-latency-low-loss-services – L4S)</a:t>
            </a:r>
          </a:p>
          <a:p>
            <a:pPr lvl="1"/>
            <a:r>
              <a:rPr lang="en-US" dirty="0"/>
              <a:t>Programmability</a:t>
            </a:r>
          </a:p>
          <a:p>
            <a:r>
              <a:rPr lang="en-US" dirty="0"/>
              <a:t>DetNet is limited by use of current data planes</a:t>
            </a:r>
          </a:p>
          <a:p>
            <a:pPr lvl="1"/>
            <a:r>
              <a:rPr lang="en-US" dirty="0"/>
              <a:t>Scoped for limited to private networks amongst a set of coordinated endpoints.</a:t>
            </a:r>
          </a:p>
          <a:p>
            <a:pPr lvl="1"/>
            <a:r>
              <a:rPr lang="en-US" dirty="0"/>
              <a:t>Missing full forwarding plane for IP (e.g. </a:t>
            </a:r>
            <a:r>
              <a:rPr lang="en-US"/>
              <a:t>PREOF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Service model for ”inelastic” traffic only (CBR/TSPEC) traffic</a:t>
            </a:r>
          </a:p>
          <a:p>
            <a:r>
              <a:rPr lang="en-US" dirty="0"/>
              <a:t>Fairness and</a:t>
            </a:r>
            <a:r>
              <a:rPr lang="is-IS" dirty="0"/>
              <a:t> </a:t>
            </a:r>
            <a:r>
              <a:rPr lang="en-US" dirty="0"/>
              <a:t>differentiated elastic traffic unresolved</a:t>
            </a:r>
          </a:p>
          <a:p>
            <a:pPr lvl="1"/>
            <a:r>
              <a:rPr lang="is-IS" dirty="0"/>
              <a:t>Internet Fairness == “Do not kill other flows” (not good enough)</a:t>
            </a:r>
          </a:p>
          <a:p>
            <a:pPr lvl="1"/>
            <a:r>
              <a:rPr lang="is-IS" dirty="0"/>
              <a:t>Component proposal exist: NADA weighted CC, PI</a:t>
            </a:r>
            <a:r>
              <a:rPr lang="is-IS" baseline="30000" dirty="0"/>
              <a:t>2</a:t>
            </a:r>
            <a:r>
              <a:rPr lang="is-IS" dirty="0"/>
              <a:t>, Multi-TSPEC, ... </a:t>
            </a:r>
          </a:p>
          <a:p>
            <a:pPr lvl="1"/>
            <a:r>
              <a:rPr lang="is-IS" dirty="0"/>
              <a:t>B</a:t>
            </a:r>
            <a:r>
              <a:rPr lang="en-US" dirty="0"/>
              <a:t>u</a:t>
            </a:r>
            <a:r>
              <a:rPr lang="is-IS" dirty="0"/>
              <a:t>t overall solution architecture missing.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A5ED-18BF-7048-A95E-BF7B05D5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525E-3973-F945-9F73-7DD8B363EE4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3A66D-5F2D-F34D-B9BD-230672DA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draft overview</a:t>
            </a:r>
          </a:p>
          <a:p>
            <a:r>
              <a:rPr lang="en-US" dirty="0"/>
              <a:t>New Application -&gt; New Needs, Services &amp; Capabilities</a:t>
            </a:r>
          </a:p>
          <a:p>
            <a:r>
              <a:rPr lang="en-US" dirty="0"/>
              <a:t>Emerging Deployment Models</a:t>
            </a:r>
          </a:p>
          <a:p>
            <a:r>
              <a:rPr lang="en-US" dirty="0"/>
              <a:t>Forwarding Layer Shortcomings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BB8-8419-1F4D-9DBC-4EEBB96B216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0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F58A-C0B5-CE46-9670-19D9207C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3"/>
            <a:ext cx="10515600" cy="861791"/>
          </a:xfrm>
        </p:spPr>
        <p:txBody>
          <a:bodyPr>
            <a:normAutofit fontScale="90000"/>
          </a:bodyPr>
          <a:lstStyle/>
          <a:p>
            <a:r>
              <a:rPr lang="en-US" dirty="0"/>
              <a:t>User-Network Interface (UNI)</a:t>
            </a:r>
            <a:br>
              <a:rPr lang="en-US" dirty="0"/>
            </a:br>
            <a:r>
              <a:rPr lang="en-US" sz="3100" dirty="0"/>
              <a:t>Forwarding Layer Shortcomings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44E4-1A19-2044-A092-29D68D08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37"/>
            <a:ext cx="10515600" cy="5393803"/>
          </a:xfrm>
        </p:spPr>
        <p:txBody>
          <a:bodyPr>
            <a:normAutofit fontScale="70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300" dirty="0"/>
              <a:t>UNI required to enable high-value applications</a:t>
            </a:r>
          </a:p>
          <a:p>
            <a:pPr marL="685800" lvl="2">
              <a:spcBef>
                <a:spcPts val="1000"/>
              </a:spcBef>
            </a:pPr>
            <a:r>
              <a:rPr lang="en-US" sz="2900" dirty="0"/>
              <a:t>Application needs to ask more from the network than it can today, </a:t>
            </a:r>
            <a:br>
              <a:rPr lang="en-US" sz="2900" dirty="0"/>
            </a:br>
            <a:r>
              <a:rPr lang="en-US" sz="2900" dirty="0"/>
              <a:t>and network needs to know more than it does today to help.</a:t>
            </a:r>
          </a:p>
          <a:p>
            <a:endParaRPr lang="en-US" sz="3200" dirty="0"/>
          </a:p>
          <a:p>
            <a:pPr marL="228600" lvl="1">
              <a:spcBef>
                <a:spcPts val="1000"/>
              </a:spcBef>
            </a:pPr>
            <a:r>
              <a:rPr lang="en-US" sz="3200" dirty="0"/>
              <a:t>Explicit User/Application &lt;-&gt; signaling missing</a:t>
            </a:r>
          </a:p>
          <a:p>
            <a:pPr marL="685800" lvl="2">
              <a:spcBef>
                <a:spcPts val="1000"/>
              </a:spcBef>
            </a:pPr>
            <a:r>
              <a:rPr lang="en-US" sz="2900" dirty="0"/>
              <a:t>BBE services (traffic specific Service-Level-Objectives)</a:t>
            </a:r>
          </a:p>
          <a:p>
            <a:pPr marL="685800" lvl="2">
              <a:spcBef>
                <a:spcPts val="1000"/>
              </a:spcBef>
            </a:pPr>
            <a:r>
              <a:rPr lang="en-US" sz="2900" dirty="0"/>
              <a:t>High Precision Network state feedback (beyond ECN framework)</a:t>
            </a:r>
            <a:endParaRPr lang="en-US" altLang="en-US" sz="2900" dirty="0"/>
          </a:p>
          <a:p>
            <a:r>
              <a:rPr lang="en-US" altLang="en-US" sz="3200" dirty="0"/>
              <a:t>Current UNI protocols designed for execution in control plane CPU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900" dirty="0"/>
              <a:t>Problem: Control plane not keeping up with speed of data-plane (scale, latency) 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900" dirty="0"/>
              <a:t>Design future UNI protocols for execution in data-plane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900" dirty="0"/>
              <a:t>In data-plane signaling, e.g.: </a:t>
            </a:r>
            <a:r>
              <a:rPr lang="en-US" altLang="en-US" sz="2600" dirty="0"/>
              <a:t>[</a:t>
            </a:r>
            <a:r>
              <a:rPr lang="en-US" altLang="en-US" sz="2600" dirty="0">
                <a:hlinkClick r:id="rId2" tooltip="&quot;Resource Reservation Protocol for IP Transport QoS&quot;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I-D.han-tsvwg-ip-transport-qos</a:t>
            </a:r>
            <a:r>
              <a:rPr lang="en-US" altLang="en-US" sz="2600" dirty="0"/>
              <a:t>] [</a:t>
            </a:r>
            <a:r>
              <a:rPr lang="en-US" altLang="en-US" sz="2600" dirty="0">
                <a:hlinkClick r:id="rId3" tooltip="&quot;Enhanced DiffServ by In-band Signaling&quot;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I-D.han-tsvwg-enhanced-diffserv</a:t>
            </a:r>
            <a:r>
              <a:rPr lang="en-US" altLang="en-US" sz="2600" dirty="0"/>
              <a:t>] </a:t>
            </a: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3200" dirty="0"/>
              <a:t>Security model missing</a:t>
            </a:r>
          </a:p>
          <a:p>
            <a:pPr marL="685800" lvl="2">
              <a:spcBef>
                <a:spcPts val="1000"/>
              </a:spcBef>
            </a:pPr>
            <a:r>
              <a:rPr lang="en-US" sz="2900" dirty="0"/>
              <a:t>No trust model: User &lt;-&gt; Network (E.g.: application assumed to only trust DC server app)</a:t>
            </a:r>
          </a:p>
          <a:p>
            <a:pPr marL="685800" lvl="2">
              <a:spcBef>
                <a:spcPts val="1000"/>
              </a:spcBef>
            </a:pPr>
            <a:r>
              <a:rPr lang="en-US" sz="2900" dirty="0"/>
              <a:t>No comprehensive authentication: User &lt;-&gt; Network </a:t>
            </a:r>
          </a:p>
          <a:p>
            <a:pPr marL="685800" lvl="2">
              <a:spcBef>
                <a:spcPts val="1000"/>
              </a:spcBef>
            </a:pPr>
            <a:r>
              <a:rPr lang="en-US" sz="2900" dirty="0"/>
              <a:t>Solvable for limited (collaborating) domains – including future (Internet) Access Networks.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6AB6-C09C-E049-879B-D0A3DBB0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BD9C-76EB-4D49-916D-3E11C44082F0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7B6F5-849E-E24A-BA12-53664DE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draft overview</a:t>
            </a:r>
          </a:p>
          <a:p>
            <a:r>
              <a:rPr lang="en-US" dirty="0"/>
              <a:t>New Application -&gt; New Needs, Services &amp; Capabilities</a:t>
            </a:r>
          </a:p>
          <a:p>
            <a:r>
              <a:rPr lang="en-US" dirty="0"/>
              <a:t>Emerging Deployment Models</a:t>
            </a:r>
          </a:p>
          <a:p>
            <a:r>
              <a:rPr lang="en-US" dirty="0"/>
              <a:t>Forwarding Layer Shortcomings</a:t>
            </a:r>
          </a:p>
          <a:p>
            <a:r>
              <a:rPr lang="en-US" dirty="0">
                <a:solidFill>
                  <a:srgbClr val="FF0000"/>
                </a:solidFill>
              </a:rPr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BB8-8419-1F4D-9DBC-4EEBB96B216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DF10-45A5-DA43-A827-7B3A5290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AAF3-F77D-AB4E-9117-43372A33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Need converged networks with both BE and BBE</a:t>
            </a:r>
          </a:p>
          <a:p>
            <a:r>
              <a:rPr lang="en-US" dirty="0">
                <a:sym typeface="Wingdings" panose="05000000000000000000" pitchFamily="2" charset="2"/>
              </a:rPr>
              <a:t>Need an architectural level discussion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About how to address the new requirements.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address (inter)network changes.</a:t>
            </a:r>
            <a:endParaRPr lang="en-US" dirty="0"/>
          </a:p>
          <a:p>
            <a:r>
              <a:rPr lang="en-US" dirty="0"/>
              <a:t>Why not make piecemeal fixes ?</a:t>
            </a:r>
          </a:p>
          <a:p>
            <a:pPr lvl="1"/>
            <a:r>
              <a:rPr lang="en-US" dirty="0"/>
              <a:t>X number of services, at-least X or more protocols, that much effort in design, development and standardization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Integration then has increased complexity</a:t>
            </a:r>
          </a:p>
          <a:p>
            <a:r>
              <a:rPr lang="en-US" dirty="0">
                <a:sym typeface="Wingdings" panose="05000000000000000000" pitchFamily="2" charset="2"/>
              </a:rPr>
              <a:t>Or take a step back to assess the situation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Holistically gather and study forwarding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6BC8-23F5-E44D-BCA8-6CCF4C8E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3B70-4B4A-8B4A-8948-FDDA538BD396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FFA-8D83-2D4E-9862-47F93C3B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6F06-71A5-C34C-948F-2C73477C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352C-4D1B-DE4E-A706-77328FBC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applications and the </a:t>
            </a:r>
            <a:r>
              <a:rPr lang="en-US"/>
              <a:t>network deployments </a:t>
            </a:r>
            <a:r>
              <a:rPr lang="en-US" dirty="0"/>
              <a:t>are changing.</a:t>
            </a:r>
          </a:p>
          <a:p>
            <a:r>
              <a:rPr lang="en-US" dirty="0"/>
              <a:t>The economics are changing.</a:t>
            </a:r>
          </a:p>
          <a:p>
            <a:r>
              <a:rPr lang="en-US" dirty="0"/>
              <a:t>This is an area where the IETF needs to lead.</a:t>
            </a:r>
          </a:p>
          <a:p>
            <a:r>
              <a:rPr lang="en-US" dirty="0"/>
              <a:t>Feedback and contributions to this work are welcome.</a:t>
            </a:r>
          </a:p>
          <a:p>
            <a:pPr marL="457200" lvl="1" indent="0">
              <a:buNone/>
            </a:pPr>
            <a:r>
              <a:rPr lang="en-US" dirty="0"/>
              <a:t>Agreements or disagreements? </a:t>
            </a:r>
            <a:br>
              <a:rPr lang="en-US" dirty="0"/>
            </a:br>
            <a:r>
              <a:rPr lang="en-US" dirty="0"/>
              <a:t>What have we missed?  Is there anything we have overstated? </a:t>
            </a:r>
          </a:p>
          <a:p>
            <a:r>
              <a:rPr lang="en-US" dirty="0"/>
              <a:t>Please join us!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112E-E301-014F-8661-EB4315AF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A468-1986-704E-8C49-A4C85C934EA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B9E97-66D9-684E-A1E5-DD8C0F03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BB8-8419-1F4D-9DBC-4EEBB96B216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statement draft overview</a:t>
            </a:r>
          </a:p>
          <a:p>
            <a:r>
              <a:rPr lang="en-US" dirty="0"/>
              <a:t>New Application -&gt; New Needs, Services &amp; Capabilities</a:t>
            </a:r>
          </a:p>
          <a:p>
            <a:r>
              <a:rPr lang="en-US" dirty="0"/>
              <a:t>Emerging Deployment Models</a:t>
            </a:r>
          </a:p>
          <a:p>
            <a:r>
              <a:rPr lang="en-US" dirty="0"/>
              <a:t>Forwarding Layer Shortcomings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BB8-8419-1F4D-9DBC-4EEBB96B216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CF64-A6B9-3244-B077-99A2482B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Problem Statement does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18AB-B4ED-BF4E-8678-80B5D51F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Identifies an emerging set of new network and transport requirements that exceed beyond the ability of best effort protocols.</a:t>
            </a:r>
          </a:p>
          <a:p>
            <a:r>
              <a:rPr lang="en-US" dirty="0"/>
              <a:t>Makes a case for evolving the forwarding layer to address the new E2E needs to support 5G, B5G, 6G, Network 2030 etc.</a:t>
            </a:r>
          </a:p>
          <a:p>
            <a:r>
              <a:rPr lang="en-US" dirty="0"/>
              <a:t>Elaborates on problems/limitations in the forwarding paradigms based on IP and its related protocols.</a:t>
            </a:r>
          </a:p>
          <a:p>
            <a:r>
              <a:rPr lang="en-US" dirty="0"/>
              <a:t>Provides the first step in developing a common description and appreciation of the problems in the context of IP as the core of forwarding layer.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B3F6-8059-244C-88F2-4DB5EFC9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256B-8B34-9E42-9006-4972249E7718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78C96-C6BD-1542-BEBA-6515ACE9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CBD50-DF55-442A-834C-0509349AD799}"/>
              </a:ext>
            </a:extLst>
          </p:cNvPr>
          <p:cNvSpPr txBox="1">
            <a:spLocks/>
          </p:cNvSpPr>
          <p:nvPr/>
        </p:nvSpPr>
        <p:spPr>
          <a:xfrm>
            <a:off x="5962436" y="308224"/>
            <a:ext cx="5989834" cy="646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6.  Existing Protocol and Layering Challenges and Gaps  .  17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6.1.  Challenges with IPv6  . . . . . . . . . . . . . .  17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6.1.1.  The End-to-End Model  . . . . . . . . . . . .  17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6.1.2.  Fixed Address Length  . . . . . . . . . . . .  21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6.2.  Better Than Best Effort E2E Network Services  . .  22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6.3.  Adaptive Bit-rate Video streaming . . . . . . . .  23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6.4.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Higher Precision Networking Service  .  24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6.5.  Forwarding Plane vs. Control Plane  . . . . . . .  24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6.6.  User-Network/Network-User Interface Signaling . .  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7.  Candidate Solution Directions . . . . . . . . . . . .  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7.1.  Variable Length Addresses . . . . . . . . . . . .  27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7.2.  Address Semantics . . . . . . . . . . . . . . . .  27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7.3.  Multiple Instructions . . . . . . . . . . . . . .  28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7.4.  Node and Path Specific Processing Instructions  .  28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7.5.  Integrated Assurance and Verification . . . . . .  28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8.  IANA Considerations . . . . . . . . . . . . . . . . .  29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9.  Security Considerations . . . . . . . . . . . . . . .  29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10. Appendix 1: Expanded Summary of Sub-G1 Use Cases  . .  29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[...]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11. Appendix 2: Expanded Summary of Sub-G2 New Network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Capabilities and Services . . . . . . . . . . . . . .  32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[...]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12. References  . . . . . . . . . . . . . . . . . . . . .  40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[...]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18AB-B4ED-BF4E-8678-80B5D51F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6" y="197777"/>
            <a:ext cx="5989834" cy="646244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 of Contents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1.  Introduction  . . . . . . . . . . . . . . . . . . .   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1.1.  Forwarding Layer  . . . . . . . . . . . . . .   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2.  New Use Cases for packet networks . . . . . . . .   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2.1.  Video and AR/VR . . . . . . . . . . . . . . .   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2.2.  Role of Fixed Networks in 5G and Beyond 5G  .   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2.3.  ITU-T Focus Group Network-2030  . . . . . . .   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3.  New Network Capabilities and Services . . . . . .   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3.1.  New Services  . . . . . . . . . . . . . . . .   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3.2.  New Capabilities  . . . . . . . . . . . . . .   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4.  Underlying New Requirements . . . . . . . . . . .  10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4.1.  Better than Best Effort . . . . . . . . . . .  10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4.2.  Efficient Packet Design . . . . . . . . . . .  10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4.3.  Forwarding Identifiers  . . . . . . . . . . .  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4.4.  Operational visibility  . . . . . . . . . . .  12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4.5.  Holistic solution . . . . . . . . . . . . . .  12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5.  Deployment Models . . . . . . . . . . . . . . . .  13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5.1.  Edge-2-Edge Model . . . . . . . . . . . . . .  13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5.2.  End-2-End Model Single Provider . . . . . . .  13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5.3.  End-2-End Model with multiple Providers . . .  14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5.4.  Embedded Service  . . . . . . . . . . . . . .  15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5.5.  Embedded Global Service . . . . . . . . . . .  16</a:t>
            </a:r>
          </a:p>
        </p:txBody>
      </p:sp>
    </p:spTree>
    <p:extLst>
      <p:ext uri="{BB962C8B-B14F-4D97-AF65-F5344CB8AC3E}">
        <p14:creationId xmlns:p14="http://schemas.microsoft.com/office/powerpoint/2010/main" val="131793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draft overview</a:t>
            </a:r>
          </a:p>
          <a:p>
            <a:r>
              <a:rPr lang="en-US" dirty="0">
                <a:solidFill>
                  <a:srgbClr val="FF0000"/>
                </a:solidFill>
              </a:rPr>
              <a:t>New Application -&gt; New Needs, Services &amp; Capabilities</a:t>
            </a:r>
          </a:p>
          <a:p>
            <a:r>
              <a:rPr lang="en-US" dirty="0"/>
              <a:t>Emerging Deployment Models</a:t>
            </a:r>
          </a:p>
          <a:p>
            <a:r>
              <a:rPr lang="en-US" dirty="0"/>
              <a:t>Forwarding Layer Shortcomings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BB8-8419-1F4D-9DBC-4EEBB96B216D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62A2-66DB-574A-8687-EA6B3A5D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3" y="0"/>
            <a:ext cx="10515600" cy="1325563"/>
          </a:xfrm>
        </p:spPr>
        <p:txBody>
          <a:bodyPr/>
          <a:lstStyle/>
          <a:p>
            <a:r>
              <a:rPr lang="en-US" dirty="0"/>
              <a:t>New Applications</a:t>
            </a:r>
            <a:br>
              <a:rPr lang="en-US" dirty="0"/>
            </a:br>
            <a:r>
              <a:rPr lang="en-US" sz="3200" dirty="0"/>
              <a:t>drive new Needs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7DD7F6-A862-4818-8BB1-1F321F9EB024}"/>
              </a:ext>
            </a:extLst>
          </p:cNvPr>
          <p:cNvSpPr txBox="1">
            <a:spLocks/>
          </p:cNvSpPr>
          <p:nvPr/>
        </p:nvSpPr>
        <p:spPr>
          <a:xfrm>
            <a:off x="757543" y="1513108"/>
            <a:ext cx="10174014" cy="476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Beyond 5G will require URLLC beyond the radio edge and include backhaul and core. </a:t>
            </a:r>
          </a:p>
          <a:p>
            <a:pPr>
              <a:lnSpc>
                <a:spcPct val="110000"/>
              </a:lnSpc>
            </a:pPr>
            <a:r>
              <a:rPr lang="en-US" dirty="0"/>
              <a:t>Increasing number of mission-critical applications (tele-operation of equipment, tele-driving, tele-medicine, tactile)  are not tolerant of loss and cannot afford retransmissions due to latency constraints </a:t>
            </a:r>
          </a:p>
          <a:p>
            <a:pPr>
              <a:lnSpc>
                <a:spcPct val="110000"/>
              </a:lnSpc>
            </a:pPr>
            <a:r>
              <a:rPr lang="en-US" dirty="0"/>
              <a:t>AR/VR and holographic networking applications require high traffic volumes with predictable latency guarantees, not just optimization.</a:t>
            </a:r>
          </a:p>
          <a:p>
            <a:pPr>
              <a:lnSpc>
                <a:spcPct val="110000"/>
              </a:lnSpc>
            </a:pPr>
            <a:r>
              <a:rPr lang="en-US" dirty="0"/>
              <a:t>Space-terrestrial networks with mega-clusters to ensure connectivity in airspace, over oceans, and beyond exceed the mobility capabilities of existing technologies</a:t>
            </a:r>
          </a:p>
          <a:p>
            <a:pPr>
              <a:lnSpc>
                <a:spcPct val="110000"/>
              </a:lnSpc>
            </a:pPr>
            <a:r>
              <a:rPr lang="en-US" dirty="0"/>
              <a:t>Resource-constrained IoT devices are hampered by the constraints of IPv6, such as address lengths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A8E16-A1C4-9948-9C77-94514FD6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9CAE-2B32-3849-8C82-43C592992A16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31E3-CE3B-6546-B537-0D02D1F0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62A2-66DB-574A-8687-EA6B3A5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Needs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4F41-B697-624C-8C80-8B324786C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53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5G/B5G Services – end-to-end support</a:t>
            </a:r>
          </a:p>
          <a:p>
            <a:pPr lvl="1"/>
            <a:r>
              <a:rPr lang="en-US" dirty="0"/>
              <a:t>URLLC and </a:t>
            </a:r>
            <a:r>
              <a:rPr lang="en-US" dirty="0" err="1"/>
              <a:t>mMTC</a:t>
            </a:r>
            <a:r>
              <a:rPr lang="en-US" dirty="0"/>
              <a:t> are addressed in the radio, but not yet in the backhaul. </a:t>
            </a:r>
          </a:p>
          <a:p>
            <a:pPr lvl="1"/>
            <a:r>
              <a:rPr lang="en-US" dirty="0"/>
              <a:t>The fixed network packet layer needs be developed to keep up with the new radios.</a:t>
            </a:r>
          </a:p>
          <a:p>
            <a:r>
              <a:rPr lang="en-US" sz="2400" dirty="0"/>
              <a:t>Latency precision category of service: </a:t>
            </a:r>
          </a:p>
          <a:p>
            <a:pPr lvl="1"/>
            <a:r>
              <a:rPr lang="en-US" dirty="0"/>
              <a:t>Industrial Internet, industry automation, V2X, Tactile internet  etc.</a:t>
            </a:r>
          </a:p>
          <a:p>
            <a:r>
              <a:rPr lang="en-US" sz="2400" dirty="0"/>
              <a:t>Volumetric Data transmission</a:t>
            </a:r>
          </a:p>
          <a:p>
            <a:pPr lvl="1"/>
            <a:r>
              <a:rPr lang="en-US" dirty="0"/>
              <a:t>Immersive AR/VR media transmission - Predictable throughput (over bandwidth) is necessary for Motion to Photon latency requirements E2E 20 </a:t>
            </a:r>
            <a:r>
              <a:rPr lang="en-US" dirty="0" err="1"/>
              <a:t>ms</a:t>
            </a:r>
            <a:r>
              <a:rPr lang="en-US" dirty="0"/>
              <a:t> for realistic world visualizations.</a:t>
            </a:r>
          </a:p>
          <a:p>
            <a:pPr lvl="1"/>
            <a:r>
              <a:rPr lang="en-US" dirty="0"/>
              <a:t>Media evolution from AR/VR to Holograms pushes capacity to 10s of gigabits.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47FA-A611-EC4A-A35D-721203AD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069A-4C93-C342-A890-151A781D654E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320D6-CF57-7A42-AA1E-5B0807D0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62A2-66DB-574A-8687-EA6B3A5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Needs (2).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4F41-B697-624C-8C80-8B324786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Evolution in Reachability Paradigms</a:t>
            </a:r>
          </a:p>
          <a:p>
            <a:pPr lvl="1"/>
            <a:r>
              <a:rPr lang="en-US" sz="2200" dirty="0"/>
              <a:t>Integration of multiple space-broadband constellations with terrestrial networks. To access satellite-networks, geo-coordinate awareness for reachability.</a:t>
            </a:r>
          </a:p>
          <a:p>
            <a:pPr lvl="1"/>
            <a:r>
              <a:rPr lang="en-US" sz="2200" dirty="0"/>
              <a:t>Edge compute service data and attributes are location specific.  Network layer location awareness for service delivery.</a:t>
            </a:r>
          </a:p>
          <a:p>
            <a:pPr lvl="1"/>
            <a:r>
              <a:rPr lang="en-US" sz="2200" dirty="0" err="1"/>
              <a:t>ManyNets</a:t>
            </a:r>
            <a:r>
              <a:rPr lang="en-US" sz="2200" dirty="0"/>
              <a:t> (Network of many largescale non-transit networks: </a:t>
            </a:r>
            <a:r>
              <a:rPr lang="en-US" sz="2200" dirty="0" err="1"/>
              <a:t>Sigfox</a:t>
            </a:r>
            <a:r>
              <a:rPr lang="en-US" sz="2200" dirty="0"/>
              <a:t>, public clouds),  require interworking of disparate network types.</a:t>
            </a:r>
            <a:endParaRPr lang="en-US" sz="2600" dirty="0"/>
          </a:p>
          <a:p>
            <a:r>
              <a:rPr lang="en-US" sz="2200" dirty="0"/>
              <a:t>IoT is stressed by the constraints of IPv6.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6D47-7C4F-1C49-8698-36EE10C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91E3-E5A9-BC48-A056-2EA061B2AB9F}" type="datetime1">
              <a:rPr lang="en-GB" smtClean="0"/>
              <a:t>24/03/2020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AE7D1-0974-934C-A251-FDD70155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A20-FE2A-F545-91B3-78268AF7C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2306</Words>
  <Application>Microsoft Macintosh PowerPoint</Application>
  <PresentationFormat>Widescreen</PresentationFormat>
  <Paragraphs>350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Problems  in the  Forwarding Layer</vt:lpstr>
      <vt:lpstr>Content</vt:lpstr>
      <vt:lpstr>Content</vt:lpstr>
      <vt:lpstr>What this Problem Statement does </vt:lpstr>
      <vt:lpstr>PowerPoint Presentation</vt:lpstr>
      <vt:lpstr>Content</vt:lpstr>
      <vt:lpstr>New Applications drive new Needs</vt:lpstr>
      <vt:lpstr>New Needs (1)</vt:lpstr>
      <vt:lpstr>New Needs (2).</vt:lpstr>
      <vt:lpstr>New Services</vt:lpstr>
      <vt:lpstr>New Capabilities</vt:lpstr>
      <vt:lpstr>Content</vt:lpstr>
      <vt:lpstr>Emerging Deployment Models</vt:lpstr>
      <vt:lpstr>Evolving Network Architecture Facilitates Change</vt:lpstr>
      <vt:lpstr>Changing Fixed Access Models (1 or 2 Providers)</vt:lpstr>
      <vt:lpstr>Single “Underlay” provider E2E for 4G/5G network (Cellular/Access Networks)</vt:lpstr>
      <vt:lpstr>Content</vt:lpstr>
      <vt:lpstr>Addressing and Packet Formats Forwarding Layer Shortcomings (1)</vt:lpstr>
      <vt:lpstr>Beyond Best Effort (BBE) Forwarding Layer Shortcomings (2)</vt:lpstr>
      <vt:lpstr>User-Network Interface (UNI) Forwarding Layer Shortcomings (3)</vt:lpstr>
      <vt:lpstr>Content</vt:lpstr>
      <vt:lpstr>Where To Go From Here</vt:lpstr>
      <vt:lpstr>Let’s Talk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 Bryant</dc:creator>
  <cp:lastModifiedBy>Stewart Bryant</cp:lastModifiedBy>
  <cp:revision>99</cp:revision>
  <dcterms:created xsi:type="dcterms:W3CDTF">2020-03-12T15:10:26Z</dcterms:created>
  <dcterms:modified xsi:type="dcterms:W3CDTF">2020-03-25T14:26:04Z</dcterms:modified>
</cp:coreProperties>
</file>