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1398DA-72E6-495B-B2A4-22F89F5354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643B57-92E7-4A86-A2D2-3C851122CA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82BEE-2DBD-44BC-BD83-B9F66C0670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18D6A5-E09B-4971-898F-151FA58B40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9E5707-776B-4FBF-88AD-3C3637BC77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D2EDD7-B1B2-4219-BE25-DDEF2B96B8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1A7866-A577-422D-83FB-7509750062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8F8F16-F818-4EE3-A3B6-B8E319C87C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733BAD-7EC8-407E-A008-DA261B0B99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F16378-C4DB-4E47-94CE-3D41E788FB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CF5D8A-A40B-4133-AFAA-296E0CF5DE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937631-A54C-4F31-9193-92C091C2DC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AAB76E-EE4F-49EF-A415-A51E2259A6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F147CC-415B-4A31-B1A9-A1C18FFC5B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2BD558-37BC-4324-87B9-0AD8AFB2A8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DAE975-862B-4688-AF57-6AC50DA445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05E995-F17A-4C0E-87AE-D813F64D56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E936FF-0B79-490B-B6F4-63E7BD2BEC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247863-FE3B-40BE-8D6A-638215578C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AE48C2-3D4B-43EC-868B-6ADB69B624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3D13C2-B9F4-4DAC-B3DD-53383908B6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B1AA70-4E21-46BF-AD99-4FDD5CB69A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B2B020-0379-4DD4-9657-AE4B148498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8C4E23-9EB9-4965-903D-5389C9E7BD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Titelmasterformat durch Klicken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de-CH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CH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CH" sz="1400" spc="-1" strike="noStrike">
                <a:latin typeface="Times New Roman"/>
              </a:rPr>
              <a:t>&lt;Fußzeile&gt;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CF726A-E846-42B0-A80A-8D5269922B74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CH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de-CH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CH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CH" sz="1400" spc="-1" strike="noStrike">
                <a:latin typeface="Times New Roman"/>
              </a:rPr>
              <a:t>&lt;Fußzeile&gt;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D3E20F-61F0-47F1-B662-4781226E051A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CH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postman.com/" TargetMode="External"/><Relationship Id="rId2" Type="http://schemas.openxmlformats.org/officeDocument/2006/relationships/hyperlink" Target="https://editor.swagger.io/" TargetMode="External"/><Relationship Id="rId3" Type="http://schemas.openxmlformats.org/officeDocument/2006/relationships/hyperlink" Target="https://inss.ch/apistudio/" TargetMode="External"/><Relationship Id="rId4" Type="http://schemas.openxmlformats.org/officeDocument/2006/relationships/hyperlink" Target="https://github.com/networkinss/SampleOpenAPICollection" TargetMode="External"/><Relationship Id="rId5" Type="http://schemas.openxmlformats.org/officeDocument/2006/relationships/hyperlink" Target="https://github.com/networkinss/joaswizard" TargetMode="External"/><Relationship Id="rId6" Type="http://schemas.openxmlformats.org/officeDocument/2006/relationships/hyperlink" Target="https://openapi-generator.tech/" TargetMode="External"/><Relationship Id="rId7" Type="http://schemas.openxmlformats.org/officeDocument/2006/relationships/hyperlink" Target="https://github.com/virtualansoftware/idaithalam" TargetMode="External"/><Relationship Id="rId8" Type="http://schemas.openxmlformats.org/officeDocument/2006/relationships/hyperlink" Target="https://github.com/karatelabs/karate" TargetMode="External"/><Relationship Id="rId9" Type="http://schemas.openxmlformats.org/officeDocument/2006/relationships/hyperlink" Target="https://www.apicur.io/" TargetMode="External"/><Relationship Id="rId10" Type="http://schemas.openxmlformats.org/officeDocument/2006/relationships/hyperlink" Target="https://openapi.tools/" TargetMode="External"/><Relationship Id="rId1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838080" y="1847160"/>
            <a:ext cx="9601920" cy="319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Design first Prinzip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Technische Single Source of Truth → 100% exakt </a:t>
            </a:r>
            <a:br>
              <a:rPr sz="2800"/>
            </a:b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(im Unterschied zu Code First).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Standardisierte REST API Spezifikation mit </a:t>
            </a: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OpenAPI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Ökosystem mit vielen Tools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API Lifecycle Management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600" spc="-1" strike="noStrike">
                <a:solidFill>
                  <a:srgbClr val="5b9bd5"/>
                </a:solidFill>
                <a:latin typeface="Arial"/>
              </a:rPr>
              <a:t>Was ist API First 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de-CH" sz="3200" spc="-1" strike="noStrike">
              <a:latin typeface="Arial"/>
            </a:endParaRPr>
          </a:p>
        </p:txBody>
      </p:sp>
      <p:sp>
        <p:nvSpPr>
          <p:cNvPr id="86" name="TextShape 1"/>
          <p:cNvSpPr/>
          <p:nvPr/>
        </p:nvSpPr>
        <p:spPr>
          <a:xfrm>
            <a:off x="2825640" y="93240"/>
            <a:ext cx="85147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5b9bd5"/>
                </a:solidFill>
                <a:latin typeface="Arial"/>
              </a:rPr>
              <a:t>API First Vorteile in API lifecycle</a:t>
            </a:r>
            <a:endParaRPr b="0" lang="de-CH" sz="3600" spc="-1" strike="noStrike">
              <a:latin typeface="Arial"/>
            </a:endParaRPr>
          </a:p>
        </p:txBody>
      </p:sp>
      <p:pic>
        <p:nvPicPr>
          <p:cNvPr id="87" name="Grafik 6" descr=""/>
          <p:cNvPicPr/>
          <p:nvPr/>
        </p:nvPicPr>
        <p:blipFill>
          <a:blip r:embed="rId1"/>
          <a:stretch/>
        </p:blipFill>
        <p:spPr>
          <a:xfrm>
            <a:off x="61200" y="702000"/>
            <a:ext cx="12069360" cy="615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600" spc="-1" strike="noStrike">
                <a:solidFill>
                  <a:srgbClr val="5b9bd5"/>
                </a:solidFill>
                <a:latin typeface="Arial"/>
              </a:rPr>
              <a:t>Aufbau OpenAPI 3.0 (OAS3)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Inhaltsplatzhalter 3" descr=""/>
          <p:cNvPicPr/>
          <p:nvPr/>
        </p:nvPicPr>
        <p:blipFill>
          <a:blip r:embed="rId1"/>
          <a:stretch/>
        </p:blipFill>
        <p:spPr>
          <a:xfrm>
            <a:off x="4335120" y="1825560"/>
            <a:ext cx="352152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2979000" y="842040"/>
            <a:ext cx="4114800" cy="572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CH" sz="1050" spc="-1" strike="noStrike">
                <a:solidFill>
                  <a:srgbClr val="2e75b6"/>
                </a:solidFill>
                <a:latin typeface="Calibri"/>
              </a:rPr>
              <a:t>openapi: 3.0.1</a:t>
            </a:r>
            <a:br>
              <a:rPr sz="1050"/>
            </a:br>
            <a:r>
              <a:rPr b="0" lang="de-CH" sz="1050" spc="-1" strike="noStrike">
                <a:solidFill>
                  <a:srgbClr val="2e75b6"/>
                </a:solidFill>
                <a:latin typeface="Calibri"/>
              </a:rPr>
              <a:t>info:</a:t>
            </a:r>
            <a:br>
              <a:rPr sz="1050"/>
            </a:br>
            <a:r>
              <a:rPr b="0" lang="de-CH" sz="1050" spc="-1" strike="noStrike">
                <a:solidFill>
                  <a:srgbClr val="2e75b6"/>
                </a:solidFill>
                <a:latin typeface="Calibri"/>
              </a:rPr>
              <a:t>  title: Hello World API</a:t>
            </a:r>
            <a:br>
              <a:rPr sz="1050"/>
            </a:br>
            <a:r>
              <a:rPr b="0" lang="de-CH" sz="1050" spc="-1" strike="noStrike">
                <a:solidFill>
                  <a:srgbClr val="2e75b6"/>
                </a:solidFill>
                <a:latin typeface="Calibri"/>
              </a:rPr>
              <a:t>  version: "1.0«</a:t>
            </a:r>
            <a:br>
              <a:rPr sz="1050"/>
            </a:br>
            <a:r>
              <a:rPr b="0" lang="de-CH" sz="1050" spc="-1" strike="noStrike">
                <a:solidFill>
                  <a:srgbClr val="2e75b6"/>
                </a:solidFill>
                <a:latin typeface="Calibri"/>
              </a:rPr>
              <a:t>  description: Hello World Sample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paths: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/hello/: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get: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description: Returns a greeting to the user!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parameters: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- description: The name of the user to greet.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in: query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name: user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required: true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schema: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  type: string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responses: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"200":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content: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   applicaton/json::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      schema: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         $ref: '#/components/schemas/Person'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description: Returns the greeting.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"400":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content: {}</a:t>
            </a:r>
            <a:br>
              <a:rPr sz="1050"/>
            </a:br>
            <a:r>
              <a:rPr b="0" lang="de-CH" sz="1050" spc="-1" strike="noStrike">
                <a:solidFill>
                  <a:srgbClr val="548235"/>
                </a:solidFill>
                <a:latin typeface="Calibri"/>
              </a:rPr>
              <a:t>          description: Invalid characters in "user" were provided.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components: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schemas: 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Person: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type: object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properties: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lastname: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  type: string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firstname: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  type: string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age: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  type: integer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  format: int32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birthdate: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 type: string</a:t>
            </a:r>
            <a:br>
              <a:rPr sz="1050"/>
            </a:br>
            <a:r>
              <a:rPr b="0" lang="de-CH" sz="1050" spc="-1" strike="noStrike">
                <a:solidFill>
                  <a:srgbClr val="7030a0"/>
                </a:solidFill>
                <a:latin typeface="Calibri"/>
              </a:rPr>
              <a:t>         format: date-time</a:t>
            </a:r>
            <a:endParaRPr b="0" lang="de-DE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729720" y="-67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600" spc="-1" strike="noStrike">
                <a:solidFill>
                  <a:srgbClr val="5b9bd5"/>
                </a:solidFill>
                <a:latin typeface="Arial"/>
              </a:rPr>
              <a:t>Beispiel OpenAPI 3.0 (OAS3)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Allgemein: Postman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Editieren: Swagger Editor  oder Apicurito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Erstellen: Joaswizard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Generator: Openapi Generator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Testframeworks: Idaithalam, Karate.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Anwendung: Springdoc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API Hub: Apicurio Studio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itel 1"/>
          <p:cNvSpPr/>
          <p:nvPr/>
        </p:nvSpPr>
        <p:spPr>
          <a:xfrm>
            <a:off x="678600" y="27000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600" spc="-1" strike="noStrike">
                <a:solidFill>
                  <a:srgbClr val="5b9bd5"/>
                </a:solidFill>
                <a:latin typeface="Arial"/>
              </a:rPr>
              <a:t>Tools</a:t>
            </a:r>
            <a:endParaRPr b="0" lang="de-CH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https://postman.com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https://editor.swagger.io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https://inss.ch/apistudio/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https://github.com/networkinss/SampleOpenAPICollection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https://github.com/networkinss/joaswizard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https://openapi-generator.tech/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https://github.com/virtualansoftware/idaithalam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8"/>
              </a:rPr>
              <a:t>https://github.com/karatelabs/karate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9"/>
              </a:rPr>
              <a:t>https://www.apicur.io/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hlinkClick r:id="rId10"/>
              </a:rPr>
              <a:t>https://openapi.tools/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itel 1"/>
          <p:cNvSpPr/>
          <p:nvPr/>
        </p:nvSpPr>
        <p:spPr>
          <a:xfrm>
            <a:off x="678600" y="27000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3600" spc="-1" strike="noStrike">
                <a:solidFill>
                  <a:srgbClr val="5b9bd5"/>
                </a:solidFill>
                <a:latin typeface="Arial"/>
              </a:rPr>
              <a:t>Links</a:t>
            </a:r>
            <a:endParaRPr b="0" lang="de-CH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  <Words>107</Words>
  <Paragraphs>33</Paragraphs>
  <Company>Beitragsservice von ARD, ZDF und Deutschlandradio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2022-06-02T07:45:57Z</dcterms:created>
  <dc:creator>Oliver Glas</dc:creator>
  <dc:description/>
  <dc:language>de-CH</dc:language>
  <cp:lastModifiedBy/>
  <dcterms:modified xsi:type="dcterms:W3CDTF">2023-09-18T11:36:01Z</dcterms:modified>
  <cp:revision>12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6</vt:i4>
  </property>
</Properties>
</file>