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9" r:id="rId4"/>
    <p:sldId id="261" r:id="rId5"/>
    <p:sldId id="265" r:id="rId6"/>
    <p:sldId id="266" r:id="rId7"/>
    <p:sldId id="267" r:id="rId8"/>
    <p:sldId id="264" r:id="rId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635"/>
    <a:srgbClr val="9EFF29"/>
    <a:srgbClr val="C80064"/>
    <a:srgbClr val="C33A1F"/>
    <a:srgbClr val="0000CC"/>
    <a:srgbClr val="FF2549"/>
    <a:srgbClr val="007033"/>
    <a:srgbClr val="D6370C"/>
    <a:srgbClr val="1D3A00"/>
    <a:srgbClr val="FF85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98" d="100"/>
          <a:sy n="198" d="100"/>
        </p:scale>
        <p:origin x="714" y="14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6365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27703" y="1784556"/>
            <a:ext cx="8229600" cy="1688688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Master </a:t>
            </a:r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0328" y="3694468"/>
            <a:ext cx="8229600" cy="678426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</a:t>
            </a:r>
            <a:r>
              <a:rPr lang="en-US" dirty="0" smtClean="0"/>
              <a:t>Master </a:t>
            </a:r>
            <a:r>
              <a:rPr lang="en-US" dirty="0"/>
              <a:t>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‹Nr.›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947" y="224337"/>
            <a:ext cx="8259098" cy="763526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714" y="1312606"/>
            <a:ext cx="8246070" cy="3465870"/>
          </a:xfrm>
        </p:spPr>
        <p:txBody>
          <a:bodyPr/>
          <a:lstStyle>
            <a:lvl1pPr algn="l">
              <a:defRPr sz="2800">
                <a:solidFill>
                  <a:schemeClr val="bg1"/>
                </a:solidFill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2106" y="406537"/>
            <a:ext cx="6283782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9238" y="1268361"/>
            <a:ext cx="6304935" cy="3420136"/>
          </a:xfrm>
        </p:spPr>
        <p:txBody>
          <a:bodyPr/>
          <a:lstStyle>
            <a:lvl1pPr>
              <a:defRPr sz="2800">
                <a:solidFill>
                  <a:srgbClr val="002060"/>
                </a:solidFill>
              </a:defRPr>
            </a:lvl1pPr>
            <a:lvl2pPr>
              <a:defRPr>
                <a:solidFill>
                  <a:srgbClr val="002060"/>
                </a:solidFill>
              </a:defRPr>
            </a:lvl2pPr>
            <a:lvl3pPr>
              <a:defRPr>
                <a:solidFill>
                  <a:srgbClr val="002060"/>
                </a:solidFill>
              </a:defRPr>
            </a:lvl3pPr>
            <a:lvl4pPr>
              <a:defRPr>
                <a:solidFill>
                  <a:srgbClr val="002060"/>
                </a:solidFill>
              </a:defRPr>
            </a:lvl4pPr>
            <a:lvl5pPr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2692" y="271648"/>
            <a:ext cx="8093365" cy="763525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2131" y="1655517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2131" y="2127914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7252" y="1655517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7252" y="2127914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9/22/2023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81023" y="1871105"/>
            <a:ext cx="8192728" cy="1445337"/>
          </a:xfrm>
        </p:spPr>
        <p:txBody>
          <a:bodyPr>
            <a:normAutofit/>
          </a:bodyPr>
          <a:lstStyle/>
          <a:p>
            <a:r>
              <a:rPr lang="en-US" smtClean="0"/>
              <a:t>API First &amp; OpenAPI</a:t>
            </a:r>
            <a:br>
              <a:rPr lang="en-US" smtClean="0"/>
            </a:br>
            <a:r>
              <a:rPr lang="en-US" sz="2000" smtClean="0"/>
              <a:t>Introduction, benefits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Themes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/>
              <a:t>API First is a method to design </a:t>
            </a:r>
            <a:r>
              <a:rPr lang="en-US" sz="1600" smtClean="0"/>
              <a:t>the API first, and start to code in the second step.</a:t>
            </a:r>
            <a:endParaRPr lang="en-US" sz="1600"/>
          </a:p>
          <a:p>
            <a:r>
              <a:rPr lang="en-US" sz="1600" smtClean="0"/>
              <a:t>Technical </a:t>
            </a:r>
            <a:r>
              <a:rPr lang="en-US" sz="1600"/>
              <a:t>single-source of truth -&gt; 100% precise (which Code First is not</a:t>
            </a:r>
            <a:r>
              <a:rPr lang="en-US" sz="1600" smtClean="0"/>
              <a:t>).</a:t>
            </a:r>
          </a:p>
          <a:p>
            <a:r>
              <a:rPr lang="en-US" sz="1600"/>
              <a:t>OpenAPI is a technical documentation. </a:t>
            </a:r>
          </a:p>
          <a:p>
            <a:r>
              <a:rPr lang="en-US" sz="1600"/>
              <a:t>OpenAPI is a standardised REST API specification.</a:t>
            </a:r>
          </a:p>
          <a:p>
            <a:r>
              <a:rPr lang="en-US" sz="1600"/>
              <a:t>Huge community with huge variety of tools.</a:t>
            </a:r>
          </a:p>
          <a:p>
            <a:r>
              <a:rPr lang="en-US" sz="1600"/>
              <a:t>Benefit for the entiry API Lifecycle Management.</a:t>
            </a:r>
            <a:endParaRPr lang="en-US" sz="1600" smtClean="0"/>
          </a:p>
          <a:p>
            <a:endParaRPr lang="en-US" sz="1600"/>
          </a:p>
          <a:p>
            <a:pPr marL="0" indent="0">
              <a:buNone/>
            </a:pPr>
            <a:r>
              <a:rPr lang="en-US" sz="1600" smtClean="0"/>
              <a:t>Benefits:</a:t>
            </a:r>
          </a:p>
          <a:p>
            <a:r>
              <a:rPr lang="en-US" sz="1600" smtClean="0"/>
              <a:t>Support during development.</a:t>
            </a:r>
          </a:p>
          <a:p>
            <a:r>
              <a:rPr lang="en-US" sz="1600" smtClean="0"/>
              <a:t>Tools and improvements during entire API life cycle.</a:t>
            </a:r>
          </a:p>
          <a:p>
            <a:r>
              <a:rPr lang="en-US" sz="1600" smtClean="0"/>
              <a:t>Huge amount of tools to automate processes.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4341" y="1131886"/>
            <a:ext cx="7219311" cy="368205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API Life cycle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200"/>
              <a:t>Structure OpenAPI 3.0 (OAS3)</a:t>
            </a: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4662" y="1247389"/>
            <a:ext cx="3089156" cy="3816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35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smtClean="0"/>
              <a:t>Demo workshop</a:t>
            </a:r>
            <a:br>
              <a:rPr lang="en-US" sz="2400" smtClean="0"/>
            </a:br>
            <a:r>
              <a:rPr lang="en-US" sz="2400" smtClean="0"/>
              <a:t>create a new Webservice with API First</a:t>
            </a:r>
            <a:endParaRPr lang="de-DE" sz="240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de-DE"/>
              <a:t>Create objects with sample values as in sampledata.yaml in Yaml format. Select the file.</a:t>
            </a:r>
          </a:p>
          <a:p>
            <a:r>
              <a:rPr lang="de-DE"/>
              <a:t>Call plugin OpenAPI CRUD Wizard in menu "Tools".</a:t>
            </a:r>
          </a:p>
          <a:p>
            <a:r>
              <a:rPr lang="de-DE"/>
              <a:t>Edit the generated openapi.yaml in https://editor.swagger.io.</a:t>
            </a:r>
          </a:p>
          <a:p>
            <a:r>
              <a:rPr lang="de-DE"/>
              <a:t>Download the OpenAPI generator jar with the script checkfiles.sh.</a:t>
            </a:r>
          </a:p>
          <a:p>
            <a:r>
              <a:rPr lang="de-DE"/>
              <a:t>Generate a Spring Boot application with the file generate.sh.</a:t>
            </a:r>
          </a:p>
          <a:p>
            <a:r>
              <a:rPr lang="de-DE"/>
              <a:t>Check http://localhost:8080</a:t>
            </a:r>
          </a:p>
        </p:txBody>
      </p:sp>
    </p:spTree>
    <p:extLst>
      <p:ext uri="{BB962C8B-B14F-4D97-AF65-F5344CB8AC3E}">
        <p14:creationId xmlns:p14="http://schemas.microsoft.com/office/powerpoint/2010/main" val="2326827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Some useful tools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mtClean="0"/>
              <a:t>Postman</a:t>
            </a:r>
            <a:endParaRPr lang="de-DE"/>
          </a:p>
          <a:p>
            <a:r>
              <a:rPr lang="de-DE"/>
              <a:t>Editing: Swagger Editor  or </a:t>
            </a:r>
            <a:r>
              <a:rPr lang="de-DE" smtClean="0"/>
              <a:t>Apicurito</a:t>
            </a:r>
            <a:endParaRPr lang="de-DE"/>
          </a:p>
          <a:p>
            <a:r>
              <a:rPr lang="de-DE" smtClean="0"/>
              <a:t>IntelliJ </a:t>
            </a:r>
            <a:r>
              <a:rPr lang="de-DE"/>
              <a:t>plugin „OpenAPI CRUD Wizard</a:t>
            </a:r>
            <a:r>
              <a:rPr lang="de-DE" smtClean="0"/>
              <a:t>“</a:t>
            </a:r>
            <a:endParaRPr lang="de-DE"/>
          </a:p>
          <a:p>
            <a:r>
              <a:rPr lang="de-DE" smtClean="0"/>
              <a:t>Openapi Generator</a:t>
            </a:r>
            <a:endParaRPr lang="de-DE"/>
          </a:p>
          <a:p>
            <a:r>
              <a:rPr lang="de-DE" smtClean="0"/>
              <a:t>Application </a:t>
            </a:r>
            <a:r>
              <a:rPr lang="de-DE"/>
              <a:t>documentation: Springdoc</a:t>
            </a:r>
          </a:p>
          <a:p>
            <a:r>
              <a:rPr lang="de-DE"/>
              <a:t>API Hub: Apicurio Studio</a:t>
            </a:r>
          </a:p>
        </p:txBody>
      </p:sp>
    </p:spTree>
    <p:extLst>
      <p:ext uri="{BB962C8B-B14F-4D97-AF65-F5344CB8AC3E}">
        <p14:creationId xmlns:p14="http://schemas.microsoft.com/office/powerpoint/2010/main" val="4012736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Useful links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987618" y="1268361"/>
            <a:ext cx="6706556" cy="3420136"/>
          </a:xfrm>
        </p:spPr>
        <p:txBody>
          <a:bodyPr>
            <a:normAutofit fontScale="70000" lnSpcReduction="20000"/>
          </a:bodyPr>
          <a:lstStyle/>
          <a:p>
            <a:r>
              <a:rPr lang="de-DE"/>
              <a:t>https://postman.com</a:t>
            </a:r>
          </a:p>
          <a:p>
            <a:r>
              <a:rPr lang="de-DE"/>
              <a:t>https://editor.swagger.io</a:t>
            </a:r>
          </a:p>
          <a:p>
            <a:r>
              <a:rPr lang="de-DE"/>
              <a:t>https://inss.ch/apistudio/</a:t>
            </a:r>
          </a:p>
          <a:p>
            <a:r>
              <a:rPr lang="de-DE"/>
              <a:t>https://github.com/networkinss/SampleOpenAPICollection</a:t>
            </a:r>
          </a:p>
          <a:p>
            <a:r>
              <a:rPr lang="de-DE"/>
              <a:t>https://github.com/networkinss/joaswizard</a:t>
            </a:r>
          </a:p>
          <a:p>
            <a:r>
              <a:rPr lang="de-DE"/>
              <a:t>https://openapi-generator.tech/</a:t>
            </a:r>
          </a:p>
          <a:p>
            <a:r>
              <a:rPr lang="de-DE"/>
              <a:t>https://github.com/virtualansoftware/idaithalam</a:t>
            </a:r>
          </a:p>
          <a:p>
            <a:r>
              <a:rPr lang="de-DE"/>
              <a:t>https://github.com/karatelabs/karate</a:t>
            </a:r>
          </a:p>
          <a:p>
            <a:r>
              <a:rPr lang="de-DE"/>
              <a:t>https://www.apicur.io/</a:t>
            </a:r>
          </a:p>
          <a:p>
            <a:r>
              <a:rPr lang="de-DE"/>
              <a:t>https://openapi.tools/</a:t>
            </a:r>
          </a:p>
          <a:p>
            <a:endParaRPr lang="de-DE"/>
          </a:p>
          <a:p>
            <a:endParaRPr lang="de-DE"/>
          </a:p>
          <a:p>
            <a:endParaRPr lang="de-DE"/>
          </a:p>
          <a:p>
            <a:endParaRPr lang="de-DE"/>
          </a:p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0493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086704" y="271648"/>
            <a:ext cx="4539353" cy="763525"/>
          </a:xfrm>
        </p:spPr>
        <p:txBody>
          <a:bodyPr>
            <a:normAutofit/>
          </a:bodyPr>
          <a:lstStyle/>
          <a:p>
            <a:pPr algn="ctr"/>
            <a:r>
              <a:rPr lang="en-US" smtClean="0"/>
              <a:t>Q &amp; A</a:t>
            </a:r>
            <a:endParaRPr lang="en-US" dirty="0"/>
          </a:p>
        </p:txBody>
      </p:sp>
      <p:sp>
        <p:nvSpPr>
          <p:cNvPr id="11" name="Textfeld 10"/>
          <p:cNvSpPr txBox="1"/>
          <p:nvPr/>
        </p:nvSpPr>
        <p:spPr>
          <a:xfrm>
            <a:off x="370679" y="4223151"/>
            <a:ext cx="29596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smtClean="0">
                <a:solidFill>
                  <a:schemeClr val="bg1"/>
                </a:solidFill>
              </a:rPr>
              <a:t>Mail: info@inss.ch</a:t>
            </a:r>
          </a:p>
          <a:p>
            <a:r>
              <a:rPr lang="de-CH" sz="1200" smtClean="0">
                <a:solidFill>
                  <a:schemeClr val="bg1"/>
                </a:solidFill>
              </a:rPr>
              <a:t>Website: https://inss.ch</a:t>
            </a:r>
            <a:endParaRPr lang="de-DE" sz="12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9670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239</Words>
  <Application>Microsoft Office PowerPoint</Application>
  <PresentationFormat>Bildschirmpräsentation (16:9)</PresentationFormat>
  <Paragraphs>47</Paragraphs>
  <Slides>8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API First &amp; OpenAPI Introduction, benefits</vt:lpstr>
      <vt:lpstr>Themes</vt:lpstr>
      <vt:lpstr>API Life cycle</vt:lpstr>
      <vt:lpstr>Structure OpenAPI 3.0 (OAS3)</vt:lpstr>
      <vt:lpstr>Demo workshop create a new Webservice with API First</vt:lpstr>
      <vt:lpstr>Some useful tools</vt:lpstr>
      <vt:lpstr>Useful links</vt:lpstr>
      <vt:lpstr>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2023-09-22T12:35:47Z</dcterms:modified>
</cp:coreProperties>
</file>