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32" r:id="rId2"/>
    <p:sldId id="546" r:id="rId3"/>
    <p:sldId id="547" r:id="rId4"/>
    <p:sldId id="517" r:id="rId5"/>
    <p:sldId id="470" r:id="rId6"/>
    <p:sldId id="531" r:id="rId7"/>
    <p:sldId id="306" r:id="rId8"/>
    <p:sldId id="541" r:id="rId9"/>
    <p:sldId id="469" r:id="rId10"/>
    <p:sldId id="540" r:id="rId11"/>
    <p:sldId id="476" r:id="rId12"/>
    <p:sldId id="535" r:id="rId13"/>
    <p:sldId id="534" r:id="rId14"/>
    <p:sldId id="548" r:id="rId15"/>
    <p:sldId id="544" r:id="rId16"/>
    <p:sldId id="543" r:id="rId17"/>
    <p:sldId id="538" r:id="rId18"/>
    <p:sldId id="524" r:id="rId19"/>
    <p:sldId id="545" r:id="rId20"/>
    <p:sldId id="529" r:id="rId21"/>
    <p:sldId id="53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C40F78-B619-4722-A702-6789BE36D631}">
          <p14:sldIdLst>
            <p14:sldId id="532"/>
            <p14:sldId id="546"/>
            <p14:sldId id="547"/>
            <p14:sldId id="517"/>
            <p14:sldId id="470"/>
            <p14:sldId id="531"/>
            <p14:sldId id="306"/>
            <p14:sldId id="541"/>
            <p14:sldId id="469"/>
            <p14:sldId id="540"/>
            <p14:sldId id="476"/>
            <p14:sldId id="535"/>
            <p14:sldId id="534"/>
            <p14:sldId id="548"/>
            <p14:sldId id="544"/>
            <p14:sldId id="543"/>
            <p14:sldId id="538"/>
            <p14:sldId id="524"/>
            <p14:sldId id="545"/>
            <p14:sldId id="529"/>
            <p14:sldId id="536"/>
          </p14:sldIdLst>
        </p14:section>
        <p14:section name="Untitled Section" id="{30D966A5-139A-4A9E-AD62-7DBDAC22C595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7" autoAdjust="0"/>
    <p:restoredTop sz="94630" autoAdjust="0"/>
  </p:normalViewPr>
  <p:slideViewPr>
    <p:cSldViewPr>
      <p:cViewPr>
        <p:scale>
          <a:sx n="84" d="100"/>
          <a:sy n="84" d="100"/>
        </p:scale>
        <p:origin x="-128" y="-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F7C18-64F0-4F8B-A614-678A9B42EDF3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35D17-AA6E-4CA8-97B2-6164DD8B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9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12D27-25C2-456C-B003-433D0C243240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1D26-1364-49B5-8D5D-185720BB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2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6B104-5BFE-49B0-A460-CB8F177339F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6B104-5BFE-49B0-A460-CB8F177339F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1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228600"/>
            <a:ext cx="121920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290" name="AutoShape 2" descr="slider2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0" y="1524000"/>
            <a:ext cx="12192000" cy="304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200" y="2312991"/>
            <a:ext cx="1158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6172200"/>
            <a:ext cx="12192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2819400"/>
            <a:ext cx="12192000" cy="3429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81200"/>
            <a:ext cx="85344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292" name="Picture 4" descr="http://limeboxnetworks.com/wp-content/uploads/2011/01/business_meeting_3.jpg"/>
          <p:cNvPicPr>
            <a:picLocks noChangeAspect="1" noChangeArrowheads="1"/>
          </p:cNvPicPr>
          <p:nvPr userDrawn="1"/>
        </p:nvPicPr>
        <p:blipFill>
          <a:blip r:embed="rId2" cstate="print"/>
          <a:srcRect t="7917" b="16417"/>
          <a:stretch>
            <a:fillRect/>
          </a:stretch>
        </p:blipFill>
        <p:spPr bwMode="auto">
          <a:xfrm>
            <a:off x="-1" y="3048000"/>
            <a:ext cx="12192001" cy="2971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57203"/>
            <a:ext cx="1036320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290" name="AutoShape 2" descr="slider2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slider2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0" y="1371600"/>
            <a:ext cx="12192000" cy="304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200" y="2160591"/>
            <a:ext cx="1158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 flipV="1">
            <a:off x="0" y="60198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8991600" y="6368990"/>
            <a:ext cx="291456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380667" y="6422395"/>
            <a:ext cx="1811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 Linotype" panose="02040502050505030304" pitchFamily="18" charset="0"/>
              </a:rPr>
              <a:t>www.networktocode.com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50" r:id="rId3"/>
    <p:sldLayoutId id="2147483672" r:id="rId4"/>
    <p:sldLayoutId id="2147483673" r:id="rId5"/>
    <p:sldLayoutId id="2147483663" r:id="rId6"/>
    <p:sldLayoutId id="2147483651" r:id="rId7"/>
    <p:sldLayoutId id="2147483652" r:id="rId8"/>
    <p:sldLayoutId id="2147483664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2" r:id="rId17"/>
    <p:sldLayoutId id="2147483669" r:id="rId18"/>
    <p:sldLayoutId id="2147483670" r:id="rId19"/>
    <p:sldLayoutId id="2147483671" r:id="rId20"/>
    <p:sldLayoutId id="2147483666" r:id="rId21"/>
    <p:sldLayoutId id="2147483668" r:id="rId2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Palatino Linotype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networktocode" TargetMode="External"/><Relationship Id="rId3" Type="http://schemas.openxmlformats.org/officeDocument/2006/relationships/hyperlink" Target="https://github.com/itdependsnetworks/awesome-network-autom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990600" y="1295400"/>
            <a:ext cx="10050137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effectLst/>
              </a:rPr>
              <a:t>Network to Code</a:t>
            </a: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5943600" y="4572000"/>
            <a:ext cx="4639937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pPr algn="ctr"/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730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/>
              <a:t>Ansible</a:t>
            </a:r>
            <a:r>
              <a:rPr lang="en-US" dirty="0"/>
              <a:t> Components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Inventory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Variable Management &amp; Credentials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Template and </a:t>
            </a:r>
            <a:r>
              <a:rPr lang="en-US" sz="3200" dirty="0" err="1"/>
              <a:t>ios_config</a:t>
            </a:r>
            <a:r>
              <a:rPr lang="en-US" sz="3200" dirty="0"/>
              <a:t> module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Playbook, Play, tasks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Demo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Build configurations based on template and </a:t>
            </a:r>
            <a:r>
              <a:rPr lang="en-US" dirty="0" err="1"/>
              <a:t>vars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Deploy configurations to IOS devices</a:t>
            </a:r>
          </a:p>
          <a:p>
            <a:pPr lvl="1">
              <a:lnSpc>
                <a:spcPct val="8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545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dirty="0"/>
              <a:t>Purpose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Normalize of configuration or operational state between OS’s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Abstract the uniqueness of the OS implementation away from from intent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Express the most amount of operational state or configuration in the least amount of actual data </a:t>
            </a:r>
            <a:r>
              <a:rPr lang="en-US" sz="1800" dirty="0">
                <a:solidFill>
                  <a:srgbClr val="0063AE"/>
                </a:solidFill>
              </a:rPr>
              <a:t>*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Allows you to match business case/logic to configuration, rather than opposite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Complexity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OC/IETF Yang models are complex and meant to be fully featured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Demo is meant to be simplified and strategic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Data</a:t>
            </a:r>
            <a:r>
              <a:rPr lang="en-US" sz="1800" dirty="0"/>
              <a:t> </a:t>
            </a:r>
            <a:r>
              <a:rPr lang="en-US" sz="2200" dirty="0"/>
              <a:t>Types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Use appropriate data for each use case, serve different purposes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List is ordered, dictionary is a mapping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Format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JSON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YAML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88942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Configuration is the current data model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data model is not same between OS’s and version</a:t>
            </a:r>
          </a:p>
          <a:p>
            <a:pPr>
              <a:lnSpc>
                <a:spcPct val="80000"/>
              </a:lnSpc>
            </a:pPr>
            <a:r>
              <a:rPr lang="en-US" dirty="0"/>
              <a:t>Determine unique data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3200" dirty="0"/>
              <a:t>Determine data model that fits all use cases</a:t>
            </a:r>
          </a:p>
          <a:p>
            <a:pPr>
              <a:lnSpc>
                <a:spcPct val="80000"/>
              </a:lnSpc>
            </a:pPr>
            <a:r>
              <a:rPr lang="en-US" dirty="0"/>
              <a:t>Separate OS implementation details from Configuration intent</a:t>
            </a:r>
          </a:p>
          <a:p>
            <a:pPr>
              <a:lnSpc>
                <a:spcPct val="80000"/>
              </a:lnSpc>
            </a:pPr>
            <a:r>
              <a:rPr lang="en-US" dirty="0"/>
              <a:t>Create template from based on data model to create OS implementation details</a:t>
            </a: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2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Configuration/Data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3743" y="1447800"/>
            <a:ext cx="5029200" cy="221599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65000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router-id 1.1.1.1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log-neighbor-changes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10.1.1.2 remote-as 65000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10.1.1.2 description NYC-RT02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address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-family ipv4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1.1.1.0 mask 255.255.255.0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10.1.1.0 mask 255.255.255.0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neighbor 10.1.1.2 activate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exit-address-family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3733800"/>
            <a:ext cx="5029200" cy="20313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IOSXR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65000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router-id 3.3.1.1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ipv4 unicast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3.3.1.0/24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10.1.1.0/24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neighbor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10.1.1.4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remote-as 65000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 NYC-RT04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address-family ipv4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unicast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400" y="1447800"/>
            <a:ext cx="5029200" cy="221599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NXOS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65000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router-id 2.2.1.1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address-family ipv4 unicast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network 2.2.2.0/24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network 10.1.1.0/24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neighbor 10.1.1.1 remote-as 65000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description NYC-RT01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address-family ipv4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unicast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4257" y="3733801"/>
            <a:ext cx="5029200" cy="20313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JUNOS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routing-options router-id 4.4.4.1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routing-options autonomous-system 65000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protocols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export allow-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protocols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type internal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protocols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local-address 10.1.1.4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protocols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peer-as 65000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protocols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10.1.1.3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4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Unique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3743" y="1447800"/>
            <a:ext cx="5029200" cy="221599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65000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router-id 1.1.1.1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log-neighbor-changes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10.1.1.2 remote-as 65000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10.1.1.2 description NYC-RT02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address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-family ipv4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1.1.1.0 mask 255.255.255.0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10.1.1.0 mask 255.255.255.0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neighbor 10.1.1.2 activate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exit-address-family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3733800"/>
            <a:ext cx="5029200" cy="20313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IOSXR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65000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router-id 3.3.1.1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ipv4 unicast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3.3.1.0/24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10.1.1.0/24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neighbor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10.1.1.4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remote-as 65000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 NYC-RT04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address-family ipv4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unicast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400" y="1447800"/>
            <a:ext cx="5029200" cy="221599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NXOS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65000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router-id 2.2.1.1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address-family ipv4 unicast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network 2.2.2.0/24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network 10.1.1.0/24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neighbor 10.1.1.1 remote-as 65000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description NYC-RT01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address-family ipv4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unicast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4257" y="3733801"/>
            <a:ext cx="5029200" cy="20313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JUNOS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routing-options router-id 4.4.4.1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routing-options autonomous-system 65000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protocols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export allow-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protocols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type internal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protocols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local-address 10.1.1.4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protocols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peer-as 65000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protocols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10.1.1.3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1752600"/>
            <a:ext cx="533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00200" y="2286000"/>
            <a:ext cx="838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6400" y="4038600"/>
            <a:ext cx="533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0" y="4953000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53600" y="5181600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91600" y="4038600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91600" y="2667000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15200" y="1981200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Your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67818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Need an anchor key: </a:t>
            </a:r>
            <a:r>
              <a:rPr lang="en-US" dirty="0" err="1"/>
              <a:t>bgp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Must have a single ASN: key/</a:t>
            </a:r>
            <a:r>
              <a:rPr lang="en-US" dirty="0" err="1"/>
              <a:t>val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Can have multiple networks: list</a:t>
            </a:r>
          </a:p>
          <a:p>
            <a:pPr>
              <a:lnSpc>
                <a:spcPct val="80000"/>
              </a:lnSpc>
            </a:pPr>
            <a:r>
              <a:rPr lang="en-US" dirty="0"/>
              <a:t>Each neighbor will have contain multiple pieces of information: list of dictionaries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447800"/>
            <a:ext cx="417524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3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BGP Data Model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3743" y="1371600"/>
            <a:ext cx="5029200" cy="21544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bgp: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asn: 65000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networks: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"1.1.1.0/24"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"1.1.2.0/</a:t>
            </a:r>
            <a:r>
              <a:rPr lang="mr-I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24”</a:t>
            </a:r>
            <a:endParaRPr lang="mr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mr-I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description: "NYC-RT02"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ip: "</a:t>
            </a:r>
            <a:r>
              <a:rPr lang="mr-I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10.10.10.2”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mr-IN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3733800"/>
            <a:ext cx="5029200" cy="212365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IOSXR</a:t>
            </a:r>
          </a:p>
          <a:p>
            <a:r>
              <a:rPr lang="mr-I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asn: 65000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networks: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"1.1.1.0/24"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"1.1.2.0/24”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neighbors: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description: "NYC-RT02"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ip: "10.10.10.2”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400" y="1447800"/>
            <a:ext cx="5029200" cy="212365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NXOS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bgp: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asn: 65000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networks: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"1.1.1.0/24"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"1.1.2.0/24”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neighbors: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description: "NYC-RT02"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ip: "10.10.10.2”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4257" y="3733801"/>
            <a:ext cx="5029200" cy="212365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JUNOS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bgp: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asn: 65000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networks: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"1.1.1.0/24"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"1.1.2.0/24”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neighbors: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description: "NYC-RT02"</a:t>
            </a:r>
          </a:p>
          <a:p>
            <a:r>
              <a:rPr lang="mr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ip: "10.10.10.2”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296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3743" y="1447799"/>
            <a:ext cx="5029200" cy="369331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router-id 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['id']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log-neighbor-changes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{% for neighbor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['neighbors'] %}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{{ neighbor['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 }} remote-as {{ neighbor['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{{ neighbor['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 }} description {{ neighbor['description']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address-family ipv4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{% for net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['networks'] %}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{{ net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('network') }} mask {{ net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netmask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{% for neighbor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['neighbors'] %}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neighbor {{ neighbor['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 }} activate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exit-address-family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400" y="1447800"/>
            <a:ext cx="5029200" cy="369331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NXOS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router-id 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['id']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address-family ipv4 unicast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{% for net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['networks'] %}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network {{ net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{% for neighbor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['neighbors'] %}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neighbor {{ neighbor['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 }} remote-as {{ neighbor['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description {{ neighbor['description']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address-family ipv4 unicast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5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Configurations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2286000"/>
            <a:ext cx="2286000" cy="762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Templates</a:t>
            </a:r>
          </a:p>
          <a:p>
            <a:pPr algn="ctr"/>
            <a:r>
              <a:rPr lang="en-US" sz="1400" dirty="0"/>
              <a:t>OS Implementation Details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00600" y="2438400"/>
            <a:ext cx="2286000" cy="762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Variables</a:t>
            </a:r>
          </a:p>
          <a:p>
            <a:pPr algn="ctr"/>
            <a:r>
              <a:rPr lang="en-US" sz="1400" dirty="0"/>
              <a:t>Device Details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067800" y="2438400"/>
            <a:ext cx="2286000" cy="762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Configuration</a:t>
            </a:r>
          </a:p>
        </p:txBody>
      </p:sp>
      <p:sp>
        <p:nvSpPr>
          <p:cNvPr id="8" name="Equal 7"/>
          <p:cNvSpPr/>
          <p:nvPr/>
        </p:nvSpPr>
        <p:spPr>
          <a:xfrm>
            <a:off x="7543800" y="2451226"/>
            <a:ext cx="1219200" cy="7239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lus 9"/>
          <p:cNvSpPr/>
          <p:nvPr/>
        </p:nvSpPr>
        <p:spPr>
          <a:xfrm>
            <a:off x="3526325" y="2370688"/>
            <a:ext cx="990600" cy="838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2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9144000" y="4419600"/>
            <a:ext cx="2286000" cy="762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Configuration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Configurations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2438400"/>
            <a:ext cx="2286000" cy="762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Templates</a:t>
            </a:r>
          </a:p>
          <a:p>
            <a:pPr algn="ctr"/>
            <a:r>
              <a:rPr lang="en-US" sz="1400" dirty="0"/>
              <a:t>OS Implementation Details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00600" y="2438400"/>
            <a:ext cx="2286000" cy="762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Variables</a:t>
            </a:r>
          </a:p>
          <a:p>
            <a:pPr algn="ctr"/>
            <a:r>
              <a:rPr lang="en-US" sz="1400" dirty="0"/>
              <a:t>Device Details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067800" y="2438400"/>
            <a:ext cx="2286000" cy="762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Configuration</a:t>
            </a:r>
          </a:p>
        </p:txBody>
      </p:sp>
      <p:sp>
        <p:nvSpPr>
          <p:cNvPr id="8" name="Equal 7"/>
          <p:cNvSpPr/>
          <p:nvPr/>
        </p:nvSpPr>
        <p:spPr>
          <a:xfrm>
            <a:off x="7543800" y="2451226"/>
            <a:ext cx="1219200" cy="7239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lus 9"/>
          <p:cNvSpPr/>
          <p:nvPr/>
        </p:nvSpPr>
        <p:spPr>
          <a:xfrm>
            <a:off x="3526325" y="2370688"/>
            <a:ext cx="990600" cy="838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2819400" y="3467100"/>
            <a:ext cx="2438400" cy="1866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5257800"/>
            <a:ext cx="3276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82767" y="3808452"/>
            <a:ext cx="1830116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Rendering Engine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02422" y="4275825"/>
            <a:ext cx="872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Ansible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…</a:t>
            </a:r>
          </a:p>
        </p:txBody>
      </p:sp>
      <p:pic>
        <p:nvPicPr>
          <p:cNvPr id="14" name="Picture 2" descr="http://www.cloudvps.com/files/blog/AnsibleLogo_transparent_we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4800600"/>
            <a:ext cx="1066800" cy="84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wn Arrow 2"/>
          <p:cNvSpPr/>
          <p:nvPr/>
        </p:nvSpPr>
        <p:spPr>
          <a:xfrm>
            <a:off x="9906000" y="3352800"/>
            <a:ext cx="6096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Network to 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690202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Founded in mid 2014 </a:t>
            </a:r>
          </a:p>
          <a:p>
            <a:r>
              <a:rPr lang="en-US" dirty="0"/>
              <a:t>Network Automation Solution Provider </a:t>
            </a:r>
          </a:p>
          <a:p>
            <a:pPr lvl="1"/>
            <a:r>
              <a:rPr lang="en-US" dirty="0"/>
              <a:t>Next-gen consulting services company</a:t>
            </a:r>
          </a:p>
          <a:p>
            <a:pPr lvl="1"/>
            <a:r>
              <a:rPr lang="en-US" dirty="0"/>
              <a:t>Core focus on automation/programmability </a:t>
            </a:r>
          </a:p>
          <a:p>
            <a:pPr lvl="1"/>
            <a:r>
              <a:rPr lang="en-US" dirty="0"/>
              <a:t>Reducing operational inefficiencies</a:t>
            </a:r>
          </a:p>
          <a:p>
            <a:pPr lvl="0"/>
            <a:r>
              <a:rPr lang="en-US" dirty="0"/>
              <a:t>Training / Enablement Services</a:t>
            </a:r>
          </a:p>
          <a:p>
            <a:pPr lvl="1"/>
            <a:r>
              <a:rPr lang="en-US" dirty="0"/>
              <a:t>Python and Ansible for Network Engineers</a:t>
            </a:r>
          </a:p>
          <a:p>
            <a:pPr lvl="1"/>
            <a:r>
              <a:rPr lang="en-US" dirty="0"/>
              <a:t>DevOps Tools</a:t>
            </a:r>
          </a:p>
          <a:p>
            <a:pPr lvl="1"/>
            <a:r>
              <a:rPr lang="en-US" dirty="0"/>
              <a:t>Private/Public Courses/Bootcamps </a:t>
            </a:r>
          </a:p>
          <a:p>
            <a:r>
              <a:rPr lang="en-US" dirty="0"/>
              <a:t>Vendor Independent</a:t>
            </a:r>
          </a:p>
          <a:p>
            <a:pPr lvl="1"/>
            <a:r>
              <a:rPr lang="en-US" dirty="0"/>
              <a:t>Infrastructure (Cisco, Juniper, Arista, F5 etc.)</a:t>
            </a:r>
          </a:p>
          <a:p>
            <a:pPr lvl="1"/>
            <a:r>
              <a:rPr lang="en-US" dirty="0"/>
              <a:t>Tools (Ansible, Salt, Python, etc..)</a:t>
            </a:r>
          </a:p>
          <a:p>
            <a:pPr lvl="1"/>
            <a:endParaRPr lang="en-US" dirty="0"/>
          </a:p>
        </p:txBody>
      </p:sp>
      <p:pic>
        <p:nvPicPr>
          <p:cNvPr id="15" name="Content Placeholder 3">
            <a:extLst>
              <a:ext uri="{FF2B5EF4-FFF2-40B4-BE49-F238E27FC236}">
                <a16:creationId xmlns="" xmlns:a16="http://schemas.microsoft.com/office/drawing/2014/main" id="{F8220D6B-40A2-4847-99FE-106E07D116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15150" y="2667000"/>
            <a:ext cx="4667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61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447800" y="1600200"/>
            <a:ext cx="92202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ffectLst/>
              </a:rPr>
              <a:t>Demo</a:t>
            </a:r>
          </a:p>
          <a:p>
            <a:pPr algn="ctr"/>
            <a:r>
              <a:rPr lang="en-US" dirty="0">
                <a:effectLst/>
              </a:rPr>
              <a:t>Using Vendor &amp; Platform Neutral Data Models with </a:t>
            </a:r>
            <a:r>
              <a:rPr lang="en-US" dirty="0" err="1">
                <a:effectLst/>
              </a:rPr>
              <a:t>Ansible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3095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iBGP</a:t>
            </a:r>
            <a:r>
              <a:rPr lang="en-US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27652"/>
          <a:stretch/>
        </p:blipFill>
        <p:spPr>
          <a:xfrm>
            <a:off x="2667000" y="1905000"/>
            <a:ext cx="1676400" cy="10701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27652"/>
          <a:stretch/>
        </p:blipFill>
        <p:spPr>
          <a:xfrm>
            <a:off x="2667000" y="4191000"/>
            <a:ext cx="1676400" cy="1070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b="27652"/>
          <a:stretch/>
        </p:blipFill>
        <p:spPr>
          <a:xfrm>
            <a:off x="6934200" y="1905000"/>
            <a:ext cx="1676400" cy="1070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b="27652"/>
          <a:stretch/>
        </p:blipFill>
        <p:spPr>
          <a:xfrm>
            <a:off x="6934200" y="4191000"/>
            <a:ext cx="1676400" cy="1070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1295400"/>
            <a:ext cx="1143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NYC-RT01</a:t>
            </a:r>
          </a:p>
          <a:p>
            <a:pPr algn="ctr"/>
            <a:r>
              <a:rPr lang="en-US" sz="1400" dirty="0" smtClean="0"/>
              <a:t>172.16.1.101</a:t>
            </a:r>
            <a:endParaRPr lang="en-US" sz="1400" dirty="0"/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IOS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2800" y="1219200"/>
            <a:ext cx="1143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NYC-RT02</a:t>
            </a:r>
          </a:p>
          <a:p>
            <a:pPr algn="ctr"/>
            <a:r>
              <a:rPr lang="en-US" sz="1400" dirty="0" smtClean="0"/>
              <a:t>172.16.1.102</a:t>
            </a:r>
            <a:endParaRPr lang="en-US" sz="1400" dirty="0"/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IOSXR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1800" y="3505200"/>
            <a:ext cx="1143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NYC-RT03</a:t>
            </a:r>
          </a:p>
          <a:p>
            <a:pPr algn="ctr"/>
            <a:r>
              <a:rPr lang="en-US" sz="1400" dirty="0" smtClean="0"/>
              <a:t>172.16.1.103</a:t>
            </a:r>
            <a:endParaRPr lang="en-US" sz="1400" dirty="0"/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NXOS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3505200"/>
            <a:ext cx="1143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NYC-RT04</a:t>
            </a:r>
          </a:p>
          <a:p>
            <a:pPr algn="ctr"/>
            <a:r>
              <a:rPr lang="en-US" sz="1400" dirty="0" smtClean="0"/>
              <a:t>172.16.1.104</a:t>
            </a:r>
            <a:endParaRPr lang="en-US" sz="1400" dirty="0"/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JUNOS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14800" y="2743200"/>
            <a:ext cx="1066800" cy="609600"/>
          </a:xfrm>
          <a:prstGeom prst="line">
            <a:avLst/>
          </a:prstGeom>
          <a:ln>
            <a:solidFill>
              <a:srgbClr val="0063AE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114800" y="3886200"/>
            <a:ext cx="1143000" cy="762000"/>
          </a:xfrm>
          <a:prstGeom prst="line">
            <a:avLst/>
          </a:prstGeom>
          <a:ln>
            <a:solidFill>
              <a:srgbClr val="0063AE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248400" y="3886200"/>
            <a:ext cx="914400" cy="609600"/>
          </a:xfrm>
          <a:prstGeom prst="line">
            <a:avLst/>
          </a:prstGeom>
          <a:ln>
            <a:solidFill>
              <a:srgbClr val="0063AE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248400" y="2743200"/>
            <a:ext cx="914400" cy="457200"/>
          </a:xfrm>
          <a:prstGeom prst="line">
            <a:avLst/>
          </a:prstGeom>
          <a:ln>
            <a:solidFill>
              <a:srgbClr val="0063AE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4953000" y="3048000"/>
            <a:ext cx="1523999" cy="1143000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76800" y="266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ASN: 65000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45236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10.1.13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4495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10.1.1.4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2514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10.1.1.1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2514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10.1.1.2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28800" y="20574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1.1.1.0/24</a:t>
            </a:r>
          </a:p>
          <a:p>
            <a:pPr algn="ctr"/>
            <a:r>
              <a:rPr lang="en-US" sz="1200" dirty="0"/>
              <a:t>1.1.2.0/24</a:t>
            </a:r>
          </a:p>
          <a:p>
            <a:pPr algn="ctr"/>
            <a:r>
              <a:rPr lang="en-US" sz="1200" dirty="0"/>
              <a:t>1.1.3.0/24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28800" y="44196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3.3.1.0/24</a:t>
            </a:r>
          </a:p>
          <a:p>
            <a:pPr algn="ctr"/>
            <a:r>
              <a:rPr lang="en-US" sz="1200" dirty="0"/>
              <a:t>3.3.2.0/24</a:t>
            </a:r>
          </a:p>
          <a:p>
            <a:pPr algn="ctr"/>
            <a:r>
              <a:rPr lang="en-US" sz="1200" dirty="0"/>
              <a:t>3.3.3.0/24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86800" y="2209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2.2.1.0/24</a:t>
            </a:r>
          </a:p>
          <a:p>
            <a:pPr algn="ctr"/>
            <a:r>
              <a:rPr lang="en-US" sz="1200" dirty="0"/>
              <a:t>2.2.2.0/24</a:t>
            </a:r>
          </a:p>
          <a:p>
            <a:pPr algn="ctr"/>
            <a:r>
              <a:rPr lang="en-US" sz="1200" dirty="0"/>
              <a:t>2.2.3.0/24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44196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4.4.1.0/24</a:t>
            </a:r>
          </a:p>
          <a:p>
            <a:pPr algn="ctr"/>
            <a:r>
              <a:rPr lang="en-US" sz="1200" dirty="0"/>
              <a:t>4.4.2.0/24</a:t>
            </a:r>
          </a:p>
          <a:p>
            <a:pPr algn="ctr"/>
            <a:r>
              <a:rPr lang="en-US" sz="1200" dirty="0"/>
              <a:t>4.4.3.0/24</a:t>
            </a:r>
          </a:p>
        </p:txBody>
      </p:sp>
    </p:spTree>
    <p:extLst>
      <p:ext uri="{BB962C8B-B14F-4D97-AF65-F5344CB8AC3E}">
        <p14:creationId xmlns:p14="http://schemas.microsoft.com/office/powerpoint/2010/main" val="185293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Community Presence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571" y="1329052"/>
            <a:ext cx="61722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Team</a:t>
            </a:r>
          </a:p>
          <a:p>
            <a:pPr lvl="1"/>
            <a:r>
              <a:rPr lang="en-US" dirty="0"/>
              <a:t>Industry Experts and Evangelists</a:t>
            </a:r>
          </a:p>
          <a:p>
            <a:pPr lvl="1"/>
            <a:r>
              <a:rPr lang="en-US" dirty="0"/>
              <a:t>Team of network engineers who made the transition to software engineers</a:t>
            </a:r>
          </a:p>
          <a:p>
            <a:r>
              <a:rPr lang="en-US" dirty="0"/>
              <a:t>Pioneers in Network Automation Community</a:t>
            </a:r>
          </a:p>
          <a:p>
            <a:pPr lvl="1"/>
            <a:r>
              <a:rPr lang="en-US" dirty="0"/>
              <a:t>Major content contributors and presenters at industry conferences, meet-ups, and online communities.</a:t>
            </a:r>
          </a:p>
          <a:p>
            <a:pPr lvl="1"/>
            <a:r>
              <a:rPr lang="en-US" dirty="0"/>
              <a:t>Over 4,200 members and 100s of channels in Network to Code Slack Community</a:t>
            </a:r>
          </a:p>
          <a:p>
            <a:r>
              <a:rPr lang="en-US" dirty="0"/>
              <a:t>Technology Partnerships </a:t>
            </a:r>
          </a:p>
          <a:p>
            <a:pPr lvl="1"/>
            <a:r>
              <a:rPr lang="en-US" dirty="0"/>
              <a:t>We’ve written thousands of Python Automation Modules, Playbooks, and Config templates, for our Vendor partner community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believe in the value network automation brings to our customers and we our proud to share our knowledge with our community.</a:t>
            </a:r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4258AC81-8500-4D31-A837-5194EABC04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352610"/>
            <a:ext cx="3288090" cy="4389769"/>
          </a:xfrm>
        </p:spPr>
      </p:pic>
    </p:spTree>
    <p:extLst>
      <p:ext uri="{BB962C8B-B14F-4D97-AF65-F5344CB8AC3E}">
        <p14:creationId xmlns:p14="http://schemas.microsoft.com/office/powerpoint/2010/main" val="289022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Meetup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1277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/>
              <a:t>All things network automation</a:t>
            </a:r>
          </a:p>
          <a:p>
            <a:r>
              <a:rPr lang="en-US" sz="3800" dirty="0"/>
              <a:t>Next one is March </a:t>
            </a:r>
          </a:p>
          <a:p>
            <a:r>
              <a:rPr lang="en-US" sz="3800" dirty="0"/>
              <a:t>Looking for Space and Sponsors</a:t>
            </a:r>
          </a:p>
          <a:p>
            <a:r>
              <a:rPr lang="en-US" sz="3800" dirty="0"/>
              <a:t>Topics:</a:t>
            </a:r>
          </a:p>
          <a:p>
            <a:pPr lvl="1"/>
            <a:r>
              <a:rPr lang="en-US" sz="3200" dirty="0"/>
              <a:t>Open Source Tools</a:t>
            </a:r>
          </a:p>
          <a:p>
            <a:pPr lvl="2"/>
            <a:r>
              <a:rPr lang="en-US" sz="2600" dirty="0"/>
              <a:t>Ansible, Salt, Puppet</a:t>
            </a:r>
          </a:p>
          <a:p>
            <a:pPr lvl="1"/>
            <a:r>
              <a:rPr lang="en-US" sz="3200" dirty="0"/>
              <a:t>Generic APIs: NETCONF, RESTCONF</a:t>
            </a:r>
          </a:p>
          <a:p>
            <a:pPr lvl="1"/>
            <a:r>
              <a:rPr lang="en-US" sz="3200" dirty="0"/>
              <a:t>Templating</a:t>
            </a:r>
          </a:p>
          <a:p>
            <a:pPr lvl="1"/>
            <a:r>
              <a:rPr lang="en-US" sz="3200" dirty="0"/>
              <a:t>Specific APIs: </a:t>
            </a:r>
            <a:r>
              <a:rPr lang="en-US" sz="3200" dirty="0" err="1"/>
              <a:t>eAPI</a:t>
            </a:r>
            <a:r>
              <a:rPr lang="en-US" sz="3200" dirty="0"/>
              <a:t>, NX-API, etc.</a:t>
            </a:r>
          </a:p>
          <a:p>
            <a:pPr lvl="1"/>
            <a:r>
              <a:rPr lang="en-US" sz="3200" dirty="0"/>
              <a:t>Data Modeling (YANG)</a:t>
            </a:r>
          </a:p>
          <a:p>
            <a:pPr lvl="1"/>
            <a:r>
              <a:rPr lang="en-US" sz="3200" dirty="0"/>
              <a:t>Vendor Products</a:t>
            </a:r>
          </a:p>
          <a:p>
            <a:pPr lvl="1"/>
            <a:r>
              <a:rPr lang="en-US" sz="3200" dirty="0"/>
              <a:t>Python</a:t>
            </a:r>
          </a:p>
          <a:p>
            <a:pPr lvl="1"/>
            <a:r>
              <a:rPr lang="en-US" sz="3200" dirty="0"/>
              <a:t>CI/CD Pipelines for network operations</a:t>
            </a:r>
          </a:p>
          <a:p>
            <a:pPr lvl="1"/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81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1277600" cy="4525963"/>
          </a:xfrm>
        </p:spPr>
        <p:txBody>
          <a:bodyPr>
            <a:normAutofit/>
          </a:bodyPr>
          <a:lstStyle/>
          <a:p>
            <a:r>
              <a:rPr lang="en-US" dirty="0"/>
              <a:t>We want volunteers</a:t>
            </a:r>
          </a:p>
          <a:p>
            <a:r>
              <a:rPr lang="en-US" dirty="0"/>
              <a:t>Share what you’re been working on </a:t>
            </a:r>
          </a:p>
          <a:p>
            <a:pPr lvl="1"/>
            <a:r>
              <a:rPr lang="en-US" dirty="0"/>
              <a:t>From a basic script to full blown applications and automation</a:t>
            </a:r>
          </a:p>
          <a:p>
            <a:r>
              <a:rPr lang="en-US" dirty="0"/>
              <a:t>1-2 speakers for each meetup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the Community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Slack team dedicated to network automation</a:t>
            </a:r>
          </a:p>
          <a:p>
            <a:r>
              <a:rPr lang="en-US" dirty="0"/>
              <a:t>Self sign-up</a:t>
            </a:r>
          </a:p>
          <a:p>
            <a:pPr lvl="1"/>
            <a:r>
              <a:rPr lang="en-US" dirty="0" err="1"/>
              <a:t>slack.networktocode.com</a:t>
            </a:r>
            <a:endParaRPr lang="en-US" dirty="0"/>
          </a:p>
          <a:p>
            <a:pPr lvl="1"/>
            <a:r>
              <a:rPr lang="en-US" dirty="0"/>
              <a:t>Private local chat 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https://github.com/networktocode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https://github.com/itdependsnetworks/awesome-network-automation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2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990600" y="1295400"/>
            <a:ext cx="10050137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effectLst/>
              </a:rPr>
              <a:t>Using Vendor &amp; Platform Neutral Data Models with </a:t>
            </a:r>
            <a:r>
              <a:rPr lang="en-US" sz="4000" dirty="0" err="1">
                <a:effectLst/>
              </a:rPr>
              <a:t>Ansible</a:t>
            </a:r>
            <a:endParaRPr lang="en-US" sz="4000" dirty="0">
              <a:effectLst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5943600" y="4572000"/>
            <a:ext cx="4639937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effectLst/>
              </a:rPr>
              <a:t>Ken </a:t>
            </a:r>
            <a:r>
              <a:rPr lang="en-US" sz="2800" dirty="0" err="1">
                <a:effectLst/>
              </a:rPr>
              <a:t>Celenza</a:t>
            </a:r>
            <a:endParaRPr lang="en-US" sz="2800" dirty="0">
              <a:effectLst/>
            </a:endParaRPr>
          </a:p>
          <a:p>
            <a:pPr algn="ctr"/>
            <a:r>
              <a:rPr lang="en-US" sz="2800" dirty="0">
                <a:effectLst/>
              </a:rPr>
              <a:t>@</a:t>
            </a:r>
            <a:r>
              <a:rPr lang="en-US" sz="2800" dirty="0" err="1">
                <a:effectLst/>
              </a:rPr>
              <a:t>itdependsnet</a:t>
            </a:r>
            <a:endParaRPr lang="en-US" sz="2800" dirty="0">
              <a:effectLst/>
            </a:endParaRPr>
          </a:p>
          <a:p>
            <a:pPr algn="ctr"/>
            <a:r>
              <a:rPr lang="en-US" sz="2800" dirty="0" err="1">
                <a:effectLst/>
              </a:rPr>
              <a:t>ken@networktocode.com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98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80000"/>
              </a:lnSpc>
            </a:pPr>
            <a:r>
              <a:rPr lang="en-US" dirty="0"/>
              <a:t>Review last </a:t>
            </a:r>
            <a:r>
              <a:rPr lang="en-US" dirty="0" err="1"/>
              <a:t>Meetup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Understand the need for a Data Model</a:t>
            </a:r>
          </a:p>
          <a:p>
            <a:pPr>
              <a:lnSpc>
                <a:spcPct val="80000"/>
              </a:lnSpc>
            </a:pPr>
            <a:r>
              <a:rPr lang="en-US" dirty="0"/>
              <a:t>Define steps to create Data Model</a:t>
            </a:r>
          </a:p>
          <a:p>
            <a:pPr>
              <a:lnSpc>
                <a:spcPct val="80000"/>
              </a:lnSpc>
            </a:pPr>
            <a:r>
              <a:rPr lang="en-US" dirty="0"/>
              <a:t>Work through Steps</a:t>
            </a:r>
          </a:p>
          <a:p>
            <a:pPr>
              <a:lnSpc>
                <a:spcPct val="80000"/>
              </a:lnSpc>
            </a:pPr>
            <a:r>
              <a:rPr lang="en-US" dirty="0"/>
              <a:t>Demo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822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1277600" cy="4525963"/>
          </a:xfrm>
        </p:spPr>
        <p:txBody>
          <a:bodyPr>
            <a:normAutofit/>
          </a:bodyPr>
          <a:lstStyle/>
          <a:p>
            <a:r>
              <a:rPr lang="en-US" dirty="0"/>
              <a:t>Ken </a:t>
            </a:r>
            <a:r>
              <a:rPr lang="en-US" dirty="0" err="1"/>
              <a:t>Celenza</a:t>
            </a:r>
            <a:endParaRPr lang="en-US" dirty="0"/>
          </a:p>
          <a:p>
            <a:r>
              <a:rPr lang="en-US" dirty="0"/>
              <a:t>Traditional network background</a:t>
            </a:r>
          </a:p>
          <a:p>
            <a:pPr lvl="1"/>
            <a:r>
              <a:rPr lang="en-US" dirty="0"/>
              <a:t>Was the token “scripting” guy</a:t>
            </a:r>
          </a:p>
          <a:p>
            <a:r>
              <a:rPr lang="en-US" dirty="0"/>
              <a:t>Started in 2000</a:t>
            </a:r>
          </a:p>
          <a:p>
            <a:pPr lvl="1"/>
            <a:r>
              <a:rPr lang="en-US" dirty="0"/>
              <a:t>USAF</a:t>
            </a:r>
          </a:p>
          <a:p>
            <a:pPr lvl="1"/>
            <a:r>
              <a:rPr lang="en-US" dirty="0"/>
              <a:t>Consultant </a:t>
            </a:r>
          </a:p>
          <a:p>
            <a:pPr lvl="1"/>
            <a:r>
              <a:rPr lang="en-US" dirty="0"/>
              <a:t>Enterprise</a:t>
            </a:r>
          </a:p>
          <a:p>
            <a:r>
              <a:rPr lang="en-US" dirty="0"/>
              <a:t>Now focuses only on network automation at NTC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4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2C">
      <a:dk1>
        <a:srgbClr val="919195"/>
      </a:dk1>
      <a:lt1>
        <a:sysClr val="window" lastClr="FFFFFF"/>
      </a:lt1>
      <a:dk2>
        <a:srgbClr val="0063AE"/>
      </a:dk2>
      <a:lt2>
        <a:srgbClr val="F2F2F2"/>
      </a:lt2>
      <a:accent1>
        <a:srgbClr val="2EB77A"/>
      </a:accent1>
      <a:accent2>
        <a:srgbClr val="F6882E"/>
      </a:accent2>
      <a:accent3>
        <a:srgbClr val="00A0CC"/>
      </a:accent3>
      <a:accent4>
        <a:srgbClr val="EDED2B"/>
      </a:accent4>
      <a:accent5>
        <a:srgbClr val="D00E8F"/>
      </a:accent5>
      <a:accent6>
        <a:srgbClr val="90C74D"/>
      </a:accent6>
      <a:hlink>
        <a:srgbClr val="0000FF"/>
      </a:hlink>
      <a:folHlink>
        <a:srgbClr val="800080"/>
      </a:folHlink>
    </a:clrScheme>
    <a:fontScheme name="Yotta SOW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72994</TotalTime>
  <Words>1569</Words>
  <Application>Microsoft Macintosh PowerPoint</Application>
  <PresentationFormat>Custom</PresentationFormat>
  <Paragraphs>311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Network to Code</vt:lpstr>
      <vt:lpstr>Community Presence</vt:lpstr>
      <vt:lpstr>Monthly Meetup</vt:lpstr>
      <vt:lpstr>Speakers</vt:lpstr>
      <vt:lpstr>Join the Community</vt:lpstr>
      <vt:lpstr>PowerPoint Presentation</vt:lpstr>
      <vt:lpstr>Agenda</vt:lpstr>
      <vt:lpstr>Who am I?</vt:lpstr>
      <vt:lpstr>Review</vt:lpstr>
      <vt:lpstr>Data Model Overview</vt:lpstr>
      <vt:lpstr>Transition Steps</vt:lpstr>
      <vt:lpstr>Current Configuration/Data Model</vt:lpstr>
      <vt:lpstr>Unique Data</vt:lpstr>
      <vt:lpstr>Build Your Data Model</vt:lpstr>
      <vt:lpstr>BGP Data Model Implementation</vt:lpstr>
      <vt:lpstr>Template</vt:lpstr>
      <vt:lpstr>Generating Configurations</vt:lpstr>
      <vt:lpstr>Generating Configurations</vt:lpstr>
      <vt:lpstr>PowerPoint Presentation</vt:lpstr>
      <vt:lpstr>Topology – iBGP </vt:lpstr>
    </vt:vector>
  </TitlesOfParts>
  <Company>Network to Code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Edelman</dc:creator>
  <cp:lastModifiedBy>Test</cp:lastModifiedBy>
  <cp:revision>367</cp:revision>
  <dcterms:created xsi:type="dcterms:W3CDTF">2014-09-02T18:49:18Z</dcterms:created>
  <dcterms:modified xsi:type="dcterms:W3CDTF">2018-02-07T23:35:12Z</dcterms:modified>
</cp:coreProperties>
</file>