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12192000"/>
  <p:notesSz cx="6858000" cy="9144000"/>
  <p:embeddedFontLst>
    <p:embeddedFont>
      <p:font typeface="Palatino Linotyp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alatinoLinotype-regular.fntdata"/><Relationship Id="rId50" Type="http://schemas.openxmlformats.org/officeDocument/2006/relationships/slide" Target="slides/slide45.xml"/><Relationship Id="rId53" Type="http://schemas.openxmlformats.org/officeDocument/2006/relationships/font" Target="fonts/PalatinoLinotype-italic.fntdata"/><Relationship Id="rId52" Type="http://schemas.openxmlformats.org/officeDocument/2006/relationships/font" Target="fonts/PalatinoLinotyp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PalatinoLinotyp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rmaid-js.github.io/mermaid-live-editor/#/edit/eyJjb2RlIjoic2VxdWVuY2VEaWFncmFtXG5cdFVJIEFQSS0-PitEYXRhYmFzZTogQ3JlYXRlIG9uYm9hcmRpbmcgVGFza1xuICBVSSBBUEktPj4rUXVldWU6IENyZWF0ZSBPbmJvYXJkaW5nIEpvYiAodGFzayBJRClcbiAgV29ya2VyLT4-K1F1ZXVlOiBQdWxsIG5leHQgam9iIGluIHRoZSBxdWV1ZVxuICBXb3JrZXItPj4rRGF0YWJhc2U6IFB1bGwgaXAgYWRkcmVzcyBmcm9tIHRhc2sgSURcbiAgV29ya2VyLT4-K05ldHdvcmsgRGV2aWNlOiBEaXNjb3ZlciBcbiAgV29ya2VyLT4-K0RhdGFiYXNlOiBDcmVhdGUgRGV2aWNlLCBQbGF0Zm9ybSwgRGV2aWNlIFR5cGVcbiAgV29ya2VyLT4-K0RhdGFiYXNlOiBVcGRhdGUgVGFzayBTdGF0dXMiLCJtZXJtYWlkIjp7InRoZW1lIjoiZGVmYXVsdCJ9LCJ1cGRhdGVFZGl0b3IiOmZhbHNlfQ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4bc8c63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4bc8c63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804bc8c636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e7964962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e7964962_2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mermaid-js.github.io/mermaid-live-editor/#/edit/eyJjb2RlIjoic2VxdWVuY2VEaWFncmFtXG5cdFVJIEFQSS0-PitEYXRhYmFzZTogQ3JlYXRlIG9uYm9hcmRpbmcgVGFza1xuICBVSSBBUEktPj4rUXVldWU6IENyZWF0ZSBPbmJvYXJkaW5nIEpvYiAodGFzayBJRClcbiAgV29ya2VyLT4-K1F1ZXVlOiBQdWxsIG5leHQgam9iIGluIHRoZSBxdWV1ZVxuICBXb3JrZXItPj4rRGF0YWJhc2U6IFB1bGwgaXAgYWRkcmVzcyBmcm9tIHRhc2sgSURcbiAgV29ya2VyLT4-K05ldHdvcmsgRGV2aWNlOiBEaXNjb3ZlciBcbiAgV29ya2VyLT4-K0RhdGFiYXNlOiBDcmVhdGUgRGV2aWNlLCBQbGF0Zm9ybSwgRGV2aWNlIFR5cGVcbiAgV29ya2VyLT4-K0RhdGFiYXNlOiBVcGRhdGUgVGFzayBTdGF0dXMiLCJtZXJtYWlkIjp7InRoZW1lIjoiZGVmYXVsdCJ9LCJ1cGRhdGVFZGl0b3IiOmZhbHNlfQ</a:t>
            </a:r>
            <a:endParaRPr/>
          </a:p>
        </p:txBody>
      </p:sp>
      <p:sp>
        <p:nvSpPr>
          <p:cNvPr id="152" name="Google Shape;152;g86e7964962_2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04bc8c63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04bc8c63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04bc8c636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4bc8c636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4bc8c636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04bc8c636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4bc8c636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4bc8c636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04bc8c636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6e7964962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6e7964962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6e7964962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4bc8c636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04bc8c636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804bc8c636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58bbdb84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58bbdb84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58bbdb84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4bc8c636_0_8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04bc8c636_0_8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04bc8c636_0_8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6e7964962_2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6e7964962_2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6e7964962_2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6e7964962_2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6e7964962_2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6e7964962_2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58bbdb84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58bbdb84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58bbdb84a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04bc8c636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04bc8c63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804bc8c636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6e7964962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6e7964962_2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86e7964962_2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04bc8c636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04bc8c636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804bc8c636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04bc8c636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04bc8c636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04bc8c636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04bc8c636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04bc8c636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04bc8c636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04bc8c636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04bc8c636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804bc8c636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04bc8c636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04bc8c636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804bc8c636_0_1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04bc8c636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04bc8c636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804bc8c636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58bbdb84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58bbdb84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858bbdb84a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4bc8c6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4bc8c6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04bc8c63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04bc8c636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04bc8c636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804bc8c636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04bc8c636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04bc8c636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804bc8c636_0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04bc8c636_0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04bc8c636_0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804bc8c636_0_2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58bbdb84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58bbdb84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858bbdb84a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04bc8c636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04bc8c636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04bc8c636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04bc8c636_0_7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04bc8c636_0_7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804bc8c636_0_7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04bc8c636_0_7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04bc8c636_0_7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804bc8c636_0_7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58bbdb84a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58bbdb84a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858bbdb84a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04bc8c636_0_7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04bc8c636_0_7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804bc8c636_0_7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04bc8c636_0_8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04bc8c636_0_8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804bc8c636_0_8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4bc8c63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4bc8c63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804bc8c636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6e7964962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6e7964962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86e7964962_2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6e7964962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6e7964962_2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86e7964962_2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6e7964962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6e7964962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86e7964962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04bc8c63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04bc8c63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804bc8c636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04bc8c63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04bc8c63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804bc8c636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e7964962_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e7964962_2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86e7964962_2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4bc8c63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4bc8c63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804bc8c63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4bc8c63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4bc8c63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04bc8c63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4bc8c63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4bc8c63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04bc8c63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4bc8c636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4bc8c636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804bc8c636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4bc8c63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4bc8c63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04bc8c636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w-Footer">
  <p:cSld name="Title-Slide-w-Footer">
    <p:bg>
      <p:bgPr>
        <a:solidFill>
          <a:srgbClr val="3C3C3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rgbClr val="3C3C3C">
                <a:alpha val="9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-Text-Slide-Blue-Title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-Text-Slide-Blue-Title">
  <p:cSld name="Dark-Text-Slide-Blue-Title">
    <p:bg>
      <p:bgPr>
        <a:solidFill>
          <a:srgbClr val="3C3C3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rgbClr val="BCBCBE"/>
              </a:buClr>
              <a:buSzPts val="4000"/>
              <a:buChar char="•"/>
              <a:defRPr sz="4000">
                <a:solidFill>
                  <a:srgbClr val="BCBCBE"/>
                </a:solidFill>
              </a:defRPr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rgbClr val="BCBCBE"/>
              </a:buClr>
              <a:buSzPts val="3600"/>
              <a:buChar char="–"/>
              <a:defRPr sz="3600">
                <a:solidFill>
                  <a:srgbClr val="BCBCBE"/>
                </a:solidFill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BCBCBE"/>
              </a:buClr>
              <a:buSzPts val="3200"/>
              <a:buChar char="•"/>
              <a:defRPr sz="3200">
                <a:solidFill>
                  <a:srgbClr val="BCBCBE"/>
                </a:solidFill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–"/>
              <a:defRPr sz="2800">
                <a:solidFill>
                  <a:srgbClr val="BCBCBE"/>
                </a:solidFill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»"/>
              <a:defRPr sz="2800">
                <a:solidFill>
                  <a:srgbClr val="BCBCB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-Text-Slide-Orange-Title">
  <p:cSld name="Dark-Text-Slide-Orange-Title">
    <p:bg>
      <p:bgPr>
        <a:solidFill>
          <a:srgbClr val="3C3C3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alatino Linotype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rgbClr val="BCBCBE"/>
              </a:buClr>
              <a:buSzPts val="4000"/>
              <a:buChar char="•"/>
              <a:defRPr sz="4000">
                <a:solidFill>
                  <a:srgbClr val="BCBCBE"/>
                </a:solidFill>
              </a:defRPr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rgbClr val="BCBCBE"/>
              </a:buClr>
              <a:buSzPts val="3600"/>
              <a:buChar char="–"/>
              <a:defRPr sz="3600">
                <a:solidFill>
                  <a:srgbClr val="BCBCBE"/>
                </a:solidFill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BCBCBE"/>
              </a:buClr>
              <a:buSzPts val="3200"/>
              <a:buChar char="•"/>
              <a:defRPr sz="3200">
                <a:solidFill>
                  <a:srgbClr val="BCBCBE"/>
                </a:solidFill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–"/>
              <a:defRPr sz="2800">
                <a:solidFill>
                  <a:srgbClr val="BCBCBE"/>
                </a:solidFill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»"/>
              <a:defRPr sz="2800">
                <a:solidFill>
                  <a:srgbClr val="BCBCB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w-Footer+Orange">
  <p:cSld name="Title-Slide-w-Footer+Orange">
    <p:bg>
      <p:bgPr>
        <a:solidFill>
          <a:srgbClr val="3C3C3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" name="Google Shape;35;p6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-Slide-Logo">
  <p:cSld name="Transition-Slide-Logo">
    <p:bg>
      <p:bgPr>
        <a:solidFill>
          <a:srgbClr val="3C3C3C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3276600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-slide-no-Logo">
  <p:cSld name="Transition-slide-no-Logo">
    <p:bg>
      <p:bgPr>
        <a:solidFill>
          <a:srgbClr val="3C3C3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28600" y="3276600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ld-Transition-Orange">
  <p:cSld name="Old-Transition-Oran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609600" y="419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alatino Linotype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10800000">
            <a:off x="0" y="6248400"/>
            <a:ext cx="121920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ld-Transition-Blue">
  <p:cSld name="Old-Transition-Blu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609600" y="419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alatino Linotype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 flipH="1" rot="10800000">
            <a:off x="0" y="6248400"/>
            <a:ext cx="121920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 b="0" i="0" sz="4400" u="none" cap="none" strike="noStrike">
                <a:solidFill>
                  <a:schemeClr val="accent3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57200" lvl="1" marL="914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www.networktocode.com</a:t>
            </a: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4419600" y="6422395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 Code</a:t>
            </a: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36729" y="6354796"/>
            <a:ext cx="2874604" cy="3743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networktocode/ntc-netbox-plugin-onboarding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</a:pPr>
            <a:r>
              <a:rPr lang="en-US"/>
              <a:t>NetBox Plugin </a:t>
            </a:r>
            <a:br>
              <a:rPr lang="en-US"/>
            </a:br>
            <a:r>
              <a:rPr lang="en-US"/>
              <a:t>Development Environment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924038" y="4160775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lang="en-US"/>
              <a:t>NetBox Day, May 19th</a:t>
            </a:r>
            <a:endParaRPr i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i="0" lang="en-US" sz="2400"/>
              <a:t>Damien Garros, Managing Director</a:t>
            </a:r>
            <a:endParaRPr i="0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Architecture 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920450" y="1480350"/>
            <a:ext cx="3117300" cy="21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Postgres</a:t>
            </a:r>
            <a:endParaRPr b="1" sz="1600"/>
          </a:p>
        </p:txBody>
      </p:sp>
      <p:sp>
        <p:nvSpPr>
          <p:cNvPr id="129" name="Google Shape;129;p20"/>
          <p:cNvSpPr/>
          <p:nvPr/>
        </p:nvSpPr>
        <p:spPr>
          <a:xfrm>
            <a:off x="3234000" y="2024125"/>
            <a:ext cx="2596800" cy="1269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Onboarding Task Table</a:t>
            </a:r>
            <a:endParaRPr b="1" sz="1600"/>
          </a:p>
        </p:txBody>
      </p:sp>
      <p:sp>
        <p:nvSpPr>
          <p:cNvPr id="130" name="Google Shape;130;p20"/>
          <p:cNvSpPr/>
          <p:nvPr/>
        </p:nvSpPr>
        <p:spPr>
          <a:xfrm>
            <a:off x="2920450" y="3987900"/>
            <a:ext cx="3117300" cy="15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Django RQ</a:t>
            </a:r>
            <a:endParaRPr b="1" sz="1600"/>
          </a:p>
        </p:txBody>
      </p:sp>
      <p:sp>
        <p:nvSpPr>
          <p:cNvPr id="131" name="Google Shape;131;p20"/>
          <p:cNvSpPr/>
          <p:nvPr/>
        </p:nvSpPr>
        <p:spPr>
          <a:xfrm>
            <a:off x="3180700" y="4642500"/>
            <a:ext cx="2596800" cy="77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Default Queue</a:t>
            </a:r>
            <a:endParaRPr b="1" sz="1600"/>
          </a:p>
        </p:txBody>
      </p:sp>
      <p:sp>
        <p:nvSpPr>
          <p:cNvPr id="132" name="Google Shape;132;p20"/>
          <p:cNvSpPr/>
          <p:nvPr/>
        </p:nvSpPr>
        <p:spPr>
          <a:xfrm>
            <a:off x="609600" y="1480350"/>
            <a:ext cx="1928100" cy="40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UI / API</a:t>
            </a:r>
            <a:endParaRPr b="1" sz="1600"/>
          </a:p>
        </p:txBody>
      </p:sp>
      <p:sp>
        <p:nvSpPr>
          <p:cNvPr id="133" name="Google Shape;133;p20"/>
          <p:cNvSpPr/>
          <p:nvPr/>
        </p:nvSpPr>
        <p:spPr>
          <a:xfrm>
            <a:off x="824700" y="2145150"/>
            <a:ext cx="1497900" cy="77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Form</a:t>
            </a:r>
            <a:endParaRPr b="1" sz="1600"/>
          </a:p>
        </p:txBody>
      </p:sp>
      <p:sp>
        <p:nvSpPr>
          <p:cNvPr id="134" name="Google Shape;134;p20"/>
          <p:cNvSpPr/>
          <p:nvPr/>
        </p:nvSpPr>
        <p:spPr>
          <a:xfrm>
            <a:off x="824700" y="3141900"/>
            <a:ext cx="1497900" cy="77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CSV</a:t>
            </a:r>
            <a:endParaRPr b="1" sz="1600"/>
          </a:p>
        </p:txBody>
      </p:sp>
      <p:sp>
        <p:nvSpPr>
          <p:cNvPr id="135" name="Google Shape;135;p20"/>
          <p:cNvSpPr/>
          <p:nvPr/>
        </p:nvSpPr>
        <p:spPr>
          <a:xfrm>
            <a:off x="824700" y="4069725"/>
            <a:ext cx="1497900" cy="77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API</a:t>
            </a:r>
            <a:br>
              <a:rPr b="1" lang="en-US" sz="1600"/>
            </a:br>
            <a:r>
              <a:rPr b="1" lang="en-US" sz="1600"/>
              <a:t>(CRUD)</a:t>
            </a:r>
            <a:endParaRPr b="1" sz="1600"/>
          </a:p>
        </p:txBody>
      </p:sp>
      <p:sp>
        <p:nvSpPr>
          <p:cNvPr id="136" name="Google Shape;136;p20"/>
          <p:cNvSpPr/>
          <p:nvPr/>
        </p:nvSpPr>
        <p:spPr>
          <a:xfrm>
            <a:off x="6527100" y="1841550"/>
            <a:ext cx="2093100" cy="28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Worker(s)</a:t>
            </a:r>
            <a:endParaRPr b="1" sz="1600"/>
          </a:p>
        </p:txBody>
      </p:sp>
      <p:sp>
        <p:nvSpPr>
          <p:cNvPr id="137" name="Google Shape;137;p20"/>
          <p:cNvSpPr/>
          <p:nvPr/>
        </p:nvSpPr>
        <p:spPr>
          <a:xfrm>
            <a:off x="6679500" y="1993950"/>
            <a:ext cx="2093100" cy="28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Worker(s)</a:t>
            </a:r>
            <a:endParaRPr b="1" sz="1600"/>
          </a:p>
        </p:txBody>
      </p:sp>
      <p:sp>
        <p:nvSpPr>
          <p:cNvPr id="138" name="Google Shape;138;p20"/>
          <p:cNvSpPr/>
          <p:nvPr/>
        </p:nvSpPr>
        <p:spPr>
          <a:xfrm>
            <a:off x="6831900" y="2146350"/>
            <a:ext cx="2093100" cy="28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Worker(s)</a:t>
            </a:r>
            <a:endParaRPr b="1" sz="1600"/>
          </a:p>
        </p:txBody>
      </p:sp>
      <p:sp>
        <p:nvSpPr>
          <p:cNvPr id="139" name="Google Shape;139;p20"/>
          <p:cNvSpPr/>
          <p:nvPr/>
        </p:nvSpPr>
        <p:spPr>
          <a:xfrm>
            <a:off x="9414350" y="1993950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0" name="Google Shape;140;p20"/>
          <p:cNvSpPr/>
          <p:nvPr/>
        </p:nvSpPr>
        <p:spPr>
          <a:xfrm>
            <a:off x="9566750" y="2146350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1" name="Google Shape;141;p20"/>
          <p:cNvSpPr/>
          <p:nvPr/>
        </p:nvSpPr>
        <p:spPr>
          <a:xfrm>
            <a:off x="9719150" y="2298750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2" name="Google Shape;142;p20"/>
          <p:cNvSpPr/>
          <p:nvPr/>
        </p:nvSpPr>
        <p:spPr>
          <a:xfrm>
            <a:off x="9417205" y="3029182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3" name="Google Shape;143;p20"/>
          <p:cNvSpPr/>
          <p:nvPr/>
        </p:nvSpPr>
        <p:spPr>
          <a:xfrm>
            <a:off x="9569605" y="3181582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4" name="Google Shape;144;p20"/>
          <p:cNvSpPr/>
          <p:nvPr/>
        </p:nvSpPr>
        <p:spPr>
          <a:xfrm>
            <a:off x="9722005" y="3333982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5" name="Google Shape;145;p20"/>
          <p:cNvSpPr/>
          <p:nvPr/>
        </p:nvSpPr>
        <p:spPr>
          <a:xfrm>
            <a:off x="9414355" y="4216807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6" name="Google Shape;146;p20"/>
          <p:cNvSpPr/>
          <p:nvPr/>
        </p:nvSpPr>
        <p:spPr>
          <a:xfrm>
            <a:off x="9566755" y="4369207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7" name="Google Shape;147;p20"/>
          <p:cNvSpPr/>
          <p:nvPr/>
        </p:nvSpPr>
        <p:spPr>
          <a:xfrm>
            <a:off x="9719155" y="4521607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8" name="Google Shape;148;p20"/>
          <p:cNvSpPr/>
          <p:nvPr/>
        </p:nvSpPr>
        <p:spPr>
          <a:xfrm>
            <a:off x="7040063" y="2834775"/>
            <a:ext cx="1652700" cy="1269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Discovery</a:t>
            </a:r>
            <a:br>
              <a:rPr b="1" lang="en-US" sz="1600"/>
            </a:br>
            <a:r>
              <a:rPr b="1" lang="en-US" sz="1600"/>
              <a:t>&amp;</a:t>
            </a:r>
            <a:br>
              <a:rPr b="1" lang="en-US" sz="1600"/>
            </a:br>
            <a:r>
              <a:rPr b="1" lang="en-US" sz="1600"/>
              <a:t>Onboarding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Architecture 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01725"/>
            <a:ext cx="10972800" cy="378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572325" y="274445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228600" y="3276600"/>
            <a:ext cx="11576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Organization and Packaging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Stories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/>
              <a:t>As a maintainer</a:t>
            </a:r>
            <a:r>
              <a:rPr lang="en-US" sz="2600"/>
              <a:t>,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I want t</a:t>
            </a:r>
            <a:r>
              <a:rPr lang="en-US" sz="2600"/>
              <a:t>o be able to easily test my code across multiple versions of Python and NetBox.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I want to ensure it is easy to contribute to the project and contributions will function and </a:t>
            </a:r>
            <a:r>
              <a:rPr lang="en-US" sz="2600"/>
              <a:t>follow the project guidelines.</a:t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/>
              <a:t>As a potential contributor,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I want to have a working development environment as quickly as possible</a:t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 Box</a:t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7081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Package Management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your dependencies</a:t>
            </a:r>
            <a:br>
              <a:rPr lang="en-US"/>
            </a:br>
            <a:r>
              <a:rPr lang="en-US"/>
              <a:t>Manage your virtual environment</a:t>
            </a:r>
            <a:br>
              <a:rPr lang="en-US"/>
            </a:br>
            <a:r>
              <a:rPr lang="en-US"/>
              <a:t>Build and Publish to Pypi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44978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Portable Environment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working NetBox environment (DB, Redis)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to get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2875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CLI tool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CLI commands for repetitive and long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82875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Continuous Integration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Automatically run all linting and unit tests on every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081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Linting</a:t>
            </a: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/>
              <a:t>Ensure code is clean and is following project guidelines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4978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Unit Tests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/>
              <a:t>Ensure code is working as expected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618425" y="5427475"/>
            <a:ext cx="4144500" cy="3597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618425" y="4956475"/>
            <a:ext cx="4144500" cy="471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18425" y="3728875"/>
            <a:ext cx="4144500" cy="1227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618425" y="1402975"/>
            <a:ext cx="4144500" cy="2325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Organization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784550" y="1371600"/>
            <a:ext cx="3978300" cy="4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netbox_onboarding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migrations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tests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__init__.py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models.py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urls.py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views.py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Dockerfile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configuration.py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dev.env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docker-compose.yml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├── poetry.lock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├── pyproject.toml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└── tasks.py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762925" y="1402975"/>
            <a:ext cx="6753900" cy="2325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Main NetBox Plugin Code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Include All code, templates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Database Models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Unit Tests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4762850" y="3728875"/>
            <a:ext cx="6753900" cy="1227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Development Environment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NetBox up and running with </a:t>
            </a:r>
            <a:r>
              <a:rPr b="1"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Docker-Compose</a:t>
            </a:r>
            <a:endParaRPr b="1"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NetBox configuration file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4762850" y="4956475"/>
            <a:ext cx="6753900" cy="471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Poetry</a:t>
            </a: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to manage Python Packaging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4762925" y="5427475"/>
            <a:ext cx="6753900" cy="3597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Invoke</a:t>
            </a: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to manage your development environment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228600" y="3276600"/>
            <a:ext cx="8328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Poetry</a:t>
            </a:r>
            <a:br>
              <a:rPr lang="en-US"/>
            </a:br>
            <a:r>
              <a:rPr lang="en-US"/>
              <a:t>Package Management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331425" y="4606625"/>
            <a:ext cx="4560600" cy="1487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331425" y="3404450"/>
            <a:ext cx="4560600" cy="1143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31425" y="1627775"/>
            <a:ext cx="4560600" cy="1717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Poetry - </a:t>
            </a:r>
            <a:r>
              <a:rPr lang="en-US"/>
              <a:t>Package and Publish your plugin</a:t>
            </a:r>
            <a:endParaRPr sz="3000"/>
          </a:p>
        </p:txBody>
      </p:sp>
      <p:sp>
        <p:nvSpPr>
          <p:cNvPr id="217" name="Google Shape;217;p28"/>
          <p:cNvSpPr txBox="1"/>
          <p:nvPr/>
        </p:nvSpPr>
        <p:spPr>
          <a:xfrm>
            <a:off x="469675" y="1330775"/>
            <a:ext cx="5344800" cy="4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pyproject.toml</a:t>
            </a:r>
            <a:b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tool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poetry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"Info &lt;info@networktocode.com&gt;"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packages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"netbox_onboarding"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tool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poetry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"^3.6 || ^3.7 || ^3.8"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invoke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"^1.4.1"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napalm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"^2.5.0"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tool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poetry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dev-dependencies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"^19.10b0"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yamllint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"^1.23.0"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bandit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"^1.6.2"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pylint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"^2.5.2"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pylint-django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"^2.0.15"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pydocstyle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"^5.0.2"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5134175" y="1479075"/>
            <a:ext cx="65040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FEFEF"/>
              </a:solidFill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Manage your dependencies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Manage your virtual environment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Build and Publish to Pypi</a:t>
            </a:r>
            <a:endParaRPr sz="3000"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>
                <a:solidFill>
                  <a:srgbClr val="EFEFEF"/>
                </a:solidFill>
              </a:rPr>
            </a:br>
            <a:r>
              <a:rPr lang="en-US" sz="2300">
                <a:solidFill>
                  <a:srgbClr val="EFEFEF"/>
                </a:solidFill>
              </a:rPr>
              <a:t>Alternatives : setup.py, requirements.txt</a:t>
            </a:r>
            <a:endParaRPr sz="23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Poetry - Package and Publish your plugin</a:t>
            </a:r>
            <a:endParaRPr sz="3000"/>
          </a:p>
        </p:txBody>
      </p:sp>
      <p:sp>
        <p:nvSpPr>
          <p:cNvPr id="225" name="Google Shape;225;p29"/>
          <p:cNvSpPr txBox="1"/>
          <p:nvPr/>
        </p:nvSpPr>
        <p:spPr>
          <a:xfrm>
            <a:off x="313200" y="1371600"/>
            <a:ext cx="11269200" cy="5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poetry install				pip install 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ntc-netbox-plugin-onboarding</a:t>
            </a:r>
            <a:endParaRPr b="1"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313200" y="2067250"/>
            <a:ext cx="11269200" cy="219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oetry build</a:t>
            </a:r>
            <a:b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Building ntc-netbox-plugin-onboarding (1.0.0)</a:t>
            </a:r>
            <a:endParaRPr b="1" sz="1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Building sdist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Built ntc-netbox-plugin-onboarding-1.0.0.tar.gz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Building wheel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Built ntc_netbox_plugin_onboarding-1.0.0-py3-none-any.whl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13200" y="4629350"/>
            <a:ext cx="11269200" cy="144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oetry publish</a:t>
            </a:r>
            <a:endParaRPr b="1"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Publishing</a:t>
            </a:r>
            <a:r>
              <a:rPr b="1" lang="en-U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ntc-netbox-plugin-onboarding (1.0.0)</a:t>
            </a: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to PyPI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Uploading </a:t>
            </a:r>
            <a:r>
              <a:rPr b="1" lang="en-U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ntc-netbox-plugin-onboarding-1.0.0.tar.gz</a:t>
            </a: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100%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Uploading </a:t>
            </a:r>
            <a:r>
              <a:rPr b="1" lang="en-U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ntc_netbox_plugin_onboarding-1.0.0-py3-none-any.whl</a:t>
            </a: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100%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Netbox Onboarding Plugin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Project organization &amp; packaging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/>
              <a:t>Development Environment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/>
              <a:t>Continuous Integration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228600" y="3276600"/>
            <a:ext cx="10678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</a:t>
            </a:r>
            <a:br>
              <a:rPr lang="en-US"/>
            </a:br>
            <a:r>
              <a:rPr lang="en-US"/>
              <a:t>Portable Environment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972300" y="1626000"/>
            <a:ext cx="4859400" cy="3873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0" name="Google Shape;240;p3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Environment</a:t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3428325" y="2672725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Postgres</a:t>
            </a:r>
            <a:endParaRPr b="1"/>
          </a:p>
        </p:txBody>
      </p:sp>
      <p:sp>
        <p:nvSpPr>
          <p:cNvPr id="242" name="Google Shape;242;p31"/>
          <p:cNvSpPr/>
          <p:nvPr/>
        </p:nvSpPr>
        <p:spPr>
          <a:xfrm>
            <a:off x="3428325" y="4028675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Redis</a:t>
            </a:r>
            <a:br>
              <a:rPr lang="en-US"/>
            </a:br>
            <a:r>
              <a:rPr lang="en-US"/>
              <a:t>(Cache + Queue)</a:t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1162375" y="2672725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</a:t>
            </a:r>
            <a:endParaRPr b="1"/>
          </a:p>
        </p:txBody>
      </p:sp>
      <p:sp>
        <p:nvSpPr>
          <p:cNvPr id="244" name="Google Shape;244;p31"/>
          <p:cNvSpPr/>
          <p:nvPr/>
        </p:nvSpPr>
        <p:spPr>
          <a:xfrm>
            <a:off x="972300" y="5567625"/>
            <a:ext cx="4859400" cy="543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Host</a:t>
            </a:r>
            <a:endParaRPr b="1"/>
          </a:p>
        </p:txBody>
      </p:sp>
      <p:sp>
        <p:nvSpPr>
          <p:cNvPr id="245" name="Google Shape;245;p31"/>
          <p:cNvSpPr/>
          <p:nvPr/>
        </p:nvSpPr>
        <p:spPr>
          <a:xfrm>
            <a:off x="1714010" y="5029445"/>
            <a:ext cx="1105700" cy="802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</a:t>
            </a:r>
            <a:br>
              <a:rPr lang="en-US"/>
            </a:br>
            <a:r>
              <a:rPr lang="en-US"/>
              <a:t>mount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1162375" y="4028675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Netbox</a:t>
            </a:r>
            <a:endParaRPr b="1"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6007925" y="1479075"/>
            <a:ext cx="56304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Portable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Minimum dependencies on the host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Same environment for DEV and TEST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Optimized for Dev (local mount, no NGINX)</a:t>
            </a:r>
            <a:br>
              <a:rPr lang="en-US" sz="3000">
                <a:solidFill>
                  <a:srgbClr val="EFEFEF"/>
                </a:solidFill>
              </a:rPr>
            </a:br>
            <a:endParaRPr b="1" sz="3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13" y="1131458"/>
            <a:ext cx="2116225" cy="1410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700" y="3560355"/>
            <a:ext cx="489925" cy="35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016" y="3560349"/>
            <a:ext cx="489934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025" y="4903155"/>
            <a:ext cx="489925" cy="35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700" y="4903155"/>
            <a:ext cx="489925" cy="35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Dockerfile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609600" y="1165950"/>
            <a:ext cx="10972800" cy="50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python_ver=3.7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python:${python_ver}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netbox_ver=master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PYTHONUNBUFFERED 1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/opt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pip install --upgrade pip &amp;&amp; pip install poetry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git clone --single-branch --branch ${netbox_ver} https://github.com/netbox-community/netbox.git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cd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pip install -r /opt/netbox/requirements.txt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 Plugin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poetry config virtualenvs.create false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poetry install --no-interaction --no-ansi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/opt/netbox/netbox/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Dockerfile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609600" y="1165950"/>
            <a:ext cx="10972800" cy="50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 python_ver=3.7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python:</a:t>
            </a:r>
            <a:r>
              <a:rPr b="1" lang="en-US" sz="1300">
                <a:solidFill>
                  <a:srgbClr val="D4D4D4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${python_ver}</a:t>
            </a:r>
            <a:endParaRPr b="1" sz="1300">
              <a:solidFill>
                <a:srgbClr val="D4D4D4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 netbox_ver=master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PYTHONUNBUFFERED 1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/opt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pip install --upgrade pip &amp;&amp; pip install poetry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git clone --single-branch --branch </a:t>
            </a:r>
            <a:r>
              <a:rPr b="1" lang="en-US" sz="1300">
                <a:solidFill>
                  <a:srgbClr val="D4D4D4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${netbox_ver}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https://github.com/netbox-community/netbox.git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cd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pip install -r /opt/netbox/requirements.txt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 Plugin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poetry config virtualenvs.create false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poetry install --no-interaction --no-ansi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/opt/netbox/netbox/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461875" y="3429000"/>
            <a:ext cx="11120400" cy="925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Dockerfile</a:t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461875" y="4609525"/>
            <a:ext cx="11120400" cy="1143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609600" y="1165950"/>
            <a:ext cx="10972800" cy="50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python_ver=3.7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python:${python_ver}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netbox_ver=master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PYTHONUNBUFFERED 1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/opt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pip install --upgrade pip &amp;&amp; pip install poetry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git clone --single-branch --branch ${netbox_ver} https://github.com/netbox-community/netbox.git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cd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pip install -r /opt/netbox/requirements.txt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 Plugin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poetry config virtualenvs.create false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poetry install --no-interaction --no-ansi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/opt/netbox/netbox/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 </a:t>
            </a:r>
            <a:r>
              <a:rPr lang="en-US" sz="3000"/>
              <a:t>(partial)</a:t>
            </a:r>
            <a:endParaRPr sz="3000"/>
          </a:p>
        </p:txBody>
      </p:sp>
      <p:sp>
        <p:nvSpPr>
          <p:cNvPr id="282" name="Google Shape;282;p35"/>
          <p:cNvSpPr txBox="1"/>
          <p:nvPr/>
        </p:nvSpPr>
        <p:spPr>
          <a:xfrm>
            <a:off x="609600" y="1129600"/>
            <a:ext cx="8796600" cy="5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netbox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sh -c "python manage.py migrate &amp;&amp; python manage.py runserver 0.0.0.0:8000"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rqworker"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postgres:10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pgdata_netbox_onboarding:/var/lib/postgresql/data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redis:5-alpine</a:t>
            </a:r>
            <a:endParaRPr b="1" sz="10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 </a:t>
            </a:r>
            <a:r>
              <a:rPr lang="en-US" sz="3000"/>
              <a:t>(partial)</a:t>
            </a:r>
            <a:endParaRPr sz="3000"/>
          </a:p>
        </p:txBody>
      </p:sp>
      <p:sp>
        <p:nvSpPr>
          <p:cNvPr id="289" name="Google Shape;289;p36"/>
          <p:cNvSpPr txBox="1"/>
          <p:nvPr/>
        </p:nvSpPr>
        <p:spPr>
          <a:xfrm>
            <a:off x="609600" y="1129600"/>
            <a:ext cx="8796600" cy="5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netbox: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sh -c "python manage.py migrate &amp;&amp; python manage.py runserver 0.0.0.0:8000"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worker: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rqworker"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postgres: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postgres:10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pgdata_netbox_onboarding:/var/lib/postgresql/data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redis: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redis:5-alpine</a:t>
            </a:r>
            <a:endParaRPr b="1" sz="10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 </a:t>
            </a:r>
            <a:r>
              <a:rPr lang="en-US" sz="3000"/>
              <a:t>(partial)</a:t>
            </a:r>
            <a:endParaRPr sz="3000"/>
          </a:p>
        </p:txBody>
      </p:sp>
      <p:sp>
        <p:nvSpPr>
          <p:cNvPr id="296" name="Google Shape;296;p37"/>
          <p:cNvSpPr txBox="1"/>
          <p:nvPr/>
        </p:nvSpPr>
        <p:spPr>
          <a:xfrm>
            <a:off x="609600" y="1129600"/>
            <a:ext cx="8796600" cy="5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netbox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migrate &amp;&amp; python manage.py runserver 0.0.0.0:8000"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 ../netbox_onboarding:/source/netbox_onboarding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rqworker"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postgres:10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pgdata_netbox_onboarding:/var/lib/postgresql/data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redis:5-alpine</a:t>
            </a:r>
            <a:endParaRPr b="1" sz="10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 </a:t>
            </a:r>
            <a:r>
              <a:rPr lang="en-US" sz="3000"/>
              <a:t>(partial)</a:t>
            </a:r>
            <a:endParaRPr sz="3000"/>
          </a:p>
        </p:txBody>
      </p:sp>
      <p:sp>
        <p:nvSpPr>
          <p:cNvPr id="303" name="Google Shape;303;p38"/>
          <p:cNvSpPr txBox="1"/>
          <p:nvPr/>
        </p:nvSpPr>
        <p:spPr>
          <a:xfrm>
            <a:off x="609600" y="1129600"/>
            <a:ext cx="8796600" cy="5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netbox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image: "ntc-netbox-plugin-onboarding/netbox:${NETBOX_VER}-py${PYTHON_VER}"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sh -c "python manage.py migrate &amp;&amp; python manage.py runserver 0.0.0.0:8000"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${NETBOX_VER}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image: "ntc-netbox-plugin-onboarding/netbox:${NETBOX_VER}-py${PYTHON_VER}"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rqworker"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${NETBOX_VER}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postgres:10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pgdata_netbox_onboarding:/var/lib/postgresql/data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redis:5-alpine</a:t>
            </a:r>
            <a:endParaRPr b="1" sz="10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228600" y="3276600"/>
            <a:ext cx="10678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</a:t>
            </a:r>
            <a:br>
              <a:rPr lang="en-US"/>
            </a:br>
            <a:r>
              <a:rPr lang="en-US"/>
              <a:t>Simple CLI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Presentation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609600" y="1371600"/>
            <a:ext cx="10972800" cy="475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500"/>
              <a:t>Target Audience</a:t>
            </a:r>
            <a:br>
              <a:rPr b="1" lang="en-US" sz="3500"/>
            </a:br>
            <a:r>
              <a:rPr b="1" lang="en-US" sz="3500"/>
              <a:t>	</a:t>
            </a:r>
            <a:r>
              <a:rPr lang="en-US" sz="3500"/>
              <a:t>Part 1: All NetBox Users</a:t>
            </a:r>
            <a:br>
              <a:rPr lang="en-US" sz="3500"/>
            </a:br>
            <a:r>
              <a:rPr lang="en-US" sz="3500"/>
              <a:t>	</a:t>
            </a:r>
            <a:r>
              <a:rPr lang="en-US" sz="3500"/>
              <a:t>Part 2: NetBox Plugin Developers</a:t>
            </a:r>
            <a:br>
              <a:rPr lang="en-US" sz="3500"/>
            </a:br>
            <a:endParaRPr sz="3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/>
              <a:t>Not Mandatory but recommended to understand NetBox Plugin Architecture (previous session)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/>
              <a:t>This presentation is about project organization / development environment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</a:t>
            </a:r>
            <a:endParaRPr sz="3000"/>
          </a:p>
        </p:txBody>
      </p:sp>
      <p:sp>
        <p:nvSpPr>
          <p:cNvPr id="316" name="Google Shape;316;p40"/>
          <p:cNvSpPr txBox="1"/>
          <p:nvPr/>
        </p:nvSpPr>
        <p:spPr>
          <a:xfrm>
            <a:off x="313200" y="2544000"/>
            <a:ext cx="11269200" cy="29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git:(master)</a:t>
            </a:r>
            <a:r>
              <a:rPr b="1" lang="en-US" sz="13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invoke build --help</a:t>
            </a:r>
            <a:endParaRPr b="1" sz="13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Usage: inv[oke] [--core-opts] build [--options] [other tasks here ...]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Docstring: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Build all docker images.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Args: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context (obj): Used to run specific commands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netbox_ver (str): NetBox version to use to build the container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python_ver (str): Will use the Python version docker image to build from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Options: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-n STRING, --netbox-ver=STRING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-p STRING, --python-ver=STRING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69125" y="1322500"/>
            <a:ext cx="11656500" cy="105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Easily create simple Alias to hide long &amp; repetitive cli commands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Written Python &gt; Portable</a:t>
            </a:r>
            <a:endParaRPr sz="3000">
              <a:solidFill>
                <a:srgbClr val="EFEFEF"/>
              </a:solidFill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236350" y="5645900"/>
            <a:ext cx="11838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-f 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COMPOSE_FILE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build --build-arg netbox_ver=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netbox_ver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--build-arg python_ver=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python_ver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 / tasks.py</a:t>
            </a:r>
            <a:endParaRPr sz="3000"/>
          </a:p>
        </p:txBody>
      </p:sp>
      <p:sp>
        <p:nvSpPr>
          <p:cNvPr id="325" name="Google Shape;325;p41"/>
          <p:cNvSpPr txBox="1"/>
          <p:nvPr/>
        </p:nvSpPr>
        <p:spPr>
          <a:xfrm>
            <a:off x="215250" y="1203550"/>
            <a:ext cx="11751600" cy="4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invoke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task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PYTHON_VER = os.getenv(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"PYTHON_VER"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"3.7"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NETBOX_VER = os.getenv(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"NETBOX_VER"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"master"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NAME = os.getenv(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"IMAGE_NAME"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PWD = os.getcwd()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COMPOSE_FILE =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"development/docker-compose.yml"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BUILD_NAME =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"netbox_onboarding"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@task</a:t>
            </a:r>
            <a:endParaRPr b="1" sz="110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netbox_ver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=NETBOX_VER,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python_ver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=PYTHON_VER):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"""Build all docker images.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Args: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context (obj): Used to run specific commands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netbox_ver (str): NetBox version to use to build the container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python_ver (str): Will use the Python version docker image to build from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"""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context.run(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"docker-compose -f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COMPOSE_FILE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build --build-arg netbox_ver=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netbox_ver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--build-arg python_ver=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python_ver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"NETBOX_VER"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netbox_ver,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"PYTHON_VER"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python_ver},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 / commands</a:t>
            </a:r>
            <a:endParaRPr sz="3000"/>
          </a:p>
        </p:txBody>
      </p:sp>
      <p:sp>
        <p:nvSpPr>
          <p:cNvPr id="332" name="Google Shape;332;p42"/>
          <p:cNvSpPr txBox="1"/>
          <p:nvPr/>
        </p:nvSpPr>
        <p:spPr>
          <a:xfrm>
            <a:off x="508850" y="3871500"/>
            <a:ext cx="109728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cli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Launch a bash shell inside the running NetBox container.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create-user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Create a new user in django (default: admin), will prompt for password.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makemigrations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Run Make Migration in Django.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nbshell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Launch a nbshell session.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508850" y="1896300"/>
            <a:ext cx="10831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build 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Build all docker images.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debug  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Start NetBox and its dependencies in debug mode.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destroy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Destroy all containers and volumes.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start 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Start NetBox and its dependencies in detached mode.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stop   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Stop NetBox and its dependencies.</a:t>
            </a:r>
            <a:endParaRPr b="1"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727025" y="1438375"/>
            <a:ext cx="66930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Manage Dev Environment </a:t>
            </a:r>
            <a:endParaRPr b="1" sz="2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672675" y="3379050"/>
            <a:ext cx="66930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Utility</a:t>
            </a:r>
            <a:endParaRPr b="1" sz="2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228600" y="3276600"/>
            <a:ext cx="10678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&amp; Linting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/ Linting</a:t>
            </a:r>
            <a:endParaRPr sz="3000"/>
          </a:p>
        </p:txBody>
      </p:sp>
      <p:sp>
        <p:nvSpPr>
          <p:cNvPr id="348" name="Google Shape;348;p44"/>
          <p:cNvSpPr/>
          <p:nvPr/>
        </p:nvSpPr>
        <p:spPr>
          <a:xfrm>
            <a:off x="609600" y="2709750"/>
            <a:ext cx="2673600" cy="1438500"/>
          </a:xfrm>
          <a:prstGeom prst="chevron">
            <a:avLst>
              <a:gd fmla="val 192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Code Formatting</a:t>
            </a:r>
            <a:br>
              <a:rPr b="1" lang="en-US" sz="1900"/>
            </a:br>
            <a:r>
              <a:rPr lang="en-US" sz="1900"/>
              <a:t>Black</a:t>
            </a:r>
            <a:endParaRPr sz="1900"/>
          </a:p>
        </p:txBody>
      </p:sp>
      <p:sp>
        <p:nvSpPr>
          <p:cNvPr id="349" name="Google Shape;349;p44"/>
          <p:cNvSpPr/>
          <p:nvPr/>
        </p:nvSpPr>
        <p:spPr>
          <a:xfrm>
            <a:off x="3160989" y="2709750"/>
            <a:ext cx="2673600" cy="1438500"/>
          </a:xfrm>
          <a:prstGeom prst="chevron">
            <a:avLst>
              <a:gd fmla="val 192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Code Analysis</a:t>
            </a:r>
            <a:br>
              <a:rPr b="1" lang="en-US" sz="1900"/>
            </a:br>
            <a:r>
              <a:rPr lang="en-US" sz="1900"/>
              <a:t>Pylint and Bandit</a:t>
            </a:r>
            <a:endParaRPr sz="1900"/>
          </a:p>
        </p:txBody>
      </p:sp>
      <p:sp>
        <p:nvSpPr>
          <p:cNvPr id="350" name="Google Shape;350;p44"/>
          <p:cNvSpPr/>
          <p:nvPr/>
        </p:nvSpPr>
        <p:spPr>
          <a:xfrm>
            <a:off x="5700914" y="2709750"/>
            <a:ext cx="2673600" cy="1438500"/>
          </a:xfrm>
          <a:prstGeom prst="chevron">
            <a:avLst>
              <a:gd fmla="val 192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Doc Analysis</a:t>
            </a:r>
            <a:br>
              <a:rPr b="1" lang="en-US" sz="1900"/>
            </a:br>
            <a:r>
              <a:rPr lang="en-US" sz="1900"/>
              <a:t>Pydocstyle</a:t>
            </a:r>
            <a:endParaRPr sz="1900"/>
          </a:p>
        </p:txBody>
      </p:sp>
      <p:sp>
        <p:nvSpPr>
          <p:cNvPr id="351" name="Google Shape;351;p44"/>
          <p:cNvSpPr/>
          <p:nvPr/>
        </p:nvSpPr>
        <p:spPr>
          <a:xfrm>
            <a:off x="8231039" y="2709750"/>
            <a:ext cx="2673600" cy="1438500"/>
          </a:xfrm>
          <a:prstGeom prst="chevron">
            <a:avLst>
              <a:gd fmla="val 192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Unit Tests</a:t>
            </a:r>
            <a:br>
              <a:rPr b="1" lang="en-US" sz="1900"/>
            </a:br>
            <a:r>
              <a:rPr lang="en-US" sz="1900"/>
              <a:t>Django-test</a:t>
            </a:r>
            <a:endParaRPr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/>
          <p:nvPr/>
        </p:nvSpPr>
        <p:spPr>
          <a:xfrm>
            <a:off x="270525" y="4735900"/>
            <a:ext cx="11120400" cy="14283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"/>
          <p:cNvSpPr/>
          <p:nvPr/>
        </p:nvSpPr>
        <p:spPr>
          <a:xfrm>
            <a:off x="270525" y="2535100"/>
            <a:ext cx="11120400" cy="2161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 txBox="1"/>
          <p:nvPr/>
        </p:nvSpPr>
        <p:spPr>
          <a:xfrm>
            <a:off x="270525" y="443900"/>
            <a:ext cx="9759000" cy="6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django.test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TestCase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reverse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rest_framework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status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rest_framework.test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APIClient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users.models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dcim.models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Site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netbox_onboarding.models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OnboardingTask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OnboardingTaskTestCase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TestCase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"""Test the OnboardingTask API."""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"""Create a superuser and token for API calls."""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.user = User.objects.create(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"testuser"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is_superuser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.token = Token.objects.create(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.user)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.client = APIClient()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.client.credentials(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HTTP_AUTHORIZATION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"Token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.token.key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.base_url_lookup =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"plugins-api:netbox_onboarding-api:onboardingtask"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.site1 = Site.objects.create(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"USWEST"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"uswest"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.onboarding_task1 = OnboardingTask.objects.create(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ip_address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"10.10.10.10"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.site1)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.onboarding_task2 = OnboardingTask.objects.create(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ip_address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"192.168.1.1"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.site1)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test_list_onboarding_tasks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"""Verify that OnboardingTasks can be listed."""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url = reverse(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.base_url_lookup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-list"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response =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.client.get(url)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.assertEqual(response.status_code, status.HTTP_200_OK)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.assertEqual(response.data[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"count"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-US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45"/>
          <p:cNvSpPr txBox="1"/>
          <p:nvPr>
            <p:ph type="title"/>
          </p:nvPr>
        </p:nvSpPr>
        <p:spPr>
          <a:xfrm>
            <a:off x="7280000" y="365600"/>
            <a:ext cx="4276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Unit Tests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Unit Tests</a:t>
            </a:r>
            <a:endParaRPr sz="3000"/>
          </a:p>
        </p:txBody>
      </p:sp>
      <p:sp>
        <p:nvSpPr>
          <p:cNvPr id="367" name="Google Shape;367;p46"/>
          <p:cNvSpPr txBox="1"/>
          <p:nvPr/>
        </p:nvSpPr>
        <p:spPr>
          <a:xfrm>
            <a:off x="490750" y="5596975"/>
            <a:ext cx="10917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-f 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COMPOSE_FILE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run netbox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sh -c "python manage.py test netbox_onboarding”</a:t>
            </a:r>
            <a:endParaRPr b="1" sz="2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462850" y="1511550"/>
            <a:ext cx="10972800" cy="383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invoke unittest --help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Usage: inv[oke] [--core-opts] unittest [--options] [other tasks here ...]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Docstring: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Run Django unit tests for the plugin.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Args: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context (obj): Used to run specific commands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netbox_ver (str): NetBox version to use to build the container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python_ver (str): Will use the Python version docker image to build from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Options: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-n STRING, --netbox-ver=STRING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-p STRING, --python-ver=STRING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228600" y="3276600"/>
            <a:ext cx="10678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Travis 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Continuous Integration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Continuous Integration / Travis CI</a:t>
            </a:r>
            <a:endParaRPr/>
          </a:p>
        </p:txBody>
      </p:sp>
      <p:sp>
        <p:nvSpPr>
          <p:cNvPr id="381" name="Google Shape;381;p48"/>
          <p:cNvSpPr txBox="1"/>
          <p:nvPr/>
        </p:nvSpPr>
        <p:spPr>
          <a:xfrm>
            <a:off x="609600" y="1293325"/>
            <a:ext cx="104406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"3.6"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"3.7"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"3.8"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Each version of NetBox listed here must have a corresponding directory/configuration file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under development/netbox_&lt;NETBOX_VER&gt;/configuration.py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NETBOX_VER=v2.8.3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NETBOX_VER=master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before_script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invoke docker-compose poetry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invoke build --python-ver $TRAVIS_PYTHON_VERSION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invoke tests --python-ver $TRAVIS_PYTHON_VERSION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Continuous Integration / Travis CI</a:t>
            </a:r>
            <a:endParaRPr/>
          </a:p>
        </p:txBody>
      </p:sp>
      <p:pic>
        <p:nvPicPr>
          <p:cNvPr id="388" name="Google Shape;3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8" y="1538312"/>
            <a:ext cx="10740878" cy="46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065950" y="2232575"/>
            <a:ext cx="8328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 Box Recap</a:t>
            </a:r>
            <a:endParaRPr/>
          </a:p>
        </p:txBody>
      </p:sp>
      <p:sp>
        <p:nvSpPr>
          <p:cNvPr id="395" name="Google Shape;395;p50"/>
          <p:cNvSpPr/>
          <p:nvPr/>
        </p:nvSpPr>
        <p:spPr>
          <a:xfrm>
            <a:off x="7081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Poetry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your dependencies</a:t>
            </a:r>
            <a:br>
              <a:rPr lang="en-US"/>
            </a:br>
            <a:r>
              <a:rPr lang="en-US"/>
              <a:t>Manage your virtual environment</a:t>
            </a:r>
            <a:br>
              <a:rPr lang="en-US"/>
            </a:br>
            <a:r>
              <a:rPr lang="en-US"/>
              <a:t>Build and Publish to Pypi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setup.py | requirements.txt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6" name="Google Shape;396;p50"/>
          <p:cNvSpPr/>
          <p:nvPr/>
        </p:nvSpPr>
        <p:spPr>
          <a:xfrm>
            <a:off x="44978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Docker-Compose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working NetBox environment (DB, Redis)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to get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VMs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7" name="Google Shape;397;p50"/>
          <p:cNvSpPr/>
          <p:nvPr/>
        </p:nvSpPr>
        <p:spPr>
          <a:xfrm>
            <a:off x="82875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Invoke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CLI commands for repetitive and long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Makefile, Bash script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8" name="Google Shape;398;p50"/>
          <p:cNvSpPr/>
          <p:nvPr/>
        </p:nvSpPr>
        <p:spPr>
          <a:xfrm>
            <a:off x="82875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Travis CI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Automatically run all linting and unit tests on every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</a:t>
            </a:r>
            <a:r>
              <a:rPr lang="en-US">
                <a:solidFill>
                  <a:srgbClr val="666666"/>
                </a:solidFill>
              </a:rPr>
              <a:t>GitHub Actions, </a:t>
            </a:r>
            <a:r>
              <a:rPr lang="en-US">
                <a:solidFill>
                  <a:srgbClr val="666666"/>
                </a:solidFill>
              </a:rPr>
              <a:t>Jenkins,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9" name="Google Shape;399;p50"/>
          <p:cNvSpPr/>
          <p:nvPr/>
        </p:nvSpPr>
        <p:spPr>
          <a:xfrm>
            <a:off x="7081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Pylint &amp; Bandit</a:t>
            </a: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/>
              <a:t>Ensure code is clean and is following project guidelines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many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0" name="Google Shape;400;p50"/>
          <p:cNvSpPr/>
          <p:nvPr/>
        </p:nvSpPr>
        <p:spPr>
          <a:xfrm>
            <a:off x="44978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Django Unit Test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/>
              <a:t>Ensure code is working as expected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pytest-django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Started</a:t>
            </a:r>
            <a:endParaRPr/>
          </a:p>
        </p:txBody>
      </p:sp>
      <p:sp>
        <p:nvSpPr>
          <p:cNvPr id="407" name="Google Shape;407;p51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600"/>
              <a:t>Project is on GitHub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https://github.com/networktocode/ntc-netbox-plugin-onboarding</a:t>
            </a:r>
            <a:r>
              <a:rPr lang="en-US" sz="2900"/>
              <a:t> </a:t>
            </a:r>
            <a:endParaRPr sz="2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600"/>
              <a:t>Install from Pypi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ntc-netbox-plugin-onboarding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1931633" y="1978523"/>
            <a:ext cx="8328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Onboarding Tasks View</a:t>
            </a:r>
            <a:endParaRPr/>
          </a:p>
        </p:txBody>
      </p:sp>
      <p:pic>
        <p:nvPicPr>
          <p:cNvPr id="420" name="Google Shape;4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0"/>
            <a:ext cx="11887198" cy="40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 Overview</a:t>
            </a:r>
            <a:endParaRPr/>
          </a:p>
        </p:txBody>
      </p:sp>
      <p:pic>
        <p:nvPicPr>
          <p:cNvPr id="427" name="Google Shape;4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75" y="1713925"/>
            <a:ext cx="3314949" cy="3802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8" name="Google Shape;4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50" y="1781123"/>
            <a:ext cx="6420877" cy="15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 Overview</a:t>
            </a:r>
            <a:endParaRPr/>
          </a:p>
        </p:txBody>
      </p:sp>
      <p:pic>
        <p:nvPicPr>
          <p:cNvPr id="435" name="Google Shape;4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71600"/>
            <a:ext cx="6541047" cy="447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 Overview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Plugin for NetBox to easily onboard new devices</a:t>
            </a:r>
            <a:endParaRPr sz="36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Example project to showcase</a:t>
            </a:r>
            <a:r>
              <a:rPr lang="en-US" sz="3600"/>
              <a:t>:</a:t>
            </a:r>
            <a:endParaRPr sz="3600"/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/>
              <a:t>H</a:t>
            </a:r>
            <a:r>
              <a:rPr lang="en-US" sz="3600"/>
              <a:t>ow to leverage </a:t>
            </a:r>
            <a:r>
              <a:rPr lang="en-US"/>
              <a:t>NetBox Plugin </a:t>
            </a:r>
            <a:r>
              <a:rPr lang="en-US" sz="3600"/>
              <a:t>featur</a:t>
            </a:r>
            <a:r>
              <a:rPr lang="en-US"/>
              <a:t>es</a:t>
            </a:r>
            <a:endParaRPr sz="2400"/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/>
              <a:t>H</a:t>
            </a:r>
            <a:r>
              <a:rPr lang="en-US" sz="3600"/>
              <a:t>ow to </a:t>
            </a:r>
            <a:r>
              <a:rPr lang="en-US"/>
              <a:t>organize a NetBox Plugin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Device Onboarding </a:t>
            </a:r>
            <a:r>
              <a:rPr lang="en-US"/>
              <a:t>User Stories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000"/>
              <a:t>As a NetBox </a:t>
            </a:r>
            <a:r>
              <a:rPr b="1" lang="en-US" sz="3000"/>
              <a:t>user</a:t>
            </a:r>
            <a:r>
              <a:rPr lang="en-US" sz="3000"/>
              <a:t>,</a:t>
            </a:r>
            <a:endParaRPr sz="3000"/>
          </a:p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 want to import my existing devices as easily as possible.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000"/>
              <a:t>As a NetBox administrator</a:t>
            </a:r>
            <a:r>
              <a:rPr lang="en-US" sz="3000"/>
              <a:t>,</a:t>
            </a:r>
            <a:endParaRPr sz="3000"/>
          </a:p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 want to empower users to add new devices without being a bottleneck.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 want to ensure all devices imported in NetBox are </a:t>
            </a:r>
            <a:r>
              <a:rPr lang="en-US" sz="3000"/>
              <a:t>compliant</a:t>
            </a:r>
            <a:r>
              <a:rPr lang="en-US" sz="3000"/>
              <a:t> with company policy. (names, serial, etc..).</a:t>
            </a:r>
            <a:endParaRPr sz="3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09600" y="146975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NetBox P</a:t>
            </a:r>
            <a:r>
              <a:rPr lang="en-US" sz="2800"/>
              <a:t>lugin to expose a CSV view, form, and API to easily import new devices.</a:t>
            </a:r>
            <a:endParaRPr sz="2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Minimum requirements to onboard a device is a </a:t>
            </a:r>
            <a:r>
              <a:rPr i="1" lang="en-US" sz="2800"/>
              <a:t>site name</a:t>
            </a:r>
            <a:r>
              <a:rPr lang="en-US" sz="2800"/>
              <a:t> and </a:t>
            </a:r>
            <a:r>
              <a:rPr i="1" lang="en-US" sz="2800"/>
              <a:t>primary IP address</a:t>
            </a:r>
            <a:endParaRPr i="1" sz="2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Onboarding is done in the background via an RQ worker</a:t>
            </a:r>
            <a:endParaRPr sz="2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Status of all onboarding tasks are tracked in the database.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09600" y="43165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Bootstrapping your inventory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46525" y="1901400"/>
            <a:ext cx="10972800" cy="40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Only create device and management IP address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Do not import everything, just inventory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Manual import often leads to bad data. </a:t>
            </a:r>
            <a:br>
              <a:rPr lang="en-US" sz="3000"/>
            </a:br>
            <a:r>
              <a:rPr lang="en-US" sz="3000"/>
              <a:t>Automated onboarding leads to higher quality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/>
              <a:t>NetBox Plugin Architecture opens the door to applications beyond the Source of Truth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As a Platform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09600" y="1469750"/>
            <a:ext cx="73479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/>
              <a:t>Packaging an application/tool as a NetBox plugin allows leveraging existing components:</a:t>
            </a:r>
            <a:endParaRPr sz="3000"/>
          </a:p>
          <a:p>
            <a:pPr indent="-419100" lvl="1" marL="914400" rtl="0" algn="l">
              <a:spcBef>
                <a:spcPts val="72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Django User management and authentication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Caching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Direct access to the Database (ORM)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Async Tasks with Django RQ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UI and API (to some extent)</a:t>
            </a:r>
            <a:endParaRPr sz="3000"/>
          </a:p>
        </p:txBody>
      </p:sp>
      <p:sp>
        <p:nvSpPr>
          <p:cNvPr id="115" name="Google Shape;115;p19"/>
          <p:cNvSpPr/>
          <p:nvPr/>
        </p:nvSpPr>
        <p:spPr>
          <a:xfrm>
            <a:off x="8246650" y="4708150"/>
            <a:ext cx="3158700" cy="6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</a:t>
            </a:r>
            <a:endParaRPr b="1"/>
          </a:p>
        </p:txBody>
      </p:sp>
      <p:sp>
        <p:nvSpPr>
          <p:cNvPr id="116" name="Google Shape;116;p19"/>
          <p:cNvSpPr/>
          <p:nvPr/>
        </p:nvSpPr>
        <p:spPr>
          <a:xfrm>
            <a:off x="8246650" y="2261750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Netbox</a:t>
            </a:r>
            <a:endParaRPr b="1"/>
          </a:p>
        </p:txBody>
      </p:sp>
      <p:sp>
        <p:nvSpPr>
          <p:cNvPr id="117" name="Google Shape;117;p19"/>
          <p:cNvSpPr/>
          <p:nvPr/>
        </p:nvSpPr>
        <p:spPr>
          <a:xfrm>
            <a:off x="8246650" y="3975314"/>
            <a:ext cx="3158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Asynchronous</a:t>
            </a:r>
            <a:r>
              <a:rPr b="1" lang="en-US"/>
              <a:t> Tasks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8246650" y="3605889"/>
            <a:ext cx="3158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Caching</a:t>
            </a:r>
            <a:endParaRPr b="1"/>
          </a:p>
        </p:txBody>
      </p:sp>
      <p:sp>
        <p:nvSpPr>
          <p:cNvPr id="119" name="Google Shape;119;p19"/>
          <p:cNvSpPr/>
          <p:nvPr/>
        </p:nvSpPr>
        <p:spPr>
          <a:xfrm>
            <a:off x="8246650" y="4341727"/>
            <a:ext cx="3158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 Management</a:t>
            </a:r>
            <a:endParaRPr b="1"/>
          </a:p>
        </p:txBody>
      </p:sp>
      <p:sp>
        <p:nvSpPr>
          <p:cNvPr id="120" name="Google Shape;120;p19"/>
          <p:cNvSpPr/>
          <p:nvPr/>
        </p:nvSpPr>
        <p:spPr>
          <a:xfrm>
            <a:off x="10519925" y="2267810"/>
            <a:ext cx="885300" cy="1272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App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/</a:t>
            </a:r>
            <a:br>
              <a:rPr b="1" lang="en-US" sz="1200"/>
            </a:br>
            <a:r>
              <a:rPr b="1" lang="en-US" sz="1200"/>
              <a:t>Plugin</a:t>
            </a:r>
            <a:endParaRPr b="1" sz="1200"/>
          </a:p>
        </p:txBody>
      </p:sp>
      <p:sp>
        <p:nvSpPr>
          <p:cNvPr id="121" name="Google Shape;121;p19"/>
          <p:cNvSpPr/>
          <p:nvPr/>
        </p:nvSpPr>
        <p:spPr>
          <a:xfrm>
            <a:off x="8246650" y="1863264"/>
            <a:ext cx="3158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UI / API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-with-footers">
  <a:themeElements>
    <a:clrScheme name="Custom 2">
      <a:dk1>
        <a:srgbClr val="919195"/>
      </a:dk1>
      <a:lt1>
        <a:srgbClr val="FFFFFF"/>
      </a:lt1>
      <a:dk2>
        <a:srgbClr val="0063AE"/>
      </a:dk2>
      <a:lt2>
        <a:srgbClr val="F2F2F2"/>
      </a:lt2>
      <a:accent1>
        <a:srgbClr val="00A0CC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