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21" r:id="rId3"/>
    <p:sldId id="324" r:id="rId4"/>
    <p:sldId id="334" r:id="rId5"/>
    <p:sldId id="337" r:id="rId6"/>
    <p:sldId id="346" r:id="rId7"/>
    <p:sldId id="344" r:id="rId8"/>
    <p:sldId id="347" r:id="rId9"/>
    <p:sldId id="345" r:id="rId10"/>
    <p:sldId id="343" r:id="rId11"/>
    <p:sldId id="332" r:id="rId12"/>
    <p:sldId id="333" r:id="rId13"/>
    <p:sldId id="323" r:id="rId14"/>
    <p:sldId id="322" r:id="rId15"/>
    <p:sldId id="336" r:id="rId16"/>
    <p:sldId id="34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7E6710-9A58-4E83-84A4-1C4CCB3D2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5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9E7F48-11D2-4108-A88D-A04179D51FDB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/>
              <a:t>1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 w="12700" cap="flat"/>
        </p:spPr>
      </p:sp>
      <p:sp>
        <p:nvSpPr>
          <p:cNvPr id="5223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CF2FB-880A-457A-8C37-9E480B519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B83C7-DD54-448A-A154-98FEDC64D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8138C-9CCA-484F-AEDB-7F75687EE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DD25-311B-4F6D-BD38-17CDEC8C8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2FEB3-5E87-406E-8DF3-8819F51A5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4A47C-B79D-46FD-86B1-A1AB75569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CBC24-5205-41B2-88F0-63702490F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2B73E-5D2F-4748-B34A-734430AFB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88BB9-01D8-414D-AD61-88524AB16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FA895-40C1-4771-80D9-89EFD88CA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C68D-0DCE-43A4-A55D-E4E96EC21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32D291-9BA0-42D4-A1D2-12E4FCD7E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served_IP_address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I/IP_address.html" TargetMode="External"/><Relationship Id="rId2" Type="http://schemas.openxmlformats.org/officeDocument/2006/relationships/hyperlink" Target="http://www.webopedia.com/TERM/I/ICAN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I/root_server_system.html" TargetMode="External"/><Relationship Id="rId5" Type="http://schemas.openxmlformats.org/officeDocument/2006/relationships/hyperlink" Target="http://www.webopedia.com/TERM/I/domain_name.htm" TargetMode="External"/><Relationship Id="rId4" Type="http://schemas.openxmlformats.org/officeDocument/2006/relationships/hyperlink" Target="http://www.webopedia.com/TERM/I/protoco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I/ARIN.html" TargetMode="External"/><Relationship Id="rId2" Type="http://schemas.openxmlformats.org/officeDocument/2006/relationships/hyperlink" Target="http://www.webopedia.com/TERM/I/IP_addre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L/LACNIC.html" TargetMode="External"/><Relationship Id="rId5" Type="http://schemas.openxmlformats.org/officeDocument/2006/relationships/hyperlink" Target="http://www.webopedia.com/TERM/I/APNIC.html" TargetMode="External"/><Relationship Id="rId4" Type="http://schemas.openxmlformats.org/officeDocument/2006/relationships/hyperlink" Target="http://www.webopedia.com/TERM/I/RIPE_NCC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gtld/gtld.htm" TargetMode="External"/><Relationship Id="rId2" Type="http://schemas.openxmlformats.org/officeDocument/2006/relationships/hyperlink" Target="http://www.ian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ana.org/ipaddress/ip-addresses.htm" TargetMode="External"/><Relationship Id="rId4" Type="http://schemas.openxmlformats.org/officeDocument/2006/relationships/hyperlink" Target="http://www.iana.org/cctld/cctld-whois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shable.com/2011/06/20/icann-top-level-domai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I/identifier.html" TargetMode="External"/><Relationship Id="rId7" Type="http://schemas.openxmlformats.org/officeDocument/2006/relationships/hyperlink" Target="http://www.webopedia.com/TERM/I/protocol.html" TargetMode="External"/><Relationship Id="rId2" Type="http://schemas.openxmlformats.org/officeDocument/2006/relationships/hyperlink" Target="http://www.webopedia.com/TERM/I/IP_addre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I/network.html" TargetMode="External"/><Relationship Id="rId5" Type="http://schemas.openxmlformats.org/officeDocument/2006/relationships/hyperlink" Target="http://www.webopedia.com/TERM/I/TCP_IP.html" TargetMode="External"/><Relationship Id="rId4" Type="http://schemas.openxmlformats.org/officeDocument/2006/relationships/hyperlink" Target="http://www.webopedia.com/TERM/I/devic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DidYouKnow/Internet/2002/IPaddressing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p-o-ne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ctet" TargetMode="External"/><Relationship Id="rId2" Type="http://schemas.openxmlformats.org/officeDocument/2006/relationships/hyperlink" Target="http://en.wikipedia.org/wiki/IP_add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exadecima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r" eaLnBrk="0" hangingPunct="0"/>
            <a:endParaRPr lang="en-US" sz="14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 eaLnBrk="0" hangingPunct="0"/>
            <a:endParaRPr lang="en-US" sz="140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IP Addresses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</p:spPr>
        <p:txBody>
          <a:bodyPr lIns="90488" tIns="44450" rIns="90488" bIns="44450"/>
          <a:lstStyle/>
          <a:p>
            <a:pPr marL="0" indent="0" algn="ctr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IP Network 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869709"/>
              </p:ext>
            </p:extLst>
          </p:nvPr>
        </p:nvGraphicFramePr>
        <p:xfrm>
          <a:off x="685800" y="1981200"/>
          <a:ext cx="78486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09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address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10.0.0.1-10.255.255.255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172.16.0.0-172.31.0.0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172.16.0.1-172.31.255.255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192.168.0.1-192.168.255.255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Designed for use on a private network</a:t>
                      </a:r>
                      <a:r>
                        <a:rPr lang="en-US" baseline="0" dirty="0" smtClean="0"/>
                        <a:t> behind a Network Address Translation (NAT) device, such as a firewall, proxy servers, or some routers.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 NAT device can be used to disguise local or internal IP addresses from outside networks.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For more reserved addresses see:</a:t>
                      </a:r>
                    </a:p>
                    <a:p>
                      <a:r>
                        <a:rPr lang="en-US" baseline="0" dirty="0" smtClean="0">
                          <a:hlinkClick r:id="rId2"/>
                        </a:rPr>
                        <a:t>http</a:t>
                      </a:r>
                      <a:r>
                        <a:rPr lang="en-US" baseline="0" smtClean="0">
                          <a:hlinkClick r:id="rId2"/>
                        </a:rPr>
                        <a:t>://en.wikipedia.org/wiki/Reserved_IP_addresses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Resource Locator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CC3300"/>
                </a:solidFill>
              </a:rPr>
              <a:t>http://</a:t>
            </a:r>
            <a:r>
              <a:rPr lang="en-US" sz="2400" dirty="0" smtClean="0">
                <a:solidFill>
                  <a:schemeClr val="accent1"/>
                </a:solidFill>
              </a:rPr>
              <a:t>www.ndsu.nodak.edu</a:t>
            </a:r>
            <a:r>
              <a:rPr lang="en-US" sz="2400" dirty="0" smtClean="0">
                <a:solidFill>
                  <a:srgbClr val="3333CC"/>
                </a:solidFill>
              </a:rPr>
              <a:t>/pubweb/~latimer/</a:t>
            </a:r>
            <a:r>
              <a:rPr lang="en-US" sz="2400" dirty="0" smtClean="0">
                <a:solidFill>
                  <a:srgbClr val="CC3300"/>
                </a:solidFill>
              </a:rPr>
              <a:t>index.html</a:t>
            </a:r>
            <a:r>
              <a:rPr lang="en-US" sz="2400" dirty="0" smtClean="0">
                <a:solidFill>
                  <a:schemeClr val="accent1"/>
                </a:solidFill>
              </a:rPr>
              <a:t>#events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rgbClr val="CC3300"/>
                </a:solidFill>
              </a:rPr>
              <a:t>http://</a:t>
            </a:r>
            <a:r>
              <a:rPr lang="en-US" sz="2800" dirty="0" smtClean="0"/>
              <a:t>			communication protocol</a:t>
            </a:r>
          </a:p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www.ndsu.nodak.edu</a:t>
            </a:r>
            <a:r>
              <a:rPr lang="en-US" sz="2800" dirty="0" smtClean="0"/>
              <a:t>	web server hosting the page</a:t>
            </a:r>
          </a:p>
          <a:p>
            <a:pPr eaLnBrk="1" hangingPunct="1"/>
            <a:r>
              <a:rPr lang="en-US" sz="2800" dirty="0" smtClean="0">
                <a:solidFill>
                  <a:srgbClr val="3333CC"/>
                </a:solidFill>
              </a:rPr>
              <a:t>/</a:t>
            </a:r>
            <a:r>
              <a:rPr lang="en-US" sz="2800" dirty="0" err="1" smtClean="0">
                <a:solidFill>
                  <a:srgbClr val="3333CC"/>
                </a:solidFill>
              </a:rPr>
              <a:t>ndsu</a:t>
            </a:r>
            <a:r>
              <a:rPr lang="en-US" sz="2800" dirty="0" smtClean="0">
                <a:solidFill>
                  <a:srgbClr val="3333CC"/>
                </a:solidFill>
              </a:rPr>
              <a:t>/</a:t>
            </a:r>
            <a:r>
              <a:rPr lang="en-US" sz="2800" dirty="0" err="1" smtClean="0">
                <a:solidFill>
                  <a:srgbClr val="3333CC"/>
                </a:solidFill>
              </a:rPr>
              <a:t>latimer</a:t>
            </a:r>
            <a:r>
              <a:rPr lang="en-US" sz="2800" dirty="0" smtClean="0">
                <a:solidFill>
                  <a:srgbClr val="3333CC"/>
                </a:solidFill>
              </a:rPr>
              <a:t>/</a:t>
            </a:r>
            <a:r>
              <a:rPr lang="en-US" sz="2800" dirty="0" smtClean="0"/>
              <a:t>		path to the page on the host server</a:t>
            </a:r>
          </a:p>
          <a:p>
            <a:pPr eaLnBrk="1" hangingPunct="1"/>
            <a:r>
              <a:rPr lang="en-US" sz="2800" dirty="0" smtClean="0">
                <a:solidFill>
                  <a:srgbClr val="CC3300"/>
                </a:solidFill>
              </a:rPr>
              <a:t>index.html</a:t>
            </a:r>
            <a:r>
              <a:rPr lang="en-US" sz="2800" dirty="0" smtClean="0"/>
              <a:t>		filename of the page</a:t>
            </a:r>
          </a:p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#events</a:t>
            </a:r>
            <a:r>
              <a:rPr lang="en-US" sz="2800" dirty="0" smtClean="0"/>
              <a:t>			anchor in the page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43600" y="2895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&amp; Domain Name Examples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IP:   134.129.67.85</a:t>
            </a:r>
          </a:p>
          <a:p>
            <a:pPr eaLnBrk="1" hangingPunct="1"/>
            <a:r>
              <a:rPr lang="en-US" smtClean="0"/>
              <a:t>URL:   gdc.busad.ndsu.nodak.edu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IP:   134.129.67.235</a:t>
            </a:r>
          </a:p>
          <a:p>
            <a:pPr eaLnBrk="1" hangingPunct="1"/>
            <a:r>
              <a:rPr lang="en-US" smtClean="0"/>
              <a:t>URL:   dyn235.minard-67.ndsu.nodak.edu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33"/>
                </a:solidFill>
                <a:latin typeface="Arial" charset="0"/>
                <a:hlinkClick r:id="rId2"/>
              </a:rPr>
              <a:t>ICANN</a:t>
            </a:r>
            <a:r>
              <a:rPr lang="en-US" smtClean="0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i="1" smtClean="0"/>
              <a:t>I</a:t>
            </a:r>
            <a:r>
              <a:rPr lang="en-US" sz="2800" i="1" smtClean="0"/>
              <a:t>nternet </a:t>
            </a:r>
            <a:r>
              <a:rPr lang="en-US" sz="2800" b="1" i="1" smtClean="0"/>
              <a:t>C</a:t>
            </a:r>
            <a:r>
              <a:rPr lang="en-US" sz="2800" i="1" smtClean="0"/>
              <a:t>orporation for </a:t>
            </a:r>
            <a:r>
              <a:rPr lang="en-US" sz="2800" b="1" i="1" smtClean="0"/>
              <a:t>A</a:t>
            </a:r>
            <a:r>
              <a:rPr lang="en-US" sz="2800" i="1" smtClean="0"/>
              <a:t>ssigned </a:t>
            </a:r>
            <a:r>
              <a:rPr lang="en-US" sz="2800" b="1" i="1" smtClean="0"/>
              <a:t>N</a:t>
            </a:r>
            <a:r>
              <a:rPr lang="en-US" sz="2800" i="1" smtClean="0"/>
              <a:t>ames and </a:t>
            </a:r>
            <a:r>
              <a:rPr lang="en-US" sz="2800" b="1" i="1" smtClean="0"/>
              <a:t>N</a:t>
            </a:r>
            <a:r>
              <a:rPr lang="en-US" sz="2800" i="1" smtClean="0"/>
              <a:t>umbers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private sector, nonprofit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responsibility for </a:t>
            </a:r>
            <a:r>
              <a:rPr lang="en-US" sz="2800" smtClean="0">
                <a:hlinkClick r:id="rId3"/>
              </a:rPr>
              <a:t>IP address</a:t>
            </a:r>
            <a:r>
              <a:rPr lang="en-US" sz="2800" smtClean="0"/>
              <a:t> space allocation, </a:t>
            </a:r>
            <a:r>
              <a:rPr lang="en-US" sz="2800" smtClean="0">
                <a:hlinkClick r:id="rId4"/>
              </a:rPr>
              <a:t>protocol</a:t>
            </a:r>
            <a:r>
              <a:rPr lang="en-US" sz="2800" smtClean="0"/>
              <a:t> parameter assignment, </a:t>
            </a:r>
            <a:r>
              <a:rPr lang="en-US" sz="2800" smtClean="0">
                <a:hlinkClick r:id="rId5"/>
              </a:rPr>
              <a:t>domain name</a:t>
            </a:r>
            <a:r>
              <a:rPr lang="en-US" sz="2800" smtClean="0"/>
              <a:t> system management and </a:t>
            </a:r>
            <a:r>
              <a:rPr lang="en-US" sz="2800" smtClean="0">
                <a:hlinkClick r:id="rId6"/>
              </a:rPr>
              <a:t>root server system</a:t>
            </a:r>
            <a:r>
              <a:rPr lang="en-US" sz="2800" smtClean="0"/>
              <a:t> management functions previously performed under U.S. Government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ICANN's diverse board consists of nineteen Directors, nine At-Large Directors, who serve one-year terms and will be succeeded by At-Large Directors elected by an at-large membership organization. None of the present interim directors may sit on the board once the permanent members are selected.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IP Address Registries</a:t>
            </a:r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/>
            <a:r>
              <a:rPr lang="en-US" smtClean="0"/>
              <a:t>Regional Internet Registries:</a:t>
            </a:r>
          </a:p>
          <a:p>
            <a:pPr eaLnBrk="1" hangingPunct="1"/>
            <a:r>
              <a:rPr lang="en-US" b="1" i="1" smtClean="0"/>
              <a:t>A</a:t>
            </a:r>
            <a:r>
              <a:rPr lang="en-US" i="1" smtClean="0"/>
              <a:t>merican </a:t>
            </a:r>
            <a:r>
              <a:rPr lang="en-US" b="1" i="1" smtClean="0"/>
              <a:t>R</a:t>
            </a:r>
            <a:r>
              <a:rPr lang="en-US" i="1" smtClean="0"/>
              <a:t>egistry for </a:t>
            </a:r>
            <a:r>
              <a:rPr lang="en-US" b="1" i="1" smtClean="0"/>
              <a:t>I</a:t>
            </a:r>
            <a:r>
              <a:rPr lang="en-US" i="1" smtClean="0"/>
              <a:t>nternet </a:t>
            </a:r>
            <a:r>
              <a:rPr lang="en-US" b="1" i="1" smtClean="0"/>
              <a:t>N</a:t>
            </a:r>
            <a:r>
              <a:rPr lang="en-US" i="1" smtClean="0"/>
              <a:t>umbers, </a:t>
            </a:r>
            <a:r>
              <a:rPr lang="en-US" smtClean="0">
                <a:hlinkClick r:id="rId3"/>
              </a:rPr>
              <a:t>ARIN</a:t>
            </a:r>
            <a:endParaRPr lang="en-US" smtClean="0"/>
          </a:p>
          <a:p>
            <a:pPr eaLnBrk="1" hangingPunct="1"/>
            <a:r>
              <a:rPr lang="en-US" b="1" i="1" smtClean="0"/>
              <a:t>R</a:t>
            </a:r>
            <a:r>
              <a:rPr lang="en-US" i="1" smtClean="0"/>
              <a:t>éseaux </a:t>
            </a:r>
            <a:r>
              <a:rPr lang="en-US" b="1" i="1" smtClean="0"/>
              <a:t>IP</a:t>
            </a:r>
            <a:r>
              <a:rPr lang="en-US" i="1" smtClean="0"/>
              <a:t> </a:t>
            </a:r>
            <a:r>
              <a:rPr lang="en-US" b="1" i="1" smtClean="0"/>
              <a:t>E</a:t>
            </a:r>
            <a:r>
              <a:rPr lang="en-US" i="1" smtClean="0"/>
              <a:t>uropéens </a:t>
            </a:r>
            <a:r>
              <a:rPr lang="en-US" b="1" i="1" smtClean="0"/>
              <a:t>N</a:t>
            </a:r>
            <a:r>
              <a:rPr lang="en-US" i="1" smtClean="0"/>
              <a:t>etwork </a:t>
            </a:r>
            <a:r>
              <a:rPr lang="en-US" b="1" i="1" smtClean="0"/>
              <a:t>C</a:t>
            </a:r>
            <a:r>
              <a:rPr lang="en-US" i="1" smtClean="0"/>
              <a:t>oordination </a:t>
            </a:r>
            <a:r>
              <a:rPr lang="en-US" b="1" i="1" smtClean="0"/>
              <a:t>C</a:t>
            </a:r>
            <a:r>
              <a:rPr lang="en-US" i="1" smtClean="0"/>
              <a:t>entre</a:t>
            </a:r>
            <a:r>
              <a:rPr lang="en-US" smtClean="0"/>
              <a:t>, </a:t>
            </a:r>
            <a:r>
              <a:rPr lang="en-US" smtClean="0">
                <a:hlinkClick r:id="rId4"/>
              </a:rPr>
              <a:t>RIPE NCC</a:t>
            </a:r>
            <a:r>
              <a:rPr lang="en-US" smtClean="0"/>
              <a:t> </a:t>
            </a:r>
          </a:p>
          <a:p>
            <a:pPr eaLnBrk="1" hangingPunct="1"/>
            <a:r>
              <a:rPr lang="en-US" b="1" i="1" smtClean="0"/>
              <a:t>A</a:t>
            </a:r>
            <a:r>
              <a:rPr lang="en-US" i="1" smtClean="0"/>
              <a:t>sia </a:t>
            </a:r>
            <a:r>
              <a:rPr lang="en-US" b="1" i="1" smtClean="0"/>
              <a:t>P</a:t>
            </a:r>
            <a:r>
              <a:rPr lang="en-US" i="1" smtClean="0"/>
              <a:t>acific </a:t>
            </a:r>
            <a:r>
              <a:rPr lang="en-US" b="1" i="1" smtClean="0"/>
              <a:t>N</a:t>
            </a:r>
            <a:r>
              <a:rPr lang="en-US" i="1" smtClean="0"/>
              <a:t>etwork </a:t>
            </a:r>
            <a:r>
              <a:rPr lang="en-US" b="1" i="1" smtClean="0"/>
              <a:t>I</a:t>
            </a:r>
            <a:r>
              <a:rPr lang="en-US" i="1" smtClean="0"/>
              <a:t>nformation </a:t>
            </a:r>
            <a:r>
              <a:rPr lang="en-US" b="1" i="1" smtClean="0"/>
              <a:t>C</a:t>
            </a:r>
            <a:r>
              <a:rPr lang="en-US" i="1" smtClean="0"/>
              <a:t>entre, </a:t>
            </a:r>
            <a:r>
              <a:rPr lang="en-US" smtClean="0">
                <a:hlinkClick r:id="rId5"/>
              </a:rPr>
              <a:t>APNIC</a:t>
            </a:r>
            <a:endParaRPr lang="en-US" smtClean="0"/>
          </a:p>
          <a:p>
            <a:pPr eaLnBrk="1" hangingPunct="1"/>
            <a:r>
              <a:rPr lang="en-US" b="1" i="1" smtClean="0"/>
              <a:t>L</a:t>
            </a:r>
            <a:r>
              <a:rPr lang="en-US" i="1" smtClean="0"/>
              <a:t>atin </a:t>
            </a:r>
            <a:r>
              <a:rPr lang="en-US" b="1" i="1" smtClean="0"/>
              <a:t>A</a:t>
            </a:r>
            <a:r>
              <a:rPr lang="en-US" i="1" smtClean="0"/>
              <a:t>merican and </a:t>
            </a:r>
            <a:r>
              <a:rPr lang="en-US" b="1" i="1" smtClean="0"/>
              <a:t>C</a:t>
            </a:r>
            <a:r>
              <a:rPr lang="en-US" i="1" smtClean="0"/>
              <a:t>aribbean Internet Addresses Registry</a:t>
            </a:r>
            <a:r>
              <a:rPr lang="en-US" smtClean="0"/>
              <a:t>, </a:t>
            </a:r>
            <a:r>
              <a:rPr lang="en-US" smtClean="0">
                <a:hlinkClick r:id="rId6"/>
              </a:rPr>
              <a:t>LACNIC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752600"/>
          </a:xfrm>
        </p:spPr>
        <p:txBody>
          <a:bodyPr/>
          <a:lstStyle/>
          <a:p>
            <a:pPr eaLnBrk="1" hangingPunct="1"/>
            <a:r>
              <a:rPr lang="en-US" sz="4000" smtClean="0"/>
              <a:t>Internet Assigned Numbers Authority</a:t>
            </a:r>
            <a:br>
              <a:rPr lang="en-US" sz="4000" smtClean="0"/>
            </a:br>
            <a:r>
              <a:rPr lang="en-US" sz="4000" smtClean="0">
                <a:hlinkClick r:id="rId2"/>
              </a:rPr>
              <a:t>http://www.iana.org/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pPr eaLnBrk="1" hangingPunct="1"/>
            <a:r>
              <a:rPr lang="en-US" smtClean="0"/>
              <a:t>Generic Top-Level Domains</a:t>
            </a:r>
          </a:p>
          <a:p>
            <a:pPr lvl="1" eaLnBrk="1" hangingPunct="1"/>
            <a:r>
              <a:rPr lang="en-US" smtClean="0">
                <a:hlinkClick r:id="rId3"/>
              </a:rPr>
              <a:t>http://www.iana.org/gtld/gtld.htm</a:t>
            </a:r>
            <a:endParaRPr lang="en-US" smtClean="0"/>
          </a:p>
          <a:p>
            <a:pPr eaLnBrk="1" hangingPunct="1"/>
            <a:r>
              <a:rPr lang="en-US" smtClean="0"/>
              <a:t>ccTLD Database (country codes)</a:t>
            </a:r>
          </a:p>
          <a:p>
            <a:pPr lvl="1" eaLnBrk="1" hangingPunct="1"/>
            <a:r>
              <a:rPr lang="en-US" smtClean="0">
                <a:hlinkClick r:id="rId4"/>
              </a:rPr>
              <a:t>http://www.iana.org/cctld/cctld-whois.htm</a:t>
            </a:r>
            <a:endParaRPr lang="en-US" smtClean="0"/>
          </a:p>
          <a:p>
            <a:pPr algn="just" eaLnBrk="1" hangingPunct="1"/>
            <a:r>
              <a:rPr lang="en-US" smtClean="0"/>
              <a:t>IP Address Services</a:t>
            </a:r>
          </a:p>
          <a:p>
            <a:pPr lvl="1" algn="just" eaLnBrk="1" hangingPunct="1"/>
            <a:r>
              <a:rPr lang="en-US" smtClean="0">
                <a:hlinkClick r:id="rId5"/>
              </a:rPr>
              <a:t>http://www.iana.org/ipaddress/ip-addresses.htm</a:t>
            </a:r>
            <a:endParaRPr lang="en-US" smtClean="0"/>
          </a:p>
          <a:p>
            <a:pPr lvl="1" algn="just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Top-Level Domain Names (TLDs)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ICANN is accepting applications for new TLDs.</a:t>
            </a:r>
          </a:p>
          <a:p>
            <a:pPr lvl="1"/>
            <a:r>
              <a:rPr lang="en-US" sz="2000" smtClean="0"/>
              <a:t>Application window Jan. 12, 2012 to Apr. 12, 2012</a:t>
            </a:r>
          </a:p>
          <a:p>
            <a:pPr lvl="1"/>
            <a:r>
              <a:rPr lang="en-US" sz="2000" smtClean="0"/>
              <a:t>Application fee:    $185,000</a:t>
            </a:r>
          </a:p>
          <a:p>
            <a:pPr lvl="1"/>
            <a:r>
              <a:rPr lang="en-US" sz="2000" smtClean="0"/>
              <a:t>Annual fee:             $25,000</a:t>
            </a:r>
            <a:endParaRPr lang="en-US" sz="2000" smtClean="0">
              <a:hlinkClick r:id="rId2"/>
            </a:endParaRPr>
          </a:p>
          <a:p>
            <a:r>
              <a:rPr lang="en-US" sz="2400" smtClean="0"/>
              <a:t>Intent is to move towards more descriptive names</a:t>
            </a:r>
          </a:p>
          <a:p>
            <a:r>
              <a:rPr lang="en-US" sz="2400" smtClean="0"/>
              <a:t>Companies (organizations) can create</a:t>
            </a:r>
          </a:p>
          <a:p>
            <a:pPr lvl="1"/>
            <a:r>
              <a:rPr lang="en-US" sz="2000" smtClean="0"/>
              <a:t>Brand domains e.g.     .pepsi     .coke</a:t>
            </a:r>
          </a:p>
          <a:p>
            <a:pPr lvl="1"/>
            <a:r>
              <a:rPr lang="en-US" sz="2000" smtClean="0"/>
              <a:t>Generic domains e.g.   .car        .green</a:t>
            </a:r>
          </a:p>
          <a:p>
            <a:r>
              <a:rPr lang="en-US" sz="2400" smtClean="0">
                <a:hlinkClick r:id="rId2"/>
              </a:rPr>
              <a:t>http://mashable.com/2011/06/20/icann-top-level-domains/</a:t>
            </a:r>
            <a:endParaRPr lang="en-US" sz="24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IP Addresses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</a:t>
            </a:r>
            <a:r>
              <a:rPr lang="en-US" smtClean="0">
                <a:hlinkClick r:id="rId3"/>
              </a:rPr>
              <a:t>identifier</a:t>
            </a:r>
            <a:r>
              <a:rPr lang="en-US" smtClean="0"/>
              <a:t> for a computer or </a:t>
            </a:r>
            <a:r>
              <a:rPr lang="en-US" smtClean="0">
                <a:hlinkClick r:id="rId4"/>
              </a:rPr>
              <a:t>device </a:t>
            </a:r>
            <a:r>
              <a:rPr lang="en-US" smtClean="0"/>
              <a:t>on a </a:t>
            </a:r>
            <a:r>
              <a:rPr lang="en-US" smtClean="0">
                <a:hlinkClick r:id="rId5"/>
              </a:rPr>
              <a:t>TCP/IP</a:t>
            </a:r>
            <a:r>
              <a:rPr lang="en-US" smtClean="0"/>
              <a:t> </a:t>
            </a:r>
            <a:r>
              <a:rPr lang="en-US" smtClean="0">
                <a:hlinkClick r:id="rId6"/>
              </a:rPr>
              <a:t>network</a:t>
            </a:r>
            <a:r>
              <a:rPr lang="en-US" smtClean="0"/>
              <a:t>. Networks using the TCP/IP </a:t>
            </a:r>
            <a:r>
              <a:rPr lang="en-US" smtClean="0">
                <a:hlinkClick r:id="rId7"/>
              </a:rPr>
              <a:t>protocol</a:t>
            </a:r>
            <a:r>
              <a:rPr lang="en-US" smtClean="0"/>
              <a:t> route messages based on the IP address of the destination. The format of an IP address is a 32-bit numeric address written as four numbers separated by periods. Each number can be zero to 255. For example, 1.160.10.240 could be an IP address.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IP Address Classes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A  -  </a:t>
            </a:r>
            <a:r>
              <a:rPr lang="en-US" sz="2800" smtClean="0">
                <a:solidFill>
                  <a:schemeClr val="accent1"/>
                </a:solidFill>
              </a:rPr>
              <a:t>168</a:t>
            </a:r>
            <a:r>
              <a:rPr lang="en-US" sz="2800" smtClean="0"/>
              <a:t>.212.226.204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supports 16 million hosts on each of 127 networks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Class B  -  </a:t>
            </a:r>
            <a:r>
              <a:rPr lang="en-US" sz="2800" smtClean="0">
                <a:solidFill>
                  <a:schemeClr val="accent1"/>
                </a:solidFill>
              </a:rPr>
              <a:t>168.212</a:t>
            </a:r>
            <a:r>
              <a:rPr lang="en-US" sz="2800" smtClean="0"/>
              <a:t>.226.204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supports 65,000 hosts on each of 16,000 networks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NDUS has two Class B addresses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134.129.xxx.xxx	Eastern 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134.234.xxx.xxx	Western 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Class C   -  </a:t>
            </a:r>
            <a:r>
              <a:rPr lang="en-US" sz="2800" smtClean="0">
                <a:solidFill>
                  <a:schemeClr val="accent1"/>
                </a:solidFill>
              </a:rPr>
              <a:t>168.212.226</a:t>
            </a:r>
            <a:r>
              <a:rPr lang="en-US" sz="2800" smtClean="0"/>
              <a:t>.204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supports 254 hosts on each of 2 million networks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vs. IPv6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IPv4</a:t>
            </a:r>
          </a:p>
          <a:p>
            <a:pPr lvl="1" eaLnBrk="1" hangingPunct="1"/>
            <a:r>
              <a:rPr lang="en-US" sz="2400" smtClean="0"/>
              <a:t>32 bits used for address</a:t>
            </a:r>
          </a:p>
          <a:p>
            <a:pPr lvl="1" eaLnBrk="1" hangingPunct="1"/>
            <a:r>
              <a:rPr lang="en-US" sz="2400" smtClean="0"/>
              <a:t>4,294,967,296</a:t>
            </a:r>
          </a:p>
          <a:p>
            <a:pPr lvl="1" eaLnBrk="1" hangingPunct="1"/>
            <a:r>
              <a:rPr lang="en-US" sz="2400" smtClean="0"/>
              <a:t>Addresses not assigned by geographic region (</a:t>
            </a:r>
            <a:r>
              <a:rPr lang="en-US" sz="2400" smtClean="0">
                <a:hlinkClick r:id="rId2"/>
              </a:rPr>
              <a:t>see map</a:t>
            </a:r>
            <a:r>
              <a:rPr lang="en-US" sz="2400" smtClean="0"/>
              <a:t>)</a:t>
            </a:r>
          </a:p>
          <a:p>
            <a:pPr eaLnBrk="1" hangingPunct="1"/>
            <a:r>
              <a:rPr lang="en-US" sz="2800" smtClean="0"/>
              <a:t>IPv6</a:t>
            </a:r>
          </a:p>
          <a:p>
            <a:pPr lvl="1" eaLnBrk="1" hangingPunct="1"/>
            <a:r>
              <a:rPr lang="en-US" sz="2400" smtClean="0"/>
              <a:t>128 bits used for address</a:t>
            </a:r>
          </a:p>
          <a:p>
            <a:pPr lvl="1" eaLnBrk="1" hangingPunct="1"/>
            <a:r>
              <a:rPr lang="en-US" sz="2400" smtClean="0"/>
              <a:t>340,282,366,920,938,463,374,607,431,768,211,456</a:t>
            </a:r>
          </a:p>
          <a:p>
            <a:pPr lvl="1" eaLnBrk="1" hangingPunct="1"/>
            <a:r>
              <a:rPr lang="en-US" sz="2000" smtClean="0"/>
              <a:t>That about 3.7x10^21 addresses per square inch of the earth’s surface</a:t>
            </a:r>
          </a:p>
          <a:p>
            <a:pPr lvl="1" eaLnBrk="1" hangingPunct="1"/>
            <a:r>
              <a:rPr lang="en-US" sz="2400" smtClean="0"/>
              <a:t>Addresses will be assigned by geographic region</a:t>
            </a:r>
          </a:p>
          <a:p>
            <a:pPr lvl="1"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IPv4 vs. IPv6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IPv4 addresses written as four </a:t>
            </a:r>
            <a:r>
              <a:rPr lang="en-US" smtClean="0">
                <a:hlinkClick r:id="rId3" tooltip="Octet"/>
              </a:rPr>
              <a:t>octets</a:t>
            </a:r>
            <a:r>
              <a:rPr lang="en-US" smtClean="0"/>
              <a:t> (8 bits) separated by periods.</a:t>
            </a:r>
          </a:p>
          <a:p>
            <a:pPr lvl="1" eaLnBrk="1" hangingPunct="1"/>
            <a:r>
              <a:rPr lang="en-US" smtClean="0"/>
              <a:t>     134.129.67.235</a:t>
            </a:r>
          </a:p>
          <a:p>
            <a:pPr eaLnBrk="1" hangingPunct="1"/>
            <a:r>
              <a:rPr lang="en-US" smtClean="0"/>
              <a:t>IPv6 address written as eight 4-digit (16-bit) </a:t>
            </a:r>
            <a:r>
              <a:rPr lang="en-US" smtClean="0">
                <a:hlinkClick r:id="rId4" tooltip="Hexadecimal"/>
              </a:rPr>
              <a:t>hexadecimal</a:t>
            </a:r>
            <a:r>
              <a:rPr lang="en-US" smtClean="0"/>
              <a:t> numbers separated by colons.</a:t>
            </a:r>
          </a:p>
          <a:p>
            <a:pPr lvl="1" eaLnBrk="1" hangingPunct="1"/>
            <a:r>
              <a:rPr lang="en-US" smtClean="0"/>
              <a:t>     1080:0:0:0:0:800:0:417A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IPv4-to-IPv6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 Compatible Address</a:t>
            </a:r>
          </a:p>
          <a:p>
            <a:pPr lvl="1"/>
            <a:r>
              <a:rPr lang="en-US" dirty="0" smtClean="0"/>
              <a:t>0:0:0:0:0:0:w.x.y.z  (or  ::</a:t>
            </a:r>
            <a:r>
              <a:rPr lang="en-US" dirty="0" err="1" smtClean="0"/>
              <a:t>w.x.y.z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 used by dual-stack nodes that are communicating with IPv6 over an IPv4 infrastructure</a:t>
            </a:r>
          </a:p>
          <a:p>
            <a:pPr lvl="1"/>
            <a:r>
              <a:rPr lang="en-US" dirty="0" smtClean="0"/>
              <a:t>The last four octets (</a:t>
            </a:r>
            <a:r>
              <a:rPr lang="en-US" dirty="0" err="1" smtClean="0"/>
              <a:t>w.x.y.z</a:t>
            </a:r>
            <a:r>
              <a:rPr lang="en-US" dirty="0" smtClean="0"/>
              <a:t>) represent the dotted </a:t>
            </a:r>
            <a:r>
              <a:rPr lang="en-US" smtClean="0"/>
              <a:t>decimal representation </a:t>
            </a:r>
            <a:r>
              <a:rPr lang="en-US" dirty="0" smtClean="0"/>
              <a:t>of an </a:t>
            </a:r>
            <a:r>
              <a:rPr lang="en-US" smtClean="0"/>
              <a:t>IPv4 address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Loopback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127.0.0.0</a:t>
            </a:r>
          </a:p>
          <a:p>
            <a:pPr lvl="1"/>
            <a:r>
              <a:rPr lang="en-US" dirty="0" smtClean="0"/>
              <a:t>Network number that cannot be assigned to any network</a:t>
            </a:r>
          </a:p>
          <a:p>
            <a:r>
              <a:rPr lang="en-US" dirty="0" smtClean="0"/>
              <a:t>127.0.0.1</a:t>
            </a:r>
          </a:p>
          <a:p>
            <a:pPr lvl="1"/>
            <a:r>
              <a:rPr lang="en-US" dirty="0" smtClean="0"/>
              <a:t>The loopback address</a:t>
            </a:r>
          </a:p>
          <a:p>
            <a:pPr lvl="1"/>
            <a:r>
              <a:rPr lang="en-US" dirty="0" smtClean="0"/>
              <a:t>Used for diagnostic testing of the local TCP/IP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Private IP Addressing (APIPA)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169.254.x.x</a:t>
            </a:r>
          </a:p>
          <a:p>
            <a:r>
              <a:rPr lang="en-US" dirty="0" smtClean="0"/>
              <a:t>IP addresses are self-assigned when the computer asks for an IP address and no one responds.</a:t>
            </a:r>
          </a:p>
          <a:p>
            <a:r>
              <a:rPr lang="en-US" dirty="0" smtClean="0"/>
              <a:t>i.e. the computer cannot </a:t>
            </a:r>
            <a:r>
              <a:rPr lang="en-US" smtClean="0"/>
              <a:t>reach </a:t>
            </a:r>
            <a:r>
              <a:rPr lang="en-US" smtClean="0"/>
              <a:t>a </a:t>
            </a:r>
            <a:r>
              <a:rPr lang="en-US" dirty="0" smtClean="0"/>
              <a:t>DHCP server over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&amp; Broadcast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assign a network number to a computer or any other host on the network.</a:t>
            </a:r>
          </a:p>
          <a:p>
            <a:r>
              <a:rPr lang="en-US" dirty="0" smtClean="0"/>
              <a:t>You cannot assign the highest number on a network to a host.  This address is interpreted as a broadcast message for the subnet.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666</Words>
  <Application>Microsoft Office PowerPoint</Application>
  <PresentationFormat>On-screen Show (4:3)</PresentationFormat>
  <Paragraphs>111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IP Addresses</vt:lpstr>
      <vt:lpstr>IP Addresses</vt:lpstr>
      <vt:lpstr>IP Address Classes</vt:lpstr>
      <vt:lpstr>IPv4 vs. IPv6</vt:lpstr>
      <vt:lpstr>IPv4 vs. IPv6</vt:lpstr>
      <vt:lpstr>IPv4-to-IPv6</vt:lpstr>
      <vt:lpstr>Loopback address</vt:lpstr>
      <vt:lpstr>Automatic Private IP Addressing (APIPA)</vt:lpstr>
      <vt:lpstr>Network &amp; Broadcast addresses</vt:lpstr>
      <vt:lpstr>Reserved IP Network Numbers</vt:lpstr>
      <vt:lpstr>Uniform Resource Locator</vt:lpstr>
      <vt:lpstr>IP &amp; Domain Name Examples</vt:lpstr>
      <vt:lpstr>ICANN </vt:lpstr>
      <vt:lpstr>IP Address Registries</vt:lpstr>
      <vt:lpstr>Internet Assigned Numbers Authority http://www.iana.org/ </vt:lpstr>
      <vt:lpstr>New Top-Level Domain Names (TLDs)</vt:lpstr>
    </vt:vector>
  </TitlesOfParts>
  <Company>College of Business Administration, NDSU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latimer</dc:creator>
  <cp:lastModifiedBy>joseph.latimer</cp:lastModifiedBy>
  <cp:revision>42</cp:revision>
  <dcterms:created xsi:type="dcterms:W3CDTF">2000-10-02T12:00:46Z</dcterms:created>
  <dcterms:modified xsi:type="dcterms:W3CDTF">2012-02-07T20:22:46Z</dcterms:modified>
</cp:coreProperties>
</file>