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2"/>
  </p:notesMasterIdLst>
  <p:handoutMasterIdLst>
    <p:handoutMasterId r:id="rId43"/>
  </p:handoutMasterIdLst>
  <p:sldIdLst>
    <p:sldId id="256" r:id="rId3"/>
    <p:sldId id="257" r:id="rId4"/>
    <p:sldId id="258" r:id="rId5"/>
    <p:sldId id="266" r:id="rId6"/>
    <p:sldId id="259" r:id="rId7"/>
    <p:sldId id="303" r:id="rId8"/>
    <p:sldId id="281" r:id="rId9"/>
    <p:sldId id="282" r:id="rId10"/>
    <p:sldId id="283" r:id="rId11"/>
    <p:sldId id="284" r:id="rId12"/>
    <p:sldId id="304" r:id="rId13"/>
    <p:sldId id="300" r:id="rId14"/>
    <p:sldId id="261" r:id="rId15"/>
    <p:sldId id="301" r:id="rId16"/>
    <p:sldId id="275" r:id="rId17"/>
    <p:sldId id="260" r:id="rId18"/>
    <p:sldId id="302" r:id="rId19"/>
    <p:sldId id="296" r:id="rId20"/>
    <p:sldId id="297" r:id="rId21"/>
    <p:sldId id="298" r:id="rId22"/>
    <p:sldId id="276" r:id="rId23"/>
    <p:sldId id="299" r:id="rId24"/>
    <p:sldId id="286" r:id="rId25"/>
    <p:sldId id="288" r:id="rId26"/>
    <p:sldId id="292" r:id="rId27"/>
    <p:sldId id="285" r:id="rId28"/>
    <p:sldId id="287" r:id="rId29"/>
    <p:sldId id="291" r:id="rId30"/>
    <p:sldId id="289" r:id="rId31"/>
    <p:sldId id="293" r:id="rId32"/>
    <p:sldId id="278" r:id="rId33"/>
    <p:sldId id="263" r:id="rId34"/>
    <p:sldId id="294" r:id="rId35"/>
    <p:sldId id="295" r:id="rId36"/>
    <p:sldId id="279" r:id="rId37"/>
    <p:sldId id="290" r:id="rId38"/>
    <p:sldId id="264" r:id="rId39"/>
    <p:sldId id="305" r:id="rId40"/>
    <p:sldId id="28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14E61E56-030F-4C4A-8E2B-CF3CFBA60AA2}">
          <p14:sldIdLst>
            <p14:sldId id="256"/>
            <p14:sldId id="257"/>
            <p14:sldId id="258"/>
            <p14:sldId id="266"/>
            <p14:sldId id="259"/>
            <p14:sldId id="303"/>
            <p14:sldId id="281"/>
            <p14:sldId id="282"/>
            <p14:sldId id="283"/>
            <p14:sldId id="284"/>
            <p14:sldId id="304"/>
            <p14:sldId id="300"/>
            <p14:sldId id="261"/>
            <p14:sldId id="301"/>
            <p14:sldId id="275"/>
            <p14:sldId id="260"/>
            <p14:sldId id="302"/>
            <p14:sldId id="296"/>
            <p14:sldId id="297"/>
            <p14:sldId id="298"/>
            <p14:sldId id="276"/>
            <p14:sldId id="299"/>
            <p14:sldId id="286"/>
            <p14:sldId id="288"/>
            <p14:sldId id="292"/>
            <p14:sldId id="285"/>
            <p14:sldId id="287"/>
            <p14:sldId id="291"/>
            <p14:sldId id="289"/>
            <p14:sldId id="293"/>
            <p14:sldId id="278"/>
            <p14:sldId id="263"/>
            <p14:sldId id="294"/>
            <p14:sldId id="295"/>
            <p14:sldId id="279"/>
            <p14:sldId id="290"/>
            <p14:sldId id="264"/>
            <p14:sldId id="30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3E5EB-907C-4BCE-B921-33F3240E81A3}" v="105" dt="2018-07-11T10:59:41.24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Estilo Claro 3 - Destaqu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Estilo Claro 3 - Destaqu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Estilo Claro 3 - Destaqu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Estilo Claro 3 - Destaqu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86800" autoAdjust="0"/>
  </p:normalViewPr>
  <p:slideViewPr>
    <p:cSldViewPr snapToGrid="0">
      <p:cViewPr varScale="1">
        <p:scale>
          <a:sx n="75" d="100"/>
          <a:sy n="75" d="100"/>
        </p:scale>
        <p:origin x="14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4F657E5A-B204-4498-AEA1-8B46800386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a:extLst>
              <a:ext uri="{FF2B5EF4-FFF2-40B4-BE49-F238E27FC236}">
                <a16:creationId xmlns:a16="http://schemas.microsoft.com/office/drawing/2014/main" id="{FAC25665-E7E7-4AD2-96F0-6F242AA1C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A5C509-D5AF-4A77-999D-0722F086C3DD}" type="datetimeFigureOut">
              <a:rPr lang="pt-PT" smtClean="0"/>
              <a:t>20/05/2019</a:t>
            </a:fld>
            <a:endParaRPr lang="pt-PT" dirty="0"/>
          </a:p>
        </p:txBody>
      </p:sp>
      <p:sp>
        <p:nvSpPr>
          <p:cNvPr id="4" name="Marcador de Posição do Rodapé 3">
            <a:extLst>
              <a:ext uri="{FF2B5EF4-FFF2-40B4-BE49-F238E27FC236}">
                <a16:creationId xmlns:a16="http://schemas.microsoft.com/office/drawing/2014/main" id="{0A9973CA-B623-45FF-BB82-DA9AA20D16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Dimensioning and Optimization in Optical Transport Networks</a:t>
            </a:r>
            <a:endParaRPr lang="pt-PT" dirty="0"/>
          </a:p>
        </p:txBody>
      </p:sp>
      <p:sp>
        <p:nvSpPr>
          <p:cNvPr id="5" name="Marcador de Posição do Número do Diapositivo 4">
            <a:extLst>
              <a:ext uri="{FF2B5EF4-FFF2-40B4-BE49-F238E27FC236}">
                <a16:creationId xmlns:a16="http://schemas.microsoft.com/office/drawing/2014/main" id="{75BCC7EB-15DA-49E7-A7AF-157F2A496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C35428-9C8F-4C0C-BBCF-574F9AAE0CCB}" type="slidenum">
              <a:rPr lang="pt-PT" smtClean="0"/>
              <a:t>‹nº›</a:t>
            </a:fld>
            <a:endParaRPr lang="pt-PT" dirty="0"/>
          </a:p>
        </p:txBody>
      </p:sp>
    </p:spTree>
    <p:extLst>
      <p:ext uri="{BB962C8B-B14F-4D97-AF65-F5344CB8AC3E}">
        <p14:creationId xmlns:p14="http://schemas.microsoft.com/office/powerpoint/2010/main" val="18810354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3B2D5-221E-4A22-A9D5-91F32CB61694}" type="datetimeFigureOut">
              <a:rPr lang="pt-PT" smtClean="0"/>
              <a:t>20/05/2019</a:t>
            </a:fld>
            <a:endParaRPr lang="pt-PT" dirty="0"/>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Dimensioning and Optimization in Optical Transport Networks</a:t>
            </a:r>
            <a:endParaRPr lang="pt-PT"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F2895-43E0-427C-AB7F-6A13B2D25A3A}" type="slidenum">
              <a:rPr lang="pt-PT" smtClean="0"/>
              <a:t>‹nº›</a:t>
            </a:fld>
            <a:endParaRPr lang="pt-PT" dirty="0"/>
          </a:p>
        </p:txBody>
      </p:sp>
    </p:spTree>
    <p:extLst>
      <p:ext uri="{BB962C8B-B14F-4D97-AF65-F5344CB8AC3E}">
        <p14:creationId xmlns:p14="http://schemas.microsoft.com/office/powerpoint/2010/main" val="21593402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orientador</a:t>
            </a:r>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a:t>
            </a:fld>
            <a:endParaRPr lang="pt-PT" dirty="0"/>
          </a:p>
        </p:txBody>
      </p:sp>
    </p:spTree>
    <p:extLst>
      <p:ext uri="{BB962C8B-B14F-4D97-AF65-F5344CB8AC3E}">
        <p14:creationId xmlns:p14="http://schemas.microsoft.com/office/powerpoint/2010/main" val="390588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Neste trabalho, assumimos que o roteamento é realizado pelo modelo ILP em vez de alimentá-lo com caminhos candidatos. As restrições de conservação de fluxo asseguram que, para cada par (o, d), roteamos unidades Z de fluxo do nó o para o nó d.</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17</a:t>
            </a:fld>
            <a:endParaRPr lang="pt-PT" dirty="0"/>
          </a:p>
        </p:txBody>
      </p:sp>
    </p:spTree>
    <p:extLst>
      <p:ext uri="{BB962C8B-B14F-4D97-AF65-F5344CB8AC3E}">
        <p14:creationId xmlns:p14="http://schemas.microsoft.com/office/powerpoint/2010/main" val="136454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Dizer o que é o *</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33</a:t>
            </a:fld>
            <a:endParaRPr lang="pt-PT" dirty="0"/>
          </a:p>
        </p:txBody>
      </p:sp>
    </p:spTree>
    <p:extLst>
      <p:ext uri="{BB962C8B-B14F-4D97-AF65-F5344CB8AC3E}">
        <p14:creationId xmlns:p14="http://schemas.microsoft.com/office/powerpoint/2010/main" val="380268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Mais complexo de todos e muito trafego….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34</a:t>
            </a:fld>
            <a:endParaRPr lang="pt-PT" dirty="0"/>
          </a:p>
        </p:txBody>
      </p:sp>
    </p:spTree>
    <p:extLst>
      <p:ext uri="{BB962C8B-B14F-4D97-AF65-F5344CB8AC3E}">
        <p14:creationId xmlns:p14="http://schemas.microsoft.com/office/powerpoint/2010/main" val="117030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36</a:t>
            </a:fld>
            <a:endParaRPr lang="pt-PT" dirty="0"/>
          </a:p>
        </p:txBody>
      </p:sp>
    </p:spTree>
    <p:extLst>
      <p:ext uri="{BB962C8B-B14F-4D97-AF65-F5344CB8AC3E}">
        <p14:creationId xmlns:p14="http://schemas.microsoft.com/office/powerpoint/2010/main" val="378499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Os modelos ILP foram desenvolvidos para todos os modos de transporte sem capacidade de sobrevivência e com proteção 1 + 1, onde cada modelo contém um conjunto de restrições.</a:t>
            </a:r>
            <a:br>
              <a:rPr lang="pt-PT" dirty="0"/>
            </a:br>
            <a:r>
              <a:rPr lang="pt-PT" dirty="0"/>
              <a:t>Para uma análise comparativa é utilizado o CAPEX de rede calculado analiticamente e os resultados obtidos com os algoritmos heurísticos já criados.</a:t>
            </a:r>
            <a:br>
              <a:rPr lang="pt-PT" dirty="0"/>
            </a:br>
            <a:r>
              <a:rPr lang="pt-PT" dirty="0"/>
              <a:t>A partir do modelo analítico podemos afirmar, levando em conta a margem de erro de 10%, que todas as fórmulas e deduções para o modo opaco e transparente nos dão um valor próximo ao ótimo.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37</a:t>
            </a:fld>
            <a:endParaRPr lang="pt-PT" dirty="0"/>
          </a:p>
        </p:txBody>
      </p:sp>
    </p:spTree>
    <p:extLst>
      <p:ext uri="{BB962C8B-B14F-4D97-AF65-F5344CB8AC3E}">
        <p14:creationId xmlns:p14="http://schemas.microsoft.com/office/powerpoint/2010/main" val="214921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Os algoritmos heurísticos são uma boa solução para redes realistas e mais complexas, pois obtêm resultados próximos das soluções ótimas obtidas pelas </a:t>
            </a:r>
            <a:r>
              <a:rPr lang="pt-PT" dirty="0" err="1"/>
              <a:t>ILPs</a:t>
            </a:r>
            <a:r>
              <a:rPr lang="pt-PT" dirty="0"/>
              <a:t>.</a:t>
            </a:r>
            <a:br>
              <a:rPr lang="pt-PT" dirty="0"/>
            </a:br>
            <a:r>
              <a:rPr lang="pt-PT" dirty="0"/>
              <a:t>Podemos dizer que o melhor modelo de ILP é o modo translúcido, pois proporciona um custo menor do que os outros modos permitindo transportar mais tráfego.</a:t>
            </a:r>
            <a:br>
              <a:rPr lang="pt-PT" dirty="0"/>
            </a:br>
            <a:r>
              <a:rPr lang="pt-PT" dirty="0"/>
              <a:t>Independentemente do modelo escolhido, é sempre mais vantajoso colocar alto tráfego na rede.</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38</a:t>
            </a:fld>
            <a:endParaRPr lang="pt-PT" dirty="0"/>
          </a:p>
        </p:txBody>
      </p:sp>
    </p:spTree>
    <p:extLst>
      <p:ext uri="{BB962C8B-B14F-4D97-AF65-F5344CB8AC3E}">
        <p14:creationId xmlns:p14="http://schemas.microsoft.com/office/powerpoint/2010/main" val="362915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 premissa crucial para as operadoras de rede escolherem a tecnologia e a arquitetura a serem implantadas é a minimização de custos.</a:t>
            </a:r>
          </a:p>
          <a:p>
            <a:r>
              <a:rPr lang="pt-PT" dirty="0"/>
              <a:t>As ferramentas utilizadas no planejamento da rede de transporte são os modelos inteiros de programação linear, algoritmos heurísticos e cálculos analíticos para estimar os resultados.</a:t>
            </a:r>
          </a:p>
          <a:p>
            <a:r>
              <a:rPr lang="pt-PT" dirty="0"/>
              <a:t>Será usado modelos de programação linear inteira pois tem a vantagem de obter a solução óptima, e permitem mudanças rápidas e fáceis. A sua principal desvantagem é o tempo de execução pois para redes mais complexas demora muito tempo.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3</a:t>
            </a:fld>
            <a:endParaRPr lang="pt-PT" dirty="0"/>
          </a:p>
        </p:txBody>
      </p:sp>
    </p:spTree>
    <p:extLst>
      <p:ext uri="{BB962C8B-B14F-4D97-AF65-F5344CB8AC3E}">
        <p14:creationId xmlns:p14="http://schemas.microsoft.com/office/powerpoint/2010/main" val="365805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Os links são conexões ponto-a-ponto físicas asseguradas pelos sistemas de transmissão entre dois nós adjacentes.</a:t>
            </a:r>
          </a:p>
          <a:p>
            <a:r>
              <a:rPr lang="pt-PT" dirty="0"/>
              <a:t>Cada link tem dois </a:t>
            </a:r>
            <a:r>
              <a:rPr lang="pt-PT" dirty="0" err="1"/>
              <a:t>optical</a:t>
            </a:r>
            <a:r>
              <a:rPr lang="pt-PT" dirty="0"/>
              <a:t> </a:t>
            </a:r>
            <a:r>
              <a:rPr lang="pt-PT" dirty="0" err="1"/>
              <a:t>line</a:t>
            </a:r>
            <a:r>
              <a:rPr lang="pt-PT" dirty="0"/>
              <a:t> terminal, um em cada extremidade.</a:t>
            </a:r>
          </a:p>
          <a:p>
            <a:r>
              <a:rPr lang="pt-PT" dirty="0"/>
              <a:t>Os sinais são transmitidos através de um par de fibras com comunicação bidirecional.</a:t>
            </a:r>
          </a:p>
          <a:p>
            <a:r>
              <a:rPr lang="pt-PT" dirty="0"/>
              <a:t>Contêm amplificadores ópticos a uma distância esperada (</a:t>
            </a:r>
            <a:r>
              <a:rPr lang="pt-PT" dirty="0" err="1"/>
              <a:t>span</a:t>
            </a:r>
            <a:r>
              <a:rPr lang="pt-PT" dirty="0"/>
              <a:t>) para aumentar a intensidade do sinal.</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5</a:t>
            </a:fld>
            <a:endParaRPr lang="pt-PT" dirty="0"/>
          </a:p>
        </p:txBody>
      </p:sp>
    </p:spTree>
    <p:extLst>
      <p:ext uri="{BB962C8B-B14F-4D97-AF65-F5344CB8AC3E}">
        <p14:creationId xmlns:p14="http://schemas.microsoft.com/office/powerpoint/2010/main" val="226131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6</a:t>
            </a:fld>
            <a:endParaRPr lang="pt-PT" dirty="0"/>
          </a:p>
        </p:txBody>
      </p:sp>
    </p:spTree>
    <p:extLst>
      <p:ext uri="{BB962C8B-B14F-4D97-AF65-F5344CB8AC3E}">
        <p14:creationId xmlns:p14="http://schemas.microsoft.com/office/powerpoint/2010/main" val="153015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8</a:t>
            </a:fld>
            <a:endParaRPr lang="pt-PT" dirty="0"/>
          </a:p>
        </p:txBody>
      </p:sp>
    </p:spTree>
    <p:extLst>
      <p:ext uri="{BB962C8B-B14F-4D97-AF65-F5344CB8AC3E}">
        <p14:creationId xmlns:p14="http://schemas.microsoft.com/office/powerpoint/2010/main" val="434266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Embora sejam sempre os mesmos links físicos o tráfego é realizado de forma diferente. Dependendo do número de conversões de um sinal óptico para o domínio elétrico, diferentes modos de transporte aparecerão.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11</a:t>
            </a:fld>
            <a:endParaRPr lang="pt-PT" dirty="0"/>
          </a:p>
        </p:txBody>
      </p:sp>
    </p:spTree>
    <p:extLst>
      <p:ext uri="{BB962C8B-B14F-4D97-AF65-F5344CB8AC3E}">
        <p14:creationId xmlns:p14="http://schemas.microsoft.com/office/powerpoint/2010/main" val="30036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 modo de transporte opaco realiza conversões de OEO em cada nó intermediário devido à necessidade de conversão para domínio eletrônico.</a:t>
            </a:r>
            <a:br>
              <a:rPr lang="pt-PT" dirty="0"/>
            </a:br>
            <a:r>
              <a:rPr lang="pt-PT" dirty="0"/>
              <a:t>As topologias ótica e física são as mesmas, fazendo com que cada rota de tráfego corresponda ao caminho de link a link imposto por fibra ótica entre cada nó intermediário para o destino.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12</a:t>
            </a:fld>
            <a:endParaRPr lang="pt-PT" dirty="0"/>
          </a:p>
        </p:txBody>
      </p:sp>
    </p:spTree>
    <p:extLst>
      <p:ext uri="{BB962C8B-B14F-4D97-AF65-F5344CB8AC3E}">
        <p14:creationId xmlns:p14="http://schemas.microsoft.com/office/powerpoint/2010/main" val="401649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No modo de transporte transparente, uma rota é definida apenas entre nós de origem e destino sempre no domínio ótico.</a:t>
            </a:r>
          </a:p>
          <a:p>
            <a:r>
              <a:rPr lang="pt-PT" dirty="0"/>
              <a:t>Neste modo, as topologias físicas e ópticas são diferentes.</a:t>
            </a:r>
          </a:p>
          <a:p>
            <a:r>
              <a:rPr lang="pt-PT" dirty="0"/>
              <a:t>Esse tipo de rede realiza a conversão OEO apenas nos nós finais do caminho.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13</a:t>
            </a:fld>
            <a:endParaRPr lang="pt-PT" dirty="0"/>
          </a:p>
        </p:txBody>
      </p:sp>
    </p:spTree>
    <p:extLst>
      <p:ext uri="{BB962C8B-B14F-4D97-AF65-F5344CB8AC3E}">
        <p14:creationId xmlns:p14="http://schemas.microsoft.com/office/powerpoint/2010/main" val="92207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modo de transporte translúcido é uma combinação dos outros dois modos de transporte, tendo as </a:t>
            </a:r>
            <a:r>
              <a:rPr lang="pt-PT" dirty="0" err="1"/>
              <a:t>respectivas</a:t>
            </a:r>
            <a:r>
              <a:rPr lang="pt-PT" dirty="0"/>
              <a:t> vantagens de ambos.</a:t>
            </a:r>
            <a:br>
              <a:rPr lang="pt-PT" dirty="0"/>
            </a:br>
            <a:r>
              <a:rPr lang="pt-PT" dirty="0"/>
              <a:t>As topologias físicas e ópticas são diferentes, tendo estas últimas várias soluções.</a:t>
            </a:r>
            <a:br>
              <a:rPr lang="pt-PT" dirty="0"/>
            </a:br>
            <a:r>
              <a:rPr lang="pt-PT" dirty="0"/>
              <a:t>A conversão OEO, neste caso, é feita em alguns lugares intermediários antes de chegar ao seu destino.</a:t>
            </a:r>
          </a:p>
        </p:txBody>
      </p:sp>
      <p:sp>
        <p:nvSpPr>
          <p:cNvPr id="4" name="Marcador de Posição do Rodapé 3"/>
          <p:cNvSpPr>
            <a:spLocks noGrp="1"/>
          </p:cNvSpPr>
          <p:nvPr>
            <p:ph type="ftr" sz="quarter" idx="10"/>
          </p:nvPr>
        </p:nvSpPr>
        <p:spPr/>
        <p:txBody>
          <a:bodyPr/>
          <a:lstStyle/>
          <a:p>
            <a:r>
              <a:rPr lang="en-US"/>
              <a:t>Dimensioning and Optimization in Optical Transport Networks</a:t>
            </a:r>
            <a:endParaRPr lang="pt-PT" dirty="0"/>
          </a:p>
        </p:txBody>
      </p:sp>
      <p:sp>
        <p:nvSpPr>
          <p:cNvPr id="5" name="Marcador de Posição do Número do Diapositivo 4"/>
          <p:cNvSpPr>
            <a:spLocks noGrp="1"/>
          </p:cNvSpPr>
          <p:nvPr>
            <p:ph type="sldNum" sz="quarter" idx="11"/>
          </p:nvPr>
        </p:nvSpPr>
        <p:spPr/>
        <p:txBody>
          <a:bodyPr/>
          <a:lstStyle/>
          <a:p>
            <a:fld id="{D10F2895-43E0-427C-AB7F-6A13B2D25A3A}" type="slidenum">
              <a:rPr lang="pt-PT" smtClean="0"/>
              <a:t>14</a:t>
            </a:fld>
            <a:endParaRPr lang="pt-PT" dirty="0"/>
          </a:p>
        </p:txBody>
      </p:sp>
    </p:spTree>
    <p:extLst>
      <p:ext uri="{BB962C8B-B14F-4D97-AF65-F5344CB8AC3E}">
        <p14:creationId xmlns:p14="http://schemas.microsoft.com/office/powerpoint/2010/main" val="22735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0F0247-4A8B-46A0-AD59-04C97528C3AC}" type="datetime1">
              <a:rPr lang="en-US" smtClean="0"/>
              <a:t>5/20/2019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a:t>Dimensioning and Optimization in Optical Transport Networks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A30230-08AF-4FA6-BAAD-57FBB280640D}"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9BA442-07F1-49B1-A591-1CF2D264FA60}"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F3BF5D0-AD72-4976-B9DF-A0DBF9C386BB}" type="datetime1">
              <a:rPr lang="en-US" smtClean="0"/>
              <a:t>5/20/2019</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a:xfrm>
            <a:off x="7915603" y="5410200"/>
            <a:ext cx="578317"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536021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t-PT"/>
              <a:t>Clique para editar o estilo de título do Modelo Global</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F13CB4E-6445-46F3-A903-7A1BF16EFE1A}" type="datetime1">
              <a:rPr lang="en-US" smtClean="0"/>
              <a:t>5/20/2019</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r>
              <a:rPr lang="en-US" dirty="0"/>
              <a:t>Dimensioning and Optimization in Optical Transport Networks</a:t>
            </a:r>
          </a:p>
        </p:txBody>
      </p:sp>
      <p:sp>
        <p:nvSpPr>
          <p:cNvPr id="51" name="Slide Number Placeholder 5"/>
          <p:cNvSpPr>
            <a:spLocks noGrp="1"/>
          </p:cNvSpPr>
          <p:nvPr>
            <p:ph type="sldNum" sz="quarter" idx="12"/>
          </p:nvPr>
        </p:nvSpPr>
        <p:spPr>
          <a:xfrm>
            <a:off x="7707241" y="5883275"/>
            <a:ext cx="578317"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57703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11B77F22-F890-4E3B-81A1-E81928C254FE}"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29494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72CCB9A2-F85C-4832-B7AD-D328D3E96620}"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17697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56058" y="3073398"/>
            <a:ext cx="3658793"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3073398"/>
            <a:ext cx="3656408" cy="2717801"/>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7F58E6DA-B534-46F3-8C65-10822E650C49}" type="datetime1">
              <a:rPr lang="en-US" smtClean="0"/>
              <a:t>5/20/2019</a:t>
            </a:fld>
            <a:endParaRPr lang="en-US" dirty="0"/>
          </a:p>
        </p:txBody>
      </p:sp>
      <p:sp>
        <p:nvSpPr>
          <p:cNvPr id="8" name="Footer Placeholder 7"/>
          <p:cNvSpPr>
            <a:spLocks noGrp="1"/>
          </p:cNvSpPr>
          <p:nvPr>
            <p:ph type="ftr" sz="quarter" idx="11"/>
          </p:nvPr>
        </p:nvSpPr>
        <p:spPr/>
        <p:txBody>
          <a:bodyPr/>
          <a:lstStyle/>
          <a:p>
            <a:r>
              <a:rPr lang="en-US" dirty="0"/>
              <a:t>Dimensioning and Optimization in Optical Transport Networks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6966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ECA5CD2-50E4-4E48-B92C-7CD2090F11D5}" type="datetime1">
              <a:rPr lang="en-US" smtClean="0"/>
              <a:t>5/20/2019</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420948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20314-6FF3-40E7-91C7-509F5DF4A4F1}" type="datetime1">
              <a:rPr lang="en-US" smtClean="0"/>
              <a:t>5/20/2019</a:t>
            </a:fld>
            <a:endParaRPr lang="en-US" dirty="0"/>
          </a:p>
        </p:txBody>
      </p:sp>
      <p:sp>
        <p:nvSpPr>
          <p:cNvPr id="3" name="Footer Placeholder 2"/>
          <p:cNvSpPr>
            <a:spLocks noGrp="1"/>
          </p:cNvSpPr>
          <p:nvPr>
            <p:ph type="ftr" sz="quarter" idx="11"/>
          </p:nvPr>
        </p:nvSpPr>
        <p:spPr/>
        <p:txBody>
          <a:bodyPr/>
          <a:lstStyle/>
          <a:p>
            <a:r>
              <a:rPr lang="en-US" dirty="0"/>
              <a:t>Dimensioning and Optimization in Optical Transport Networks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569549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1B4A6FD-EE1A-4B2C-BD51-A46D0053090A}"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083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E19AE-D272-46FA-93C5-1ADC06FAD37F}"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t-PT" dirty="0"/>
              <a:t>Clique no ícone para adicionar uma imagem</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7B06C44-FA4D-4C9C-B225-B57439C25F25}"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83740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dirty="0"/>
              <a:t>Clique no ícone para adicionar uma imagem</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20378BF1-6041-442F-A1DB-F9178E4A9B83}"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19870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705C84FC-999D-4344-B43D-ACC87CCBED04}"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209463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6C7F630F-821F-4A76-AF82-CC9F24AE12BF}"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187801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772B756B-D75A-4185-B25D-ECA1216009A0}"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74648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48BCD599-8421-428B-BF57-10147D95F5EE}" type="datetime1">
              <a:rPr lang="en-US" smtClean="0"/>
              <a:t>5/20/2019</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075950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dirty="0"/>
              <a:t>Clique no ícone para adicionar uma imagem</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3" name="Date Placeholder 2"/>
          <p:cNvSpPr>
            <a:spLocks noGrp="1"/>
          </p:cNvSpPr>
          <p:nvPr>
            <p:ph type="dt" sz="half" idx="10"/>
          </p:nvPr>
        </p:nvSpPr>
        <p:spPr/>
        <p:txBody>
          <a:bodyPr/>
          <a:lstStyle/>
          <a:p>
            <a:fld id="{DED7A698-7699-4333-A500-44CD92874F7F}" type="datetime1">
              <a:rPr lang="en-US" smtClean="0"/>
              <a:t>5/20/2019</a:t>
            </a:fld>
            <a:endParaRPr lang="en-US" dirty="0"/>
          </a:p>
        </p:txBody>
      </p:sp>
      <p:sp>
        <p:nvSpPr>
          <p:cNvPr id="4" name="Footer Placeholder 3"/>
          <p:cNvSpPr>
            <a:spLocks noGrp="1"/>
          </p:cNvSpPr>
          <p:nvPr>
            <p:ph type="ftr" sz="quarter" idx="11"/>
          </p:nvPr>
        </p:nvSpPr>
        <p:spPr/>
        <p:txBody>
          <a:bodyPr/>
          <a:lstStyle>
            <a:lvl1pPr>
              <a:defRPr cap="all" baseline="0"/>
            </a:lvl1p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856812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5C5D7FC-0391-4106-9576-5EB952EA04E1}"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54337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40FB0D-4B30-45C9-8AD7-63329777EE78}"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42133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4BF5A-5E99-44D3-99C3-3633C3FF8408}" type="datetime1">
              <a:rPr lang="en-US" smtClean="0"/>
              <a:t>5/20/2019</a:t>
            </a:fld>
            <a:endParaRPr lang="en-US" dirty="0"/>
          </a:p>
        </p:txBody>
      </p:sp>
      <p:sp>
        <p:nvSpPr>
          <p:cNvPr id="5" name="Footer Placeholder 4"/>
          <p:cNvSpPr>
            <a:spLocks noGrp="1"/>
          </p:cNvSpPr>
          <p:nvPr>
            <p:ph type="ftr" sz="quarter" idx="11"/>
          </p:nvPr>
        </p:nvSpPr>
        <p:spPr/>
        <p:txBody>
          <a:bodyPr/>
          <a:lstStyle/>
          <a:p>
            <a:r>
              <a:rPr lang="en-US" dirty="0"/>
              <a:t>Dimensioning and Optimization in Optical Transport Networks</a:t>
            </a:r>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36C47-AB77-4280-8F9B-65C212BFFF5B}"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9059708-ABA5-4CEA-B51D-57C6D56B3113}" type="datetime1">
              <a:rPr lang="en-US" smtClean="0"/>
              <a:t>5/20/2019</a:t>
            </a:fld>
            <a:endParaRPr lang="en-US" dirty="0"/>
          </a:p>
        </p:txBody>
      </p:sp>
      <p:sp>
        <p:nvSpPr>
          <p:cNvPr id="8" name="Footer Placeholder 7"/>
          <p:cNvSpPr>
            <a:spLocks noGrp="1"/>
          </p:cNvSpPr>
          <p:nvPr>
            <p:ph type="ftr" sz="quarter" idx="11"/>
          </p:nvPr>
        </p:nvSpPr>
        <p:spPr/>
        <p:txBody>
          <a:bodyPr/>
          <a:lstStyle/>
          <a:p>
            <a:r>
              <a:rPr lang="en-US" dirty="0"/>
              <a:t>Dimensioning and Optimization in Optical Transport Networks</a:t>
            </a:r>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10041-50EF-4181-8D92-A7D16688C41B}" type="datetime1">
              <a:rPr lang="en-US" smtClean="0"/>
              <a:t>5/20/2019</a:t>
            </a:fld>
            <a:endParaRPr lang="en-US" dirty="0"/>
          </a:p>
        </p:txBody>
      </p:sp>
      <p:sp>
        <p:nvSpPr>
          <p:cNvPr id="4" name="Footer Placeholder 3"/>
          <p:cNvSpPr>
            <a:spLocks noGrp="1"/>
          </p:cNvSpPr>
          <p:nvPr>
            <p:ph type="ftr" sz="quarter" idx="11"/>
          </p:nvPr>
        </p:nvSpPr>
        <p:spPr/>
        <p:txBody>
          <a:bodyPr/>
          <a:lstStyle/>
          <a:p>
            <a:r>
              <a:rPr lang="en-US" dirty="0"/>
              <a:t>Dimensioning and Optimization in Optical Transport Networks</a:t>
            </a:r>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7D6DF-C413-4A8E-A9E7-939FC27CD9E7}" type="datetime1">
              <a:rPr lang="en-US" smtClean="0"/>
              <a:t>5/20/2019</a:t>
            </a:fld>
            <a:endParaRPr lang="en-US" dirty="0"/>
          </a:p>
        </p:txBody>
      </p:sp>
      <p:sp>
        <p:nvSpPr>
          <p:cNvPr id="3" name="Footer Placeholder 2"/>
          <p:cNvSpPr>
            <a:spLocks noGrp="1"/>
          </p:cNvSpPr>
          <p:nvPr>
            <p:ph type="ftr" sz="quarter" idx="11"/>
          </p:nvPr>
        </p:nvSpPr>
        <p:spPr/>
        <p:txBody>
          <a:bodyPr/>
          <a:lstStyle/>
          <a:p>
            <a:r>
              <a:rPr lang="en-US" dirty="0"/>
              <a:t>Dimensioning and Optimization in Optical Transport Networks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39DEC3-09FF-483B-8634-33DDD1BE22BE}"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1E85B-8AFB-4D91-B83F-F9D1C22617FB}" type="datetime1">
              <a:rPr lang="en-US" smtClean="0"/>
              <a:t>5/20/2019</a:t>
            </a:fld>
            <a:endParaRPr lang="en-US" dirty="0"/>
          </a:p>
        </p:txBody>
      </p:sp>
      <p:sp>
        <p:nvSpPr>
          <p:cNvPr id="6" name="Footer Placeholder 5"/>
          <p:cNvSpPr>
            <a:spLocks noGrp="1"/>
          </p:cNvSpPr>
          <p:nvPr>
            <p:ph type="ftr" sz="quarter" idx="11"/>
          </p:nvPr>
        </p:nvSpPr>
        <p:spPr/>
        <p:txBody>
          <a:bodyPr/>
          <a:lstStyle/>
          <a:p>
            <a:r>
              <a:rPr lang="en-US" dirty="0"/>
              <a:t>Dimensioning and Optimization in Optical Transport Networks</a:t>
            </a:r>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1AD0729-5D70-4254-AA82-E53251C81992}" type="datetime1">
              <a:rPr lang="en-US" smtClean="0"/>
              <a:t>5/20/2019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Dimensioning and Optimization in Optical Transport Networks</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DBB5B3-60CA-4C4C-ABB7-49B8DD071723}" type="datetime1">
              <a:rPr lang="en-US" smtClean="0"/>
              <a:t>5/20/2019</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dirty="0"/>
              <a:t>Dimensioning and Optimization in Optical Transport Networks</a:t>
            </a: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161078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10.png"/><Relationship Id="rId2" Type="http://schemas.openxmlformats.org/officeDocument/2006/relationships/image" Target="../media/image260.png"/><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7686" y="1206696"/>
            <a:ext cx="7772400" cy="1348598"/>
          </a:xfrm>
        </p:spPr>
        <p:txBody>
          <a:bodyPr/>
          <a:lstStyle/>
          <a:p>
            <a:r>
              <a:rPr lang="en-US" sz="3000" dirty="0"/>
              <a:t>Dimensioning and Optimization in Optical</a:t>
            </a:r>
            <a:endParaRPr lang="pt-PT" sz="3000" dirty="0"/>
          </a:p>
          <a:p>
            <a:r>
              <a:rPr lang="en-US" sz="3000" dirty="0"/>
              <a:t>Transport Networks</a:t>
            </a:r>
          </a:p>
        </p:txBody>
      </p:sp>
      <p:sp>
        <p:nvSpPr>
          <p:cNvPr id="3" name="Subtitle 2"/>
          <p:cNvSpPr>
            <a:spLocks noGrp="1"/>
          </p:cNvSpPr>
          <p:nvPr>
            <p:ph type="subTitle" idx="1"/>
          </p:nvPr>
        </p:nvSpPr>
        <p:spPr>
          <a:xfrm>
            <a:off x="638356" y="4069227"/>
            <a:ext cx="7047780" cy="787880"/>
          </a:xfrm>
        </p:spPr>
        <p:txBody>
          <a:bodyPr vert="horz" lIns="91440" tIns="45720" rIns="91440" bIns="45720" rtlCol="0" anchor="t">
            <a:normAutofit/>
          </a:bodyPr>
          <a:lstStyle/>
          <a:p>
            <a:pPr algn="l"/>
            <a:r>
              <a:rPr lang="en-US" sz="1400" dirty="0"/>
              <a:t>Supervisor:        Prof. Armando Humberto Moreira Nolasco Pinto</a:t>
            </a:r>
            <a:endParaRPr lang="pt-PT" sz="1400" dirty="0"/>
          </a:p>
          <a:p>
            <a:pPr algn="l"/>
            <a:r>
              <a:rPr lang="en-US" sz="1400" dirty="0"/>
              <a:t>Co-Supervisor:  Dr. Rui Manuel Dias </a:t>
            </a:r>
            <a:r>
              <a:rPr lang="en-US" sz="1400" dirty="0" err="1"/>
              <a:t>Morais</a:t>
            </a:r>
            <a:endParaRPr lang="pt-PT" sz="1400" dirty="0"/>
          </a:p>
          <a:p>
            <a:endParaRPr lang="en-US" dirty="0"/>
          </a:p>
        </p:txBody>
      </p:sp>
      <p:sp>
        <p:nvSpPr>
          <p:cNvPr id="7" name="CaixaDeTexto 6">
            <a:extLst>
              <a:ext uri="{FF2B5EF4-FFF2-40B4-BE49-F238E27FC236}">
                <a16:creationId xmlns:a16="http://schemas.microsoft.com/office/drawing/2014/main" id="{AA009523-2165-4F64-9BBF-F2F925883677}"/>
              </a:ext>
            </a:extLst>
          </p:cNvPr>
          <p:cNvSpPr txBox="1"/>
          <p:nvPr/>
        </p:nvSpPr>
        <p:spPr>
          <a:xfrm>
            <a:off x="3200400" y="301280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dirty="0"/>
              <a:t>Tiago Duarte Esteves</a:t>
            </a:r>
          </a:p>
        </p:txBody>
      </p:sp>
      <p:sp>
        <p:nvSpPr>
          <p:cNvPr id="9" name="Subtitle 2">
            <a:extLst>
              <a:ext uri="{FF2B5EF4-FFF2-40B4-BE49-F238E27FC236}">
                <a16:creationId xmlns:a16="http://schemas.microsoft.com/office/drawing/2014/main" id="{5C7AEAA9-0A3B-4285-8ADB-AEBADFDADF5F}"/>
              </a:ext>
            </a:extLst>
          </p:cNvPr>
          <p:cNvSpPr txBox="1">
            <a:spLocks/>
          </p:cNvSpPr>
          <p:nvPr/>
        </p:nvSpPr>
        <p:spPr>
          <a:xfrm>
            <a:off x="638356" y="485056"/>
            <a:ext cx="7047780" cy="787880"/>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gn="l"/>
            <a:r>
              <a:rPr lang="en-US" sz="1400" dirty="0"/>
              <a:t>Master's degree in computer engineering and telematics</a:t>
            </a:r>
            <a:endParaRPr lang="pt-PT" sz="1400" dirty="0"/>
          </a:p>
          <a:p>
            <a:pPr algn="l"/>
            <a:r>
              <a:rPr lang="en-US" sz="1400" dirty="0"/>
              <a:t>17</a:t>
            </a:r>
            <a:r>
              <a:rPr lang="en-US" sz="1400" baseline="30000" dirty="0"/>
              <a:t>th</a:t>
            </a:r>
            <a:r>
              <a:rPr lang="en-US" sz="1400" dirty="0"/>
              <a:t> July 2018</a:t>
            </a:r>
            <a:endParaRPr lang="pt-PT" sz="1400" dirty="0"/>
          </a:p>
          <a:p>
            <a:endParaRPr lang="en-US" dirty="0"/>
          </a:p>
        </p:txBody>
      </p:sp>
      <p:sp>
        <p:nvSpPr>
          <p:cNvPr id="10" name="Oval 9">
            <a:extLst>
              <a:ext uri="{FF2B5EF4-FFF2-40B4-BE49-F238E27FC236}">
                <a16:creationId xmlns:a16="http://schemas.microsoft.com/office/drawing/2014/main" id="{9B344601-F3EA-4A83-9565-AFE61E11E088}"/>
              </a:ext>
            </a:extLst>
          </p:cNvPr>
          <p:cNvSpPr/>
          <p:nvPr/>
        </p:nvSpPr>
        <p:spPr>
          <a:xfrm>
            <a:off x="490330" y="6357788"/>
            <a:ext cx="267356" cy="2815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Oval 10">
            <a:extLst>
              <a:ext uri="{FF2B5EF4-FFF2-40B4-BE49-F238E27FC236}">
                <a16:creationId xmlns:a16="http://schemas.microsoft.com/office/drawing/2014/main" id="{C5746371-BB14-4479-92E9-5EC802E0F267}"/>
              </a:ext>
            </a:extLst>
          </p:cNvPr>
          <p:cNvSpPr/>
          <p:nvPr/>
        </p:nvSpPr>
        <p:spPr>
          <a:xfrm>
            <a:off x="8396408" y="6410797"/>
            <a:ext cx="267356" cy="2815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4" name="Imagem 3">
            <a:extLst>
              <a:ext uri="{FF2B5EF4-FFF2-40B4-BE49-F238E27FC236}">
                <a16:creationId xmlns:a16="http://schemas.microsoft.com/office/drawing/2014/main" id="{8E596546-A0A4-4495-A1F7-2650024E71CF}"/>
              </a:ext>
            </a:extLst>
          </p:cNvPr>
          <p:cNvPicPr>
            <a:picLocks noChangeAspect="1"/>
          </p:cNvPicPr>
          <p:nvPr/>
        </p:nvPicPr>
        <p:blipFill>
          <a:blip r:embed="rId3"/>
          <a:stretch>
            <a:fillRect/>
          </a:stretch>
        </p:blipFill>
        <p:spPr>
          <a:xfrm>
            <a:off x="757685" y="5170889"/>
            <a:ext cx="7596891" cy="1239907"/>
          </a:xfrm>
          <a:prstGeom prst="rect">
            <a:avLst/>
          </a:prstGeom>
        </p:spPr>
      </p:pic>
    </p:spTree>
    <p:extLst>
      <p:ext uri="{BB962C8B-B14F-4D97-AF65-F5344CB8AC3E}">
        <p14:creationId xmlns:p14="http://schemas.microsoft.com/office/powerpoint/2010/main" val="125307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7251493" cy="817148"/>
          </a:xfrm>
        </p:spPr>
        <p:txBody>
          <a:bodyPr/>
          <a:lstStyle/>
          <a:p>
            <a:r>
              <a:rPr lang="en-US" sz="3000" dirty="0">
                <a:solidFill>
                  <a:schemeClr val="bg2"/>
                </a:solidFill>
              </a:rPr>
              <a:t>High traffic – 10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8CDB5AF2-00DF-471F-AD69-8A8D0E0EE0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50504" y="1195525"/>
            <a:ext cx="5700989" cy="4687751"/>
          </a:xfrm>
        </p:spPr>
      </p:pic>
    </p:spTree>
    <p:extLst>
      <p:ext uri="{BB962C8B-B14F-4D97-AF65-F5344CB8AC3E}">
        <p14:creationId xmlns:p14="http://schemas.microsoft.com/office/powerpoint/2010/main" val="196790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Transport modes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
        <p:nvSpPr>
          <p:cNvPr id="7" name="Marcador de Posição de Conteúdo 6">
            <a:extLst>
              <a:ext uri="{FF2B5EF4-FFF2-40B4-BE49-F238E27FC236}">
                <a16:creationId xmlns:a16="http://schemas.microsoft.com/office/drawing/2014/main" id="{A16DACD6-2ECB-4FB9-8A4E-8EFC425FC9D5}"/>
              </a:ext>
            </a:extLst>
          </p:cNvPr>
          <p:cNvSpPr>
            <a:spLocks noGrp="1"/>
          </p:cNvSpPr>
          <p:nvPr>
            <p:ph sz="half" idx="1"/>
          </p:nvPr>
        </p:nvSpPr>
        <p:spPr>
          <a:xfrm>
            <a:off x="225083" y="2965391"/>
            <a:ext cx="8693833" cy="2622609"/>
          </a:xfrm>
        </p:spPr>
        <p:txBody>
          <a:bodyPr>
            <a:normAutofit/>
          </a:bodyPr>
          <a:lstStyle/>
          <a:p>
            <a:r>
              <a:rPr lang="en-US" sz="1800" dirty="0">
                <a:solidFill>
                  <a:schemeClr val="bg1"/>
                </a:solidFill>
              </a:rPr>
              <a:t>Opaque transport mode</a:t>
            </a:r>
          </a:p>
          <a:p>
            <a:endParaRPr lang="en-US" sz="1800" dirty="0">
              <a:solidFill>
                <a:schemeClr val="bg1"/>
              </a:solidFill>
            </a:endParaRPr>
          </a:p>
          <a:p>
            <a:r>
              <a:rPr lang="en-US" sz="1800" dirty="0">
                <a:solidFill>
                  <a:schemeClr val="bg1"/>
                </a:solidFill>
              </a:rPr>
              <a:t>Transparent transport mode</a:t>
            </a:r>
          </a:p>
          <a:p>
            <a:endParaRPr lang="en-US" sz="1800" dirty="0">
              <a:solidFill>
                <a:schemeClr val="bg1"/>
              </a:solidFill>
            </a:endParaRPr>
          </a:p>
          <a:p>
            <a:r>
              <a:rPr lang="en-US" sz="1800" dirty="0">
                <a:solidFill>
                  <a:schemeClr val="bg1"/>
                </a:solidFill>
              </a:rPr>
              <a:t>Translucent transport mode</a:t>
            </a:r>
          </a:p>
        </p:txBody>
      </p:sp>
      <p:sp>
        <p:nvSpPr>
          <p:cNvPr id="6" name="Marcador de Posição de Conteúdo 6">
            <a:extLst>
              <a:ext uri="{FF2B5EF4-FFF2-40B4-BE49-F238E27FC236}">
                <a16:creationId xmlns:a16="http://schemas.microsoft.com/office/drawing/2014/main" id="{496829F3-B67E-4500-9B20-DB050704A87C}"/>
              </a:ext>
            </a:extLst>
          </p:cNvPr>
          <p:cNvSpPr txBox="1">
            <a:spLocks/>
          </p:cNvSpPr>
          <p:nvPr/>
        </p:nvSpPr>
        <p:spPr>
          <a:xfrm>
            <a:off x="225083" y="1094936"/>
            <a:ext cx="8187397" cy="16482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Although the same physical links are always the same traffic is carried out differently.</a:t>
            </a:r>
          </a:p>
          <a:p>
            <a:pPr marL="0" indent="0">
              <a:buNone/>
            </a:pPr>
            <a:r>
              <a:rPr lang="en-US" sz="1800" dirty="0">
                <a:solidFill>
                  <a:schemeClr val="bg1"/>
                </a:solidFill>
              </a:rPr>
              <a:t>Depending on the number of conversions of an optical signal to the electrical domain, different modes of transport will appear.</a:t>
            </a:r>
          </a:p>
        </p:txBody>
      </p:sp>
    </p:spTree>
    <p:extLst>
      <p:ext uri="{BB962C8B-B14F-4D97-AF65-F5344CB8AC3E}">
        <p14:creationId xmlns:p14="http://schemas.microsoft.com/office/powerpoint/2010/main" val="257270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Opaque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9178" y="643361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The opaque transport mode performs OEO conversions on each intermediate node because of the need for converting to electronic domain. </a:t>
            </a:r>
          </a:p>
          <a:p>
            <a:r>
              <a:rPr lang="en-US" sz="1800" dirty="0">
                <a:solidFill>
                  <a:schemeClr val="bg1"/>
                </a:solidFill>
              </a:rPr>
              <a:t>The optical and physical topologies are the same, causing each traffic route to match the link-to-link path imposed by fiber optics between each intermediate node to the destination.</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2" name="Imagem 11">
            <a:extLst>
              <a:ext uri="{FF2B5EF4-FFF2-40B4-BE49-F238E27FC236}">
                <a16:creationId xmlns:a16="http://schemas.microsoft.com/office/drawing/2014/main" id="{8228BA67-857C-423D-893E-4B090ADDBB07}"/>
              </a:ext>
            </a:extLst>
          </p:cNvPr>
          <p:cNvPicPr>
            <a:picLocks noChangeAspect="1"/>
          </p:cNvPicPr>
          <p:nvPr/>
        </p:nvPicPr>
        <p:blipFill>
          <a:blip r:embed="rId4"/>
          <a:stretch>
            <a:fillRect/>
          </a:stretch>
        </p:blipFill>
        <p:spPr>
          <a:xfrm>
            <a:off x="4532242" y="3294918"/>
            <a:ext cx="4510170" cy="2260794"/>
          </a:xfrm>
          <a:prstGeom prst="rect">
            <a:avLst/>
          </a:prstGeom>
        </p:spPr>
      </p:pic>
    </p:spTree>
    <p:extLst>
      <p:ext uri="{BB962C8B-B14F-4D97-AF65-F5344CB8AC3E}">
        <p14:creationId xmlns:p14="http://schemas.microsoft.com/office/powerpoint/2010/main" val="4200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transparent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9176" y="643361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In transparent transport mode, a route is only defined between source and destination nodes always in the optical domain.</a:t>
            </a:r>
          </a:p>
          <a:p>
            <a:r>
              <a:rPr lang="en-US" sz="1800" dirty="0">
                <a:solidFill>
                  <a:schemeClr val="bg1"/>
                </a:solidFill>
              </a:rPr>
              <a:t>In this mode the physical and optical topologies are different.</a:t>
            </a:r>
          </a:p>
          <a:p>
            <a:r>
              <a:rPr lang="en-US" sz="1800" dirty="0">
                <a:solidFill>
                  <a:schemeClr val="bg1"/>
                </a:solidFill>
              </a:rPr>
              <a:t>This type of network performs the OEO conversion only at the end nodes of the path.</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3" name="Imagem 12">
            <a:extLst>
              <a:ext uri="{FF2B5EF4-FFF2-40B4-BE49-F238E27FC236}">
                <a16:creationId xmlns:a16="http://schemas.microsoft.com/office/drawing/2014/main" id="{BF3E415C-8922-4358-A697-86A4024B4FCB}"/>
              </a:ext>
            </a:extLst>
          </p:cNvPr>
          <p:cNvPicPr>
            <a:picLocks noChangeAspect="1"/>
          </p:cNvPicPr>
          <p:nvPr/>
        </p:nvPicPr>
        <p:blipFill>
          <a:blip r:embed="rId4"/>
          <a:stretch>
            <a:fillRect/>
          </a:stretch>
        </p:blipFill>
        <p:spPr>
          <a:xfrm>
            <a:off x="4505737" y="3347926"/>
            <a:ext cx="4556791" cy="2210926"/>
          </a:xfrm>
          <a:prstGeom prst="rect">
            <a:avLst/>
          </a:prstGeom>
        </p:spPr>
      </p:pic>
    </p:spTree>
    <p:extLst>
      <p:ext uri="{BB962C8B-B14F-4D97-AF65-F5344CB8AC3E}">
        <p14:creationId xmlns:p14="http://schemas.microsoft.com/office/powerpoint/2010/main" val="153329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translucent Transport mode</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0" y="6446707"/>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6" name="Marcador de Posição de Conteúdo 5">
            <a:extLst>
              <a:ext uri="{FF2B5EF4-FFF2-40B4-BE49-F238E27FC236}">
                <a16:creationId xmlns:a16="http://schemas.microsoft.com/office/drawing/2014/main" id="{3CBC372D-589D-4999-804F-C0397AD10A65}"/>
              </a:ext>
            </a:extLst>
          </p:cNvPr>
          <p:cNvSpPr>
            <a:spLocks noGrp="1"/>
          </p:cNvSpPr>
          <p:nvPr>
            <p:ph sz="half" idx="1"/>
          </p:nvPr>
        </p:nvSpPr>
        <p:spPr>
          <a:xfrm>
            <a:off x="128131" y="823823"/>
            <a:ext cx="8764077" cy="2210925"/>
          </a:xfrm>
        </p:spPr>
        <p:txBody>
          <a:bodyPr>
            <a:normAutofit/>
          </a:bodyPr>
          <a:lstStyle/>
          <a:p>
            <a:r>
              <a:rPr lang="en-US" sz="1800" dirty="0">
                <a:solidFill>
                  <a:schemeClr val="bg1"/>
                </a:solidFill>
              </a:rPr>
              <a:t>This mode of transport is a combination of the other two transport modes taking the respective advantages of both.</a:t>
            </a:r>
          </a:p>
          <a:p>
            <a:r>
              <a:rPr lang="en-US" sz="1800" dirty="0">
                <a:solidFill>
                  <a:schemeClr val="bg1"/>
                </a:solidFill>
              </a:rPr>
              <a:t>The physical and optical topologies are different, the latter having several solutions.</a:t>
            </a:r>
          </a:p>
          <a:p>
            <a:r>
              <a:rPr lang="en-US" sz="1800" dirty="0">
                <a:solidFill>
                  <a:schemeClr val="bg1"/>
                </a:solidFill>
              </a:rPr>
              <a:t>The OEO conversion is done in some intermediate places before arriving at its destination.</a:t>
            </a:r>
            <a:endParaRPr lang="pt-PT" sz="1800" dirty="0">
              <a:solidFill>
                <a:schemeClr val="bg1"/>
              </a:solidFill>
            </a:endParaRPr>
          </a:p>
        </p:txBody>
      </p:sp>
      <p:pic>
        <p:nvPicPr>
          <p:cNvPr id="8" name="Imagem 7">
            <a:extLst>
              <a:ext uri="{FF2B5EF4-FFF2-40B4-BE49-F238E27FC236}">
                <a16:creationId xmlns:a16="http://schemas.microsoft.com/office/drawing/2014/main" id="{CD4C623C-41CD-4AAA-893D-BF230560ED18}"/>
              </a:ext>
            </a:extLst>
          </p:cNvPr>
          <p:cNvPicPr>
            <a:picLocks noChangeAspect="1"/>
          </p:cNvPicPr>
          <p:nvPr/>
        </p:nvPicPr>
        <p:blipFill>
          <a:blip r:embed="rId3"/>
          <a:stretch>
            <a:fillRect/>
          </a:stretch>
        </p:blipFill>
        <p:spPr>
          <a:xfrm>
            <a:off x="-1" y="3294918"/>
            <a:ext cx="4532243" cy="2288783"/>
          </a:xfrm>
          <a:prstGeom prst="rect">
            <a:avLst/>
          </a:prstGeom>
        </p:spPr>
      </p:pic>
      <p:pic>
        <p:nvPicPr>
          <p:cNvPr id="13" name="Imagem 12">
            <a:extLst>
              <a:ext uri="{FF2B5EF4-FFF2-40B4-BE49-F238E27FC236}">
                <a16:creationId xmlns:a16="http://schemas.microsoft.com/office/drawing/2014/main" id="{BF3E415C-8922-4358-A697-86A4024B4FCB}"/>
              </a:ext>
            </a:extLst>
          </p:cNvPr>
          <p:cNvPicPr>
            <a:picLocks noChangeAspect="1"/>
          </p:cNvPicPr>
          <p:nvPr/>
        </p:nvPicPr>
        <p:blipFill>
          <a:blip r:embed="rId4"/>
          <a:stretch>
            <a:fillRect/>
          </a:stretch>
        </p:blipFill>
        <p:spPr>
          <a:xfrm>
            <a:off x="4505737" y="3347926"/>
            <a:ext cx="4556791" cy="2210926"/>
          </a:xfrm>
          <a:prstGeom prst="rect">
            <a:avLst/>
          </a:prstGeom>
        </p:spPr>
      </p:pic>
    </p:spTree>
    <p:extLst>
      <p:ext uri="{BB962C8B-B14F-4D97-AF65-F5344CB8AC3E}">
        <p14:creationId xmlns:p14="http://schemas.microsoft.com/office/powerpoint/2010/main" val="251216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bg2"/>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36346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using Ilp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978472"/>
          </a:xfrm>
        </p:spPr>
        <p:txBody>
          <a:bodyPr vert="horz" lIns="91440" tIns="45720" rIns="91440" bIns="45720" rtlCol="0" anchor="t">
            <a:normAutofit/>
          </a:bodyPr>
          <a:lstStyle/>
          <a:p>
            <a:pPr marL="0" indent="0">
              <a:lnSpc>
                <a:spcPct val="100000"/>
              </a:lnSpc>
              <a:buNone/>
            </a:pPr>
            <a:r>
              <a:rPr lang="en-US" sz="1800" dirty="0">
                <a:solidFill>
                  <a:schemeClr val="bg1"/>
                </a:solidFill>
              </a:rPr>
              <a:t>The telecommunications networks are formed by links and nodes, therefore, it is possible to define the CAPEX as the sum of the cost of the links and the cost of the nodes.</a:t>
            </a:r>
          </a:p>
          <a:p>
            <a:pPr marL="0" indent="0">
              <a:lnSpc>
                <a:spcPct val="100000"/>
              </a:lnSpc>
              <a:buNone/>
            </a:pPr>
            <a:endParaRPr lang="en-US"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4" y="1789042"/>
            <a:ext cx="4435965" cy="45673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Link</a:t>
            </a:r>
            <a:r>
              <a:rPr lang="en-US" sz="1800" dirty="0">
                <a:solidFill>
                  <a:schemeClr val="bg1"/>
                </a:solidFill>
              </a:rPr>
              <a:t>:</a:t>
            </a: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A link consists of two optical line terminals, has several amplifiers placed at a certain distance (span) and consists of several optical channels each with a certain wavelength.</a:t>
            </a: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r>
              <a:rPr lang="en-US" sz="1800" dirty="0">
                <a:solidFill>
                  <a:schemeClr val="bg1"/>
                </a:solidFill>
              </a:rPr>
              <a:t>The number of amplifiers for each link is obtained by the length of a link and the distance </a:t>
            </a:r>
            <a:r>
              <a:rPr lang="pt-PT" sz="1800" dirty="0">
                <a:solidFill>
                  <a:schemeClr val="bg1"/>
                </a:solidFill>
              </a:rPr>
              <a:t>between amplifiers (</a:t>
            </a:r>
            <a:r>
              <a:rPr lang="pt-PT" sz="1800" dirty="0" err="1">
                <a:solidFill>
                  <a:schemeClr val="bg1"/>
                </a:solidFill>
              </a:rPr>
              <a:t>span</a:t>
            </a:r>
            <a:r>
              <a:rPr lang="pt-PT" sz="1800" dirty="0">
                <a:solidFill>
                  <a:schemeClr val="bg1"/>
                </a:solidFill>
              </a:rPr>
              <a:t>).</a:t>
            </a: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4625009" y="1789041"/>
            <a:ext cx="4518991" cy="49324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Node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nodes have an electrical part and an optical part so the cost of the nodes is given by the sum of these two parts.</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electric and optical cost is the sum of the fixed cost of the electrical/optical connection with the total cost of all respective ports.</a:t>
            </a:r>
          </a:p>
        </p:txBody>
      </p:sp>
      <p:pic>
        <p:nvPicPr>
          <p:cNvPr id="11" name="Imagem 10">
            <a:extLst>
              <a:ext uri="{FF2B5EF4-FFF2-40B4-BE49-F238E27FC236}">
                <a16:creationId xmlns:a16="http://schemas.microsoft.com/office/drawing/2014/main" id="{9265E5DA-499F-4B73-8039-04DEE56331A0}"/>
              </a:ext>
            </a:extLst>
          </p:cNvPr>
          <p:cNvPicPr>
            <a:picLocks noChangeAspect="1"/>
          </p:cNvPicPr>
          <p:nvPr/>
        </p:nvPicPr>
        <p:blipFill>
          <a:blip r:embed="rId2"/>
          <a:stretch>
            <a:fillRect/>
          </a:stretch>
        </p:blipFill>
        <p:spPr>
          <a:xfrm>
            <a:off x="3286592" y="1555842"/>
            <a:ext cx="2133492" cy="372287"/>
          </a:xfrm>
          <a:prstGeom prst="rect">
            <a:avLst/>
          </a:prstGeom>
        </p:spPr>
      </p:pic>
      <p:pic>
        <p:nvPicPr>
          <p:cNvPr id="12" name="Imagem 11">
            <a:extLst>
              <a:ext uri="{FF2B5EF4-FFF2-40B4-BE49-F238E27FC236}">
                <a16:creationId xmlns:a16="http://schemas.microsoft.com/office/drawing/2014/main" id="{7484091B-B1F4-4A00-81AD-0708825590AE}"/>
              </a:ext>
            </a:extLst>
          </p:cNvPr>
          <p:cNvPicPr>
            <a:picLocks noChangeAspect="1"/>
          </p:cNvPicPr>
          <p:nvPr/>
        </p:nvPicPr>
        <p:blipFill>
          <a:blip r:embed="rId3"/>
          <a:stretch>
            <a:fillRect/>
          </a:stretch>
        </p:blipFill>
        <p:spPr>
          <a:xfrm>
            <a:off x="308314" y="2114571"/>
            <a:ext cx="4482597" cy="881822"/>
          </a:xfrm>
          <a:prstGeom prst="rect">
            <a:avLst/>
          </a:prstGeom>
        </p:spPr>
      </p:pic>
      <p:pic>
        <p:nvPicPr>
          <p:cNvPr id="13" name="Imagem 12">
            <a:extLst>
              <a:ext uri="{FF2B5EF4-FFF2-40B4-BE49-F238E27FC236}">
                <a16:creationId xmlns:a16="http://schemas.microsoft.com/office/drawing/2014/main" id="{F1ABFE14-A51F-4C4A-834E-3E811DE5EF25}"/>
              </a:ext>
            </a:extLst>
          </p:cNvPr>
          <p:cNvPicPr>
            <a:picLocks noChangeAspect="1"/>
          </p:cNvPicPr>
          <p:nvPr/>
        </p:nvPicPr>
        <p:blipFill>
          <a:blip r:embed="rId4"/>
          <a:stretch>
            <a:fillRect/>
          </a:stretch>
        </p:blipFill>
        <p:spPr>
          <a:xfrm>
            <a:off x="5420084" y="2322282"/>
            <a:ext cx="2110806" cy="353908"/>
          </a:xfrm>
          <a:prstGeom prst="rect">
            <a:avLst/>
          </a:prstGeom>
        </p:spPr>
      </p:pic>
      <p:pic>
        <p:nvPicPr>
          <p:cNvPr id="14" name="Imagem 13">
            <a:extLst>
              <a:ext uri="{FF2B5EF4-FFF2-40B4-BE49-F238E27FC236}">
                <a16:creationId xmlns:a16="http://schemas.microsoft.com/office/drawing/2014/main" id="{F77B0F20-BBA2-4C8B-9B58-796FBCC6C143}"/>
              </a:ext>
            </a:extLst>
          </p:cNvPr>
          <p:cNvPicPr>
            <a:picLocks noChangeAspect="1"/>
          </p:cNvPicPr>
          <p:nvPr/>
        </p:nvPicPr>
        <p:blipFill>
          <a:blip r:embed="rId5"/>
          <a:stretch>
            <a:fillRect/>
          </a:stretch>
        </p:blipFill>
        <p:spPr>
          <a:xfrm>
            <a:off x="4795401" y="3993183"/>
            <a:ext cx="3360172" cy="676470"/>
          </a:xfrm>
          <a:prstGeom prst="rect">
            <a:avLst/>
          </a:prstGeom>
        </p:spPr>
      </p:pic>
      <p:pic>
        <p:nvPicPr>
          <p:cNvPr id="15" name="Imagem 14">
            <a:extLst>
              <a:ext uri="{FF2B5EF4-FFF2-40B4-BE49-F238E27FC236}">
                <a16:creationId xmlns:a16="http://schemas.microsoft.com/office/drawing/2014/main" id="{1EB6EEA9-8187-4551-93C0-2F9686784518}"/>
              </a:ext>
            </a:extLst>
          </p:cNvPr>
          <p:cNvPicPr>
            <a:picLocks noChangeAspect="1"/>
          </p:cNvPicPr>
          <p:nvPr/>
        </p:nvPicPr>
        <p:blipFill>
          <a:blip r:embed="rId6"/>
          <a:stretch>
            <a:fillRect/>
          </a:stretch>
        </p:blipFill>
        <p:spPr>
          <a:xfrm>
            <a:off x="4776731" y="4804444"/>
            <a:ext cx="3193313" cy="734969"/>
          </a:xfrm>
          <a:prstGeom prst="rect">
            <a:avLst/>
          </a:prstGeom>
        </p:spPr>
      </p:pic>
      <p:pic>
        <p:nvPicPr>
          <p:cNvPr id="16" name="Imagem 15">
            <a:extLst>
              <a:ext uri="{FF2B5EF4-FFF2-40B4-BE49-F238E27FC236}">
                <a16:creationId xmlns:a16="http://schemas.microsoft.com/office/drawing/2014/main" id="{13982960-DE0E-4A26-A27A-F0EB1D9FE5FB}"/>
              </a:ext>
            </a:extLst>
          </p:cNvPr>
          <p:cNvPicPr>
            <a:picLocks noChangeAspect="1"/>
          </p:cNvPicPr>
          <p:nvPr/>
        </p:nvPicPr>
        <p:blipFill>
          <a:blip r:embed="rId7"/>
          <a:stretch>
            <a:fillRect/>
          </a:stretch>
        </p:blipFill>
        <p:spPr>
          <a:xfrm>
            <a:off x="659165" y="4423175"/>
            <a:ext cx="3072372" cy="864911"/>
          </a:xfrm>
          <a:prstGeom prst="rect">
            <a:avLst/>
          </a:prstGeom>
        </p:spPr>
      </p:pic>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20541" y="6501710"/>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6198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using Ilp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1308516"/>
          </a:xfrm>
        </p:spPr>
        <p:txBody>
          <a:bodyPr vert="horz" lIns="91440" tIns="45720" rIns="91440" bIns="45720" rtlCol="0" anchor="t">
            <a:noAutofit/>
          </a:bodyPr>
          <a:lstStyle/>
          <a:p>
            <a:r>
              <a:rPr lang="en-US" sz="1800" dirty="0">
                <a:solidFill>
                  <a:schemeClr val="bg1"/>
                </a:solidFill>
              </a:rPr>
              <a:t>In this work we assume that the routing is performed by the ILP model instead of feeding it with candidate paths. The flow conservation constraints ensures that, for each (</a:t>
            </a:r>
            <a:r>
              <a:rPr lang="en-US" sz="1800" dirty="0" err="1">
                <a:solidFill>
                  <a:schemeClr val="bg1"/>
                </a:solidFill>
              </a:rPr>
              <a:t>o,d</a:t>
            </a:r>
            <a:r>
              <a:rPr lang="en-US" sz="1800" dirty="0">
                <a:solidFill>
                  <a:schemeClr val="bg1"/>
                </a:solidFill>
              </a:rPr>
              <a:t>) pair we route Z units of flow </a:t>
            </a:r>
            <a:r>
              <a:rPr lang="pt-PT" sz="1800" dirty="0" err="1">
                <a:solidFill>
                  <a:schemeClr val="bg1"/>
                </a:solidFill>
              </a:rPr>
              <a:t>from</a:t>
            </a:r>
            <a:r>
              <a:rPr lang="pt-PT" sz="1800" dirty="0">
                <a:solidFill>
                  <a:schemeClr val="bg1"/>
                </a:solidFill>
              </a:rPr>
              <a:t> node o to node d.</a:t>
            </a:r>
            <a:endParaRPr lang="en-US"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14514" y="6491967"/>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6" name="Imagem 5">
            <a:extLst>
              <a:ext uri="{FF2B5EF4-FFF2-40B4-BE49-F238E27FC236}">
                <a16:creationId xmlns:a16="http://schemas.microsoft.com/office/drawing/2014/main" id="{9E830610-30FA-4747-8382-12BF2B39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65" y="3398469"/>
            <a:ext cx="6993660" cy="2418689"/>
          </a:xfrm>
          <a:prstGeom prst="rect">
            <a:avLst/>
          </a:prstGeom>
        </p:spPr>
      </p:pic>
      <p:pic>
        <p:nvPicPr>
          <p:cNvPr id="8" name="Imagem 7">
            <a:extLst>
              <a:ext uri="{FF2B5EF4-FFF2-40B4-BE49-F238E27FC236}">
                <a16:creationId xmlns:a16="http://schemas.microsoft.com/office/drawing/2014/main" id="{830A8B80-729C-4AAA-AE44-E47847B17A33}"/>
              </a:ext>
            </a:extLst>
          </p:cNvPr>
          <p:cNvPicPr>
            <a:picLocks noChangeAspect="1"/>
          </p:cNvPicPr>
          <p:nvPr/>
        </p:nvPicPr>
        <p:blipFill>
          <a:blip r:embed="rId4"/>
          <a:stretch>
            <a:fillRect/>
          </a:stretch>
        </p:blipFill>
        <p:spPr>
          <a:xfrm>
            <a:off x="727861" y="2274959"/>
            <a:ext cx="6597355" cy="1123510"/>
          </a:xfrm>
          <a:prstGeom prst="rect">
            <a:avLst/>
          </a:prstGeom>
        </p:spPr>
      </p:pic>
    </p:spTree>
    <p:extLst>
      <p:ext uri="{BB962C8B-B14F-4D97-AF65-F5344CB8AC3E}">
        <p14:creationId xmlns:p14="http://schemas.microsoft.com/office/powerpoint/2010/main" val="35757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Ilp models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5" y="810573"/>
            <a:ext cx="3044486" cy="5390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Opaque mode:</a:t>
            </a: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5794312" y="810571"/>
            <a:ext cx="3246783"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Translucent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sp>
        <p:nvSpPr>
          <p:cNvPr id="17" name="Marcador de Posição de Conteúdo 6">
            <a:extLst>
              <a:ext uri="{FF2B5EF4-FFF2-40B4-BE49-F238E27FC236}">
                <a16:creationId xmlns:a16="http://schemas.microsoft.com/office/drawing/2014/main" id="{57E310C1-CE6E-423E-90B4-7031F25940B9}"/>
              </a:ext>
            </a:extLst>
          </p:cNvPr>
          <p:cNvSpPr txBox="1">
            <a:spLocks/>
          </p:cNvSpPr>
          <p:nvPr/>
        </p:nvSpPr>
        <p:spPr>
          <a:xfrm>
            <a:off x="3155703" y="810571"/>
            <a:ext cx="2840906"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Transparent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pic>
        <p:nvPicPr>
          <p:cNvPr id="18" name="Imagem 17">
            <a:extLst>
              <a:ext uri="{FF2B5EF4-FFF2-40B4-BE49-F238E27FC236}">
                <a16:creationId xmlns:a16="http://schemas.microsoft.com/office/drawing/2014/main" id="{690FAC19-848C-4C45-A5E0-17938E5CC966}"/>
              </a:ext>
            </a:extLst>
          </p:cNvPr>
          <p:cNvPicPr>
            <a:picLocks noChangeAspect="1"/>
          </p:cNvPicPr>
          <p:nvPr/>
        </p:nvPicPr>
        <p:blipFill>
          <a:blip r:embed="rId2"/>
          <a:stretch>
            <a:fillRect/>
          </a:stretch>
        </p:blipFill>
        <p:spPr>
          <a:xfrm>
            <a:off x="659165" y="1549927"/>
            <a:ext cx="2076564" cy="777037"/>
          </a:xfrm>
          <a:prstGeom prst="rect">
            <a:avLst/>
          </a:prstGeom>
        </p:spPr>
      </p:pic>
      <p:pic>
        <p:nvPicPr>
          <p:cNvPr id="19" name="Imagem 18">
            <a:extLst>
              <a:ext uri="{FF2B5EF4-FFF2-40B4-BE49-F238E27FC236}">
                <a16:creationId xmlns:a16="http://schemas.microsoft.com/office/drawing/2014/main" id="{64D5B87F-C289-4267-97B4-074B59BEC291}"/>
              </a:ext>
            </a:extLst>
          </p:cNvPr>
          <p:cNvPicPr>
            <a:picLocks noChangeAspect="1"/>
          </p:cNvPicPr>
          <p:nvPr/>
        </p:nvPicPr>
        <p:blipFill>
          <a:blip r:embed="rId2"/>
          <a:stretch>
            <a:fillRect/>
          </a:stretch>
        </p:blipFill>
        <p:spPr>
          <a:xfrm>
            <a:off x="3394184" y="1541051"/>
            <a:ext cx="2076564" cy="777037"/>
          </a:xfrm>
          <a:prstGeom prst="rect">
            <a:avLst/>
          </a:prstGeom>
        </p:spPr>
      </p:pic>
      <p:pic>
        <p:nvPicPr>
          <p:cNvPr id="20" name="Imagem 19">
            <a:extLst>
              <a:ext uri="{FF2B5EF4-FFF2-40B4-BE49-F238E27FC236}">
                <a16:creationId xmlns:a16="http://schemas.microsoft.com/office/drawing/2014/main" id="{A51A5CB1-9C6B-4DDA-B00A-1B90E50D19A7}"/>
              </a:ext>
            </a:extLst>
          </p:cNvPr>
          <p:cNvPicPr>
            <a:picLocks noChangeAspect="1"/>
          </p:cNvPicPr>
          <p:nvPr/>
        </p:nvPicPr>
        <p:blipFill>
          <a:blip r:embed="rId2"/>
          <a:stretch>
            <a:fillRect/>
          </a:stretch>
        </p:blipFill>
        <p:spPr>
          <a:xfrm>
            <a:off x="6480826" y="1541051"/>
            <a:ext cx="2076564" cy="777037"/>
          </a:xfrm>
          <a:prstGeom prst="rect">
            <a:avLst/>
          </a:prstGeom>
        </p:spPr>
      </p:pic>
      <p:pic>
        <p:nvPicPr>
          <p:cNvPr id="21" name="Imagem 20">
            <a:extLst>
              <a:ext uri="{FF2B5EF4-FFF2-40B4-BE49-F238E27FC236}">
                <a16:creationId xmlns:a16="http://schemas.microsoft.com/office/drawing/2014/main" id="{BBCB1A72-6F8E-4E77-ADF5-96BDE7F28E82}"/>
              </a:ext>
            </a:extLst>
          </p:cNvPr>
          <p:cNvPicPr>
            <a:picLocks noChangeAspect="1"/>
          </p:cNvPicPr>
          <p:nvPr/>
        </p:nvPicPr>
        <p:blipFill>
          <a:blip r:embed="rId3"/>
          <a:stretch>
            <a:fillRect/>
          </a:stretch>
        </p:blipFill>
        <p:spPr>
          <a:xfrm>
            <a:off x="659165" y="2791150"/>
            <a:ext cx="2028945" cy="867549"/>
          </a:xfrm>
          <a:prstGeom prst="rect">
            <a:avLst/>
          </a:prstGeom>
        </p:spPr>
      </p:pic>
      <p:pic>
        <p:nvPicPr>
          <p:cNvPr id="22" name="Imagem 21">
            <a:extLst>
              <a:ext uri="{FF2B5EF4-FFF2-40B4-BE49-F238E27FC236}">
                <a16:creationId xmlns:a16="http://schemas.microsoft.com/office/drawing/2014/main" id="{10BA3871-05E8-4005-B7BA-5545874EECCC}"/>
              </a:ext>
            </a:extLst>
          </p:cNvPr>
          <p:cNvPicPr>
            <a:picLocks noChangeAspect="1"/>
          </p:cNvPicPr>
          <p:nvPr/>
        </p:nvPicPr>
        <p:blipFill>
          <a:blip r:embed="rId4"/>
          <a:stretch>
            <a:fillRect/>
          </a:stretch>
        </p:blipFill>
        <p:spPr>
          <a:xfrm>
            <a:off x="3372096" y="2903570"/>
            <a:ext cx="2002242" cy="759472"/>
          </a:xfrm>
          <a:prstGeom prst="rect">
            <a:avLst/>
          </a:prstGeom>
        </p:spPr>
      </p:pic>
      <p:pic>
        <p:nvPicPr>
          <p:cNvPr id="23" name="Imagem 22">
            <a:extLst>
              <a:ext uri="{FF2B5EF4-FFF2-40B4-BE49-F238E27FC236}">
                <a16:creationId xmlns:a16="http://schemas.microsoft.com/office/drawing/2014/main" id="{53BDF73D-1EC4-4B38-BF6A-030640D842D2}"/>
              </a:ext>
            </a:extLst>
          </p:cNvPr>
          <p:cNvPicPr>
            <a:picLocks noChangeAspect="1"/>
          </p:cNvPicPr>
          <p:nvPr/>
        </p:nvPicPr>
        <p:blipFill>
          <a:blip r:embed="rId5"/>
          <a:stretch>
            <a:fillRect/>
          </a:stretch>
        </p:blipFill>
        <p:spPr>
          <a:xfrm>
            <a:off x="3170195" y="4325329"/>
            <a:ext cx="2763078" cy="741314"/>
          </a:xfrm>
          <a:prstGeom prst="rect">
            <a:avLst/>
          </a:prstGeom>
        </p:spPr>
      </p:pic>
      <p:pic>
        <p:nvPicPr>
          <p:cNvPr id="24" name="Imagem 23">
            <a:extLst>
              <a:ext uri="{FF2B5EF4-FFF2-40B4-BE49-F238E27FC236}">
                <a16:creationId xmlns:a16="http://schemas.microsoft.com/office/drawing/2014/main" id="{FC1B8DC6-9869-46A7-8D59-BAA856EF1900}"/>
              </a:ext>
            </a:extLst>
          </p:cNvPr>
          <p:cNvPicPr>
            <a:picLocks noChangeAspect="1"/>
          </p:cNvPicPr>
          <p:nvPr/>
        </p:nvPicPr>
        <p:blipFill>
          <a:blip r:embed="rId6"/>
          <a:stretch>
            <a:fillRect/>
          </a:stretch>
        </p:blipFill>
        <p:spPr>
          <a:xfrm>
            <a:off x="6480826" y="2931220"/>
            <a:ext cx="1805405" cy="694387"/>
          </a:xfrm>
          <a:prstGeom prst="rect">
            <a:avLst/>
          </a:prstGeom>
        </p:spPr>
      </p:pic>
      <p:pic>
        <p:nvPicPr>
          <p:cNvPr id="25" name="Imagem 24">
            <a:extLst>
              <a:ext uri="{FF2B5EF4-FFF2-40B4-BE49-F238E27FC236}">
                <a16:creationId xmlns:a16="http://schemas.microsoft.com/office/drawing/2014/main" id="{70970598-FDA2-4401-BF99-781872324A1C}"/>
              </a:ext>
            </a:extLst>
          </p:cNvPr>
          <p:cNvPicPr>
            <a:picLocks noChangeAspect="1"/>
          </p:cNvPicPr>
          <p:nvPr/>
        </p:nvPicPr>
        <p:blipFill>
          <a:blip r:embed="rId7"/>
          <a:stretch>
            <a:fillRect/>
          </a:stretch>
        </p:blipFill>
        <p:spPr>
          <a:xfrm>
            <a:off x="6089373" y="4300399"/>
            <a:ext cx="2736346" cy="840857"/>
          </a:xfrm>
          <a:prstGeom prst="rect">
            <a:avLst/>
          </a:prstGeom>
        </p:spPr>
      </p:pic>
      <p:sp>
        <p:nvSpPr>
          <p:cNvPr id="27" name="Marcador de Posição de Conteúdo 6">
            <a:extLst>
              <a:ext uri="{FF2B5EF4-FFF2-40B4-BE49-F238E27FC236}">
                <a16:creationId xmlns:a16="http://schemas.microsoft.com/office/drawing/2014/main" id="{22576D45-5E59-4EBD-B121-A3B2E57AD1C4}"/>
              </a:ext>
            </a:extLst>
          </p:cNvPr>
          <p:cNvSpPr txBox="1">
            <a:spLocks/>
          </p:cNvSpPr>
          <p:nvPr/>
        </p:nvSpPr>
        <p:spPr>
          <a:xfrm>
            <a:off x="659164" y="2419728"/>
            <a:ext cx="7898225"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short-reach ports of the electrical switch with bit-rate c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tributary</a:t>
            </a:r>
            <a:r>
              <a:rPr lang="pt-PT" sz="1400" dirty="0">
                <a:solidFill>
                  <a:schemeClr val="bg1"/>
                </a:solidFill>
              </a:rPr>
              <a:t> </a:t>
            </a:r>
            <a:r>
              <a:rPr lang="pt-PT" sz="1400" dirty="0" err="1">
                <a:solidFill>
                  <a:schemeClr val="bg1"/>
                </a:solidFill>
              </a:rPr>
              <a:t>ports</a:t>
            </a:r>
            <a:r>
              <a:rPr lang="pt-PT" sz="1400" dirty="0">
                <a:solidFill>
                  <a:schemeClr val="bg1"/>
                </a:solidFill>
              </a:rPr>
              <a:t>.</a:t>
            </a: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p:sp>
        <p:nvSpPr>
          <p:cNvPr id="28" name="Marcador de Posição de Conteúdo 6">
            <a:extLst>
              <a:ext uri="{FF2B5EF4-FFF2-40B4-BE49-F238E27FC236}">
                <a16:creationId xmlns:a16="http://schemas.microsoft.com/office/drawing/2014/main" id="{E2B1A62C-0A15-4194-B195-0B48A8E651CE}"/>
              </a:ext>
            </a:extLst>
          </p:cNvPr>
          <p:cNvSpPr txBox="1">
            <a:spLocks/>
          </p:cNvSpPr>
          <p:nvPr/>
        </p:nvSpPr>
        <p:spPr>
          <a:xfrm>
            <a:off x="3261719" y="3579295"/>
            <a:ext cx="5448070"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electrical switch with bit-rate -1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add </a:t>
            </a:r>
            <a:r>
              <a:rPr lang="pt-PT" sz="1400" dirty="0" err="1">
                <a:solidFill>
                  <a:schemeClr val="bg1"/>
                </a:solidFill>
              </a:rPr>
              <a:t>ports</a:t>
            </a:r>
            <a:r>
              <a:rPr lang="pt-PT" sz="1400" dirty="0">
                <a:solidFill>
                  <a:schemeClr val="bg1"/>
                </a:solidFill>
              </a:rPr>
              <a:t>.</a:t>
            </a:r>
            <a:endParaRPr lang="en-US" sz="1800" dirty="0">
              <a:solidFill>
                <a:schemeClr val="bg1"/>
              </a:solidFill>
            </a:endParaRPr>
          </a:p>
        </p:txBody>
      </p:sp>
      <p:sp>
        <p:nvSpPr>
          <p:cNvPr id="29" name="Marcador de Posição de Conteúdo 6">
            <a:extLst>
              <a:ext uri="{FF2B5EF4-FFF2-40B4-BE49-F238E27FC236}">
                <a16:creationId xmlns:a16="http://schemas.microsoft.com/office/drawing/2014/main" id="{88027E21-91C4-4104-A15F-F03EB11384CC}"/>
              </a:ext>
            </a:extLst>
          </p:cNvPr>
          <p:cNvSpPr txBox="1">
            <a:spLocks/>
          </p:cNvSpPr>
          <p:nvPr/>
        </p:nvSpPr>
        <p:spPr>
          <a:xfrm>
            <a:off x="3268347" y="5282199"/>
            <a:ext cx="5448070" cy="54739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optical switch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line</a:t>
            </a:r>
            <a:r>
              <a:rPr lang="pt-PT" sz="1400" dirty="0">
                <a:solidFill>
                  <a:schemeClr val="bg1"/>
                </a:solidFill>
              </a:rPr>
              <a:t> </a:t>
            </a:r>
            <a:r>
              <a:rPr lang="pt-PT" sz="1400" dirty="0" err="1">
                <a:solidFill>
                  <a:schemeClr val="bg1"/>
                </a:solidFill>
              </a:rPr>
              <a:t>ports</a:t>
            </a:r>
            <a:r>
              <a:rPr lang="pt-PT" sz="1400" dirty="0">
                <a:solidFill>
                  <a:schemeClr val="bg1"/>
                </a:solidFill>
              </a:rPr>
              <a:t> and </a:t>
            </a:r>
            <a:r>
              <a:rPr lang="pt-PT" sz="1400" dirty="0" err="1">
                <a:solidFill>
                  <a:schemeClr val="bg1"/>
                </a:solidFill>
              </a:rPr>
              <a:t>adding</a:t>
            </a:r>
            <a:r>
              <a:rPr lang="pt-PT" sz="1400" dirty="0">
                <a:solidFill>
                  <a:schemeClr val="bg1"/>
                </a:solidFill>
              </a:rPr>
              <a:t> </a:t>
            </a:r>
            <a:r>
              <a:rPr lang="pt-PT" sz="1400" dirty="0" err="1">
                <a:solidFill>
                  <a:schemeClr val="bg1"/>
                </a:solidFill>
              </a:rPr>
              <a:t>ports</a:t>
            </a:r>
            <a:r>
              <a:rPr lang="pt-PT" sz="1400" dirty="0">
                <a:solidFill>
                  <a:schemeClr val="bg1"/>
                </a:solidFill>
              </a:rPr>
              <a:t> </a:t>
            </a:r>
            <a:r>
              <a:rPr lang="pt-PT" sz="1400" dirty="0" err="1">
                <a:solidFill>
                  <a:schemeClr val="bg1"/>
                </a:solidFill>
              </a:rPr>
              <a:t>of</a:t>
            </a:r>
            <a:r>
              <a:rPr lang="pt-PT" sz="1400" dirty="0">
                <a:solidFill>
                  <a:schemeClr val="bg1"/>
                </a:solidFill>
              </a:rPr>
              <a:t> node n.</a:t>
            </a:r>
            <a:endParaRPr lang="en-US" sz="1800" dirty="0">
              <a:solidFill>
                <a:schemeClr val="bg1"/>
              </a:solidFill>
            </a:endParaRPr>
          </a:p>
        </p:txBody>
      </p:sp>
      <p:sp>
        <p:nvSpPr>
          <p:cNvPr id="30" name="Marcador de Posição do Rodapé 4">
            <a:extLst>
              <a:ext uri="{FF2B5EF4-FFF2-40B4-BE49-F238E27FC236}">
                <a16:creationId xmlns:a16="http://schemas.microsoft.com/office/drawing/2014/main" id="{32831BCF-BBD4-4214-A005-8155C52D6212}"/>
              </a:ext>
            </a:extLst>
          </p:cNvPr>
          <p:cNvSpPr txBox="1">
            <a:spLocks/>
          </p:cNvSpPr>
          <p:nvPr/>
        </p:nvSpPr>
        <p:spPr>
          <a:xfrm>
            <a:off x="-1829" y="6501489"/>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31" name="Marcador de Posição de Conteúdo 6">
            <a:extLst>
              <a:ext uri="{FF2B5EF4-FFF2-40B4-BE49-F238E27FC236}">
                <a16:creationId xmlns:a16="http://schemas.microsoft.com/office/drawing/2014/main" id="{5C761289-BB57-4B72-A6BD-18FEBF0BD3A0}"/>
              </a:ext>
            </a:extLst>
          </p:cNvPr>
          <p:cNvSpPr txBox="1">
            <a:spLocks/>
          </p:cNvSpPr>
          <p:nvPr/>
        </p:nvSpPr>
        <p:spPr>
          <a:xfrm>
            <a:off x="485383" y="3572671"/>
            <a:ext cx="2886713" cy="209210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bg1"/>
                </a:solidFill>
              </a:rPr>
              <a:t>Number of long-reach ports of the electrical switch with bit-rate -1 in node n i.e. </a:t>
            </a:r>
            <a:r>
              <a:rPr lang="pt-PT" sz="1400" dirty="0" err="1">
                <a:solidFill>
                  <a:schemeClr val="bg1"/>
                </a:solidFill>
              </a:rPr>
              <a:t>number</a:t>
            </a:r>
            <a:r>
              <a:rPr lang="pt-PT" sz="1400" dirty="0">
                <a:solidFill>
                  <a:schemeClr val="bg1"/>
                </a:solidFill>
              </a:rPr>
              <a:t> </a:t>
            </a:r>
            <a:r>
              <a:rPr lang="pt-PT" sz="1400" dirty="0" err="1">
                <a:solidFill>
                  <a:schemeClr val="bg1"/>
                </a:solidFill>
              </a:rPr>
              <a:t>of</a:t>
            </a:r>
            <a:r>
              <a:rPr lang="pt-PT" sz="1400" dirty="0">
                <a:solidFill>
                  <a:schemeClr val="bg1"/>
                </a:solidFill>
              </a:rPr>
              <a:t> </a:t>
            </a:r>
            <a:r>
              <a:rPr lang="pt-PT" sz="1400" dirty="0" err="1">
                <a:solidFill>
                  <a:schemeClr val="bg1"/>
                </a:solidFill>
              </a:rPr>
              <a:t>line</a:t>
            </a:r>
            <a:r>
              <a:rPr lang="pt-PT" sz="1400" dirty="0">
                <a:solidFill>
                  <a:schemeClr val="bg1"/>
                </a:solidFill>
              </a:rPr>
              <a:t> </a:t>
            </a:r>
            <a:r>
              <a:rPr lang="pt-PT" sz="1400" dirty="0" err="1">
                <a:solidFill>
                  <a:schemeClr val="bg1"/>
                </a:solidFill>
              </a:rPr>
              <a:t>ports</a:t>
            </a:r>
            <a:r>
              <a:rPr lang="pt-PT" sz="1400" dirty="0">
                <a:solidFill>
                  <a:schemeClr val="bg1"/>
                </a:solidFill>
              </a:rPr>
              <a:t>.</a:t>
            </a:r>
          </a:p>
          <a:p>
            <a:pPr marL="0" indent="0">
              <a:buNone/>
            </a:pPr>
            <a:endParaRPr lang="pt-PT" sz="1400" dirty="0">
              <a:solidFill>
                <a:schemeClr val="bg1"/>
              </a:solidFill>
            </a:endParaRPr>
          </a:p>
          <a:p>
            <a:pPr marL="0" indent="0">
              <a:buNone/>
            </a:pPr>
            <a:r>
              <a:rPr lang="en-US" sz="1400" dirty="0">
                <a:solidFill>
                  <a:schemeClr val="bg1"/>
                </a:solidFill>
              </a:rPr>
              <a:t>In opaque mode there is no optical part so there are no optical switch ports.</a:t>
            </a:r>
          </a:p>
        </p:txBody>
      </p:sp>
    </p:spTree>
    <p:extLst>
      <p:ext uri="{BB962C8B-B14F-4D97-AF65-F5344CB8AC3E}">
        <p14:creationId xmlns:p14="http://schemas.microsoft.com/office/powerpoint/2010/main" val="27279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ppt_x"/>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ppt_x"/>
                                          </p:val>
                                        </p:tav>
                                        <p:tav tm="100000">
                                          <p:val>
                                            <p:strVal val="#ppt_x"/>
                                          </p:val>
                                        </p:tav>
                                      </p:tavLst>
                                    </p:anim>
                                    <p:anim calcmode="lin" valueType="num">
                                      <p:cBhvr additive="base">
                                        <p:cTn id="7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7" grpId="0"/>
      <p:bldP spid="27" grpId="0"/>
      <p:bldP spid="28"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analytical models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08314" y="810571"/>
            <a:ext cx="8265843" cy="978472"/>
          </a:xfrm>
        </p:spPr>
        <p:txBody>
          <a:bodyPr vert="horz" lIns="91440" tIns="45720" rIns="91440" bIns="45720" rtlCol="0" anchor="t">
            <a:noAutofit/>
          </a:bodyPr>
          <a:lstStyle/>
          <a:p>
            <a:pPr marL="0" indent="0">
              <a:buNone/>
            </a:pPr>
            <a:r>
              <a:rPr lang="en-US" sz="1800" dirty="0">
                <a:solidFill>
                  <a:schemeClr val="bg1"/>
                </a:solidFill>
              </a:rPr>
              <a:t>This time the calculations are made in an analytical way in order to get a different point of view and expected similar </a:t>
            </a:r>
            <a:r>
              <a:rPr lang="pt-PT" sz="1800" dirty="0" err="1">
                <a:solidFill>
                  <a:schemeClr val="bg1"/>
                </a:solidFill>
              </a:rPr>
              <a:t>results</a:t>
            </a:r>
            <a:r>
              <a:rPr lang="pt-PT" sz="1800" dirty="0">
                <a:solidFill>
                  <a:schemeClr val="bg1"/>
                </a:solidFill>
              </a:rPr>
              <a:t>.</a:t>
            </a:r>
            <a:endParaRPr lang="en-US" sz="1800" dirty="0">
              <a:solidFill>
                <a:schemeClr val="bg1"/>
              </a:solidFill>
            </a:endParaRP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189044" y="1789042"/>
            <a:ext cx="4435965" cy="45673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Link</a:t>
            </a:r>
            <a:r>
              <a:rPr lang="en-US" sz="1800" dirty="0">
                <a:solidFill>
                  <a:schemeClr val="bg1"/>
                </a:solidFill>
              </a:rPr>
              <a:t>:</a:t>
            </a: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cost of the link is calculated through total values and assuming analytically calculated average values.</a:t>
            </a: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9" name="Marcador de Posição de Conteúdo 6">
            <a:extLst>
              <a:ext uri="{FF2B5EF4-FFF2-40B4-BE49-F238E27FC236}">
                <a16:creationId xmlns:a16="http://schemas.microsoft.com/office/drawing/2014/main" id="{4D4CE36E-B491-456F-A28D-50D66289F669}"/>
              </a:ext>
            </a:extLst>
          </p:cNvPr>
          <p:cNvSpPr txBox="1">
            <a:spLocks/>
          </p:cNvSpPr>
          <p:nvPr/>
        </p:nvSpPr>
        <p:spPr>
          <a:xfrm>
            <a:off x="4625009" y="1789041"/>
            <a:ext cx="4518991" cy="49324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Node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cost of the nodes is calculated through the sum of electrical part and optical part.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None/>
            </a:pPr>
            <a:r>
              <a:rPr lang="en-US" sz="1800" dirty="0">
                <a:solidFill>
                  <a:schemeClr val="bg1"/>
                </a:solidFill>
              </a:rPr>
              <a:t>The electric and optical cost is the total nodes times the fixed cost of the electrical/optical connection and the cost of average number of respective ports.</a:t>
            </a:r>
          </a:p>
          <a:p>
            <a:pPr marL="0" indent="0">
              <a:lnSpc>
                <a:spcPct val="100000"/>
              </a:lnSpc>
              <a:buFont typeface="Arial" panose="020B0604020202020204" pitchFamily="34" charset="0"/>
              <a:buNone/>
            </a:pPr>
            <a:endParaRPr lang="en-US" sz="1800" dirty="0">
              <a:solidFill>
                <a:schemeClr val="bg1"/>
              </a:solidFill>
            </a:endParaRPr>
          </a:p>
        </p:txBody>
      </p:sp>
      <p:pic>
        <p:nvPicPr>
          <p:cNvPr id="11" name="Imagem 10">
            <a:extLst>
              <a:ext uri="{FF2B5EF4-FFF2-40B4-BE49-F238E27FC236}">
                <a16:creationId xmlns:a16="http://schemas.microsoft.com/office/drawing/2014/main" id="{9265E5DA-499F-4B73-8039-04DEE56331A0}"/>
              </a:ext>
            </a:extLst>
          </p:cNvPr>
          <p:cNvPicPr>
            <a:picLocks noChangeAspect="1"/>
          </p:cNvPicPr>
          <p:nvPr/>
        </p:nvPicPr>
        <p:blipFill>
          <a:blip r:embed="rId2"/>
          <a:stretch>
            <a:fillRect/>
          </a:stretch>
        </p:blipFill>
        <p:spPr>
          <a:xfrm>
            <a:off x="3286592" y="1555842"/>
            <a:ext cx="2133492" cy="372287"/>
          </a:xfrm>
          <a:prstGeom prst="rect">
            <a:avLst/>
          </a:prstGeom>
        </p:spPr>
      </p:pic>
      <p:pic>
        <p:nvPicPr>
          <p:cNvPr id="13" name="Imagem 12">
            <a:extLst>
              <a:ext uri="{FF2B5EF4-FFF2-40B4-BE49-F238E27FC236}">
                <a16:creationId xmlns:a16="http://schemas.microsoft.com/office/drawing/2014/main" id="{F1ABFE14-A51F-4C4A-834E-3E811DE5EF25}"/>
              </a:ext>
            </a:extLst>
          </p:cNvPr>
          <p:cNvPicPr>
            <a:picLocks noChangeAspect="1"/>
          </p:cNvPicPr>
          <p:nvPr/>
        </p:nvPicPr>
        <p:blipFill>
          <a:blip r:embed="rId3"/>
          <a:stretch>
            <a:fillRect/>
          </a:stretch>
        </p:blipFill>
        <p:spPr>
          <a:xfrm>
            <a:off x="5459840" y="2322282"/>
            <a:ext cx="2110806" cy="353908"/>
          </a:xfrm>
          <a:prstGeom prst="rect">
            <a:avLst/>
          </a:prstGeom>
        </p:spPr>
      </p:pic>
      <p:sp>
        <p:nvSpPr>
          <p:cNvPr id="17" name="Marcador de Posição do Rodapé 4">
            <a:extLst>
              <a:ext uri="{FF2B5EF4-FFF2-40B4-BE49-F238E27FC236}">
                <a16:creationId xmlns:a16="http://schemas.microsoft.com/office/drawing/2014/main" id="{67151B59-5122-4116-A543-012635A71C35}"/>
              </a:ext>
            </a:extLst>
          </p:cNvPr>
          <p:cNvSpPr txBox="1">
            <a:spLocks/>
          </p:cNvSpPr>
          <p:nvPr/>
        </p:nvSpPr>
        <p:spPr>
          <a:xfrm>
            <a:off x="6031" y="6501710"/>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3" name="Imagem 2">
            <a:extLst>
              <a:ext uri="{FF2B5EF4-FFF2-40B4-BE49-F238E27FC236}">
                <a16:creationId xmlns:a16="http://schemas.microsoft.com/office/drawing/2014/main" id="{0651EAD1-F133-4230-B039-7AC361A60D7C}"/>
              </a:ext>
            </a:extLst>
          </p:cNvPr>
          <p:cNvPicPr>
            <a:picLocks noChangeAspect="1"/>
          </p:cNvPicPr>
          <p:nvPr/>
        </p:nvPicPr>
        <p:blipFill>
          <a:blip r:embed="rId4"/>
          <a:stretch>
            <a:fillRect/>
          </a:stretch>
        </p:blipFill>
        <p:spPr>
          <a:xfrm>
            <a:off x="220338" y="2262129"/>
            <a:ext cx="4404672" cy="495050"/>
          </a:xfrm>
          <a:prstGeom prst="rect">
            <a:avLst/>
          </a:prstGeom>
        </p:spPr>
      </p:pic>
      <p:pic>
        <p:nvPicPr>
          <p:cNvPr id="4" name="Imagem 3">
            <a:extLst>
              <a:ext uri="{FF2B5EF4-FFF2-40B4-BE49-F238E27FC236}">
                <a16:creationId xmlns:a16="http://schemas.microsoft.com/office/drawing/2014/main" id="{B72A6848-F133-42F4-BC3E-EBC7FC317F43}"/>
              </a:ext>
            </a:extLst>
          </p:cNvPr>
          <p:cNvPicPr>
            <a:picLocks noChangeAspect="1"/>
          </p:cNvPicPr>
          <p:nvPr/>
        </p:nvPicPr>
        <p:blipFill>
          <a:blip r:embed="rId5"/>
          <a:stretch>
            <a:fillRect/>
          </a:stretch>
        </p:blipFill>
        <p:spPr>
          <a:xfrm>
            <a:off x="659165" y="3992982"/>
            <a:ext cx="3165335" cy="1556933"/>
          </a:xfrm>
          <a:prstGeom prst="rect">
            <a:avLst/>
          </a:prstGeom>
        </p:spPr>
      </p:pic>
      <p:pic>
        <p:nvPicPr>
          <p:cNvPr id="6" name="Imagem 5">
            <a:extLst>
              <a:ext uri="{FF2B5EF4-FFF2-40B4-BE49-F238E27FC236}">
                <a16:creationId xmlns:a16="http://schemas.microsoft.com/office/drawing/2014/main" id="{BF0A5536-3EDC-428C-A28C-F7E99CEA49CE}"/>
              </a:ext>
            </a:extLst>
          </p:cNvPr>
          <p:cNvPicPr>
            <a:picLocks noChangeAspect="1"/>
          </p:cNvPicPr>
          <p:nvPr/>
        </p:nvPicPr>
        <p:blipFill>
          <a:blip r:embed="rId6"/>
          <a:stretch>
            <a:fillRect/>
          </a:stretch>
        </p:blipFill>
        <p:spPr>
          <a:xfrm>
            <a:off x="4625008" y="3679937"/>
            <a:ext cx="4199088" cy="550491"/>
          </a:xfrm>
          <a:prstGeom prst="rect">
            <a:avLst/>
          </a:prstGeom>
        </p:spPr>
      </p:pic>
      <p:pic>
        <p:nvPicPr>
          <p:cNvPr id="10" name="Imagem 9">
            <a:extLst>
              <a:ext uri="{FF2B5EF4-FFF2-40B4-BE49-F238E27FC236}">
                <a16:creationId xmlns:a16="http://schemas.microsoft.com/office/drawing/2014/main" id="{174A1320-50B5-4E4A-9A68-16367C8A3B3F}"/>
              </a:ext>
            </a:extLst>
          </p:cNvPr>
          <p:cNvPicPr>
            <a:picLocks noChangeAspect="1"/>
          </p:cNvPicPr>
          <p:nvPr/>
        </p:nvPicPr>
        <p:blipFill>
          <a:blip r:embed="rId7"/>
          <a:stretch>
            <a:fillRect/>
          </a:stretch>
        </p:blipFill>
        <p:spPr>
          <a:xfrm>
            <a:off x="4545496" y="4264701"/>
            <a:ext cx="3701717" cy="572885"/>
          </a:xfrm>
          <a:prstGeom prst="rect">
            <a:avLst/>
          </a:prstGeom>
        </p:spPr>
      </p:pic>
    </p:spTree>
    <p:extLst>
      <p:ext uri="{BB962C8B-B14F-4D97-AF65-F5344CB8AC3E}">
        <p14:creationId xmlns:p14="http://schemas.microsoft.com/office/powerpoint/2010/main" val="381597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914400" y="647795"/>
            <a:ext cx="8229600" cy="823823"/>
          </a:xfrm>
        </p:spPr>
        <p:txBody>
          <a:bodyPr/>
          <a:lstStyle/>
          <a:p>
            <a:pPr algn="l"/>
            <a:r>
              <a:rPr lang="en-US" sz="3000" dirty="0">
                <a:solidFill>
                  <a:schemeClr val="bg2"/>
                </a:solidFill>
              </a:rPr>
              <a:t>Contents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9319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252"/>
            <a:ext cx="8229600" cy="823823"/>
          </a:xfrm>
        </p:spPr>
        <p:txBody>
          <a:bodyPr/>
          <a:lstStyle/>
          <a:p>
            <a:pPr algn="l"/>
            <a:r>
              <a:rPr lang="en-US" sz="3000" dirty="0">
                <a:solidFill>
                  <a:schemeClr val="bg2"/>
                </a:solidFill>
              </a:rPr>
              <a:t>Capex – using analytical models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e Conteúdo 6">
            <a:extLst>
              <a:ext uri="{FF2B5EF4-FFF2-40B4-BE49-F238E27FC236}">
                <a16:creationId xmlns:a16="http://schemas.microsoft.com/office/drawing/2014/main" id="{125A505A-A813-47AE-B854-5C4E16708BCB}"/>
              </a:ext>
            </a:extLst>
          </p:cNvPr>
          <p:cNvSpPr txBox="1">
            <a:spLocks/>
          </p:cNvSpPr>
          <p:nvPr/>
        </p:nvSpPr>
        <p:spPr>
          <a:xfrm>
            <a:off x="327610" y="865766"/>
            <a:ext cx="3871501" cy="5390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Opaque mode:</a:t>
            </a: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gn="ctr">
              <a:lnSpc>
                <a:spcPct val="100000"/>
              </a:lnSpc>
              <a:buFont typeface="Arial" panose="020B0604020202020204" pitchFamily="34" charset="0"/>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a:p>
            <a:pPr marL="0" indent="0">
              <a:lnSpc>
                <a:spcPct val="100000"/>
              </a:lnSpc>
              <a:buNone/>
            </a:pPr>
            <a:endParaRPr lang="en-US" sz="1800" dirty="0">
              <a:solidFill>
                <a:schemeClr val="bg1"/>
              </a:solidFill>
            </a:endParaRPr>
          </a:p>
        </p:txBody>
      </p:sp>
      <p:sp>
        <p:nvSpPr>
          <p:cNvPr id="17" name="Marcador de Posição de Conteúdo 6">
            <a:extLst>
              <a:ext uri="{FF2B5EF4-FFF2-40B4-BE49-F238E27FC236}">
                <a16:creationId xmlns:a16="http://schemas.microsoft.com/office/drawing/2014/main" id="{57E310C1-CE6E-423E-90B4-7031F25940B9}"/>
              </a:ext>
            </a:extLst>
          </p:cNvPr>
          <p:cNvSpPr txBox="1">
            <a:spLocks/>
          </p:cNvSpPr>
          <p:nvPr/>
        </p:nvSpPr>
        <p:spPr>
          <a:xfrm>
            <a:off x="4199111" y="859140"/>
            <a:ext cx="4517306" cy="5390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800" b="1" dirty="0">
                <a:solidFill>
                  <a:schemeClr val="bg1"/>
                </a:solidFill>
              </a:rPr>
              <a:t>Transparent mode</a:t>
            </a:r>
            <a:r>
              <a:rPr lang="en-US" sz="1800" dirty="0">
                <a:solidFill>
                  <a:schemeClr val="bg1"/>
                </a:solidFill>
              </a:rPr>
              <a:t>:</a:t>
            </a: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a:p>
            <a:pPr marL="0" indent="0">
              <a:lnSpc>
                <a:spcPct val="100000"/>
              </a:lnSpc>
              <a:buFont typeface="Arial" panose="020B0604020202020204" pitchFamily="34" charset="0"/>
              <a:buNone/>
            </a:pPr>
            <a:endParaRPr lang="en-US" sz="1800" dirty="0">
              <a:solidFill>
                <a:schemeClr val="bg1"/>
              </a:solidFill>
            </a:endParaRPr>
          </a:p>
        </p:txBody>
      </p:sp>
      <mc:AlternateContent xmlns:mc="http://schemas.openxmlformats.org/markup-compatibility/2006" xmlns:a14="http://schemas.microsoft.com/office/drawing/2010/main">
        <mc:Choice Requires="a14">
          <p:sp>
            <p:nvSpPr>
              <p:cNvPr id="29" name="Marcador de Posição de Conteúdo 6">
                <a:extLst>
                  <a:ext uri="{FF2B5EF4-FFF2-40B4-BE49-F238E27FC236}">
                    <a16:creationId xmlns:a16="http://schemas.microsoft.com/office/drawing/2014/main" id="{88027E21-91C4-4104-A15F-F03EB11384CC}"/>
                  </a:ext>
                </a:extLst>
              </p:cNvPr>
              <p:cNvSpPr txBox="1">
                <a:spLocks/>
              </p:cNvSpPr>
              <p:nvPr/>
            </p:nvSpPr>
            <p:spPr>
              <a:xfrm>
                <a:off x="327610" y="1398205"/>
                <a:ext cx="4102412" cy="274139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1800" dirty="0">
                    <a:solidFill>
                      <a:schemeClr val="bg1"/>
                    </a:solidFill>
                  </a:rPr>
                  <a:t>This mode of transport there is no optical cost.</a:t>
                </a:r>
              </a:p>
              <a:p>
                <a:pPr marL="0" indent="0">
                  <a:lnSpc>
                    <a:spcPct val="100000"/>
                  </a:lnSpc>
                  <a:buNone/>
                </a:pPr>
                <a:r>
                  <a:rPr lang="en-US" sz="1800" dirty="0">
                    <a:solidFill>
                      <a:schemeClr val="bg1"/>
                    </a:solidFill>
                  </a:rPr>
                  <a:t>We are assuming that the grooming coefficient has value 1.</a:t>
                </a:r>
              </a:p>
              <a:p>
                <a:pPr marL="0" indent="0">
                  <a:lnSpc>
                    <a:spcPct val="100000"/>
                  </a:lnSpc>
                  <a:buNone/>
                </a:pPr>
                <a:r>
                  <a:rPr lang="en-US" sz="1800" dirty="0">
                    <a:solidFill>
                      <a:schemeClr val="bg1"/>
                    </a:solidFill>
                  </a:rPr>
                  <a:t>We also assuming that the survivability coefficient is zero when it is without survivability or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&lt;</m:t>
                    </m:r>
                    <m:r>
                      <a:rPr lang="pt-PT" sz="1800" b="0" i="1" smtClean="0">
                        <a:solidFill>
                          <a:schemeClr val="bg1"/>
                        </a:solidFill>
                        <a:latin typeface="Cambria Math" panose="02040503050406030204" pitchFamily="18" charset="0"/>
                        <a:ea typeface="Cambria Math" panose="02040503050406030204" pitchFamily="18" charset="0"/>
                      </a:rPr>
                      <m:t>𝑘𝑝</m:t>
                    </m:r>
                    <m:r>
                      <a:rPr lang="pt-PT" sz="1800" b="0" i="1" smtClean="0">
                        <a:solidFill>
                          <a:schemeClr val="bg1"/>
                        </a:solidFill>
                        <a:latin typeface="Cambria Math" panose="02040503050406030204" pitchFamily="18" charset="0"/>
                        <a:ea typeface="Cambria Math" panose="02040503050406030204" pitchFamily="18" charset="0"/>
                      </a:rPr>
                      <m:t>&gt;</m:t>
                    </m:r>
                  </m:oMath>
                </a14:m>
                <a:r>
                  <a:rPr lang="en-US" sz="1800" dirty="0">
                    <a:solidFill>
                      <a:schemeClr val="bg1"/>
                    </a:solidFill>
                  </a:rPr>
                  <a:t> when it is with 1+1 protection.</a:t>
                </a:r>
              </a:p>
            </p:txBody>
          </p:sp>
        </mc:Choice>
        <mc:Fallback xmlns="">
          <p:sp>
            <p:nvSpPr>
              <p:cNvPr id="29" name="Marcador de Posição de Conteúdo 6">
                <a:extLst>
                  <a:ext uri="{FF2B5EF4-FFF2-40B4-BE49-F238E27FC236}">
                    <a16:creationId xmlns:a16="http://schemas.microsoft.com/office/drawing/2014/main" id="{88027E21-91C4-4104-A15F-F03EB11384CC}"/>
                  </a:ext>
                </a:extLst>
              </p:cNvPr>
              <p:cNvSpPr txBox="1">
                <a:spLocks noRot="1" noChangeAspect="1" noMove="1" noResize="1" noEditPoints="1" noAdjustHandles="1" noChangeArrowheads="1" noChangeShapeType="1" noTextEdit="1"/>
              </p:cNvSpPr>
              <p:nvPr/>
            </p:nvSpPr>
            <p:spPr>
              <a:xfrm>
                <a:off x="327610" y="1398205"/>
                <a:ext cx="4102412" cy="2741393"/>
              </a:xfrm>
              <a:prstGeom prst="rect">
                <a:avLst/>
              </a:prstGeom>
              <a:blipFill>
                <a:blip r:embed="rId2"/>
                <a:stretch>
                  <a:fillRect l="-1337" t="-1111"/>
                </a:stretch>
              </a:blipFill>
            </p:spPr>
            <p:txBody>
              <a:bodyPr/>
              <a:lstStyle/>
              <a:p>
                <a:r>
                  <a:rPr lang="pt-PT">
                    <a:noFill/>
                  </a:rPr>
                  <a:t> </a:t>
                </a:r>
              </a:p>
            </p:txBody>
          </p:sp>
        </mc:Fallback>
      </mc:AlternateContent>
      <p:sp>
        <p:nvSpPr>
          <p:cNvPr id="30" name="Marcador de Posição do Rodapé 4">
            <a:extLst>
              <a:ext uri="{FF2B5EF4-FFF2-40B4-BE49-F238E27FC236}">
                <a16:creationId xmlns:a16="http://schemas.microsoft.com/office/drawing/2014/main" id="{32831BCF-BBD4-4214-A005-8155C52D6212}"/>
              </a:ext>
            </a:extLst>
          </p:cNvPr>
          <p:cNvSpPr txBox="1">
            <a:spLocks/>
          </p:cNvSpPr>
          <p:nvPr/>
        </p:nvSpPr>
        <p:spPr>
          <a:xfrm>
            <a:off x="-1828" y="6501489"/>
            <a:ext cx="4679482"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3" name="Imagem 2">
            <a:extLst>
              <a:ext uri="{FF2B5EF4-FFF2-40B4-BE49-F238E27FC236}">
                <a16:creationId xmlns:a16="http://schemas.microsoft.com/office/drawing/2014/main" id="{0434E88E-E61F-4A0F-8C04-711C2B1021FB}"/>
              </a:ext>
            </a:extLst>
          </p:cNvPr>
          <p:cNvPicPr>
            <a:picLocks noChangeAspect="1"/>
          </p:cNvPicPr>
          <p:nvPr/>
        </p:nvPicPr>
        <p:blipFill>
          <a:blip r:embed="rId3"/>
          <a:stretch>
            <a:fillRect/>
          </a:stretch>
        </p:blipFill>
        <p:spPr>
          <a:xfrm>
            <a:off x="433626" y="4585909"/>
            <a:ext cx="3220748" cy="505215"/>
          </a:xfrm>
          <a:prstGeom prst="rect">
            <a:avLst/>
          </a:prstGeom>
        </p:spPr>
      </p:pic>
      <p:pic>
        <p:nvPicPr>
          <p:cNvPr id="4" name="Imagem 3">
            <a:extLst>
              <a:ext uri="{FF2B5EF4-FFF2-40B4-BE49-F238E27FC236}">
                <a16:creationId xmlns:a16="http://schemas.microsoft.com/office/drawing/2014/main" id="{3203BFC8-0F0E-42D2-82DD-816CBA9E30FF}"/>
              </a:ext>
            </a:extLst>
          </p:cNvPr>
          <p:cNvPicPr>
            <a:picLocks noChangeAspect="1"/>
          </p:cNvPicPr>
          <p:nvPr/>
        </p:nvPicPr>
        <p:blipFill>
          <a:blip r:embed="rId4"/>
          <a:stretch>
            <a:fillRect/>
          </a:stretch>
        </p:blipFill>
        <p:spPr>
          <a:xfrm>
            <a:off x="1179489" y="5373235"/>
            <a:ext cx="1729022" cy="612361"/>
          </a:xfrm>
          <a:prstGeom prst="rect">
            <a:avLst/>
          </a:prstGeom>
        </p:spPr>
      </p:pic>
      <p:pic>
        <p:nvPicPr>
          <p:cNvPr id="6" name="Imagem 5">
            <a:extLst>
              <a:ext uri="{FF2B5EF4-FFF2-40B4-BE49-F238E27FC236}">
                <a16:creationId xmlns:a16="http://schemas.microsoft.com/office/drawing/2014/main" id="{4CB05D45-BEC7-4819-A62C-1DDC4975BF97}"/>
              </a:ext>
            </a:extLst>
          </p:cNvPr>
          <p:cNvPicPr>
            <a:picLocks noChangeAspect="1"/>
          </p:cNvPicPr>
          <p:nvPr/>
        </p:nvPicPr>
        <p:blipFill>
          <a:blip r:embed="rId5"/>
          <a:stretch>
            <a:fillRect/>
          </a:stretch>
        </p:blipFill>
        <p:spPr>
          <a:xfrm>
            <a:off x="5070442" y="4591238"/>
            <a:ext cx="2032522" cy="595238"/>
          </a:xfrm>
          <a:prstGeom prst="rect">
            <a:avLst/>
          </a:prstGeom>
        </p:spPr>
      </p:pic>
      <p:pic>
        <p:nvPicPr>
          <p:cNvPr id="7" name="Imagem 6">
            <a:extLst>
              <a:ext uri="{FF2B5EF4-FFF2-40B4-BE49-F238E27FC236}">
                <a16:creationId xmlns:a16="http://schemas.microsoft.com/office/drawing/2014/main" id="{1749B873-B8E2-4E8E-8D2A-07CCAABD0730}"/>
              </a:ext>
            </a:extLst>
          </p:cNvPr>
          <p:cNvPicPr>
            <a:picLocks noChangeAspect="1"/>
          </p:cNvPicPr>
          <p:nvPr/>
        </p:nvPicPr>
        <p:blipFill>
          <a:blip r:embed="rId6"/>
          <a:stretch>
            <a:fillRect/>
          </a:stretch>
        </p:blipFill>
        <p:spPr>
          <a:xfrm>
            <a:off x="4639933" y="5541098"/>
            <a:ext cx="4076484" cy="506046"/>
          </a:xfrm>
          <a:prstGeom prst="rect">
            <a:avLst/>
          </a:prstGeom>
        </p:spPr>
      </p:pic>
      <mc:AlternateContent xmlns:mc="http://schemas.openxmlformats.org/markup-compatibility/2006" xmlns:a14="http://schemas.microsoft.com/office/drawing/2010/main">
        <mc:Choice Requires="a14">
          <p:sp>
            <p:nvSpPr>
              <p:cNvPr id="26" name="Marcador de Posição de Conteúdo 6">
                <a:extLst>
                  <a:ext uri="{FF2B5EF4-FFF2-40B4-BE49-F238E27FC236}">
                    <a16:creationId xmlns:a16="http://schemas.microsoft.com/office/drawing/2014/main" id="{FC13725D-8A2D-4153-9A28-ABEA9FAAE996}"/>
                  </a:ext>
                </a:extLst>
              </p:cNvPr>
              <p:cNvSpPr txBox="1">
                <a:spLocks/>
              </p:cNvSpPr>
              <p:nvPr/>
            </p:nvSpPr>
            <p:spPr>
              <a:xfrm>
                <a:off x="4406558" y="1404829"/>
                <a:ext cx="4102412" cy="214713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1800" dirty="0">
                    <a:solidFill>
                      <a:schemeClr val="bg1"/>
                    </a:solidFill>
                  </a:rPr>
                  <a:t>In this mode of transport there we are assuming that the grooming coefficient has value 1,25.</a:t>
                </a:r>
              </a:p>
              <a:p>
                <a:pPr marL="0" indent="0">
                  <a:lnSpc>
                    <a:spcPct val="100000"/>
                  </a:lnSpc>
                  <a:buNone/>
                </a:pPr>
                <a:r>
                  <a:rPr lang="en-US" sz="1800" dirty="0">
                    <a:solidFill>
                      <a:schemeClr val="bg1"/>
                    </a:solidFill>
                  </a:rPr>
                  <a:t>We also assuming that the survivability coefficient is zero when it is without survivability or </a:t>
                </a:r>
                <a14:m>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&lt;</m:t>
                    </m:r>
                    <m:r>
                      <a:rPr lang="pt-PT" sz="1800" b="0" i="1" smtClean="0">
                        <a:solidFill>
                          <a:schemeClr val="bg1"/>
                        </a:solidFill>
                        <a:latin typeface="Cambria Math" panose="02040503050406030204" pitchFamily="18" charset="0"/>
                        <a:ea typeface="Cambria Math" panose="02040503050406030204" pitchFamily="18" charset="0"/>
                      </a:rPr>
                      <m:t>𝑘𝑝</m:t>
                    </m:r>
                    <m:r>
                      <a:rPr lang="pt-PT" sz="1800" b="0" i="1" smtClean="0">
                        <a:solidFill>
                          <a:schemeClr val="bg1"/>
                        </a:solidFill>
                        <a:latin typeface="Cambria Math" panose="02040503050406030204" pitchFamily="18" charset="0"/>
                        <a:ea typeface="Cambria Math" panose="02040503050406030204" pitchFamily="18" charset="0"/>
                      </a:rPr>
                      <m:t>&gt;</m:t>
                    </m:r>
                  </m:oMath>
                </a14:m>
                <a:r>
                  <a:rPr lang="en-US" sz="1800" dirty="0">
                    <a:solidFill>
                      <a:schemeClr val="bg1"/>
                    </a:solidFill>
                  </a:rPr>
                  <a:t> when it is with 1+1 protection.</a:t>
                </a:r>
              </a:p>
            </p:txBody>
          </p:sp>
        </mc:Choice>
        <mc:Fallback xmlns="">
          <p:sp>
            <p:nvSpPr>
              <p:cNvPr id="26" name="Marcador de Posição de Conteúdo 6">
                <a:extLst>
                  <a:ext uri="{FF2B5EF4-FFF2-40B4-BE49-F238E27FC236}">
                    <a16:creationId xmlns:a16="http://schemas.microsoft.com/office/drawing/2014/main" id="{FC13725D-8A2D-4153-9A28-ABEA9FAAE996}"/>
                  </a:ext>
                </a:extLst>
              </p:cNvPr>
              <p:cNvSpPr txBox="1">
                <a:spLocks noRot="1" noChangeAspect="1" noMove="1" noResize="1" noEditPoints="1" noAdjustHandles="1" noChangeArrowheads="1" noChangeShapeType="1" noTextEdit="1"/>
              </p:cNvSpPr>
              <p:nvPr/>
            </p:nvSpPr>
            <p:spPr>
              <a:xfrm>
                <a:off x="4406558" y="1404829"/>
                <a:ext cx="4102412" cy="2147135"/>
              </a:xfrm>
              <a:prstGeom prst="rect">
                <a:avLst/>
              </a:prstGeom>
              <a:blipFill>
                <a:blip r:embed="rId7"/>
                <a:stretch>
                  <a:fillRect l="-1337" t="-1416" r="-743" b="-3966"/>
                </a:stretch>
              </a:blipFill>
            </p:spPr>
            <p:txBody>
              <a:bodyPr/>
              <a:lstStyle/>
              <a:p>
                <a:r>
                  <a:rPr lang="pt-PT">
                    <a:noFill/>
                  </a:rPr>
                  <a:t> </a:t>
                </a:r>
              </a:p>
            </p:txBody>
          </p:sp>
        </mc:Fallback>
      </mc:AlternateContent>
      <p:pic>
        <p:nvPicPr>
          <p:cNvPr id="10" name="Imagem 9">
            <a:extLst>
              <a:ext uri="{FF2B5EF4-FFF2-40B4-BE49-F238E27FC236}">
                <a16:creationId xmlns:a16="http://schemas.microsoft.com/office/drawing/2014/main" id="{B9F891BA-3002-4AF1-A649-FBC196625B98}"/>
              </a:ext>
            </a:extLst>
          </p:cNvPr>
          <p:cNvPicPr>
            <a:picLocks noChangeAspect="1"/>
          </p:cNvPicPr>
          <p:nvPr/>
        </p:nvPicPr>
        <p:blipFill>
          <a:blip r:embed="rId8"/>
          <a:stretch>
            <a:fillRect/>
          </a:stretch>
        </p:blipFill>
        <p:spPr>
          <a:xfrm>
            <a:off x="3609398" y="3745106"/>
            <a:ext cx="1759247" cy="703698"/>
          </a:xfrm>
          <a:prstGeom prst="rect">
            <a:avLst/>
          </a:prstGeom>
        </p:spPr>
      </p:pic>
    </p:spTree>
    <p:extLst>
      <p:ext uri="{BB962C8B-B14F-4D97-AF65-F5344CB8AC3E}">
        <p14:creationId xmlns:p14="http://schemas.microsoft.com/office/powerpoint/2010/main" val="34482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9"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bg2"/>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247784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Opaque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0" name="Marcador de Posição do Rodapé 4">
            <a:extLst>
              <a:ext uri="{FF2B5EF4-FFF2-40B4-BE49-F238E27FC236}">
                <a16:creationId xmlns:a16="http://schemas.microsoft.com/office/drawing/2014/main" id="{D22316BF-4CE1-45A1-8F9A-499D0CC51D25}"/>
              </a:ext>
            </a:extLst>
          </p:cNvPr>
          <p:cNvSpPr txBox="1">
            <a:spLocks/>
          </p:cNvSpPr>
          <p:nvPr/>
        </p:nvSpPr>
        <p:spPr>
          <a:xfrm>
            <a:off x="14088" y="6439244"/>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8AFA4C5C-708E-4E0D-9A93-663BFA4B52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9136" y="1107766"/>
            <a:ext cx="7008177" cy="3432577"/>
          </a:xfrm>
        </p:spPr>
      </p:pic>
      <p:pic>
        <p:nvPicPr>
          <p:cNvPr id="12" name="Imagem 11">
            <a:extLst>
              <a:ext uri="{FF2B5EF4-FFF2-40B4-BE49-F238E27FC236}">
                <a16:creationId xmlns:a16="http://schemas.microsoft.com/office/drawing/2014/main" id="{B8A2C758-B5D9-46FC-9CD5-ABBD8F179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6" y="4668135"/>
            <a:ext cx="6905561" cy="1143665"/>
          </a:xfrm>
          <a:prstGeom prst="rect">
            <a:avLst/>
          </a:prstGeom>
        </p:spPr>
      </p:pic>
    </p:spTree>
    <p:extLst>
      <p:ext uri="{BB962C8B-B14F-4D97-AF65-F5344CB8AC3E}">
        <p14:creationId xmlns:p14="http://schemas.microsoft.com/office/powerpoint/2010/main" val="252040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13644"/>
            <a:ext cx="8229600" cy="823823"/>
          </a:xfrm>
        </p:spPr>
        <p:txBody>
          <a:bodyPr/>
          <a:lstStyle/>
          <a:p>
            <a:pPr algn="l"/>
            <a:r>
              <a:rPr lang="en-US" sz="3000" dirty="0">
                <a:solidFill>
                  <a:schemeClr val="bg2"/>
                </a:solidFill>
              </a:rPr>
              <a:t>Ilp – transparent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4FCA6A37-BE4C-43B6-8C11-860ECA72C0B2}"/>
              </a:ext>
            </a:extLst>
          </p:cNvPr>
          <p:cNvSpPr txBox="1">
            <a:spLocks/>
          </p:cNvSpPr>
          <p:nvPr/>
        </p:nvSpPr>
        <p:spPr>
          <a:xfrm>
            <a:off x="14089" y="642444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9" name="Marcador de Posição de Conteúdo 8">
            <a:extLst>
              <a:ext uri="{FF2B5EF4-FFF2-40B4-BE49-F238E27FC236}">
                <a16:creationId xmlns:a16="http://schemas.microsoft.com/office/drawing/2014/main" id="{FEE11357-8373-483D-8830-40DB4C4329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7866" y="1111349"/>
            <a:ext cx="6942814" cy="2822902"/>
          </a:xfrm>
        </p:spPr>
      </p:pic>
      <p:pic>
        <p:nvPicPr>
          <p:cNvPr id="11" name="Imagem 10">
            <a:extLst>
              <a:ext uri="{FF2B5EF4-FFF2-40B4-BE49-F238E27FC236}">
                <a16:creationId xmlns:a16="http://schemas.microsoft.com/office/drawing/2014/main" id="{510F982A-F640-4C95-B16A-F85041051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62" y="3903148"/>
            <a:ext cx="6757446" cy="1721849"/>
          </a:xfrm>
          <a:prstGeom prst="rect">
            <a:avLst/>
          </a:prstGeom>
        </p:spPr>
      </p:pic>
    </p:spTree>
    <p:extLst>
      <p:ext uri="{BB962C8B-B14F-4D97-AF65-F5344CB8AC3E}">
        <p14:creationId xmlns:p14="http://schemas.microsoft.com/office/powerpoint/2010/main" val="358713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translucent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AF25A84-F2DD-4EAD-A48C-A6101269FA03}"/>
              </a:ext>
            </a:extLst>
          </p:cNvPr>
          <p:cNvSpPr txBox="1">
            <a:spLocks/>
          </p:cNvSpPr>
          <p:nvPr/>
        </p:nvSpPr>
        <p:spPr>
          <a:xfrm>
            <a:off x="14068" y="6426096"/>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7B251981-4A31-4D08-ABC3-5739814D4C7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3234" y="1141855"/>
            <a:ext cx="6431402" cy="2685992"/>
          </a:xfrm>
        </p:spPr>
      </p:pic>
      <p:pic>
        <p:nvPicPr>
          <p:cNvPr id="13" name="Imagem 12">
            <a:extLst>
              <a:ext uri="{FF2B5EF4-FFF2-40B4-BE49-F238E27FC236}">
                <a16:creationId xmlns:a16="http://schemas.microsoft.com/office/drawing/2014/main" id="{3E65E031-6BDE-4922-A617-6E72E03E9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189" y="3897493"/>
            <a:ext cx="6270719" cy="2461204"/>
          </a:xfrm>
          <a:prstGeom prst="rect">
            <a:avLst/>
          </a:prstGeom>
        </p:spPr>
      </p:pic>
    </p:spTree>
    <p:extLst>
      <p:ext uri="{BB962C8B-B14F-4D97-AF65-F5344CB8AC3E}">
        <p14:creationId xmlns:p14="http://schemas.microsoft.com/office/powerpoint/2010/main" val="359298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translucent without survivability</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AF25A84-F2DD-4EAD-A48C-A6101269FA03}"/>
              </a:ext>
            </a:extLst>
          </p:cNvPr>
          <p:cNvSpPr txBox="1">
            <a:spLocks/>
          </p:cNvSpPr>
          <p:nvPr/>
        </p:nvSpPr>
        <p:spPr>
          <a:xfrm>
            <a:off x="14068" y="642444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4" name="Imagem 3">
            <a:extLst>
              <a:ext uri="{FF2B5EF4-FFF2-40B4-BE49-F238E27FC236}">
                <a16:creationId xmlns:a16="http://schemas.microsoft.com/office/drawing/2014/main" id="{99D54807-2437-45B8-9754-029A2082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34" y="1786597"/>
            <a:ext cx="6664097" cy="1762827"/>
          </a:xfrm>
          <a:prstGeom prst="rect">
            <a:avLst/>
          </a:prstGeom>
        </p:spPr>
      </p:pic>
    </p:spTree>
    <p:extLst>
      <p:ext uri="{BB962C8B-B14F-4D97-AF65-F5344CB8AC3E}">
        <p14:creationId xmlns:p14="http://schemas.microsoft.com/office/powerpoint/2010/main" val="2954291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Opaque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11" name="Marcador de Posição do Rodapé 4">
            <a:extLst>
              <a:ext uri="{FF2B5EF4-FFF2-40B4-BE49-F238E27FC236}">
                <a16:creationId xmlns:a16="http://schemas.microsoft.com/office/drawing/2014/main" id="{03F5CBDC-6736-4D73-9948-4ABAE790A73F}"/>
              </a:ext>
            </a:extLst>
          </p:cNvPr>
          <p:cNvSpPr txBox="1">
            <a:spLocks/>
          </p:cNvSpPr>
          <p:nvPr/>
        </p:nvSpPr>
        <p:spPr>
          <a:xfrm>
            <a:off x="14068" y="642444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30880D3A-0AFB-4C4B-ACB0-91F37D2429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6880" y="1425279"/>
            <a:ext cx="6556280" cy="3283611"/>
          </a:xfrm>
        </p:spPr>
      </p:pic>
      <p:pic>
        <p:nvPicPr>
          <p:cNvPr id="9" name="Imagem 8">
            <a:extLst>
              <a:ext uri="{FF2B5EF4-FFF2-40B4-BE49-F238E27FC236}">
                <a16:creationId xmlns:a16="http://schemas.microsoft.com/office/drawing/2014/main" id="{56B5C4F5-7C51-4395-8021-F94D0A43F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07" y="4761333"/>
            <a:ext cx="6599330" cy="905790"/>
          </a:xfrm>
          <a:prstGeom prst="rect">
            <a:avLst/>
          </a:prstGeom>
        </p:spPr>
      </p:pic>
    </p:spTree>
    <p:extLst>
      <p:ext uri="{BB962C8B-B14F-4D97-AF65-F5344CB8AC3E}">
        <p14:creationId xmlns:p14="http://schemas.microsoft.com/office/powerpoint/2010/main" val="88845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transparent with 1+1protection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0B5AE03-0C97-40AF-9CFA-7F8BD9915089}"/>
              </a:ext>
            </a:extLst>
          </p:cNvPr>
          <p:cNvSpPr txBox="1">
            <a:spLocks/>
          </p:cNvSpPr>
          <p:nvPr/>
        </p:nvSpPr>
        <p:spPr>
          <a:xfrm>
            <a:off x="14087"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324D0F7A-281F-478E-88EE-B02361A640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4137" y="1406771"/>
            <a:ext cx="6727285" cy="3313102"/>
          </a:xfrm>
        </p:spPr>
      </p:pic>
      <p:pic>
        <p:nvPicPr>
          <p:cNvPr id="10" name="Imagem 9">
            <a:extLst>
              <a:ext uri="{FF2B5EF4-FFF2-40B4-BE49-F238E27FC236}">
                <a16:creationId xmlns:a16="http://schemas.microsoft.com/office/drawing/2014/main" id="{C7577570-790E-41C1-86EB-4B2A3D2D7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034" y="4705805"/>
            <a:ext cx="6612388" cy="1329237"/>
          </a:xfrm>
          <a:prstGeom prst="rect">
            <a:avLst/>
          </a:prstGeom>
        </p:spPr>
      </p:pic>
    </p:spTree>
    <p:extLst>
      <p:ext uri="{BB962C8B-B14F-4D97-AF65-F5344CB8AC3E}">
        <p14:creationId xmlns:p14="http://schemas.microsoft.com/office/powerpoint/2010/main" val="36253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Ilp – transparent with 1+1protection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80B5AE03-0C97-40AF-9CFA-7F8BD9915089}"/>
              </a:ext>
            </a:extLst>
          </p:cNvPr>
          <p:cNvSpPr txBox="1">
            <a:spLocks/>
          </p:cNvSpPr>
          <p:nvPr/>
        </p:nvSpPr>
        <p:spPr>
          <a:xfrm>
            <a:off x="14089"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11" name="Marcador de Posição de Conteúdo 10">
            <a:extLst>
              <a:ext uri="{FF2B5EF4-FFF2-40B4-BE49-F238E27FC236}">
                <a16:creationId xmlns:a16="http://schemas.microsoft.com/office/drawing/2014/main" id="{07A837DE-2678-44AE-9D34-C085E03F8B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0069" y="1983545"/>
            <a:ext cx="6630056" cy="2169635"/>
          </a:xfrm>
        </p:spPr>
      </p:pic>
      <p:pic>
        <p:nvPicPr>
          <p:cNvPr id="13" name="Imagem 12">
            <a:extLst>
              <a:ext uri="{FF2B5EF4-FFF2-40B4-BE49-F238E27FC236}">
                <a16:creationId xmlns:a16="http://schemas.microsoft.com/office/drawing/2014/main" id="{7643493B-E39D-45D9-9508-9E0A309A1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81" y="4306599"/>
            <a:ext cx="6560071" cy="527443"/>
          </a:xfrm>
          <a:prstGeom prst="rect">
            <a:avLst/>
          </a:prstGeom>
        </p:spPr>
      </p:pic>
    </p:spTree>
    <p:extLst>
      <p:ext uri="{BB962C8B-B14F-4D97-AF65-F5344CB8AC3E}">
        <p14:creationId xmlns:p14="http://schemas.microsoft.com/office/powerpoint/2010/main" val="2037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translucent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68" y="6426690"/>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9" name="Marcador de Posição de Conteúdo 8">
            <a:extLst>
              <a:ext uri="{FF2B5EF4-FFF2-40B4-BE49-F238E27FC236}">
                <a16:creationId xmlns:a16="http://schemas.microsoft.com/office/drawing/2014/main" id="{0F1B4F8C-15D9-42EB-9222-578939042B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1686" y="1060339"/>
            <a:ext cx="6411742" cy="3200536"/>
          </a:xfrm>
        </p:spPr>
      </p:pic>
      <p:pic>
        <p:nvPicPr>
          <p:cNvPr id="11" name="Imagem 10">
            <a:extLst>
              <a:ext uri="{FF2B5EF4-FFF2-40B4-BE49-F238E27FC236}">
                <a16:creationId xmlns:a16="http://schemas.microsoft.com/office/drawing/2014/main" id="{0901C075-3D0E-46B4-8F5A-A9862DCC6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248" y="4261887"/>
            <a:ext cx="6634180" cy="1650293"/>
          </a:xfrm>
          <a:prstGeom prst="rect">
            <a:avLst/>
          </a:prstGeom>
        </p:spPr>
      </p:pic>
    </p:spTree>
    <p:extLst>
      <p:ext uri="{BB962C8B-B14F-4D97-AF65-F5344CB8AC3E}">
        <p14:creationId xmlns:p14="http://schemas.microsoft.com/office/powerpoint/2010/main" val="148660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r>
              <a:rPr lang="en-US" dirty="0">
                <a:solidFill>
                  <a:schemeClr val="bg2"/>
                </a:solidFill>
              </a:rPr>
              <a:t>Motivation</a:t>
            </a:r>
          </a:p>
        </p:txBody>
      </p:sp>
      <p:sp>
        <p:nvSpPr>
          <p:cNvPr id="9" name="Marcador de Posição de Conteúdo 8">
            <a:extLst>
              <a:ext uri="{FF2B5EF4-FFF2-40B4-BE49-F238E27FC236}">
                <a16:creationId xmlns:a16="http://schemas.microsoft.com/office/drawing/2014/main" id="{226CD956-9DAD-473B-ABD2-6C7763D25A69}"/>
              </a:ext>
            </a:extLst>
          </p:cNvPr>
          <p:cNvSpPr>
            <a:spLocks noGrp="1"/>
          </p:cNvSpPr>
          <p:nvPr>
            <p:ph sz="half" idx="1"/>
          </p:nvPr>
        </p:nvSpPr>
        <p:spPr>
          <a:xfrm>
            <a:off x="856058" y="1855304"/>
            <a:ext cx="7320533" cy="3427896"/>
          </a:xfrm>
        </p:spPr>
        <p:txBody>
          <a:bodyPr>
            <a:normAutofit/>
          </a:bodyPr>
          <a:lstStyle/>
          <a:p>
            <a:r>
              <a:rPr lang="en-US" sz="2000" dirty="0">
                <a:solidFill>
                  <a:schemeClr val="bg1"/>
                </a:solidFill>
              </a:rPr>
              <a:t>The crucial premise for network operators to choose the technology and architecture to deploy is </a:t>
            </a:r>
            <a:r>
              <a:rPr lang="en-US" sz="2000" b="1" dirty="0">
                <a:solidFill>
                  <a:schemeClr val="bg1"/>
                </a:solidFill>
              </a:rPr>
              <a:t>cost minimization</a:t>
            </a:r>
            <a:r>
              <a:rPr lang="en-US" sz="2000" dirty="0">
                <a:solidFill>
                  <a:schemeClr val="bg1"/>
                </a:solidFill>
              </a:rPr>
              <a:t>.</a:t>
            </a:r>
          </a:p>
          <a:p>
            <a:pPr marL="0" indent="0">
              <a:buNone/>
            </a:pPr>
            <a:endParaRPr lang="en-US" sz="2000" dirty="0">
              <a:solidFill>
                <a:schemeClr val="bg1"/>
              </a:solidFill>
            </a:endParaRPr>
          </a:p>
          <a:p>
            <a:r>
              <a:rPr lang="en-US" sz="2000" dirty="0">
                <a:solidFill>
                  <a:schemeClr val="bg1"/>
                </a:solidFill>
              </a:rPr>
              <a:t>The </a:t>
            </a:r>
            <a:r>
              <a:rPr lang="en-US" sz="2000" b="1" dirty="0">
                <a:solidFill>
                  <a:schemeClr val="bg1"/>
                </a:solidFill>
              </a:rPr>
              <a:t>tools used</a:t>
            </a:r>
            <a:r>
              <a:rPr lang="en-US" sz="2000" dirty="0">
                <a:solidFill>
                  <a:schemeClr val="bg1"/>
                </a:solidFill>
              </a:rPr>
              <a:t> in transport network planning are the </a:t>
            </a:r>
            <a:r>
              <a:rPr lang="en-US" sz="2000" b="1" dirty="0">
                <a:solidFill>
                  <a:schemeClr val="bg1"/>
                </a:solidFill>
              </a:rPr>
              <a:t>integer linear programming models</a:t>
            </a:r>
            <a:r>
              <a:rPr lang="en-US" sz="2000" dirty="0">
                <a:solidFill>
                  <a:schemeClr val="bg1"/>
                </a:solidFill>
              </a:rPr>
              <a:t>, </a:t>
            </a:r>
            <a:r>
              <a:rPr lang="en-US" sz="2000" b="1" dirty="0">
                <a:solidFill>
                  <a:schemeClr val="bg1"/>
                </a:solidFill>
              </a:rPr>
              <a:t>heuristic algorithms</a:t>
            </a:r>
            <a:r>
              <a:rPr lang="en-US" sz="2000" dirty="0">
                <a:solidFill>
                  <a:schemeClr val="bg1"/>
                </a:solidFill>
              </a:rPr>
              <a:t> and </a:t>
            </a:r>
            <a:r>
              <a:rPr lang="en-US" sz="2000" b="1" dirty="0">
                <a:solidFill>
                  <a:schemeClr val="bg1"/>
                </a:solidFill>
              </a:rPr>
              <a:t>analytical calculations</a:t>
            </a:r>
            <a:r>
              <a:rPr lang="en-US" sz="2000" dirty="0">
                <a:solidFill>
                  <a:schemeClr val="bg1"/>
                </a:solidFill>
              </a:rPr>
              <a:t> for estimating results.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507389"/>
            <a:ext cx="4679482" cy="365125"/>
          </a:xfrm>
        </p:spPr>
        <p:txBody>
          <a:body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65991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normAutofit/>
          </a:bodyPr>
          <a:lstStyle/>
          <a:p>
            <a:pPr algn="l"/>
            <a:r>
              <a:rPr lang="en-US" sz="3000" dirty="0">
                <a:solidFill>
                  <a:schemeClr val="bg2"/>
                </a:solidFill>
              </a:rPr>
              <a:t>Ilp – translucent with 1+1 protection</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86" y="6425933"/>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C09468FE-CAF6-4804-AF06-EBAE4B3DB1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8575" y="1660019"/>
            <a:ext cx="6638347" cy="2478461"/>
          </a:xfrm>
        </p:spPr>
      </p:pic>
      <p:pic>
        <p:nvPicPr>
          <p:cNvPr id="11" name="Imagem 10">
            <a:extLst>
              <a:ext uri="{FF2B5EF4-FFF2-40B4-BE49-F238E27FC236}">
                <a16:creationId xmlns:a16="http://schemas.microsoft.com/office/drawing/2014/main" id="{88AB206F-095A-49CB-8E2E-BD85BDC1F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575" y="4178106"/>
            <a:ext cx="6638347" cy="1546370"/>
          </a:xfrm>
          <a:prstGeom prst="rect">
            <a:avLst/>
          </a:prstGeom>
        </p:spPr>
      </p:pic>
    </p:spTree>
    <p:extLst>
      <p:ext uri="{BB962C8B-B14F-4D97-AF65-F5344CB8AC3E}">
        <p14:creationId xmlns:p14="http://schemas.microsoft.com/office/powerpoint/2010/main" val="622700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bg2"/>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1733441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Opaque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4059626809"/>
              </p:ext>
            </p:extLst>
          </p:nvPr>
        </p:nvGraphicFramePr>
        <p:xfrm>
          <a:off x="395288" y="730507"/>
          <a:ext cx="7894636" cy="247904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b="0" dirty="0">
                          <a:solidFill>
                            <a:schemeClr val="bg1"/>
                          </a:solidFill>
                        </a:rPr>
                        <a:t>ILP</a:t>
                      </a:r>
                    </a:p>
                  </a:txBody>
                  <a:tcPr/>
                </a:tc>
                <a:tc>
                  <a:txBody>
                    <a:bodyPr/>
                    <a:lstStyle/>
                    <a:p>
                      <a:pPr algn="ctr"/>
                      <a:r>
                        <a:rPr lang="pt-PT" sz="1800" b="0" dirty="0" err="1">
                          <a:solidFill>
                            <a:schemeClr val="bg1"/>
                          </a:solidFill>
                        </a:rPr>
                        <a:t>Analytical</a:t>
                      </a:r>
                      <a:endParaRPr lang="pt-PT" sz="1800" b="0" dirty="0">
                        <a:solidFill>
                          <a:schemeClr val="bg1"/>
                        </a:solidFill>
                      </a:endParaRPr>
                    </a:p>
                  </a:txBody>
                  <a:tcPr/>
                </a:tc>
                <a:tc>
                  <a:txBody>
                    <a:bodyPr/>
                    <a:lstStyle/>
                    <a:p>
                      <a:pPr algn="ctr"/>
                      <a:r>
                        <a:rPr lang="pt-PT" sz="1800" b="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b="0" dirty="0" err="1">
                          <a:solidFill>
                            <a:schemeClr val="bg1"/>
                          </a:solidFill>
                        </a:rPr>
                        <a:t>Low</a:t>
                      </a:r>
                      <a:r>
                        <a:rPr lang="pt-PT" sz="1800" b="0" dirty="0">
                          <a:solidFill>
                            <a:schemeClr val="bg1"/>
                          </a:solidFill>
                        </a:rPr>
                        <a:t> </a:t>
                      </a:r>
                      <a:r>
                        <a:rPr lang="pt-PT" sz="1800" b="0" dirty="0" err="1">
                          <a:solidFill>
                            <a:schemeClr val="bg1"/>
                          </a:solidFill>
                        </a:rPr>
                        <a:t>scenario</a:t>
                      </a:r>
                      <a:endParaRPr lang="pt-PT" sz="1800" b="0" dirty="0">
                        <a:solidFill>
                          <a:schemeClr val="bg1"/>
                        </a:solidFill>
                      </a:endParaRPr>
                    </a:p>
                  </a:txBody>
                  <a:tcPr/>
                </a:tc>
                <a:tc>
                  <a:txBody>
                    <a:bodyPr/>
                    <a:lstStyle/>
                    <a:p>
                      <a:pPr algn="ctr"/>
                      <a:r>
                        <a:rPr lang="pt-PT" sz="1600" b="0" dirty="0">
                          <a:solidFill>
                            <a:schemeClr val="bg1"/>
                          </a:solidFill>
                        </a:rPr>
                        <a:t>11 266 590 €</a:t>
                      </a:r>
                    </a:p>
                  </a:txBody>
                  <a:tcPr/>
                </a:tc>
                <a:tc>
                  <a:txBody>
                    <a:bodyPr/>
                    <a:lstStyle/>
                    <a:p>
                      <a:pPr algn="ctr"/>
                      <a:r>
                        <a:rPr lang="pt-PT" sz="1600" b="0" i="0" u="none" strike="noStrike" kern="1200" baseline="0" dirty="0">
                          <a:solidFill>
                            <a:schemeClr val="bg1"/>
                          </a:solidFill>
                          <a:latin typeface="+mn-lt"/>
                          <a:ea typeface="+mn-ea"/>
                          <a:cs typeface="+mn-cs"/>
                        </a:rPr>
                        <a:t>10 115 720 €</a:t>
                      </a:r>
                    </a:p>
                    <a:p>
                      <a:pPr algn="ctr"/>
                      <a:r>
                        <a:rPr lang="pt-PT" sz="1600" b="0" i="0" u="none" strike="noStrike" kern="1200" baseline="0" dirty="0">
                          <a:solidFill>
                            <a:schemeClr val="bg1"/>
                          </a:solidFill>
                          <a:latin typeface="+mn-lt"/>
                          <a:ea typeface="+mn-ea"/>
                          <a:cs typeface="+mn-cs"/>
                        </a:rPr>
                        <a:t>(-10%)</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14 382 590 €</a:t>
                      </a:r>
                    </a:p>
                    <a:p>
                      <a:pPr algn="ctr"/>
                      <a:r>
                        <a:rPr lang="pt-PT" sz="1600" b="0" i="0" u="none" strike="noStrike" kern="1200" baseline="0" dirty="0">
                          <a:solidFill>
                            <a:schemeClr val="bg1"/>
                          </a:solidFill>
                          <a:latin typeface="+mn-lt"/>
                          <a:ea typeface="+mn-ea"/>
                          <a:cs typeface="+mn-cs"/>
                        </a:rPr>
                        <a:t>(+28%)</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90 605 900 €</a:t>
                      </a:r>
                    </a:p>
                  </a:txBody>
                  <a:tcPr/>
                </a:tc>
                <a:tc>
                  <a:txBody>
                    <a:bodyPr/>
                    <a:lstStyle/>
                    <a:p>
                      <a:pPr algn="ctr"/>
                      <a:r>
                        <a:rPr lang="pt-PT" sz="1600" b="0" i="0" u="none" strike="noStrike" kern="1200" baseline="0" dirty="0">
                          <a:solidFill>
                            <a:schemeClr val="bg1"/>
                          </a:solidFill>
                          <a:latin typeface="+mn-lt"/>
                          <a:ea typeface="+mn-ea"/>
                          <a:cs typeface="+mn-cs"/>
                        </a:rPr>
                        <a:t>92 937 260 €</a:t>
                      </a:r>
                    </a:p>
                    <a:p>
                      <a:pPr algn="ctr"/>
                      <a:r>
                        <a:rPr lang="pt-PT" sz="1600" b="0" i="0" u="none" strike="noStrike" kern="1200" baseline="0" dirty="0">
                          <a:solidFill>
                            <a:schemeClr val="bg1"/>
                          </a:solidFill>
                          <a:latin typeface="+mn-lt"/>
                          <a:ea typeface="+mn-ea"/>
                          <a:cs typeface="+mn-cs"/>
                        </a:rPr>
                        <a:t>(+3%)</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92 405 900 €</a:t>
                      </a:r>
                    </a:p>
                    <a:p>
                      <a:pPr algn="ctr"/>
                      <a:r>
                        <a:rPr lang="pt-PT" sz="1600" b="0" i="0" u="none" strike="noStrike" kern="1200" baseline="0" dirty="0">
                          <a:solidFill>
                            <a:schemeClr val="bg1"/>
                          </a:solidFill>
                          <a:latin typeface="+mn-lt"/>
                          <a:ea typeface="+mn-ea"/>
                          <a:cs typeface="+mn-cs"/>
                        </a:rPr>
                        <a:t>(+2%)</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178 231 800 €</a:t>
                      </a:r>
                    </a:p>
                  </a:txBody>
                  <a:tcPr/>
                </a:tc>
                <a:tc>
                  <a:txBody>
                    <a:bodyPr/>
                    <a:lstStyle/>
                    <a:p>
                      <a:pPr algn="ctr"/>
                      <a:r>
                        <a:rPr lang="pt-PT" sz="1600" b="0" i="0" u="none" strike="noStrike" kern="1200" baseline="0" dirty="0">
                          <a:solidFill>
                            <a:schemeClr val="bg1"/>
                          </a:solidFill>
                          <a:latin typeface="+mn-lt"/>
                          <a:ea typeface="+mn-ea"/>
                          <a:cs typeface="+mn-cs"/>
                        </a:rPr>
                        <a:t>184 794 340 €</a:t>
                      </a:r>
                    </a:p>
                    <a:p>
                      <a:pPr algn="ctr"/>
                      <a:r>
                        <a:rPr lang="pt-PT" sz="1600" b="0" i="0" u="none" strike="noStrike" kern="1200" baseline="0" dirty="0">
                          <a:solidFill>
                            <a:schemeClr val="bg1"/>
                          </a:solidFill>
                          <a:latin typeface="+mn-lt"/>
                          <a:ea typeface="+mn-ea"/>
                          <a:cs typeface="+mn-cs"/>
                        </a:rPr>
                        <a:t>(+4%)</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178 834 200 €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3200852723"/>
              </p:ext>
            </p:extLst>
          </p:nvPr>
        </p:nvGraphicFramePr>
        <p:xfrm>
          <a:off x="395288" y="3590856"/>
          <a:ext cx="7894636" cy="250952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b="0" dirty="0">
                          <a:solidFill>
                            <a:schemeClr val="bg1"/>
                          </a:solidFill>
                        </a:rPr>
                        <a:t>ILP</a:t>
                      </a:r>
                    </a:p>
                  </a:txBody>
                  <a:tcPr/>
                </a:tc>
                <a:tc>
                  <a:txBody>
                    <a:bodyPr/>
                    <a:lstStyle/>
                    <a:p>
                      <a:pPr algn="ctr"/>
                      <a:r>
                        <a:rPr lang="pt-PT" sz="1800" b="0" dirty="0" err="1">
                          <a:solidFill>
                            <a:schemeClr val="bg1"/>
                          </a:solidFill>
                        </a:rPr>
                        <a:t>Analytical</a:t>
                      </a:r>
                      <a:endParaRPr lang="pt-PT" sz="1800" b="0" dirty="0">
                        <a:solidFill>
                          <a:schemeClr val="bg1"/>
                        </a:solidFill>
                      </a:endParaRPr>
                    </a:p>
                  </a:txBody>
                  <a:tcPr/>
                </a:tc>
                <a:tc>
                  <a:txBody>
                    <a:bodyPr/>
                    <a:lstStyle/>
                    <a:p>
                      <a:pPr algn="ctr"/>
                      <a:r>
                        <a:rPr lang="pt-PT" sz="1800" b="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b="0" dirty="0" err="1">
                          <a:solidFill>
                            <a:schemeClr val="bg1"/>
                          </a:solidFill>
                        </a:rPr>
                        <a:t>Low</a:t>
                      </a:r>
                      <a:r>
                        <a:rPr lang="pt-PT" sz="1800" b="0" dirty="0">
                          <a:solidFill>
                            <a:schemeClr val="bg1"/>
                          </a:solidFill>
                        </a:rPr>
                        <a:t> </a:t>
                      </a:r>
                      <a:r>
                        <a:rPr lang="pt-PT" sz="1800" b="0" dirty="0" err="1">
                          <a:solidFill>
                            <a:schemeClr val="bg1"/>
                          </a:solidFill>
                        </a:rPr>
                        <a:t>scenario</a:t>
                      </a:r>
                      <a:endParaRPr lang="pt-PT" sz="1800" b="0" dirty="0">
                        <a:solidFill>
                          <a:schemeClr val="bg1"/>
                        </a:solidFill>
                      </a:endParaRPr>
                    </a:p>
                  </a:txBody>
                  <a:tcPr/>
                </a:tc>
                <a:tc>
                  <a:txBody>
                    <a:bodyPr/>
                    <a:lstStyle/>
                    <a:p>
                      <a:pPr algn="ctr"/>
                      <a:r>
                        <a:rPr lang="pt-PT" sz="1800" b="0" i="0" u="none" strike="noStrike" kern="1200" baseline="0" dirty="0">
                          <a:solidFill>
                            <a:schemeClr val="bg1"/>
                          </a:solidFill>
                          <a:latin typeface="+mn-lt"/>
                          <a:ea typeface="+mn-ea"/>
                          <a:cs typeface="+mn-cs"/>
                        </a:rPr>
                        <a:t>26 982 590 </a:t>
                      </a:r>
                      <a:r>
                        <a:rPr lang="pt-PT" sz="1600" b="0" dirty="0">
                          <a:solidFill>
                            <a:schemeClr val="bg1"/>
                          </a:solidFill>
                        </a:rPr>
                        <a:t>€</a:t>
                      </a:r>
                    </a:p>
                  </a:txBody>
                  <a:tcPr/>
                </a:tc>
                <a:tc>
                  <a:txBody>
                    <a:bodyPr/>
                    <a:lstStyle/>
                    <a:p>
                      <a:pPr algn="ctr"/>
                      <a:r>
                        <a:rPr lang="pt-PT" sz="1800" b="0" i="0" u="none" strike="noStrike" kern="1200" baseline="0" dirty="0">
                          <a:solidFill>
                            <a:schemeClr val="bg1"/>
                          </a:solidFill>
                          <a:latin typeface="+mn-lt"/>
                          <a:ea typeface="+mn-ea"/>
                          <a:cs typeface="+mn-cs"/>
                        </a:rPr>
                        <a:t>25 454 380 </a:t>
                      </a:r>
                      <a:r>
                        <a:rPr lang="pt-PT" sz="1600" b="0" i="0" u="none" strike="noStrike" kern="1200" baseline="0" dirty="0">
                          <a:solidFill>
                            <a:schemeClr val="bg1"/>
                          </a:solidFill>
                          <a:latin typeface="+mn-lt"/>
                          <a:ea typeface="+mn-ea"/>
                          <a:cs typeface="+mn-cs"/>
                        </a:rPr>
                        <a:t>€</a:t>
                      </a:r>
                    </a:p>
                    <a:p>
                      <a:pPr algn="ctr"/>
                      <a:r>
                        <a:rPr lang="pt-PT" sz="1600" b="0" i="0" u="none" strike="noStrike" kern="1200" baseline="0" dirty="0">
                          <a:solidFill>
                            <a:schemeClr val="bg1"/>
                          </a:solidFill>
                          <a:latin typeface="+mn-lt"/>
                          <a:ea typeface="+mn-ea"/>
                          <a:cs typeface="+mn-cs"/>
                        </a:rPr>
                        <a:t>(-6%)</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28 182 590 €</a:t>
                      </a:r>
                    </a:p>
                    <a:p>
                      <a:pPr algn="ctr"/>
                      <a:r>
                        <a:rPr lang="pt-PT" sz="1600" b="0" i="0" u="none" strike="noStrike" kern="1200" baseline="0" dirty="0">
                          <a:solidFill>
                            <a:schemeClr val="bg1"/>
                          </a:solidFill>
                          <a:latin typeface="+mn-lt"/>
                          <a:ea typeface="+mn-ea"/>
                          <a:cs typeface="+mn-cs"/>
                        </a:rPr>
                        <a:t>(+4%)</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239 405 900 €</a:t>
                      </a:r>
                    </a:p>
                  </a:txBody>
                  <a:tcPr/>
                </a:tc>
                <a:tc>
                  <a:txBody>
                    <a:bodyPr/>
                    <a:lstStyle/>
                    <a:p>
                      <a:pPr algn="ctr"/>
                      <a:r>
                        <a:rPr lang="pt-PT" sz="1600" b="0" i="0" u="none" strike="noStrike" kern="1200" baseline="0" dirty="0">
                          <a:solidFill>
                            <a:schemeClr val="bg1"/>
                          </a:solidFill>
                          <a:latin typeface="+mn-lt"/>
                          <a:ea typeface="+mn-ea"/>
                          <a:cs typeface="+mn-cs"/>
                        </a:rPr>
                        <a:t>241 483 260 €</a:t>
                      </a:r>
                    </a:p>
                    <a:p>
                      <a:pPr algn="ctr"/>
                      <a:r>
                        <a:rPr lang="pt-PT" sz="1600" b="0" i="0" u="none" strike="noStrike" kern="1200" baseline="0" dirty="0">
                          <a:solidFill>
                            <a:schemeClr val="bg1"/>
                          </a:solidFill>
                          <a:latin typeface="+mn-lt"/>
                          <a:ea typeface="+mn-ea"/>
                          <a:cs typeface="+mn-cs"/>
                        </a:rPr>
                        <a:t>(+1%)</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239 405 900 €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477 031 800 €</a:t>
                      </a:r>
                    </a:p>
                  </a:txBody>
                  <a:tcPr/>
                </a:tc>
                <a:tc>
                  <a:txBody>
                    <a:bodyPr/>
                    <a:lstStyle/>
                    <a:p>
                      <a:pPr algn="ctr"/>
                      <a:r>
                        <a:rPr lang="pt-PT" sz="1600" b="0" i="0" u="none" strike="noStrike" kern="1200" baseline="0" dirty="0">
                          <a:solidFill>
                            <a:schemeClr val="bg1"/>
                          </a:solidFill>
                          <a:latin typeface="+mn-lt"/>
                          <a:ea typeface="+mn-ea"/>
                          <a:cs typeface="+mn-cs"/>
                        </a:rPr>
                        <a:t>481 107 780 €</a:t>
                      </a:r>
                    </a:p>
                    <a:p>
                      <a:pPr algn="ctr"/>
                      <a:r>
                        <a:rPr lang="pt-PT" sz="1600" b="0" i="0" u="none" strike="noStrike" kern="1200" baseline="0" dirty="0">
                          <a:solidFill>
                            <a:schemeClr val="bg1"/>
                          </a:solidFill>
                          <a:latin typeface="+mn-lt"/>
                          <a:ea typeface="+mn-ea"/>
                          <a:cs typeface="+mn-cs"/>
                        </a:rPr>
                        <a:t>(+1%)</a:t>
                      </a:r>
                      <a:endParaRPr lang="pt-PT" sz="1600" b="0" dirty="0">
                        <a:solidFill>
                          <a:schemeClr val="bg1"/>
                        </a:solidFill>
                      </a:endParaRPr>
                    </a:p>
                  </a:txBody>
                  <a:tcPr/>
                </a:tc>
                <a:tc>
                  <a:txBody>
                    <a:bodyPr/>
                    <a:lstStyle/>
                    <a:p>
                      <a:pPr algn="ctr"/>
                      <a:r>
                        <a:rPr lang="pt-PT" sz="1600" b="0" i="0" u="none" strike="noStrike" kern="1200" baseline="0" dirty="0">
                          <a:solidFill>
                            <a:schemeClr val="bg1"/>
                          </a:solidFill>
                          <a:latin typeface="+mn-lt"/>
                          <a:ea typeface="+mn-ea"/>
                          <a:cs typeface="+mn-cs"/>
                        </a:rPr>
                        <a:t>477 034 200 €</a:t>
                      </a:r>
                    </a:p>
                    <a:p>
                      <a:pPr algn="ctr"/>
                      <a:r>
                        <a:rPr lang="pt-PT" sz="1600" b="0" i="0" u="none" strike="noStrike" kern="1200" baseline="0" dirty="0">
                          <a:solidFill>
                            <a:schemeClr val="bg1"/>
                          </a:solidFill>
                          <a:latin typeface="+mn-lt"/>
                          <a:ea typeface="+mn-ea"/>
                          <a:cs typeface="+mn-cs"/>
                        </a:rPr>
                        <a:t>(0%)</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9" name="Marcador de Posição do Rodapé 4">
            <a:extLst>
              <a:ext uri="{FF2B5EF4-FFF2-40B4-BE49-F238E27FC236}">
                <a16:creationId xmlns:a16="http://schemas.microsoft.com/office/drawing/2014/main" id="{D51A503F-E114-417D-8A34-8312A8B0F78B}"/>
              </a:ext>
            </a:extLst>
          </p:cNvPr>
          <p:cNvSpPr txBox="1">
            <a:spLocks/>
          </p:cNvSpPr>
          <p:nvPr/>
        </p:nvSpPr>
        <p:spPr>
          <a:xfrm>
            <a:off x="25"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72548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transparent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4041052991"/>
              </p:ext>
            </p:extLst>
          </p:nvPr>
        </p:nvGraphicFramePr>
        <p:xfrm>
          <a:off x="395288" y="730508"/>
          <a:ext cx="7894636" cy="247904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Analytical</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600" dirty="0">
                          <a:solidFill>
                            <a:schemeClr val="bg1"/>
                          </a:solidFill>
                        </a:rPr>
                        <a:t>30 317 590 €</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10 827 792 €</a:t>
                      </a:r>
                    </a:p>
                    <a:p>
                      <a:pPr algn="ctr"/>
                      <a:r>
                        <a:rPr lang="pt-PT" sz="1600" u="none" strike="noStrike" kern="1200" baseline="0" dirty="0">
                          <a:solidFill>
                            <a:schemeClr val="bg1"/>
                          </a:solidFill>
                        </a:rPr>
                        <a:t>(-64%)</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30 317 590 €</a:t>
                      </a:r>
                    </a:p>
                    <a:p>
                      <a:pPr algn="ctr"/>
                      <a:r>
                        <a:rPr lang="pt-PT" sz="1600" u="none" strike="noStrike" kern="1200" baseline="0" dirty="0">
                          <a:solidFill>
                            <a:schemeClr val="bg1"/>
                          </a:solidFill>
                        </a:rPr>
                        <a:t>(0%)</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96 830 900 €</a:t>
                      </a:r>
                    </a:p>
                  </a:txBody>
                  <a:tcPr/>
                </a:tc>
                <a:tc>
                  <a:txBody>
                    <a:bodyPr/>
                    <a:lstStyle/>
                    <a:p>
                      <a:pPr algn="ctr"/>
                      <a:r>
                        <a:rPr lang="pt-PT" sz="1600" u="none" strike="noStrike" kern="1200" baseline="0" dirty="0">
                          <a:solidFill>
                            <a:schemeClr val="bg1"/>
                          </a:solidFill>
                        </a:rPr>
                        <a:t>99 189 607 €</a:t>
                      </a:r>
                    </a:p>
                    <a:p>
                      <a:pPr algn="ctr"/>
                      <a:r>
                        <a:rPr lang="pt-PT" sz="1600" u="none" strike="noStrike" kern="1200" baseline="0" dirty="0">
                          <a:solidFill>
                            <a:schemeClr val="bg1"/>
                          </a:solidFill>
                        </a:rPr>
                        <a:t>(+2%)</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99 700 900 €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180 471 800 €</a:t>
                      </a:r>
                    </a:p>
                  </a:txBody>
                  <a:tcPr/>
                </a:tc>
                <a:tc>
                  <a:txBody>
                    <a:bodyPr/>
                    <a:lstStyle/>
                    <a:p>
                      <a:pPr algn="ctr"/>
                      <a:r>
                        <a:rPr lang="pt-PT" sz="1600" u="none" strike="noStrike" kern="1200" baseline="0" dirty="0">
                          <a:solidFill>
                            <a:schemeClr val="bg1"/>
                          </a:solidFill>
                        </a:rPr>
                        <a:t>197 179 213 €</a:t>
                      </a:r>
                    </a:p>
                    <a:p>
                      <a:pPr algn="ctr"/>
                      <a:r>
                        <a:rPr lang="pt-PT" sz="1600" u="none" strike="noStrike" kern="1200" baseline="0" dirty="0">
                          <a:solidFill>
                            <a:schemeClr val="bg1"/>
                          </a:solidFill>
                        </a:rPr>
                        <a:t>(+9%)</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186 006 800 €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3788930609"/>
              </p:ext>
            </p:extLst>
          </p:nvPr>
        </p:nvGraphicFramePr>
        <p:xfrm>
          <a:off x="395288" y="3576788"/>
          <a:ext cx="7894636" cy="2509520"/>
        </p:xfrm>
        <a:graphic>
          <a:graphicData uri="http://schemas.openxmlformats.org/drawingml/2006/table">
            <a:tbl>
              <a:tblPr firstRow="1" bandRow="1">
                <a:tableStyleId>{BDBED569-4797-4DF1-A0F4-6AAB3CD982D8}</a:tableStyleId>
              </a:tblPr>
              <a:tblGrid>
                <a:gridCol w="1973659">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Analytical</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800" u="none" strike="noStrike" kern="1200" baseline="0" dirty="0">
                          <a:solidFill>
                            <a:schemeClr val="bg1"/>
                          </a:solidFill>
                        </a:rPr>
                        <a:t>72 467 590 </a:t>
                      </a:r>
                      <a:r>
                        <a:rPr lang="pt-PT" sz="1600" dirty="0">
                          <a:solidFill>
                            <a:schemeClr val="bg1"/>
                          </a:solidFill>
                        </a:rPr>
                        <a:t>€</a:t>
                      </a:r>
                      <a:endParaRPr lang="pt-PT" sz="1600" b="0" dirty="0">
                        <a:solidFill>
                          <a:schemeClr val="bg1"/>
                        </a:solidFill>
                      </a:endParaRPr>
                    </a:p>
                  </a:txBody>
                  <a:tcPr/>
                </a:tc>
                <a:tc>
                  <a:txBody>
                    <a:bodyPr/>
                    <a:lstStyle/>
                    <a:p>
                      <a:pPr algn="ctr"/>
                      <a:r>
                        <a:rPr lang="pt-PT" sz="1800" u="none" strike="noStrike" kern="1200" baseline="0" dirty="0">
                          <a:solidFill>
                            <a:schemeClr val="bg1"/>
                          </a:solidFill>
                        </a:rPr>
                        <a:t>25 449 133 </a:t>
                      </a:r>
                      <a:r>
                        <a:rPr lang="pt-PT" sz="1600" u="none" strike="noStrike" kern="1200" baseline="0" dirty="0">
                          <a:solidFill>
                            <a:schemeClr val="bg1"/>
                          </a:solidFill>
                        </a:rPr>
                        <a:t>€</a:t>
                      </a:r>
                    </a:p>
                    <a:p>
                      <a:pPr algn="ctr"/>
                      <a:r>
                        <a:rPr lang="pt-PT" sz="1600" u="none" strike="noStrike" kern="1200" baseline="0" dirty="0">
                          <a:solidFill>
                            <a:schemeClr val="bg1"/>
                          </a:solidFill>
                        </a:rPr>
                        <a:t>(-65%)</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72 527 590 €</a:t>
                      </a:r>
                    </a:p>
                    <a:p>
                      <a:pPr algn="ctr"/>
                      <a:r>
                        <a:rPr lang="pt-PT" sz="1600" u="none" strike="noStrike" kern="1200" baseline="0" dirty="0">
                          <a:solidFill>
                            <a:schemeClr val="bg1"/>
                          </a:solidFill>
                        </a:rPr>
                        <a:t>(0%)</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239 540 900 €*</a:t>
                      </a:r>
                    </a:p>
                  </a:txBody>
                  <a:tcPr/>
                </a:tc>
                <a:tc>
                  <a:txBody>
                    <a:bodyPr/>
                    <a:lstStyle/>
                    <a:p>
                      <a:pPr algn="ctr"/>
                      <a:r>
                        <a:rPr lang="pt-PT" sz="1600" u="none" strike="noStrike" kern="1200" baseline="0" dirty="0">
                          <a:solidFill>
                            <a:schemeClr val="bg1"/>
                          </a:solidFill>
                        </a:rPr>
                        <a:t>239 061 736 €</a:t>
                      </a:r>
                    </a:p>
                    <a:p>
                      <a:pPr algn="ctr"/>
                      <a:r>
                        <a:rPr lang="pt-PT" sz="1600" u="none" strike="noStrike" kern="1200" baseline="0" dirty="0">
                          <a:solidFill>
                            <a:schemeClr val="bg1"/>
                          </a:solidFill>
                        </a:rPr>
                        <a:t>(0%)</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242 410 900 €</a:t>
                      </a:r>
                    </a:p>
                    <a:p>
                      <a:pPr algn="ctr"/>
                      <a:r>
                        <a:rPr lang="pt-PT" sz="1600" u="none" strike="noStrike" kern="1200" baseline="0" dirty="0">
                          <a:solidFill>
                            <a:schemeClr val="bg1"/>
                          </a:solidFill>
                        </a:rPr>
                        <a:t>(+1%)</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448 806 800 €*</a:t>
                      </a:r>
                    </a:p>
                  </a:txBody>
                  <a:tcPr/>
                </a:tc>
                <a:tc>
                  <a:txBody>
                    <a:bodyPr/>
                    <a:lstStyle/>
                    <a:p>
                      <a:pPr algn="ctr"/>
                      <a:r>
                        <a:rPr lang="pt-PT" sz="1600" u="none" strike="noStrike" kern="1200" baseline="0" dirty="0">
                          <a:solidFill>
                            <a:schemeClr val="bg1"/>
                          </a:solidFill>
                        </a:rPr>
                        <a:t>476 119 473 €</a:t>
                      </a:r>
                    </a:p>
                    <a:p>
                      <a:pPr algn="ctr"/>
                      <a:r>
                        <a:rPr lang="pt-PT" sz="1600" u="none" strike="noStrike" kern="1200" baseline="0" dirty="0">
                          <a:solidFill>
                            <a:schemeClr val="bg1"/>
                          </a:solidFill>
                        </a:rPr>
                        <a:t>(+6%)</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454 341 800 €</a:t>
                      </a:r>
                    </a:p>
                    <a:p>
                      <a:pPr algn="ctr"/>
                      <a:r>
                        <a:rPr lang="pt-PT" sz="1600" u="none" strike="noStrike" kern="1200" baseline="0" dirty="0">
                          <a:solidFill>
                            <a:schemeClr val="bg1"/>
                          </a:solidFill>
                        </a:rPr>
                        <a:t>(+1%)</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6" name="Marcador de Posição do Rodapé 4">
            <a:extLst>
              <a:ext uri="{FF2B5EF4-FFF2-40B4-BE49-F238E27FC236}">
                <a16:creationId xmlns:a16="http://schemas.microsoft.com/office/drawing/2014/main" id="{A2BEC3A5-4D54-44F3-81C4-B1314377782C}"/>
              </a:ext>
            </a:extLst>
          </p:cNvPr>
          <p:cNvSpPr txBox="1">
            <a:spLocks/>
          </p:cNvSpPr>
          <p:nvPr/>
        </p:nvSpPr>
        <p:spPr>
          <a:xfrm>
            <a:off x="19" y="6435962"/>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4" name="CaixaDeTexto 3">
            <a:extLst>
              <a:ext uri="{FF2B5EF4-FFF2-40B4-BE49-F238E27FC236}">
                <a16:creationId xmlns:a16="http://schemas.microsoft.com/office/drawing/2014/main" id="{0E89FF38-4234-4347-932D-47464DC1F656}"/>
              </a:ext>
            </a:extLst>
          </p:cNvPr>
          <p:cNvSpPr txBox="1"/>
          <p:nvPr/>
        </p:nvSpPr>
        <p:spPr>
          <a:xfrm>
            <a:off x="659165" y="6159404"/>
            <a:ext cx="3523850" cy="276999"/>
          </a:xfrm>
          <a:prstGeom prst="rect">
            <a:avLst/>
          </a:prstGeom>
          <a:noFill/>
        </p:spPr>
        <p:txBody>
          <a:bodyPr wrap="none" rtlCol="0">
            <a:spAutoFit/>
          </a:bodyPr>
          <a:lstStyle/>
          <a:p>
            <a:r>
              <a:rPr lang="en-US" sz="1200" dirty="0">
                <a:solidFill>
                  <a:schemeClr val="bg1"/>
                </a:solidFill>
              </a:rPr>
              <a:t>* It is not an optical solution. Best result after one week</a:t>
            </a:r>
            <a:endParaRPr lang="pt-PT" sz="1200" dirty="0">
              <a:solidFill>
                <a:schemeClr val="bg1"/>
              </a:solidFill>
            </a:endParaRPr>
          </a:p>
        </p:txBody>
      </p:sp>
    </p:spTree>
    <p:extLst>
      <p:ext uri="{BB962C8B-B14F-4D97-AF65-F5344CB8AC3E}">
        <p14:creationId xmlns:p14="http://schemas.microsoft.com/office/powerpoint/2010/main" val="3384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p:spPr>
        <p:txBody>
          <a:bodyPr/>
          <a:lstStyle/>
          <a:p>
            <a:pPr algn="l"/>
            <a:r>
              <a:rPr lang="en-US" sz="3000" dirty="0">
                <a:solidFill>
                  <a:schemeClr val="bg2"/>
                </a:solidFill>
              </a:rPr>
              <a:t>translucent transport mode</a:t>
            </a:r>
          </a:p>
        </p:txBody>
      </p:sp>
      <p:graphicFrame>
        <p:nvGraphicFramePr>
          <p:cNvPr id="3" name="Marcador de Posição de Conteúdo 2">
            <a:extLst>
              <a:ext uri="{FF2B5EF4-FFF2-40B4-BE49-F238E27FC236}">
                <a16:creationId xmlns:a16="http://schemas.microsoft.com/office/drawing/2014/main" id="{924B63C8-EF26-43CE-9428-E06320FD7E89}"/>
              </a:ext>
            </a:extLst>
          </p:cNvPr>
          <p:cNvGraphicFramePr>
            <a:graphicFrameLocks noGrp="1"/>
          </p:cNvGraphicFramePr>
          <p:nvPr>
            <p:ph sz="half" idx="1"/>
            <p:extLst>
              <p:ext uri="{D42A27DB-BD31-4B8C-83A1-F6EECF244321}">
                <p14:modId xmlns:p14="http://schemas.microsoft.com/office/powerpoint/2010/main" val="85640350"/>
              </p:ext>
            </p:extLst>
          </p:nvPr>
        </p:nvGraphicFramePr>
        <p:xfrm>
          <a:off x="954157" y="819804"/>
          <a:ext cx="6427305" cy="2479040"/>
        </p:xfrm>
        <a:graphic>
          <a:graphicData uri="http://schemas.openxmlformats.org/drawingml/2006/table">
            <a:tbl>
              <a:tblPr firstRow="1" bandRow="1">
                <a:tableStyleId>{BDBED569-4797-4DF1-A0F4-6AAB3CD982D8}</a:tableStyleId>
              </a:tblPr>
              <a:tblGrid>
                <a:gridCol w="2142435">
                  <a:extLst>
                    <a:ext uri="{9D8B030D-6E8A-4147-A177-3AD203B41FA5}">
                      <a16:colId xmlns:a16="http://schemas.microsoft.com/office/drawing/2014/main" val="4273730863"/>
                    </a:ext>
                  </a:extLst>
                </a:gridCol>
                <a:gridCol w="2142435">
                  <a:extLst>
                    <a:ext uri="{9D8B030D-6E8A-4147-A177-3AD203B41FA5}">
                      <a16:colId xmlns:a16="http://schemas.microsoft.com/office/drawing/2014/main" val="1081169322"/>
                    </a:ext>
                  </a:extLst>
                </a:gridCol>
                <a:gridCol w="2142435">
                  <a:extLst>
                    <a:ext uri="{9D8B030D-6E8A-4147-A177-3AD203B41FA5}">
                      <a16:colId xmlns:a16="http://schemas.microsoft.com/office/drawing/2014/main" val="3241045287"/>
                    </a:ext>
                  </a:extLst>
                </a:gridCol>
              </a:tblGrid>
              <a:tr h="370840">
                <a:tc gridSpan="3">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600" dirty="0">
                          <a:solidFill>
                            <a:schemeClr val="bg1"/>
                          </a:solidFill>
                        </a:rPr>
                        <a:t>7 531 590 €</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11 592 590 €</a:t>
                      </a:r>
                    </a:p>
                    <a:p>
                      <a:pPr algn="ctr"/>
                      <a:r>
                        <a:rPr lang="pt-PT" sz="1600" u="none" strike="noStrike" kern="1200" baseline="0" dirty="0">
                          <a:solidFill>
                            <a:schemeClr val="bg1"/>
                          </a:solidFill>
                        </a:rPr>
                        <a:t>(+54%)</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43 427 900 €</a:t>
                      </a:r>
                    </a:p>
                  </a:txBody>
                  <a:tcPr/>
                </a:tc>
                <a:tc>
                  <a:txBody>
                    <a:bodyPr/>
                    <a:lstStyle/>
                    <a:p>
                      <a:pPr algn="ctr"/>
                      <a:r>
                        <a:rPr lang="pt-PT" sz="1600" u="none" strike="noStrike" kern="1200" baseline="0" dirty="0">
                          <a:solidFill>
                            <a:schemeClr val="bg1"/>
                          </a:solidFill>
                        </a:rPr>
                        <a:t>49 125 900 €</a:t>
                      </a:r>
                    </a:p>
                    <a:p>
                      <a:pPr algn="ctr"/>
                      <a:r>
                        <a:rPr lang="pt-PT" sz="1600" u="none" strike="noStrike" kern="1200" baseline="0" dirty="0">
                          <a:solidFill>
                            <a:schemeClr val="bg1"/>
                          </a:solidFill>
                        </a:rPr>
                        <a:t>(+13%)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85 988 800 €</a:t>
                      </a:r>
                    </a:p>
                  </a:txBody>
                  <a:tcPr/>
                </a:tc>
                <a:tc>
                  <a:txBody>
                    <a:bodyPr/>
                    <a:lstStyle/>
                    <a:p>
                      <a:pPr algn="ctr"/>
                      <a:r>
                        <a:rPr lang="pt-PT" sz="1600" u="none" strike="noStrike" kern="1200" baseline="0" dirty="0">
                          <a:solidFill>
                            <a:schemeClr val="bg1"/>
                          </a:solidFill>
                        </a:rPr>
                        <a:t>93 921 800 €</a:t>
                      </a:r>
                    </a:p>
                    <a:p>
                      <a:pPr algn="ctr"/>
                      <a:r>
                        <a:rPr lang="pt-PT" sz="1600" u="none" strike="noStrike" kern="1200" baseline="0" dirty="0">
                          <a:solidFill>
                            <a:schemeClr val="bg1"/>
                          </a:solidFill>
                        </a:rPr>
                        <a:t>(+9%)</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graphicFrame>
        <p:nvGraphicFramePr>
          <p:cNvPr id="8" name="Marcador de Posição de Conteúdo 2">
            <a:extLst>
              <a:ext uri="{FF2B5EF4-FFF2-40B4-BE49-F238E27FC236}">
                <a16:creationId xmlns:a16="http://schemas.microsoft.com/office/drawing/2014/main" id="{C9972C5C-0A39-4637-8A08-1FA67D2B77D6}"/>
              </a:ext>
            </a:extLst>
          </p:cNvPr>
          <p:cNvGraphicFramePr>
            <a:graphicFrameLocks/>
          </p:cNvGraphicFramePr>
          <p:nvPr>
            <p:extLst>
              <p:ext uri="{D42A27DB-BD31-4B8C-83A1-F6EECF244321}">
                <p14:modId xmlns:p14="http://schemas.microsoft.com/office/powerpoint/2010/main" val="1282352495"/>
              </p:ext>
            </p:extLst>
          </p:nvPr>
        </p:nvGraphicFramePr>
        <p:xfrm>
          <a:off x="954157" y="3642173"/>
          <a:ext cx="6427305" cy="2479040"/>
        </p:xfrm>
        <a:graphic>
          <a:graphicData uri="http://schemas.openxmlformats.org/drawingml/2006/table">
            <a:tbl>
              <a:tblPr firstRow="1" bandRow="1">
                <a:tableStyleId>{BDBED569-4797-4DF1-A0F4-6AAB3CD982D8}</a:tableStyleId>
              </a:tblPr>
              <a:tblGrid>
                <a:gridCol w="2142435">
                  <a:extLst>
                    <a:ext uri="{9D8B030D-6E8A-4147-A177-3AD203B41FA5}">
                      <a16:colId xmlns:a16="http://schemas.microsoft.com/office/drawing/2014/main" val="4273730863"/>
                    </a:ext>
                  </a:extLst>
                </a:gridCol>
                <a:gridCol w="2142435">
                  <a:extLst>
                    <a:ext uri="{9D8B030D-6E8A-4147-A177-3AD203B41FA5}">
                      <a16:colId xmlns:a16="http://schemas.microsoft.com/office/drawing/2014/main" val="1081169322"/>
                    </a:ext>
                  </a:extLst>
                </a:gridCol>
                <a:gridCol w="2142435">
                  <a:extLst>
                    <a:ext uri="{9D8B030D-6E8A-4147-A177-3AD203B41FA5}">
                      <a16:colId xmlns:a16="http://schemas.microsoft.com/office/drawing/2014/main" val="3241045287"/>
                    </a:ext>
                  </a:extLst>
                </a:gridCol>
              </a:tblGrid>
              <a:tr h="370840">
                <a:tc gridSpan="3">
                  <a:txBody>
                    <a:bodyPr/>
                    <a:lstStyle/>
                    <a:p>
                      <a:pPr algn="ctr"/>
                      <a:r>
                        <a:rPr lang="pt-PT" noProof="0" dirty="0" err="1">
                          <a:solidFill>
                            <a:schemeClr val="bg1"/>
                          </a:solidFill>
                        </a:rPr>
                        <a:t>with</a:t>
                      </a:r>
                      <a:r>
                        <a:rPr lang="pt-PT" noProof="0" dirty="0">
                          <a:solidFill>
                            <a:schemeClr val="bg1"/>
                          </a:solidFill>
                        </a:rPr>
                        <a:t> 1+1 </a:t>
                      </a:r>
                      <a:r>
                        <a:rPr lang="pt-PT" noProof="0" dirty="0" err="1">
                          <a:solidFill>
                            <a:schemeClr val="bg1"/>
                          </a:solidFill>
                        </a:rPr>
                        <a:t>protection</a:t>
                      </a:r>
                      <a:endParaRPr lang="en-US" noProof="0" dirty="0">
                        <a:solidFill>
                          <a:schemeClr val="bg1"/>
                        </a:solidFill>
                      </a:endParaRPr>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pt-PT" sz="1800" dirty="0">
                          <a:solidFill>
                            <a:schemeClr val="bg1"/>
                          </a:solidFill>
                        </a:rPr>
                        <a:t>ILP</a:t>
                      </a:r>
                      <a:endParaRPr lang="pt-PT" sz="1800" b="0" dirty="0">
                        <a:solidFill>
                          <a:schemeClr val="bg1"/>
                        </a:solidFill>
                      </a:endParaRPr>
                    </a:p>
                  </a:txBody>
                  <a:tcPr/>
                </a:tc>
                <a:tc>
                  <a:txBody>
                    <a:bodyPr/>
                    <a:lstStyle/>
                    <a:p>
                      <a:pPr algn="ctr"/>
                      <a:r>
                        <a:rPr lang="pt-PT" sz="1800" dirty="0" err="1">
                          <a:solidFill>
                            <a:schemeClr val="bg1"/>
                          </a:solidFill>
                        </a:rPr>
                        <a:t>Heuristics</a:t>
                      </a:r>
                      <a:endParaRPr lang="pt-PT" sz="1800" b="0" dirty="0">
                        <a:solidFill>
                          <a:schemeClr val="bg1"/>
                        </a:solidFill>
                      </a:endParaRPr>
                    </a:p>
                  </a:txBody>
                  <a:tcPr/>
                </a:tc>
                <a:extLst>
                  <a:ext uri="{0D108BD9-81ED-4DB2-BD59-A6C34878D82A}">
                    <a16:rowId xmlns:a16="http://schemas.microsoft.com/office/drawing/2014/main" val="821456971"/>
                  </a:ext>
                </a:extLst>
              </a:tr>
              <a:tr h="370840">
                <a:tc>
                  <a:txBody>
                    <a:bodyPr/>
                    <a:lstStyle/>
                    <a:p>
                      <a:pPr algn="ctr"/>
                      <a:r>
                        <a:rPr lang="pt-PT" sz="1800" dirty="0" err="1">
                          <a:solidFill>
                            <a:schemeClr val="bg1"/>
                          </a:solidFill>
                        </a:rPr>
                        <a:t>Low</a:t>
                      </a:r>
                      <a:r>
                        <a:rPr lang="pt-PT" sz="1800" dirty="0">
                          <a:solidFill>
                            <a:schemeClr val="bg1"/>
                          </a:solidFill>
                        </a:rPr>
                        <a:t> </a:t>
                      </a:r>
                      <a:r>
                        <a:rPr lang="pt-PT" sz="1800" dirty="0" err="1">
                          <a:solidFill>
                            <a:schemeClr val="bg1"/>
                          </a:solidFill>
                        </a:rPr>
                        <a:t>scenario</a:t>
                      </a:r>
                      <a:endParaRPr lang="pt-PT" sz="1800" b="0" dirty="0">
                        <a:solidFill>
                          <a:schemeClr val="bg1"/>
                        </a:solidFill>
                      </a:endParaRPr>
                    </a:p>
                  </a:txBody>
                  <a:tcPr/>
                </a:tc>
                <a:tc>
                  <a:txBody>
                    <a:bodyPr/>
                    <a:lstStyle/>
                    <a:p>
                      <a:pPr algn="ctr"/>
                      <a:r>
                        <a:rPr lang="pt-PT" sz="1800" u="none" strike="noStrike" kern="1200" baseline="0" dirty="0">
                          <a:solidFill>
                            <a:schemeClr val="bg1"/>
                          </a:solidFill>
                        </a:rPr>
                        <a:t>12 567 590 </a:t>
                      </a:r>
                      <a:r>
                        <a:rPr lang="pt-PT" sz="1600" dirty="0">
                          <a:solidFill>
                            <a:schemeClr val="bg1"/>
                          </a:solidFill>
                        </a:rPr>
                        <a:t>€</a:t>
                      </a:r>
                      <a:endParaRPr lang="pt-PT" sz="1600" b="0" dirty="0">
                        <a:solidFill>
                          <a:schemeClr val="bg1"/>
                        </a:solidFill>
                      </a:endParaRPr>
                    </a:p>
                  </a:txBody>
                  <a:tcPr/>
                </a:tc>
                <a:tc>
                  <a:txBody>
                    <a:bodyPr/>
                    <a:lstStyle/>
                    <a:p>
                      <a:pPr algn="ctr"/>
                      <a:r>
                        <a:rPr lang="pt-PT" sz="1600" u="none" strike="noStrike" kern="1200" baseline="0" dirty="0">
                          <a:solidFill>
                            <a:schemeClr val="bg1"/>
                          </a:solidFill>
                        </a:rPr>
                        <a:t>29 682 590 €</a:t>
                      </a:r>
                    </a:p>
                    <a:p>
                      <a:pPr algn="ctr"/>
                      <a:r>
                        <a:rPr lang="pt-PT" sz="1600" u="none" strike="noStrike" kern="1200" baseline="0" dirty="0">
                          <a:solidFill>
                            <a:schemeClr val="bg1"/>
                          </a:solidFill>
                        </a:rPr>
                        <a:t>(+136%)</a:t>
                      </a:r>
                      <a:endParaRPr lang="pt-PT" sz="1600" b="0" dirty="0">
                        <a:solidFill>
                          <a:schemeClr val="bg1"/>
                        </a:solidFill>
                      </a:endParaRPr>
                    </a:p>
                  </a:txBody>
                  <a:tcPr/>
                </a:tc>
                <a:extLst>
                  <a:ext uri="{0D108BD9-81ED-4DB2-BD59-A6C34878D82A}">
                    <a16:rowId xmlns:a16="http://schemas.microsoft.com/office/drawing/2014/main" val="1060578046"/>
                  </a:ext>
                </a:extLst>
              </a:tr>
              <a:tr h="370840">
                <a:tc>
                  <a:txBody>
                    <a:bodyPr/>
                    <a:lstStyle/>
                    <a:p>
                      <a:pPr algn="ctr"/>
                      <a:r>
                        <a:rPr lang="pt-PT" sz="1800" dirty="0" err="1">
                          <a:solidFill>
                            <a:schemeClr val="bg1"/>
                          </a:solidFill>
                        </a:rPr>
                        <a:t>Medium</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96 665 900 €</a:t>
                      </a:r>
                    </a:p>
                  </a:txBody>
                  <a:tcPr/>
                </a:tc>
                <a:tc>
                  <a:txBody>
                    <a:bodyPr/>
                    <a:lstStyle/>
                    <a:p>
                      <a:pPr algn="ctr"/>
                      <a:r>
                        <a:rPr lang="pt-PT" sz="1600" u="none" strike="noStrike" kern="1200" baseline="0" dirty="0">
                          <a:solidFill>
                            <a:schemeClr val="bg1"/>
                          </a:solidFill>
                        </a:rPr>
                        <a:t>99 375 900 €</a:t>
                      </a:r>
                    </a:p>
                    <a:p>
                      <a:pPr algn="ctr"/>
                      <a:r>
                        <a:rPr lang="pt-PT" sz="1600" u="none" strike="noStrike" kern="1200" baseline="0" dirty="0">
                          <a:solidFill>
                            <a:schemeClr val="bg1"/>
                          </a:solidFill>
                        </a:rPr>
                        <a:t>(+3%)</a:t>
                      </a:r>
                      <a:endParaRPr lang="pt-PT" sz="1600" b="0" dirty="0">
                        <a:solidFill>
                          <a:schemeClr val="bg1"/>
                        </a:solidFill>
                      </a:endParaRPr>
                    </a:p>
                  </a:txBody>
                  <a:tcPr/>
                </a:tc>
                <a:extLst>
                  <a:ext uri="{0D108BD9-81ED-4DB2-BD59-A6C34878D82A}">
                    <a16:rowId xmlns:a16="http://schemas.microsoft.com/office/drawing/2014/main" val="3347219178"/>
                  </a:ext>
                </a:extLst>
              </a:tr>
              <a:tr h="370840">
                <a:tc>
                  <a:txBody>
                    <a:bodyPr/>
                    <a:lstStyle/>
                    <a:p>
                      <a:pPr algn="ctr"/>
                      <a:r>
                        <a:rPr lang="pt-PT" sz="1800" dirty="0" err="1">
                          <a:solidFill>
                            <a:schemeClr val="bg1"/>
                          </a:solidFill>
                        </a:rPr>
                        <a:t>High</a:t>
                      </a:r>
                      <a:r>
                        <a:rPr lang="pt-PT" sz="1800" dirty="0">
                          <a:solidFill>
                            <a:schemeClr val="bg1"/>
                          </a:solidFill>
                        </a:rPr>
                        <a:t> </a:t>
                      </a:r>
                      <a:r>
                        <a:rPr lang="pt-PT" sz="1800" dirty="0" err="1">
                          <a:solidFill>
                            <a:schemeClr val="bg1"/>
                          </a:solidFill>
                        </a:rPr>
                        <a:t>scenario</a:t>
                      </a:r>
                      <a:endParaRPr lang="pt-PT" sz="1800" dirty="0">
                        <a:solidFill>
                          <a:schemeClr val="bg1"/>
                        </a:solidFill>
                      </a:endParaRPr>
                    </a:p>
                  </a:txBody>
                  <a:tcPr/>
                </a:tc>
                <a:tc>
                  <a:txBody>
                    <a:bodyPr/>
                    <a:lstStyle/>
                    <a:p>
                      <a:pPr algn="ctr"/>
                      <a:r>
                        <a:rPr lang="pt-PT" sz="1600" dirty="0">
                          <a:solidFill>
                            <a:schemeClr val="bg1"/>
                          </a:solidFill>
                        </a:rPr>
                        <a:t>195 051 800 €*</a:t>
                      </a:r>
                    </a:p>
                  </a:txBody>
                  <a:tcPr/>
                </a:tc>
                <a:tc>
                  <a:txBody>
                    <a:bodyPr/>
                    <a:lstStyle/>
                    <a:p>
                      <a:pPr algn="ctr"/>
                      <a:r>
                        <a:rPr lang="pt-PT" sz="1600" u="none" strike="noStrike" kern="1200" baseline="0" dirty="0">
                          <a:solidFill>
                            <a:schemeClr val="bg1"/>
                          </a:solidFill>
                        </a:rPr>
                        <a:t>186 381 800 €</a:t>
                      </a:r>
                    </a:p>
                    <a:p>
                      <a:pPr algn="ctr"/>
                      <a:r>
                        <a:rPr lang="pt-PT" sz="1600" u="none" strike="noStrike" kern="1200" baseline="0" dirty="0">
                          <a:solidFill>
                            <a:schemeClr val="bg1"/>
                          </a:solidFill>
                        </a:rPr>
                        <a:t>(-4%)</a:t>
                      </a:r>
                      <a:endParaRPr lang="pt-PT" sz="1600" b="0" dirty="0">
                        <a:solidFill>
                          <a:schemeClr val="bg1"/>
                        </a:solidFill>
                      </a:endParaRPr>
                    </a:p>
                  </a:txBody>
                  <a:tcPr/>
                </a:tc>
                <a:extLst>
                  <a:ext uri="{0D108BD9-81ED-4DB2-BD59-A6C34878D82A}">
                    <a16:rowId xmlns:a16="http://schemas.microsoft.com/office/drawing/2014/main" val="589021076"/>
                  </a:ext>
                </a:extLst>
              </a:tr>
            </a:tbl>
          </a:graphicData>
        </a:graphic>
      </p:graphicFrame>
      <p:sp>
        <p:nvSpPr>
          <p:cNvPr id="6" name="Marcador de Posição do Rodapé 4">
            <a:extLst>
              <a:ext uri="{FF2B5EF4-FFF2-40B4-BE49-F238E27FC236}">
                <a16:creationId xmlns:a16="http://schemas.microsoft.com/office/drawing/2014/main" id="{1139493B-DD00-4A51-B490-88A0DCE7F920}"/>
              </a:ext>
            </a:extLst>
          </p:cNvPr>
          <p:cNvSpPr txBox="1">
            <a:spLocks/>
          </p:cNvSpPr>
          <p:nvPr/>
        </p:nvSpPr>
        <p:spPr>
          <a:xfrm>
            <a:off x="0" y="6437824"/>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
        <p:nvSpPr>
          <p:cNvPr id="7" name="CaixaDeTexto 6">
            <a:extLst>
              <a:ext uri="{FF2B5EF4-FFF2-40B4-BE49-F238E27FC236}">
                <a16:creationId xmlns:a16="http://schemas.microsoft.com/office/drawing/2014/main" id="{42D45E2E-647A-4FB8-956E-C9FDCF6074C3}"/>
              </a:ext>
            </a:extLst>
          </p:cNvPr>
          <p:cNvSpPr txBox="1"/>
          <p:nvPr/>
        </p:nvSpPr>
        <p:spPr>
          <a:xfrm>
            <a:off x="982722" y="6215675"/>
            <a:ext cx="3523850" cy="276999"/>
          </a:xfrm>
          <a:prstGeom prst="rect">
            <a:avLst/>
          </a:prstGeom>
          <a:noFill/>
        </p:spPr>
        <p:txBody>
          <a:bodyPr wrap="none" rtlCol="0">
            <a:spAutoFit/>
          </a:bodyPr>
          <a:lstStyle/>
          <a:p>
            <a:r>
              <a:rPr lang="en-US" sz="1200" dirty="0">
                <a:solidFill>
                  <a:schemeClr val="bg1"/>
                </a:solidFill>
              </a:rPr>
              <a:t>* It is not an optical solution. Best result after one week</a:t>
            </a:r>
            <a:endParaRPr lang="pt-PT" sz="1200" dirty="0">
              <a:solidFill>
                <a:schemeClr val="bg1"/>
              </a:solidFill>
            </a:endParaRPr>
          </a:p>
        </p:txBody>
      </p:sp>
    </p:spTree>
    <p:extLst>
      <p:ext uri="{BB962C8B-B14F-4D97-AF65-F5344CB8AC3E}">
        <p14:creationId xmlns:p14="http://schemas.microsoft.com/office/powerpoint/2010/main" val="224490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61595"/>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tx2">
                    <a:lumMod val="60000"/>
                    <a:lumOff val="40000"/>
                  </a:schemeClr>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bg2"/>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2824751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7144"/>
            <a:ext cx="8229600" cy="823823"/>
          </a:xfrm>
        </p:spPr>
        <p:txBody>
          <a:bodyPr>
            <a:normAutofit/>
          </a:bodyPr>
          <a:lstStyle/>
          <a:p>
            <a:pPr algn="l"/>
            <a:r>
              <a:rPr lang="en-US" sz="3000" dirty="0">
                <a:solidFill>
                  <a:schemeClr val="bg2"/>
                </a:solidFill>
              </a:rPr>
              <a:t>Cost per bit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6" name="Marcador de Posição do Rodapé 4">
            <a:extLst>
              <a:ext uri="{FF2B5EF4-FFF2-40B4-BE49-F238E27FC236}">
                <a16:creationId xmlns:a16="http://schemas.microsoft.com/office/drawing/2014/main" id="{188A15D3-E15A-4A81-8A43-BA35AA93560B}"/>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graphicFrame>
        <p:nvGraphicFramePr>
          <p:cNvPr id="7" name="Marcador de Posição de Conteúdo 2">
            <a:extLst>
              <a:ext uri="{FF2B5EF4-FFF2-40B4-BE49-F238E27FC236}">
                <a16:creationId xmlns:a16="http://schemas.microsoft.com/office/drawing/2014/main" id="{75BC05D6-8913-42EF-862C-233299AC1795}"/>
              </a:ext>
            </a:extLst>
          </p:cNvPr>
          <p:cNvGraphicFramePr>
            <a:graphicFrameLocks/>
          </p:cNvGraphicFramePr>
          <p:nvPr>
            <p:extLst>
              <p:ext uri="{D42A27DB-BD31-4B8C-83A1-F6EECF244321}">
                <p14:modId xmlns:p14="http://schemas.microsoft.com/office/powerpoint/2010/main" val="2369200965"/>
              </p:ext>
            </p:extLst>
          </p:nvPr>
        </p:nvGraphicFramePr>
        <p:xfrm>
          <a:off x="450414" y="915375"/>
          <a:ext cx="7694532" cy="2123440"/>
        </p:xfrm>
        <a:graphic>
          <a:graphicData uri="http://schemas.openxmlformats.org/drawingml/2006/table">
            <a:tbl>
              <a:tblPr firstRow="1" bandRow="1">
                <a:tableStyleId>{BDBED569-4797-4DF1-A0F4-6AAB3CD982D8}</a:tableStyleId>
              </a:tblPr>
              <a:tblGrid>
                <a:gridCol w="1773555">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without</a:t>
                      </a:r>
                      <a:r>
                        <a:rPr lang="pt-PT" dirty="0">
                          <a:solidFill>
                            <a:schemeClr val="bg1"/>
                          </a:solidFill>
                        </a:rPr>
                        <a:t> </a:t>
                      </a:r>
                      <a:r>
                        <a:rPr lang="en-US" noProof="0" dirty="0">
                          <a:solidFill>
                            <a:schemeClr val="bg1"/>
                          </a:solidFill>
                        </a:rPr>
                        <a:t>survivability</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en-US" b="1" noProof="0" dirty="0">
                          <a:solidFill>
                            <a:schemeClr val="bg1"/>
                          </a:solidFill>
                        </a:rPr>
                        <a:t>Low</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tc>
                  <a:txBody>
                    <a:bodyPr/>
                    <a:lstStyle/>
                    <a:p>
                      <a:pPr algn="ctr"/>
                      <a:r>
                        <a:rPr lang="en-US" b="1" noProof="0" dirty="0">
                          <a:solidFill>
                            <a:schemeClr val="bg1"/>
                          </a:solidFill>
                        </a:rPr>
                        <a:t>Medium traffic scenario</a:t>
                      </a:r>
                    </a:p>
                  </a:txBody>
                  <a:tcPr/>
                </a:tc>
                <a:tc>
                  <a:txBody>
                    <a:bodyPr/>
                    <a:lstStyle/>
                    <a:p>
                      <a:pPr algn="ctr"/>
                      <a:r>
                        <a:rPr lang="en-US" b="1" noProof="0" dirty="0">
                          <a:solidFill>
                            <a:schemeClr val="bg1"/>
                          </a:solidFill>
                        </a:rPr>
                        <a:t>High</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extLst>
                  <a:ext uri="{0D108BD9-81ED-4DB2-BD59-A6C34878D82A}">
                    <a16:rowId xmlns:a16="http://schemas.microsoft.com/office/drawing/2014/main" val="821456971"/>
                  </a:ext>
                </a:extLst>
              </a:tr>
              <a:tr h="370840">
                <a:tc>
                  <a:txBody>
                    <a:bodyPr/>
                    <a:lstStyle/>
                    <a:p>
                      <a:pPr algn="ctr"/>
                      <a:r>
                        <a:rPr lang="pt-PT" dirty="0">
                          <a:solidFill>
                            <a:schemeClr val="bg1"/>
                          </a:solidFill>
                        </a:rPr>
                        <a:t>Opaque</a:t>
                      </a:r>
                    </a:p>
                  </a:txBody>
                  <a:tcPr/>
                </a:tc>
                <a:tc>
                  <a:txBody>
                    <a:bodyPr/>
                    <a:lstStyle/>
                    <a:p>
                      <a:pPr algn="ctr"/>
                      <a:r>
                        <a:rPr lang="pt-PT" dirty="0">
                          <a:solidFill>
                            <a:schemeClr val="bg1"/>
                          </a:solidFill>
                        </a:rPr>
                        <a:t>22.533 €/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18.121 €/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17.823 €/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1060578046"/>
                  </a:ext>
                </a:extLst>
              </a:tr>
              <a:tr h="370840">
                <a:tc>
                  <a:txBody>
                    <a:bodyPr/>
                    <a:lstStyle/>
                    <a:p>
                      <a:pPr algn="ctr"/>
                      <a:r>
                        <a:rPr lang="en-US" noProof="0" dirty="0">
                          <a:solidFill>
                            <a:schemeClr val="bg1"/>
                          </a:solidFill>
                        </a:rPr>
                        <a:t>Transparent</a:t>
                      </a:r>
                    </a:p>
                  </a:txBody>
                  <a:tcPr/>
                </a:tc>
                <a:tc>
                  <a:txBody>
                    <a:bodyPr/>
                    <a:lstStyle/>
                    <a:p>
                      <a:pPr algn="ctr"/>
                      <a:r>
                        <a:rPr lang="pt-PT" dirty="0">
                          <a:solidFill>
                            <a:schemeClr val="bg1"/>
                          </a:solidFill>
                        </a:rPr>
                        <a:t>60.630 €/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19.366 €/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18.047 €/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3347219178"/>
                  </a:ext>
                </a:extLst>
              </a:tr>
              <a:tr h="370840">
                <a:tc>
                  <a:txBody>
                    <a:bodyPr/>
                    <a:lstStyle/>
                    <a:p>
                      <a:pPr algn="ctr"/>
                      <a:r>
                        <a:rPr lang="en-US" noProof="0" dirty="0">
                          <a:solidFill>
                            <a:schemeClr val="bg1"/>
                          </a:solidFill>
                        </a:rPr>
                        <a:t>Translucent</a:t>
                      </a:r>
                    </a:p>
                  </a:txBody>
                  <a:tcPr/>
                </a:tc>
                <a:tc>
                  <a:txBody>
                    <a:bodyPr/>
                    <a:lstStyle/>
                    <a:p>
                      <a:pPr algn="ctr"/>
                      <a:r>
                        <a:rPr lang="pt-PT" dirty="0">
                          <a:solidFill>
                            <a:schemeClr val="bg1"/>
                          </a:solidFill>
                        </a:rPr>
                        <a:t>15.063 €/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8.685 €/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8.599 €/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589021076"/>
                  </a:ext>
                </a:extLst>
              </a:tr>
            </a:tbl>
          </a:graphicData>
        </a:graphic>
      </p:graphicFrame>
      <p:graphicFrame>
        <p:nvGraphicFramePr>
          <p:cNvPr id="8" name="Marcador de Posição de Conteúdo 2">
            <a:extLst>
              <a:ext uri="{FF2B5EF4-FFF2-40B4-BE49-F238E27FC236}">
                <a16:creationId xmlns:a16="http://schemas.microsoft.com/office/drawing/2014/main" id="{907C349A-B6A8-4832-96C9-2A3767362A32}"/>
              </a:ext>
            </a:extLst>
          </p:cNvPr>
          <p:cNvGraphicFramePr>
            <a:graphicFrameLocks/>
          </p:cNvGraphicFramePr>
          <p:nvPr>
            <p:extLst>
              <p:ext uri="{D42A27DB-BD31-4B8C-83A1-F6EECF244321}">
                <p14:modId xmlns:p14="http://schemas.microsoft.com/office/powerpoint/2010/main" val="657334135"/>
              </p:ext>
            </p:extLst>
          </p:nvPr>
        </p:nvGraphicFramePr>
        <p:xfrm>
          <a:off x="422526" y="3534601"/>
          <a:ext cx="7694532" cy="2123440"/>
        </p:xfrm>
        <a:graphic>
          <a:graphicData uri="http://schemas.openxmlformats.org/drawingml/2006/table">
            <a:tbl>
              <a:tblPr firstRow="1" bandRow="1">
                <a:tableStyleId>{BDBED569-4797-4DF1-A0F4-6AAB3CD982D8}</a:tableStyleId>
              </a:tblPr>
              <a:tblGrid>
                <a:gridCol w="1773555">
                  <a:extLst>
                    <a:ext uri="{9D8B030D-6E8A-4147-A177-3AD203B41FA5}">
                      <a16:colId xmlns:a16="http://schemas.microsoft.com/office/drawing/2014/main" val="4273730863"/>
                    </a:ext>
                  </a:extLst>
                </a:gridCol>
                <a:gridCol w="1973659">
                  <a:extLst>
                    <a:ext uri="{9D8B030D-6E8A-4147-A177-3AD203B41FA5}">
                      <a16:colId xmlns:a16="http://schemas.microsoft.com/office/drawing/2014/main" val="1081169322"/>
                    </a:ext>
                  </a:extLst>
                </a:gridCol>
                <a:gridCol w="1973659">
                  <a:extLst>
                    <a:ext uri="{9D8B030D-6E8A-4147-A177-3AD203B41FA5}">
                      <a16:colId xmlns:a16="http://schemas.microsoft.com/office/drawing/2014/main" val="3241045287"/>
                    </a:ext>
                  </a:extLst>
                </a:gridCol>
                <a:gridCol w="1973659">
                  <a:extLst>
                    <a:ext uri="{9D8B030D-6E8A-4147-A177-3AD203B41FA5}">
                      <a16:colId xmlns:a16="http://schemas.microsoft.com/office/drawing/2014/main" val="2757559225"/>
                    </a:ext>
                  </a:extLst>
                </a:gridCol>
              </a:tblGrid>
              <a:tr h="370840">
                <a:tc gridSpan="4">
                  <a:txBody>
                    <a:bodyPr/>
                    <a:lstStyle/>
                    <a:p>
                      <a:pPr algn="ctr"/>
                      <a:r>
                        <a:rPr lang="en-US" noProof="0" dirty="0">
                          <a:solidFill>
                            <a:schemeClr val="bg1"/>
                          </a:solidFill>
                        </a:rPr>
                        <a:t>With 1+1 protection</a:t>
                      </a:r>
                    </a:p>
                  </a:txBody>
                  <a:tcPr/>
                </a:tc>
                <a:tc hMerge="1">
                  <a:txBody>
                    <a:bodyPr/>
                    <a:lstStyle/>
                    <a:p>
                      <a:endParaRPr lang="pt-PT" dirty="0"/>
                    </a:p>
                  </a:txBody>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4290244172"/>
                  </a:ext>
                </a:extLst>
              </a:tr>
              <a:tr h="370840">
                <a:tc>
                  <a:txBody>
                    <a:bodyPr/>
                    <a:lstStyle/>
                    <a:p>
                      <a:pPr algn="ctr"/>
                      <a:endParaRPr lang="pt-PT" sz="1800" b="0" dirty="0">
                        <a:solidFill>
                          <a:schemeClr val="bg1"/>
                        </a:solidFill>
                      </a:endParaRPr>
                    </a:p>
                  </a:txBody>
                  <a:tcPr/>
                </a:tc>
                <a:tc>
                  <a:txBody>
                    <a:bodyPr/>
                    <a:lstStyle/>
                    <a:p>
                      <a:pPr algn="ctr"/>
                      <a:r>
                        <a:rPr lang="en-US" b="1" noProof="0" dirty="0">
                          <a:solidFill>
                            <a:schemeClr val="bg1"/>
                          </a:solidFill>
                        </a:rPr>
                        <a:t>Low</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tc>
                  <a:txBody>
                    <a:bodyPr/>
                    <a:lstStyle/>
                    <a:p>
                      <a:pPr algn="ctr"/>
                      <a:r>
                        <a:rPr lang="en-US" b="1" noProof="0" dirty="0">
                          <a:solidFill>
                            <a:schemeClr val="bg1"/>
                          </a:solidFill>
                        </a:rPr>
                        <a:t>Medium traffic scenario</a:t>
                      </a:r>
                    </a:p>
                  </a:txBody>
                  <a:tcPr/>
                </a:tc>
                <a:tc>
                  <a:txBody>
                    <a:bodyPr/>
                    <a:lstStyle/>
                    <a:p>
                      <a:pPr algn="ctr"/>
                      <a:r>
                        <a:rPr lang="en-US" b="1" noProof="0" dirty="0">
                          <a:solidFill>
                            <a:schemeClr val="bg1"/>
                          </a:solidFill>
                        </a:rPr>
                        <a:t>High</a:t>
                      </a:r>
                      <a:r>
                        <a:rPr lang="pt-PT" b="1" dirty="0">
                          <a:solidFill>
                            <a:schemeClr val="bg1"/>
                          </a:solidFill>
                        </a:rPr>
                        <a:t> </a:t>
                      </a:r>
                      <a:r>
                        <a:rPr lang="en-US" b="1" noProof="0" dirty="0">
                          <a:solidFill>
                            <a:schemeClr val="bg1"/>
                          </a:solidFill>
                        </a:rPr>
                        <a:t>traffic</a:t>
                      </a:r>
                      <a:r>
                        <a:rPr lang="pt-PT" b="1" dirty="0">
                          <a:solidFill>
                            <a:schemeClr val="bg1"/>
                          </a:solidFill>
                        </a:rPr>
                        <a:t> </a:t>
                      </a:r>
                      <a:r>
                        <a:rPr lang="en-US" b="1" noProof="0" dirty="0">
                          <a:solidFill>
                            <a:schemeClr val="bg1"/>
                          </a:solidFill>
                        </a:rPr>
                        <a:t>scenario</a:t>
                      </a:r>
                    </a:p>
                  </a:txBody>
                  <a:tcPr/>
                </a:tc>
                <a:extLst>
                  <a:ext uri="{0D108BD9-81ED-4DB2-BD59-A6C34878D82A}">
                    <a16:rowId xmlns:a16="http://schemas.microsoft.com/office/drawing/2014/main" val="821456971"/>
                  </a:ext>
                </a:extLst>
              </a:tr>
              <a:tr h="370840">
                <a:tc>
                  <a:txBody>
                    <a:bodyPr/>
                    <a:lstStyle/>
                    <a:p>
                      <a:pPr algn="ctr"/>
                      <a:r>
                        <a:rPr lang="pt-PT" dirty="0">
                          <a:solidFill>
                            <a:schemeClr val="bg1"/>
                          </a:solidFill>
                        </a:rPr>
                        <a:t>Opaque</a:t>
                      </a:r>
                      <a:endParaRPr lang="en-US" noProof="0" dirty="0">
                        <a:solidFill>
                          <a:schemeClr val="bg1"/>
                        </a:solidFill>
                      </a:endParaRPr>
                    </a:p>
                  </a:txBody>
                  <a:tcPr/>
                </a:tc>
                <a:tc>
                  <a:txBody>
                    <a:bodyPr/>
                    <a:lstStyle/>
                    <a:p>
                      <a:pPr algn="ctr"/>
                      <a:r>
                        <a:rPr lang="pt-PT" dirty="0">
                          <a:solidFill>
                            <a:schemeClr val="bg1"/>
                          </a:solidFill>
                        </a:rPr>
                        <a:t>53.963 €/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47.881 €/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47.703 €/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1060578046"/>
                  </a:ext>
                </a:extLst>
              </a:tr>
              <a:tr h="370840">
                <a:tc>
                  <a:txBody>
                    <a:bodyPr/>
                    <a:lstStyle/>
                    <a:p>
                      <a:pPr algn="ctr"/>
                      <a:r>
                        <a:rPr lang="en-US" noProof="0" dirty="0">
                          <a:solidFill>
                            <a:schemeClr val="bg1"/>
                          </a:solidFill>
                        </a:rPr>
                        <a:t>Transparent</a:t>
                      </a:r>
                    </a:p>
                  </a:txBody>
                  <a:tcPr/>
                </a:tc>
                <a:tc>
                  <a:txBody>
                    <a:bodyPr/>
                    <a:lstStyle/>
                    <a:p>
                      <a:pPr algn="ctr"/>
                      <a:r>
                        <a:rPr lang="pt-PT" dirty="0">
                          <a:solidFill>
                            <a:schemeClr val="bg1"/>
                          </a:solidFill>
                        </a:rPr>
                        <a:t>144.935 €/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47.908 €/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44.880 €/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3347219178"/>
                  </a:ext>
                </a:extLst>
              </a:tr>
              <a:tr h="370840">
                <a:tc>
                  <a:txBody>
                    <a:bodyPr/>
                    <a:lstStyle/>
                    <a:p>
                      <a:pPr algn="ctr"/>
                      <a:r>
                        <a:rPr lang="en-US" noProof="0" dirty="0">
                          <a:solidFill>
                            <a:schemeClr val="bg1"/>
                          </a:solidFill>
                        </a:rPr>
                        <a:t>Translucent</a:t>
                      </a:r>
                    </a:p>
                  </a:txBody>
                  <a:tcPr/>
                </a:tc>
                <a:tc>
                  <a:txBody>
                    <a:bodyPr/>
                    <a:lstStyle/>
                    <a:p>
                      <a:pPr algn="ctr"/>
                      <a:r>
                        <a:rPr lang="pt-PT" dirty="0">
                          <a:solidFill>
                            <a:schemeClr val="bg1"/>
                          </a:solidFill>
                        </a:rPr>
                        <a:t>25.135 €/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19.333 €/</a:t>
                      </a:r>
                      <a:r>
                        <a:rPr lang="pt-PT" dirty="0" err="1">
                          <a:solidFill>
                            <a:schemeClr val="bg1"/>
                          </a:solidFill>
                        </a:rPr>
                        <a:t>Gbit</a:t>
                      </a:r>
                      <a:r>
                        <a:rPr lang="pt-PT" dirty="0">
                          <a:solidFill>
                            <a:schemeClr val="bg1"/>
                          </a:solidFill>
                        </a:rPr>
                        <a:t>/s</a:t>
                      </a:r>
                    </a:p>
                  </a:txBody>
                  <a:tcPr/>
                </a:tc>
                <a:tc>
                  <a:txBody>
                    <a:bodyPr/>
                    <a:lstStyle/>
                    <a:p>
                      <a:pPr algn="ctr"/>
                      <a:r>
                        <a:rPr lang="pt-PT" dirty="0">
                          <a:solidFill>
                            <a:schemeClr val="bg1"/>
                          </a:solidFill>
                        </a:rPr>
                        <a:t>19.505 €/</a:t>
                      </a:r>
                      <a:r>
                        <a:rPr lang="pt-PT" dirty="0" err="1">
                          <a:solidFill>
                            <a:schemeClr val="bg1"/>
                          </a:solidFill>
                        </a:rPr>
                        <a:t>Gbit</a:t>
                      </a:r>
                      <a:r>
                        <a:rPr lang="pt-PT" dirty="0">
                          <a:solidFill>
                            <a:schemeClr val="bg1"/>
                          </a:solidFill>
                        </a:rPr>
                        <a:t>/s</a:t>
                      </a:r>
                    </a:p>
                  </a:txBody>
                  <a:tcPr/>
                </a:tc>
                <a:extLst>
                  <a:ext uri="{0D108BD9-81ED-4DB2-BD59-A6C34878D82A}">
                    <a16:rowId xmlns:a16="http://schemas.microsoft.com/office/drawing/2014/main" val="589021076"/>
                  </a:ext>
                </a:extLst>
              </a:tr>
            </a:tbl>
          </a:graphicData>
        </a:graphic>
      </p:graphicFrame>
    </p:spTree>
    <p:extLst>
      <p:ext uri="{BB962C8B-B14F-4D97-AF65-F5344CB8AC3E}">
        <p14:creationId xmlns:p14="http://schemas.microsoft.com/office/powerpoint/2010/main" val="14432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a:noFill/>
        </p:spPr>
        <p:txBody>
          <a:bodyPr/>
          <a:lstStyle/>
          <a:p>
            <a:pPr algn="l"/>
            <a:r>
              <a:rPr lang="en-US" sz="3000" dirty="0">
                <a:solidFill>
                  <a:schemeClr val="bg2"/>
                </a:solidFill>
              </a:rPr>
              <a:t>Conclusions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34820" y="1251425"/>
            <a:ext cx="7894780" cy="5042448"/>
          </a:xfrm>
        </p:spPr>
        <p:txBody>
          <a:bodyPr vert="horz" lIns="91440" tIns="45720" rIns="91440" bIns="45720" rtlCol="0" anchor="t">
            <a:noAutofit/>
          </a:bodyPr>
          <a:lstStyle/>
          <a:p>
            <a:pPr>
              <a:lnSpc>
                <a:spcPct val="100000"/>
              </a:lnSpc>
            </a:pPr>
            <a:endParaRPr lang="en-US" sz="1800" b="1" dirty="0">
              <a:solidFill>
                <a:schemeClr val="bg1"/>
              </a:solidFill>
            </a:endParaRPr>
          </a:p>
          <a:p>
            <a:pPr>
              <a:lnSpc>
                <a:spcPct val="100000"/>
              </a:lnSpc>
            </a:pPr>
            <a:r>
              <a:rPr lang="en-US" sz="1800" b="1" dirty="0">
                <a:solidFill>
                  <a:schemeClr val="bg1"/>
                </a:solidFill>
              </a:rPr>
              <a:t>ILP models have been developed for all transport modes without survivability and with 1+1 protection where each model contains a set of constraints.</a:t>
            </a:r>
          </a:p>
          <a:p>
            <a:pPr marL="0" indent="0">
              <a:lnSpc>
                <a:spcPct val="100000"/>
              </a:lnSpc>
              <a:buNone/>
            </a:pPr>
            <a:endParaRPr lang="en-US" sz="1800" b="1" dirty="0">
              <a:solidFill>
                <a:schemeClr val="bg1"/>
              </a:solidFill>
            </a:endParaRPr>
          </a:p>
          <a:p>
            <a:pPr>
              <a:lnSpc>
                <a:spcPct val="100000"/>
              </a:lnSpc>
            </a:pPr>
            <a:r>
              <a:rPr lang="en-US" sz="1800" dirty="0">
                <a:solidFill>
                  <a:schemeClr val="bg1"/>
                </a:solidFill>
              </a:rPr>
              <a:t>For a comparative analysis is used the network </a:t>
            </a:r>
            <a:r>
              <a:rPr lang="en-US" sz="1800" b="1" dirty="0">
                <a:solidFill>
                  <a:schemeClr val="bg1"/>
                </a:solidFill>
              </a:rPr>
              <a:t>CAPEX analytically calculated </a:t>
            </a:r>
            <a:r>
              <a:rPr lang="en-US" sz="1800" dirty="0">
                <a:solidFill>
                  <a:schemeClr val="bg1"/>
                </a:solidFill>
              </a:rPr>
              <a:t>and the results obtained with the </a:t>
            </a:r>
            <a:r>
              <a:rPr lang="en-US" sz="1800" b="1" dirty="0">
                <a:solidFill>
                  <a:schemeClr val="bg1"/>
                </a:solidFill>
              </a:rPr>
              <a:t>heuristic algorithms already created</a:t>
            </a:r>
            <a:r>
              <a:rPr lang="en-US" sz="1800" dirty="0">
                <a:solidFill>
                  <a:schemeClr val="bg1"/>
                </a:solidFill>
              </a:rPr>
              <a:t>.</a:t>
            </a:r>
          </a:p>
          <a:p>
            <a:pPr marL="0" indent="0">
              <a:lnSpc>
                <a:spcPct val="100000"/>
              </a:lnSpc>
              <a:buNone/>
            </a:pPr>
            <a:endParaRPr lang="en-US" sz="1800" dirty="0">
              <a:solidFill>
                <a:schemeClr val="bg1"/>
              </a:solidFill>
            </a:endParaRPr>
          </a:p>
          <a:p>
            <a:pPr>
              <a:lnSpc>
                <a:spcPct val="100000"/>
              </a:lnSpc>
            </a:pPr>
            <a:r>
              <a:rPr lang="en-US" sz="1800" dirty="0">
                <a:solidFill>
                  <a:schemeClr val="bg1"/>
                </a:solidFill>
              </a:rPr>
              <a:t>From the analytical model we can state, taking into account the </a:t>
            </a:r>
            <a:r>
              <a:rPr lang="en-US" sz="1800" b="1" dirty="0">
                <a:solidFill>
                  <a:schemeClr val="bg1"/>
                </a:solidFill>
              </a:rPr>
              <a:t>margin of error of 10%, </a:t>
            </a:r>
            <a:r>
              <a:rPr lang="en-US" sz="1800" dirty="0">
                <a:solidFill>
                  <a:schemeClr val="bg1"/>
                </a:solidFill>
              </a:rPr>
              <a:t>that all formulas and deductions for the opaque and transparent mode give us </a:t>
            </a:r>
            <a:r>
              <a:rPr lang="en-US" sz="1800" b="1" dirty="0">
                <a:solidFill>
                  <a:schemeClr val="bg1"/>
                </a:solidFill>
              </a:rPr>
              <a:t>a value close to the optimum</a:t>
            </a:r>
            <a:r>
              <a:rPr lang="en-US" sz="1800" dirty="0">
                <a:solidFill>
                  <a:schemeClr val="bg1"/>
                </a:solidFill>
              </a:rPr>
              <a: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96FA983E-7097-4624-BE14-B7E400E3DD6E}"/>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17125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8229600" cy="823823"/>
          </a:xfrm>
          <a:noFill/>
        </p:spPr>
        <p:txBody>
          <a:bodyPr/>
          <a:lstStyle/>
          <a:p>
            <a:pPr algn="l"/>
            <a:r>
              <a:rPr lang="en-US" sz="3000" dirty="0">
                <a:solidFill>
                  <a:schemeClr val="bg2"/>
                </a:solidFill>
              </a:rPr>
              <a:t>Conclusions</a:t>
            </a:r>
          </a:p>
        </p:txBody>
      </p:sp>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334820" y="1251425"/>
            <a:ext cx="7894780" cy="5042448"/>
          </a:xfrm>
        </p:spPr>
        <p:txBody>
          <a:bodyPr vert="horz" lIns="91440" tIns="45720" rIns="91440" bIns="45720" rtlCol="0" anchor="t">
            <a:noAutofit/>
          </a:bodyPr>
          <a:lstStyle/>
          <a:p>
            <a:pPr marL="0" indent="0">
              <a:buNone/>
            </a:pPr>
            <a:endParaRPr lang="en-US" sz="1800" dirty="0">
              <a:solidFill>
                <a:schemeClr val="bg1"/>
              </a:solidFill>
            </a:endParaRPr>
          </a:p>
          <a:p>
            <a:r>
              <a:rPr lang="en-US" sz="1800" dirty="0">
                <a:solidFill>
                  <a:schemeClr val="bg1"/>
                </a:solidFill>
              </a:rPr>
              <a:t>The </a:t>
            </a:r>
            <a:r>
              <a:rPr lang="en-US" sz="1800" b="1" dirty="0">
                <a:solidFill>
                  <a:schemeClr val="bg1"/>
                </a:solidFill>
              </a:rPr>
              <a:t>heuristic algorithms </a:t>
            </a:r>
            <a:r>
              <a:rPr lang="en-US" sz="1800" dirty="0">
                <a:solidFill>
                  <a:schemeClr val="bg1"/>
                </a:solidFill>
              </a:rPr>
              <a:t>are </a:t>
            </a:r>
            <a:r>
              <a:rPr lang="en-US" sz="1800" b="1" dirty="0">
                <a:solidFill>
                  <a:schemeClr val="bg1"/>
                </a:solidFill>
              </a:rPr>
              <a:t>a good solution for realistic and more complex </a:t>
            </a:r>
            <a:r>
              <a:rPr lang="en-US" sz="1800" dirty="0">
                <a:solidFill>
                  <a:schemeClr val="bg1"/>
                </a:solidFill>
              </a:rPr>
              <a:t>networks because it obtains results </a:t>
            </a:r>
            <a:r>
              <a:rPr lang="en-US" sz="1800" b="1" dirty="0">
                <a:solidFill>
                  <a:schemeClr val="bg1"/>
                </a:solidFill>
              </a:rPr>
              <a:t>close to the optimal solutions </a:t>
            </a:r>
            <a:r>
              <a:rPr lang="en-US" sz="1800" dirty="0">
                <a:solidFill>
                  <a:schemeClr val="bg1"/>
                </a:solidFill>
              </a:rPr>
              <a:t>obtained by the ILPs.</a:t>
            </a:r>
          </a:p>
          <a:p>
            <a:pPr>
              <a:lnSpc>
                <a:spcPct val="100000"/>
              </a:lnSpc>
            </a:pPr>
            <a:endParaRPr lang="en-US" sz="1800" dirty="0">
              <a:solidFill>
                <a:schemeClr val="bg1"/>
              </a:solidFill>
            </a:endParaRPr>
          </a:p>
          <a:p>
            <a:pPr>
              <a:lnSpc>
                <a:spcPct val="100000"/>
              </a:lnSpc>
            </a:pPr>
            <a:r>
              <a:rPr lang="en-US" sz="1800" dirty="0">
                <a:solidFill>
                  <a:schemeClr val="bg1"/>
                </a:solidFill>
              </a:rPr>
              <a:t>We can say that </a:t>
            </a:r>
            <a:r>
              <a:rPr lang="en-US" sz="1800" b="1" dirty="0">
                <a:solidFill>
                  <a:schemeClr val="bg1"/>
                </a:solidFill>
              </a:rPr>
              <a:t>the best ILP model is the translucent mode</a:t>
            </a:r>
            <a:r>
              <a:rPr lang="en-US" sz="1800" dirty="0">
                <a:solidFill>
                  <a:schemeClr val="bg1"/>
                </a:solidFill>
              </a:rPr>
              <a:t>, because it provides a </a:t>
            </a:r>
            <a:r>
              <a:rPr lang="en-US" sz="1800" b="1" dirty="0">
                <a:solidFill>
                  <a:schemeClr val="bg1"/>
                </a:solidFill>
              </a:rPr>
              <a:t>lower cost than the other modes </a:t>
            </a:r>
            <a:r>
              <a:rPr lang="en-US" sz="1800" dirty="0">
                <a:solidFill>
                  <a:schemeClr val="bg1"/>
                </a:solidFill>
              </a:rPr>
              <a:t>allowing to carry more traffic.</a:t>
            </a:r>
          </a:p>
          <a:p>
            <a:pPr>
              <a:lnSpc>
                <a:spcPct val="100000"/>
              </a:lnSpc>
            </a:pPr>
            <a:endParaRPr lang="en-US" sz="1800" dirty="0">
              <a:solidFill>
                <a:schemeClr val="bg1"/>
              </a:solidFill>
            </a:endParaRPr>
          </a:p>
          <a:p>
            <a:pPr>
              <a:lnSpc>
                <a:spcPct val="100000"/>
              </a:lnSpc>
            </a:pPr>
            <a:r>
              <a:rPr lang="en-US" sz="1800" dirty="0">
                <a:solidFill>
                  <a:schemeClr val="bg1"/>
                </a:solidFill>
              </a:rPr>
              <a:t>Regardless of the model chosen, it is </a:t>
            </a:r>
            <a:r>
              <a:rPr lang="en-US" sz="1800" b="1" dirty="0">
                <a:solidFill>
                  <a:schemeClr val="bg1"/>
                </a:solidFill>
              </a:rPr>
              <a:t>always more advantageous to put high traffic on the network</a:t>
            </a:r>
            <a:r>
              <a:rPr lang="en-US" sz="1800" dirty="0">
                <a:solidFill>
                  <a:schemeClr val="bg1"/>
                </a:solidFill>
              </a:rPr>
              <a:t>.</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659165" y="6356350"/>
            <a:ext cx="5704182" cy="365125"/>
          </a:xfrm>
        </p:spPr>
        <p:txBody>
          <a:bodyPr/>
          <a:lstStyle/>
          <a:p>
            <a:r>
              <a:rPr lang="en-US" dirty="0"/>
              <a:t>Dimensioning and Optimization in Optical Transport Networks</a:t>
            </a:r>
          </a:p>
        </p:txBody>
      </p:sp>
      <p:sp>
        <p:nvSpPr>
          <p:cNvPr id="8" name="Marcador de Posição do Rodapé 4">
            <a:extLst>
              <a:ext uri="{FF2B5EF4-FFF2-40B4-BE49-F238E27FC236}">
                <a16:creationId xmlns:a16="http://schemas.microsoft.com/office/drawing/2014/main" id="{96FA983E-7097-4624-BE14-B7E400E3DD6E}"/>
              </a:ext>
            </a:extLst>
          </p:cNvPr>
          <p:cNvSpPr txBox="1">
            <a:spLocks/>
          </p:cNvSpPr>
          <p:nvPr/>
        </p:nvSpPr>
        <p:spPr>
          <a:xfrm>
            <a:off x="14089" y="6445451"/>
            <a:ext cx="5741635" cy="422909"/>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6183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609600" y="2079030"/>
            <a:ext cx="8229600" cy="823823"/>
          </a:xfrm>
        </p:spPr>
        <p:txBody>
          <a:bodyPr/>
          <a:lstStyle/>
          <a:p>
            <a:pPr algn="ctr"/>
            <a:r>
              <a:rPr lang="en-US" sz="3000" dirty="0">
                <a:solidFill>
                  <a:schemeClr val="bg2"/>
                </a:solidFill>
              </a:rPr>
              <a:t>Thank you!  </a:t>
            </a:r>
          </a:p>
        </p:txBody>
      </p:sp>
    </p:spTree>
    <p:extLst>
      <p:ext uri="{BB962C8B-B14F-4D97-AF65-F5344CB8AC3E}">
        <p14:creationId xmlns:p14="http://schemas.microsoft.com/office/powerpoint/2010/main" val="88986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e Conteúdo 6">
            <a:extLst>
              <a:ext uri="{FF2B5EF4-FFF2-40B4-BE49-F238E27FC236}">
                <a16:creationId xmlns:a16="http://schemas.microsoft.com/office/drawing/2014/main" id="{5CD8BE25-7C36-419E-B805-71B8BC09D1D6}"/>
              </a:ext>
            </a:extLst>
          </p:cNvPr>
          <p:cNvSpPr>
            <a:spLocks noGrp="1"/>
          </p:cNvSpPr>
          <p:nvPr>
            <p:ph sz="half" idx="1"/>
          </p:nvPr>
        </p:nvSpPr>
        <p:spPr>
          <a:xfrm>
            <a:off x="1300022" y="1135091"/>
            <a:ext cx="4422468" cy="4925995"/>
          </a:xfrm>
        </p:spPr>
        <p:txBody>
          <a:bodyPr vert="horz" lIns="91440" tIns="45720" rIns="91440" bIns="45720" rtlCol="0" anchor="t">
            <a:normAutofit/>
          </a:bodyPr>
          <a:lstStyle/>
          <a:p>
            <a:pPr>
              <a:lnSpc>
                <a:spcPct val="200000"/>
              </a:lnSpc>
            </a:pPr>
            <a:r>
              <a:rPr lang="en-US" sz="2000" dirty="0">
                <a:solidFill>
                  <a:schemeClr val="tx2">
                    <a:lumMod val="60000"/>
                    <a:lumOff val="40000"/>
                  </a:schemeClr>
                </a:solidFill>
              </a:rPr>
              <a:t>Motivation</a:t>
            </a:r>
          </a:p>
          <a:p>
            <a:pPr>
              <a:lnSpc>
                <a:spcPct val="200000"/>
              </a:lnSpc>
            </a:pPr>
            <a:r>
              <a:rPr lang="en-US" sz="2000" dirty="0">
                <a:solidFill>
                  <a:schemeClr val="bg2"/>
                </a:solidFill>
              </a:rPr>
              <a:t>Network specification</a:t>
            </a:r>
          </a:p>
          <a:p>
            <a:pPr>
              <a:lnSpc>
                <a:spcPct val="200000"/>
              </a:lnSpc>
            </a:pPr>
            <a:r>
              <a:rPr lang="en-US" sz="2000" dirty="0">
                <a:solidFill>
                  <a:schemeClr val="tx2">
                    <a:lumMod val="60000"/>
                    <a:lumOff val="40000"/>
                  </a:schemeClr>
                </a:solidFill>
              </a:rPr>
              <a:t>Capital expenditures</a:t>
            </a:r>
          </a:p>
          <a:p>
            <a:pPr>
              <a:lnSpc>
                <a:spcPct val="200000"/>
              </a:lnSpc>
            </a:pPr>
            <a:r>
              <a:rPr lang="en-US" sz="2000" dirty="0">
                <a:solidFill>
                  <a:schemeClr val="tx2">
                    <a:lumMod val="60000"/>
                    <a:lumOff val="40000"/>
                  </a:schemeClr>
                </a:solidFill>
              </a:rPr>
              <a:t>Integer linear programming</a:t>
            </a:r>
          </a:p>
          <a:p>
            <a:pPr>
              <a:lnSpc>
                <a:spcPct val="200000"/>
              </a:lnSpc>
            </a:pPr>
            <a:r>
              <a:rPr lang="en-US" sz="2000" dirty="0">
                <a:solidFill>
                  <a:schemeClr val="tx2">
                    <a:lumMod val="60000"/>
                    <a:lumOff val="40000"/>
                  </a:schemeClr>
                </a:solidFill>
              </a:rPr>
              <a:t>Comparative analysis</a:t>
            </a:r>
          </a:p>
          <a:p>
            <a:pPr>
              <a:lnSpc>
                <a:spcPct val="200000"/>
              </a:lnSpc>
            </a:pPr>
            <a:r>
              <a:rPr lang="en-US" sz="2000" dirty="0">
                <a:solidFill>
                  <a:schemeClr val="tx2">
                    <a:lumMod val="60000"/>
                    <a:lumOff val="40000"/>
                  </a:schemeClr>
                </a:solidFill>
              </a:rPr>
              <a:t>Conclusions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1083234" y="6361043"/>
            <a:ext cx="5741635" cy="422909"/>
          </a:xfrm>
        </p:spPr>
        <p:txBody>
          <a:bodyPr/>
          <a:lstStyle/>
          <a:p>
            <a:r>
              <a:rPr lang="en-US" sz="1200" dirty="0"/>
              <a:t>Dimensioning and Optimization in Optical Transport Networks</a:t>
            </a:r>
          </a:p>
        </p:txBody>
      </p:sp>
    </p:spTree>
    <p:extLst>
      <p:ext uri="{BB962C8B-B14F-4D97-AF65-F5344CB8AC3E}">
        <p14:creationId xmlns:p14="http://schemas.microsoft.com/office/powerpoint/2010/main" val="323509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Network components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
        <p:nvSpPr>
          <p:cNvPr id="4" name="Marcador de Posição de Conteúdo 3">
            <a:extLst>
              <a:ext uri="{FF2B5EF4-FFF2-40B4-BE49-F238E27FC236}">
                <a16:creationId xmlns:a16="http://schemas.microsoft.com/office/drawing/2014/main" id="{BEF0BCE3-CB64-4A8C-9D9C-63CB44317E95}"/>
              </a:ext>
            </a:extLst>
          </p:cNvPr>
          <p:cNvSpPr>
            <a:spLocks noGrp="1"/>
          </p:cNvSpPr>
          <p:nvPr>
            <p:ph sz="half" idx="2"/>
          </p:nvPr>
        </p:nvSpPr>
        <p:spPr>
          <a:xfrm>
            <a:off x="4679482" y="984737"/>
            <a:ext cx="4464518" cy="5508137"/>
          </a:xfrm>
        </p:spPr>
        <p:txBody>
          <a:bodyPr>
            <a:normAutofit/>
          </a:bodyPr>
          <a:lstStyle/>
          <a:p>
            <a:pPr marL="0" indent="0" algn="ctr">
              <a:buNone/>
            </a:pPr>
            <a:r>
              <a:rPr lang="en-US" sz="1800" b="1" dirty="0">
                <a:solidFill>
                  <a:schemeClr val="bg1"/>
                </a:solidFill>
              </a:rPr>
              <a:t>Node architecture</a:t>
            </a:r>
          </a:p>
        </p:txBody>
      </p:sp>
      <p:sp>
        <p:nvSpPr>
          <p:cNvPr id="7" name="Marcador de Posição de Conteúdo 6">
            <a:extLst>
              <a:ext uri="{FF2B5EF4-FFF2-40B4-BE49-F238E27FC236}">
                <a16:creationId xmlns:a16="http://schemas.microsoft.com/office/drawing/2014/main" id="{A16DACD6-2ECB-4FB9-8A4E-8EFC425FC9D5}"/>
              </a:ext>
            </a:extLst>
          </p:cNvPr>
          <p:cNvSpPr>
            <a:spLocks noGrp="1"/>
          </p:cNvSpPr>
          <p:nvPr>
            <p:ph sz="half" idx="1"/>
          </p:nvPr>
        </p:nvSpPr>
        <p:spPr>
          <a:xfrm>
            <a:off x="0" y="984738"/>
            <a:ext cx="4679482" cy="597785"/>
          </a:xfrm>
        </p:spPr>
        <p:txBody>
          <a:bodyPr>
            <a:normAutofit/>
          </a:bodyPr>
          <a:lstStyle/>
          <a:p>
            <a:pPr marL="0" indent="0" algn="ctr">
              <a:buNone/>
            </a:pPr>
            <a:r>
              <a:rPr lang="en-US" sz="1800" b="1" dirty="0">
                <a:solidFill>
                  <a:schemeClr val="bg1"/>
                </a:solidFill>
              </a:rPr>
              <a:t>Link architecture</a:t>
            </a:r>
          </a:p>
        </p:txBody>
      </p:sp>
      <p:pic>
        <p:nvPicPr>
          <p:cNvPr id="9" name="Imagem 8">
            <a:extLst>
              <a:ext uri="{FF2B5EF4-FFF2-40B4-BE49-F238E27FC236}">
                <a16:creationId xmlns:a16="http://schemas.microsoft.com/office/drawing/2014/main" id="{86B5FFA5-66A4-4BFC-A9C9-9644AB987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8571"/>
            <a:ext cx="4389120" cy="1370062"/>
          </a:xfrm>
          <a:prstGeom prst="rect">
            <a:avLst/>
          </a:prstGeom>
        </p:spPr>
      </p:pic>
      <p:pic>
        <p:nvPicPr>
          <p:cNvPr id="6" name="Imagem 5">
            <a:extLst>
              <a:ext uri="{FF2B5EF4-FFF2-40B4-BE49-F238E27FC236}">
                <a16:creationId xmlns:a16="http://schemas.microsoft.com/office/drawing/2014/main" id="{EFF5A32A-C49A-43DB-82FB-32E122AE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611" y="1582523"/>
            <a:ext cx="3318272" cy="1543626"/>
          </a:xfrm>
          <a:prstGeom prst="rect">
            <a:avLst/>
          </a:prstGeom>
        </p:spPr>
      </p:pic>
      <p:pic>
        <p:nvPicPr>
          <p:cNvPr id="10" name="Imagem 9">
            <a:extLst>
              <a:ext uri="{FF2B5EF4-FFF2-40B4-BE49-F238E27FC236}">
                <a16:creationId xmlns:a16="http://schemas.microsoft.com/office/drawing/2014/main" id="{60FB2F5E-DC36-41B1-8A6A-EAA120C6EB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777" y="3579964"/>
            <a:ext cx="3433927" cy="2459095"/>
          </a:xfrm>
          <a:prstGeom prst="rect">
            <a:avLst/>
          </a:prstGeom>
        </p:spPr>
      </p:pic>
      <p:sp>
        <p:nvSpPr>
          <p:cNvPr id="11" name="Marcador de Posição de Conteúdo 6">
            <a:extLst>
              <a:ext uri="{FF2B5EF4-FFF2-40B4-BE49-F238E27FC236}">
                <a16:creationId xmlns:a16="http://schemas.microsoft.com/office/drawing/2014/main" id="{888BB054-53A8-49A4-9A44-D78AA77D3D91}"/>
              </a:ext>
            </a:extLst>
          </p:cNvPr>
          <p:cNvSpPr txBox="1">
            <a:spLocks/>
          </p:cNvSpPr>
          <p:nvPr/>
        </p:nvSpPr>
        <p:spPr>
          <a:xfrm>
            <a:off x="0" y="3126149"/>
            <a:ext cx="4679481" cy="3407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solidFill>
                  <a:schemeClr val="bg1"/>
                </a:solidFill>
              </a:rPr>
              <a:t>The links are physical point-to-point connections ensured by the transmission systems between two adjacent nodes.</a:t>
            </a:r>
            <a:br>
              <a:rPr lang="en-US" sz="1800" dirty="0">
                <a:solidFill>
                  <a:schemeClr val="bg1"/>
                </a:solidFill>
              </a:rPr>
            </a:br>
            <a:r>
              <a:rPr lang="en-US" sz="1800" dirty="0">
                <a:solidFill>
                  <a:schemeClr val="bg1"/>
                </a:solidFill>
              </a:rPr>
              <a:t>Each link has two optical line terminals, one at each end.</a:t>
            </a:r>
            <a:br>
              <a:rPr lang="en-US" sz="1800" dirty="0">
                <a:solidFill>
                  <a:schemeClr val="bg1"/>
                </a:solidFill>
              </a:rPr>
            </a:br>
            <a:r>
              <a:rPr lang="en-US" sz="1800" dirty="0">
                <a:solidFill>
                  <a:schemeClr val="bg1"/>
                </a:solidFill>
              </a:rPr>
              <a:t>The signals are transmitted through a pair of fibers with bidirectional communication.</a:t>
            </a:r>
            <a:br>
              <a:rPr lang="en-US" sz="1800" dirty="0">
                <a:solidFill>
                  <a:schemeClr val="bg1"/>
                </a:solidFill>
              </a:rPr>
            </a:br>
            <a:r>
              <a:rPr lang="en-US" sz="1800" dirty="0">
                <a:solidFill>
                  <a:schemeClr val="bg1"/>
                </a:solidFill>
              </a:rPr>
              <a:t>Contain optical amplifiers at an expected distance (span) to increase signal strength.</a:t>
            </a:r>
          </a:p>
        </p:txBody>
      </p:sp>
    </p:spTree>
    <p:extLst>
      <p:ext uri="{BB962C8B-B14F-4D97-AF65-F5344CB8AC3E}">
        <p14:creationId xmlns:p14="http://schemas.microsoft.com/office/powerpoint/2010/main" val="349310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Reference network</a:t>
            </a:r>
          </a:p>
        </p:txBody>
      </p:sp>
      <p:pic>
        <p:nvPicPr>
          <p:cNvPr id="15" name="Marcador de Posição de Conteúdo 14">
            <a:extLst>
              <a:ext uri="{FF2B5EF4-FFF2-40B4-BE49-F238E27FC236}">
                <a16:creationId xmlns:a16="http://schemas.microsoft.com/office/drawing/2014/main" id="{62692CAC-E6C5-4EFE-AFA8-E6B1A0EFE90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68907" y="1215956"/>
            <a:ext cx="3659187" cy="1710109"/>
          </a:xfrm>
        </p:spPr>
      </p:pic>
      <p:sp>
        <p:nvSpPr>
          <p:cNvPr id="17" name="Marcador de Posição de Conteúdo 16">
            <a:extLst>
              <a:ext uri="{FF2B5EF4-FFF2-40B4-BE49-F238E27FC236}">
                <a16:creationId xmlns:a16="http://schemas.microsoft.com/office/drawing/2014/main" id="{01A162E4-FDFC-4A54-B06B-31DC64B6DB4D}"/>
              </a:ext>
            </a:extLst>
          </p:cNvPr>
          <p:cNvSpPr>
            <a:spLocks noGrp="1"/>
          </p:cNvSpPr>
          <p:nvPr>
            <p:ph sz="half" idx="2"/>
          </p:nvPr>
        </p:nvSpPr>
        <p:spPr>
          <a:xfrm>
            <a:off x="410818" y="1436402"/>
            <a:ext cx="4382086" cy="3541714"/>
          </a:xfrm>
        </p:spPr>
        <p:txBody>
          <a:bodyPr>
            <a:normAutofit/>
          </a:bodyPr>
          <a:lstStyle/>
          <a:p>
            <a:r>
              <a:rPr lang="en-US" sz="1800" dirty="0">
                <a:solidFill>
                  <a:schemeClr val="bg1"/>
                </a:solidFill>
              </a:rPr>
              <a:t>In this specific case, the physical topology of the reference network consists of 6 nodes and 8 bidirectional links.</a:t>
            </a:r>
          </a:p>
          <a:p>
            <a:r>
              <a:rPr lang="en-US" sz="1800" dirty="0">
                <a:solidFill>
                  <a:schemeClr val="bg1"/>
                </a:solidFill>
              </a:rPr>
              <a:t>The distance matrix for this reference network is the same regardless of the associated traffic.</a:t>
            </a:r>
          </a:p>
          <a:p>
            <a:r>
              <a:rPr lang="en-US" sz="1800" dirty="0">
                <a:solidFill>
                  <a:schemeClr val="bg1"/>
                </a:solidFill>
              </a:rPr>
              <a:t>The values indicated in the matrix are expressed in kilometers (km) and this matrix is symmetric.</a:t>
            </a:r>
            <a:endParaRPr lang="pt-PT" sz="1800" dirty="0">
              <a:solidFill>
                <a:schemeClr val="bg1"/>
              </a:solidFill>
            </a:endParaRP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87088"/>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20" name="Marcador de Posição de Conteúdo 18">
            <a:extLst>
              <a:ext uri="{FF2B5EF4-FFF2-40B4-BE49-F238E27FC236}">
                <a16:creationId xmlns:a16="http://schemas.microsoft.com/office/drawing/2014/main" id="{824FA493-659A-45C9-9364-F6EE1B610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904" y="3441933"/>
            <a:ext cx="3038594" cy="1578351"/>
          </a:xfrm>
          <a:prstGeom prst="rect">
            <a:avLst/>
          </a:prstGeom>
        </p:spPr>
      </p:pic>
    </p:spTree>
    <p:extLst>
      <p:ext uri="{BB962C8B-B14F-4D97-AF65-F5344CB8AC3E}">
        <p14:creationId xmlns:p14="http://schemas.microsoft.com/office/powerpoint/2010/main" val="10864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429499" cy="1478570"/>
          </a:xfrm>
        </p:spPr>
        <p:txBody>
          <a:bodyPr/>
          <a:lstStyle/>
          <a:p>
            <a:pPr algn="l"/>
            <a:r>
              <a:rPr lang="en-US" sz="3000" dirty="0">
                <a:solidFill>
                  <a:schemeClr val="bg2"/>
                </a:solidFill>
              </a:rPr>
              <a:t>Traffic network</a:t>
            </a:r>
          </a:p>
        </p:txBody>
      </p:sp>
      <p:sp>
        <p:nvSpPr>
          <p:cNvPr id="17" name="Marcador de Posição de Conteúdo 16">
            <a:extLst>
              <a:ext uri="{FF2B5EF4-FFF2-40B4-BE49-F238E27FC236}">
                <a16:creationId xmlns:a16="http://schemas.microsoft.com/office/drawing/2014/main" id="{01A162E4-FDFC-4A54-B06B-31DC64B6DB4D}"/>
              </a:ext>
            </a:extLst>
          </p:cNvPr>
          <p:cNvSpPr>
            <a:spLocks noGrp="1"/>
          </p:cNvSpPr>
          <p:nvPr>
            <p:ph sz="half" idx="2"/>
          </p:nvPr>
        </p:nvSpPr>
        <p:spPr>
          <a:xfrm>
            <a:off x="410818" y="1436402"/>
            <a:ext cx="8150086" cy="4222276"/>
          </a:xfrm>
        </p:spPr>
        <p:txBody>
          <a:bodyPr>
            <a:normAutofit/>
          </a:bodyPr>
          <a:lstStyle/>
          <a:p>
            <a:pPr marL="0" indent="0">
              <a:buNone/>
            </a:pPr>
            <a:r>
              <a:rPr lang="en-US" sz="1800" dirty="0">
                <a:solidFill>
                  <a:schemeClr val="bg1"/>
                </a:solidFill>
              </a:rPr>
              <a:t>For this study three traffic scenarios for the reference network are created, being:    </a:t>
            </a:r>
            <a:r>
              <a:rPr lang="en-US" sz="1800" b="1" dirty="0">
                <a:solidFill>
                  <a:schemeClr val="bg1"/>
                </a:solidFill>
              </a:rPr>
              <a:t>low traffic</a:t>
            </a:r>
            <a:r>
              <a:rPr lang="en-US" sz="1800" dirty="0">
                <a:solidFill>
                  <a:schemeClr val="bg1"/>
                </a:solidFill>
              </a:rPr>
              <a:t>, </a:t>
            </a:r>
            <a:r>
              <a:rPr lang="en-US" sz="1800" b="1" dirty="0">
                <a:solidFill>
                  <a:schemeClr val="bg1"/>
                </a:solidFill>
              </a:rPr>
              <a:t>medium traffic</a:t>
            </a:r>
            <a:r>
              <a:rPr lang="en-US" sz="1800" dirty="0">
                <a:solidFill>
                  <a:schemeClr val="bg1"/>
                </a:solidFill>
              </a:rPr>
              <a:t> and </a:t>
            </a:r>
            <a:r>
              <a:rPr lang="en-US" sz="1800" b="1" dirty="0">
                <a:solidFill>
                  <a:schemeClr val="bg1"/>
                </a:solidFill>
              </a:rPr>
              <a:t>high traffic</a:t>
            </a:r>
            <a:r>
              <a:rPr lang="en-US" sz="1800" dirty="0">
                <a:solidFill>
                  <a:schemeClr val="bg1"/>
                </a:solidFill>
              </a:rPr>
              <a:t>.</a:t>
            </a:r>
          </a:p>
          <a:p>
            <a:pPr marL="0" indent="0">
              <a:buNone/>
            </a:pPr>
            <a:r>
              <a:rPr lang="en-US" sz="1800" dirty="0">
                <a:solidFill>
                  <a:schemeClr val="bg1"/>
                </a:solidFill>
              </a:rPr>
              <a:t>For each scenario different traffic matrices will be created where these matrices are represented taking into account the different bit rates ODU0, ODU1, ODU2, ODU3 and ODU4.</a:t>
            </a:r>
          </a:p>
          <a:p>
            <a:pPr marL="0" indent="0">
              <a:buNone/>
            </a:pPr>
            <a:r>
              <a:rPr lang="en-US" sz="1800" dirty="0">
                <a:solidFill>
                  <a:schemeClr val="bg1"/>
                </a:solidFill>
              </a:rPr>
              <a:t>In each scenario it has a total bidirectional traffic, which is:</a:t>
            </a:r>
          </a:p>
          <a:p>
            <a:r>
              <a:rPr lang="en-US" sz="1800" dirty="0">
                <a:solidFill>
                  <a:schemeClr val="bg1"/>
                </a:solidFill>
              </a:rPr>
              <a:t>Low traffic scenario </a:t>
            </a:r>
            <a:r>
              <a:rPr lang="en-US" sz="1800" b="1" dirty="0">
                <a:solidFill>
                  <a:schemeClr val="bg1"/>
                </a:solidFill>
              </a:rPr>
              <a:t>      – 	0,5 Tbits/s</a:t>
            </a:r>
          </a:p>
          <a:p>
            <a:r>
              <a:rPr lang="en-US" sz="1800" dirty="0">
                <a:solidFill>
                  <a:schemeClr val="bg1"/>
                </a:solidFill>
              </a:rPr>
              <a:t>Medium traffic scenario </a:t>
            </a:r>
            <a:r>
              <a:rPr lang="en-US" sz="1800" b="1" dirty="0">
                <a:solidFill>
                  <a:schemeClr val="bg1"/>
                </a:solidFill>
              </a:rPr>
              <a:t>– 	   5 Tbits/s</a:t>
            </a:r>
          </a:p>
          <a:p>
            <a:r>
              <a:rPr lang="en-US" sz="1800" dirty="0">
                <a:solidFill>
                  <a:schemeClr val="bg1"/>
                </a:solidFill>
              </a:rPr>
              <a:t>High traffic scenario</a:t>
            </a:r>
            <a:r>
              <a:rPr lang="en-US" sz="1800" b="1" dirty="0">
                <a:solidFill>
                  <a:schemeClr val="bg1"/>
                </a:solidFill>
              </a:rPr>
              <a:t>      – 	 10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2875"/>
            <a:ext cx="4679482" cy="365125"/>
          </a:xfrm>
        </p:spPr>
        <p:txBody>
          <a:bodyPr/>
          <a:lstStyle/>
          <a:p>
            <a:r>
              <a:rPr lang="en-US" sz="1200" dirty="0">
                <a:solidFill>
                  <a:schemeClr val="bg2">
                    <a:lumMod val="60000"/>
                    <a:lumOff val="40000"/>
                  </a:schemeClr>
                </a:solidFill>
              </a:rPr>
              <a:t>Dimensioning and Optimization in Optical Transport Networks</a:t>
            </a:r>
          </a:p>
        </p:txBody>
      </p:sp>
    </p:spTree>
    <p:extLst>
      <p:ext uri="{BB962C8B-B14F-4D97-AF65-F5344CB8AC3E}">
        <p14:creationId xmlns:p14="http://schemas.microsoft.com/office/powerpoint/2010/main" val="292335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1" y="0"/>
            <a:ext cx="7129669" cy="861391"/>
          </a:xfrm>
        </p:spPr>
        <p:txBody>
          <a:bodyPr/>
          <a:lstStyle/>
          <a:p>
            <a:pPr algn="l"/>
            <a:r>
              <a:rPr lang="en-US" sz="3000" dirty="0">
                <a:solidFill>
                  <a:schemeClr val="bg2"/>
                </a:solidFill>
              </a:rPr>
              <a:t>Low traffic – 0,5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507389"/>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7" name="Marcador de Posição de Conteúdo 6">
            <a:extLst>
              <a:ext uri="{FF2B5EF4-FFF2-40B4-BE49-F238E27FC236}">
                <a16:creationId xmlns:a16="http://schemas.microsoft.com/office/drawing/2014/main" id="{27EEE52A-FC6F-4EE6-BB07-DAF1C74CED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27582" y="959219"/>
            <a:ext cx="4806817" cy="4924057"/>
          </a:xfrm>
        </p:spPr>
      </p:pic>
    </p:spTree>
    <p:extLst>
      <p:ext uri="{BB962C8B-B14F-4D97-AF65-F5344CB8AC3E}">
        <p14:creationId xmlns:p14="http://schemas.microsoft.com/office/powerpoint/2010/main" val="160942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2EF54-B8CA-4C83-87F4-892562411371}"/>
              </a:ext>
            </a:extLst>
          </p:cNvPr>
          <p:cNvSpPr>
            <a:spLocks noGrp="1"/>
          </p:cNvSpPr>
          <p:nvPr>
            <p:ph type="title"/>
          </p:nvPr>
        </p:nvSpPr>
        <p:spPr>
          <a:xfrm>
            <a:off x="0" y="0"/>
            <a:ext cx="7103165" cy="821635"/>
          </a:xfrm>
        </p:spPr>
        <p:txBody>
          <a:bodyPr/>
          <a:lstStyle/>
          <a:p>
            <a:r>
              <a:rPr lang="en-US" sz="3000" dirty="0">
                <a:solidFill>
                  <a:schemeClr val="bg2"/>
                </a:solidFill>
              </a:rPr>
              <a:t>Medium traffic – 5 Tbits/s</a:t>
            </a:r>
          </a:p>
        </p:txBody>
      </p:sp>
      <p:sp>
        <p:nvSpPr>
          <p:cNvPr id="5" name="Marcador de Posição do Rodapé 4">
            <a:extLst>
              <a:ext uri="{FF2B5EF4-FFF2-40B4-BE49-F238E27FC236}">
                <a16:creationId xmlns:a16="http://schemas.microsoft.com/office/drawing/2014/main" id="{4159B99E-116E-489E-8EF6-3B88FA3A2F14}"/>
              </a:ext>
            </a:extLst>
          </p:cNvPr>
          <p:cNvSpPr>
            <a:spLocks noGrp="1"/>
          </p:cNvSpPr>
          <p:nvPr>
            <p:ph type="ftr" sz="quarter" idx="11"/>
          </p:nvPr>
        </p:nvSpPr>
        <p:spPr>
          <a:xfrm>
            <a:off x="0" y="6495033"/>
            <a:ext cx="4679482" cy="365125"/>
          </a:xfrm>
        </p:spPr>
        <p:txBody>
          <a:bodyPr/>
          <a:lstStyle/>
          <a:p>
            <a:r>
              <a:rPr lang="en-US" sz="1200" dirty="0">
                <a:solidFill>
                  <a:schemeClr val="bg2">
                    <a:lumMod val="60000"/>
                    <a:lumOff val="40000"/>
                  </a:schemeClr>
                </a:solidFill>
              </a:rPr>
              <a:t>Dimensioning and Optimization in Optical Transport Networks</a:t>
            </a:r>
          </a:p>
        </p:txBody>
      </p:sp>
      <p:pic>
        <p:nvPicPr>
          <p:cNvPr id="8" name="Marcador de Posição de Conteúdo 7">
            <a:extLst>
              <a:ext uri="{FF2B5EF4-FFF2-40B4-BE49-F238E27FC236}">
                <a16:creationId xmlns:a16="http://schemas.microsoft.com/office/drawing/2014/main" id="{7E383847-4F22-42AB-A283-93F3786BE9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22784" y="1203840"/>
            <a:ext cx="5502206" cy="4575005"/>
          </a:xfrm>
        </p:spPr>
      </p:pic>
    </p:spTree>
    <p:extLst>
      <p:ext uri="{BB962C8B-B14F-4D97-AF65-F5344CB8AC3E}">
        <p14:creationId xmlns:p14="http://schemas.microsoft.com/office/powerpoint/2010/main" val="835472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972</TotalTime>
  <Words>2711</Words>
  <Application>Microsoft Office PowerPoint</Application>
  <PresentationFormat>Apresentação no Ecrã (4:3)</PresentationFormat>
  <Paragraphs>447</Paragraphs>
  <Slides>39</Slides>
  <Notes>15</Notes>
  <HiddenSlides>3</HiddenSlides>
  <MMClips>0</MMClips>
  <ScaleCrop>false</ScaleCrop>
  <HeadingPairs>
    <vt:vector size="6" baseType="variant">
      <vt:variant>
        <vt:lpstr>Tipos de letra usados</vt:lpstr>
      </vt:variant>
      <vt:variant>
        <vt:i4>8</vt:i4>
      </vt:variant>
      <vt:variant>
        <vt:lpstr>Tema</vt:lpstr>
      </vt:variant>
      <vt:variant>
        <vt:i4>2</vt:i4>
      </vt:variant>
      <vt:variant>
        <vt:lpstr>Títulos dos diapositivos</vt:lpstr>
      </vt:variant>
      <vt:variant>
        <vt:i4>39</vt:i4>
      </vt:variant>
    </vt:vector>
  </HeadingPairs>
  <TitlesOfParts>
    <vt:vector size="49" baseType="lpstr">
      <vt:lpstr>Arial</vt:lpstr>
      <vt:lpstr>Calibri</vt:lpstr>
      <vt:lpstr>Cambria Math</vt:lpstr>
      <vt:lpstr>Century Gothic</vt:lpstr>
      <vt:lpstr>Courier New</vt:lpstr>
      <vt:lpstr>Palatino Linotype</vt:lpstr>
      <vt:lpstr>Trebuchet MS</vt:lpstr>
      <vt:lpstr>Tw Cen MT</vt:lpstr>
      <vt:lpstr>Executive</vt:lpstr>
      <vt:lpstr>Circuito</vt:lpstr>
      <vt:lpstr>Dimensioning and Optimization in Optical Transport Networks</vt:lpstr>
      <vt:lpstr>Contents</vt:lpstr>
      <vt:lpstr>Motivation</vt:lpstr>
      <vt:lpstr>Apresentação do PowerPoint</vt:lpstr>
      <vt:lpstr>Network components</vt:lpstr>
      <vt:lpstr>Reference network</vt:lpstr>
      <vt:lpstr>Traffic network</vt:lpstr>
      <vt:lpstr>Low traffic – 0,5 Tbits/s</vt:lpstr>
      <vt:lpstr>Medium traffic – 5 Tbits/s</vt:lpstr>
      <vt:lpstr>High traffic – 10 Tbits/s</vt:lpstr>
      <vt:lpstr>Transport modes</vt:lpstr>
      <vt:lpstr>Opaque Transport mode</vt:lpstr>
      <vt:lpstr>transparent Transport mode</vt:lpstr>
      <vt:lpstr>translucent Transport mode</vt:lpstr>
      <vt:lpstr>Apresentação do PowerPoint</vt:lpstr>
      <vt:lpstr>Capex using Ilp models</vt:lpstr>
      <vt:lpstr>Capex using Ilp models</vt:lpstr>
      <vt:lpstr>Capex – using Ilp models</vt:lpstr>
      <vt:lpstr>Capex – using analytical models</vt:lpstr>
      <vt:lpstr>Capex – using analytical models</vt:lpstr>
      <vt:lpstr>Apresentação do PowerPoint</vt:lpstr>
      <vt:lpstr>Ilp – Opaque without survivability</vt:lpstr>
      <vt:lpstr>Ilp – transparent without survivability</vt:lpstr>
      <vt:lpstr>Ilp – translucent without survivability</vt:lpstr>
      <vt:lpstr>Ilp – translucent without survivability</vt:lpstr>
      <vt:lpstr>Ilp – Opaque with 1+1 protection</vt:lpstr>
      <vt:lpstr>Ilp – transparent with 1+1protection</vt:lpstr>
      <vt:lpstr>Ilp – transparent with 1+1protection</vt:lpstr>
      <vt:lpstr>Ilp – translucent with 1+1 protection</vt:lpstr>
      <vt:lpstr>Ilp – translucent with 1+1 protection</vt:lpstr>
      <vt:lpstr>Apresentação do PowerPoint</vt:lpstr>
      <vt:lpstr>Opaque transport mode</vt:lpstr>
      <vt:lpstr>transparent transport mode</vt:lpstr>
      <vt:lpstr>translucent transport mode</vt:lpstr>
      <vt:lpstr>Apresentação do PowerPoint</vt:lpstr>
      <vt:lpstr>Cost per bit</vt:lpstr>
      <vt:lpstr>Conclusions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Eduardo Fernandes</cp:lastModifiedBy>
  <cp:revision>97</cp:revision>
  <dcterms:created xsi:type="dcterms:W3CDTF">2014-09-16T21:34:41Z</dcterms:created>
  <dcterms:modified xsi:type="dcterms:W3CDTF">2019-05-20T15:18:30Z</dcterms:modified>
</cp:coreProperties>
</file>