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5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70" r:id="rId13"/>
    <p:sldId id="265" r:id="rId14"/>
    <p:sldId id="271" r:id="rId15"/>
    <p:sldId id="267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89415" autoAdjust="0"/>
  </p:normalViewPr>
  <p:slideViewPr>
    <p:cSldViewPr snapToGrid="0">
      <p:cViewPr varScale="1">
        <p:scale>
          <a:sx n="77" d="100"/>
          <a:sy n="77" d="100"/>
        </p:scale>
        <p:origin x="9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0406E-8A51-4E8C-9DC8-D77D1A8244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C60D49-636B-4D02-BD8E-067BB5848A74}">
      <dgm:prSet/>
      <dgm:spPr/>
      <dgm:t>
        <a:bodyPr/>
        <a:lstStyle/>
        <a:p>
          <a:r>
            <a:rPr lang="pt-PT"/>
            <a:t>Motivation</a:t>
          </a:r>
          <a:endParaRPr lang="en-US"/>
        </a:p>
      </dgm:t>
    </dgm:pt>
    <dgm:pt modelId="{66C87644-39EE-4744-97B9-16D6A29FED4D}" type="parTrans" cxnId="{7A6C1569-8293-424A-AD6A-8E441E2BD24B}">
      <dgm:prSet/>
      <dgm:spPr/>
      <dgm:t>
        <a:bodyPr/>
        <a:lstStyle/>
        <a:p>
          <a:endParaRPr lang="en-US"/>
        </a:p>
      </dgm:t>
    </dgm:pt>
    <dgm:pt modelId="{4883151C-1C77-4D14-9318-ED2D1B03B82B}" type="sibTrans" cxnId="{7A6C1569-8293-424A-AD6A-8E441E2BD24B}">
      <dgm:prSet/>
      <dgm:spPr/>
      <dgm:t>
        <a:bodyPr/>
        <a:lstStyle/>
        <a:p>
          <a:endParaRPr lang="en-US"/>
        </a:p>
      </dgm:t>
    </dgm:pt>
    <dgm:pt modelId="{4B652473-14DA-47CE-ADD6-5BB42D5E43D2}">
      <dgm:prSet/>
      <dgm:spPr/>
      <dgm:t>
        <a:bodyPr/>
        <a:lstStyle/>
        <a:p>
          <a:r>
            <a:rPr lang="pt-PT"/>
            <a:t>Network </a:t>
          </a:r>
          <a:r>
            <a:rPr lang="en-GB"/>
            <a:t>specification</a:t>
          </a:r>
          <a:r>
            <a:rPr lang="pt-PT"/>
            <a:t> (reference network)</a:t>
          </a:r>
          <a:endParaRPr lang="en-US"/>
        </a:p>
      </dgm:t>
    </dgm:pt>
    <dgm:pt modelId="{115E559C-A9D3-4711-8ABF-D43191849065}" type="parTrans" cxnId="{C908ADA7-940E-4E7E-96F0-EB7CA495AA0F}">
      <dgm:prSet/>
      <dgm:spPr/>
      <dgm:t>
        <a:bodyPr/>
        <a:lstStyle/>
        <a:p>
          <a:endParaRPr lang="en-US"/>
        </a:p>
      </dgm:t>
    </dgm:pt>
    <dgm:pt modelId="{34033F29-EF24-4185-9B81-7F8855FA73E3}" type="sibTrans" cxnId="{C908ADA7-940E-4E7E-96F0-EB7CA495AA0F}">
      <dgm:prSet/>
      <dgm:spPr/>
      <dgm:t>
        <a:bodyPr/>
        <a:lstStyle/>
        <a:p>
          <a:endParaRPr lang="en-US"/>
        </a:p>
      </dgm:t>
    </dgm:pt>
    <dgm:pt modelId="{4D39FE2D-91CE-479C-8491-9D43FC6679FE}">
      <dgm:prSet/>
      <dgm:spPr/>
      <dgm:t>
        <a:bodyPr/>
        <a:lstStyle/>
        <a:p>
          <a:r>
            <a:rPr lang="en-GB"/>
            <a:t>Transparent Transport Mode</a:t>
          </a:r>
          <a:endParaRPr lang="en-US"/>
        </a:p>
      </dgm:t>
    </dgm:pt>
    <dgm:pt modelId="{27E5584D-C80A-4942-ABE0-08F1B3FEE090}" type="parTrans" cxnId="{ADAD97E5-8D70-4C1A-8F18-AE667095E94D}">
      <dgm:prSet/>
      <dgm:spPr/>
      <dgm:t>
        <a:bodyPr/>
        <a:lstStyle/>
        <a:p>
          <a:endParaRPr lang="en-US"/>
        </a:p>
      </dgm:t>
    </dgm:pt>
    <dgm:pt modelId="{DAF9C563-D477-4061-BADE-1FA3B3885FDC}" type="sibTrans" cxnId="{ADAD97E5-8D70-4C1A-8F18-AE667095E94D}">
      <dgm:prSet/>
      <dgm:spPr/>
      <dgm:t>
        <a:bodyPr/>
        <a:lstStyle/>
        <a:p>
          <a:endParaRPr lang="en-US"/>
        </a:p>
      </dgm:t>
    </dgm:pt>
    <dgm:pt modelId="{429668AD-A596-4B5E-A948-E958E6A3127A}">
      <dgm:prSet/>
      <dgm:spPr/>
      <dgm:t>
        <a:bodyPr/>
        <a:lstStyle/>
        <a:p>
          <a:r>
            <a:rPr lang="pt-PT"/>
            <a:t>Capital Expenditure (CAPEX)</a:t>
          </a:r>
          <a:endParaRPr lang="en-US"/>
        </a:p>
      </dgm:t>
    </dgm:pt>
    <dgm:pt modelId="{B3224AC8-8E27-43B8-8213-92A200370D44}" type="parTrans" cxnId="{03599731-2374-4311-AA35-214FA7FADC8E}">
      <dgm:prSet/>
      <dgm:spPr/>
      <dgm:t>
        <a:bodyPr/>
        <a:lstStyle/>
        <a:p>
          <a:endParaRPr lang="en-US"/>
        </a:p>
      </dgm:t>
    </dgm:pt>
    <dgm:pt modelId="{44B1A6C7-A6DE-452A-B899-5ECC3D37A576}" type="sibTrans" cxnId="{03599731-2374-4311-AA35-214FA7FADC8E}">
      <dgm:prSet/>
      <dgm:spPr/>
      <dgm:t>
        <a:bodyPr/>
        <a:lstStyle/>
        <a:p>
          <a:endParaRPr lang="en-US"/>
        </a:p>
      </dgm:t>
    </dgm:pt>
    <dgm:pt modelId="{B5B9D5EF-9CFE-4745-8DB6-3534FE932205}">
      <dgm:prSet/>
      <dgm:spPr/>
      <dgm:t>
        <a:bodyPr/>
        <a:lstStyle/>
        <a:p>
          <a:r>
            <a:rPr lang="pt-PT"/>
            <a:t>Heuristics algorithm</a:t>
          </a:r>
          <a:endParaRPr lang="en-US"/>
        </a:p>
      </dgm:t>
    </dgm:pt>
    <dgm:pt modelId="{6C5AF68A-246F-45D9-A1EC-4797AB867544}" type="parTrans" cxnId="{6D4C6B30-AE91-46A1-84F9-879F194DBB2B}">
      <dgm:prSet/>
      <dgm:spPr/>
      <dgm:t>
        <a:bodyPr/>
        <a:lstStyle/>
        <a:p>
          <a:endParaRPr lang="en-US"/>
        </a:p>
      </dgm:t>
    </dgm:pt>
    <dgm:pt modelId="{03DF5C17-7E18-49B0-BFEB-90AF4941049F}" type="sibTrans" cxnId="{6D4C6B30-AE91-46A1-84F9-879F194DBB2B}">
      <dgm:prSet/>
      <dgm:spPr/>
      <dgm:t>
        <a:bodyPr/>
        <a:lstStyle/>
        <a:p>
          <a:endParaRPr lang="en-US"/>
        </a:p>
      </dgm:t>
    </dgm:pt>
    <dgm:pt modelId="{8687DE23-A399-4EBF-98FF-B058678995C6}">
      <dgm:prSet/>
      <dgm:spPr/>
      <dgm:t>
        <a:bodyPr/>
        <a:lstStyle/>
        <a:p>
          <a:r>
            <a:rPr lang="en-US"/>
            <a:t>How to use</a:t>
          </a:r>
        </a:p>
      </dgm:t>
    </dgm:pt>
    <dgm:pt modelId="{E842973C-DE4A-49BF-B606-752BCD50C5D6}" type="parTrans" cxnId="{916AE350-2EFA-40D1-A918-850F6C89F492}">
      <dgm:prSet/>
      <dgm:spPr/>
      <dgm:t>
        <a:bodyPr/>
        <a:lstStyle/>
        <a:p>
          <a:endParaRPr lang="en-US"/>
        </a:p>
      </dgm:t>
    </dgm:pt>
    <dgm:pt modelId="{1661AF24-CA09-4BAE-B9EC-607F39290B19}" type="sibTrans" cxnId="{916AE350-2EFA-40D1-A918-850F6C89F492}">
      <dgm:prSet/>
      <dgm:spPr/>
      <dgm:t>
        <a:bodyPr/>
        <a:lstStyle/>
        <a:p>
          <a:endParaRPr lang="en-US"/>
        </a:p>
      </dgm:t>
    </dgm:pt>
    <dgm:pt modelId="{8888035F-0E7F-4DCA-8499-D954DD3DA0D1}" type="pres">
      <dgm:prSet presAssocID="{36A0406E-8A51-4E8C-9DC8-D77D1A824409}" presName="vert0" presStyleCnt="0">
        <dgm:presLayoutVars>
          <dgm:dir/>
          <dgm:animOne val="branch"/>
          <dgm:animLvl val="lvl"/>
        </dgm:presLayoutVars>
      </dgm:prSet>
      <dgm:spPr/>
    </dgm:pt>
    <dgm:pt modelId="{B60EECFE-45E3-4F75-9F70-97B00E7CB022}" type="pres">
      <dgm:prSet presAssocID="{4BC60D49-636B-4D02-BD8E-067BB5848A74}" presName="thickLine" presStyleLbl="alignNode1" presStyleIdx="0" presStyleCnt="6"/>
      <dgm:spPr/>
    </dgm:pt>
    <dgm:pt modelId="{6C01BD63-8BC8-4847-BBF5-420E969A9B5A}" type="pres">
      <dgm:prSet presAssocID="{4BC60D49-636B-4D02-BD8E-067BB5848A74}" presName="horz1" presStyleCnt="0"/>
      <dgm:spPr/>
    </dgm:pt>
    <dgm:pt modelId="{D5035AEC-F62C-4558-A0F5-BC5064DE3617}" type="pres">
      <dgm:prSet presAssocID="{4BC60D49-636B-4D02-BD8E-067BB5848A74}" presName="tx1" presStyleLbl="revTx" presStyleIdx="0" presStyleCnt="6"/>
      <dgm:spPr/>
    </dgm:pt>
    <dgm:pt modelId="{02155D80-8CC9-4A5D-8830-65BE253E89DC}" type="pres">
      <dgm:prSet presAssocID="{4BC60D49-636B-4D02-BD8E-067BB5848A74}" presName="vert1" presStyleCnt="0"/>
      <dgm:spPr/>
    </dgm:pt>
    <dgm:pt modelId="{65DBA4C8-94FA-4650-AD05-6F3B57E9D15D}" type="pres">
      <dgm:prSet presAssocID="{4B652473-14DA-47CE-ADD6-5BB42D5E43D2}" presName="thickLine" presStyleLbl="alignNode1" presStyleIdx="1" presStyleCnt="6"/>
      <dgm:spPr/>
    </dgm:pt>
    <dgm:pt modelId="{0FCAD8B5-6CB8-405F-91DF-6FEDC5E524E0}" type="pres">
      <dgm:prSet presAssocID="{4B652473-14DA-47CE-ADD6-5BB42D5E43D2}" presName="horz1" presStyleCnt="0"/>
      <dgm:spPr/>
    </dgm:pt>
    <dgm:pt modelId="{789DC4F5-C9CA-4753-9006-5124FE5A2C66}" type="pres">
      <dgm:prSet presAssocID="{4B652473-14DA-47CE-ADD6-5BB42D5E43D2}" presName="tx1" presStyleLbl="revTx" presStyleIdx="1" presStyleCnt="6"/>
      <dgm:spPr/>
    </dgm:pt>
    <dgm:pt modelId="{639634EA-1E66-46C5-B6D7-22497D7CDC86}" type="pres">
      <dgm:prSet presAssocID="{4B652473-14DA-47CE-ADD6-5BB42D5E43D2}" presName="vert1" presStyleCnt="0"/>
      <dgm:spPr/>
    </dgm:pt>
    <dgm:pt modelId="{8297C2D2-5F9F-42AC-94A0-46F2A0AEEF2F}" type="pres">
      <dgm:prSet presAssocID="{4D39FE2D-91CE-479C-8491-9D43FC6679FE}" presName="thickLine" presStyleLbl="alignNode1" presStyleIdx="2" presStyleCnt="6"/>
      <dgm:spPr/>
    </dgm:pt>
    <dgm:pt modelId="{2D428675-8677-4AF4-AB75-044B8BFD7C82}" type="pres">
      <dgm:prSet presAssocID="{4D39FE2D-91CE-479C-8491-9D43FC6679FE}" presName="horz1" presStyleCnt="0"/>
      <dgm:spPr/>
    </dgm:pt>
    <dgm:pt modelId="{4EBF2337-6EC4-4129-8629-2CC1A1F6FB49}" type="pres">
      <dgm:prSet presAssocID="{4D39FE2D-91CE-479C-8491-9D43FC6679FE}" presName="tx1" presStyleLbl="revTx" presStyleIdx="2" presStyleCnt="6"/>
      <dgm:spPr/>
    </dgm:pt>
    <dgm:pt modelId="{6E973959-3D61-457B-A3C1-848A6E0AEDB8}" type="pres">
      <dgm:prSet presAssocID="{4D39FE2D-91CE-479C-8491-9D43FC6679FE}" presName="vert1" presStyleCnt="0"/>
      <dgm:spPr/>
    </dgm:pt>
    <dgm:pt modelId="{AC720285-3735-4C8C-9362-1AEBDD9EBD79}" type="pres">
      <dgm:prSet presAssocID="{429668AD-A596-4B5E-A948-E958E6A3127A}" presName="thickLine" presStyleLbl="alignNode1" presStyleIdx="3" presStyleCnt="6"/>
      <dgm:spPr/>
    </dgm:pt>
    <dgm:pt modelId="{C03F5A6C-1602-4C6E-8A36-DAC0234E50D8}" type="pres">
      <dgm:prSet presAssocID="{429668AD-A596-4B5E-A948-E958E6A3127A}" presName="horz1" presStyleCnt="0"/>
      <dgm:spPr/>
    </dgm:pt>
    <dgm:pt modelId="{EBD41DFA-DF93-41C1-B1C8-BB5A534069F7}" type="pres">
      <dgm:prSet presAssocID="{429668AD-A596-4B5E-A948-E958E6A3127A}" presName="tx1" presStyleLbl="revTx" presStyleIdx="3" presStyleCnt="6"/>
      <dgm:spPr/>
    </dgm:pt>
    <dgm:pt modelId="{95A2D5D2-62FF-4AAD-83B6-69F2E51F70A5}" type="pres">
      <dgm:prSet presAssocID="{429668AD-A596-4B5E-A948-E958E6A3127A}" presName="vert1" presStyleCnt="0"/>
      <dgm:spPr/>
    </dgm:pt>
    <dgm:pt modelId="{649707D9-6CCD-4329-9439-DCA0469D6D08}" type="pres">
      <dgm:prSet presAssocID="{B5B9D5EF-9CFE-4745-8DB6-3534FE932205}" presName="thickLine" presStyleLbl="alignNode1" presStyleIdx="4" presStyleCnt="6"/>
      <dgm:spPr/>
    </dgm:pt>
    <dgm:pt modelId="{892B6D5D-6128-4995-85DB-8D387A6C767B}" type="pres">
      <dgm:prSet presAssocID="{B5B9D5EF-9CFE-4745-8DB6-3534FE932205}" presName="horz1" presStyleCnt="0"/>
      <dgm:spPr/>
    </dgm:pt>
    <dgm:pt modelId="{C2EF5E2B-FA36-41F9-B765-9F9B49E843F5}" type="pres">
      <dgm:prSet presAssocID="{B5B9D5EF-9CFE-4745-8DB6-3534FE932205}" presName="tx1" presStyleLbl="revTx" presStyleIdx="4" presStyleCnt="6"/>
      <dgm:spPr/>
    </dgm:pt>
    <dgm:pt modelId="{B8E28815-E585-4AF2-A0A5-BA050834A0CA}" type="pres">
      <dgm:prSet presAssocID="{B5B9D5EF-9CFE-4745-8DB6-3534FE932205}" presName="vert1" presStyleCnt="0"/>
      <dgm:spPr/>
    </dgm:pt>
    <dgm:pt modelId="{6FB01163-42A9-45A5-B73F-6782113AA3CE}" type="pres">
      <dgm:prSet presAssocID="{8687DE23-A399-4EBF-98FF-B058678995C6}" presName="thickLine" presStyleLbl="alignNode1" presStyleIdx="5" presStyleCnt="6"/>
      <dgm:spPr/>
    </dgm:pt>
    <dgm:pt modelId="{867A595D-CBA6-4344-A40C-FE1E6C0D63D2}" type="pres">
      <dgm:prSet presAssocID="{8687DE23-A399-4EBF-98FF-B058678995C6}" presName="horz1" presStyleCnt="0"/>
      <dgm:spPr/>
    </dgm:pt>
    <dgm:pt modelId="{39FCC671-7D5F-4DE7-BC2F-368B774A96E0}" type="pres">
      <dgm:prSet presAssocID="{8687DE23-A399-4EBF-98FF-B058678995C6}" presName="tx1" presStyleLbl="revTx" presStyleIdx="5" presStyleCnt="6"/>
      <dgm:spPr/>
    </dgm:pt>
    <dgm:pt modelId="{D8597A7E-BAE9-4D8D-9C2C-4BAFD35D8CD6}" type="pres">
      <dgm:prSet presAssocID="{8687DE23-A399-4EBF-98FF-B058678995C6}" presName="vert1" presStyleCnt="0"/>
      <dgm:spPr/>
    </dgm:pt>
  </dgm:ptLst>
  <dgm:cxnLst>
    <dgm:cxn modelId="{9B729410-2E06-4063-A654-8FA9577EF978}" type="presOf" srcId="{4B652473-14DA-47CE-ADD6-5BB42D5E43D2}" destId="{789DC4F5-C9CA-4753-9006-5124FE5A2C66}" srcOrd="0" destOrd="0" presId="urn:microsoft.com/office/officeart/2008/layout/LinedList"/>
    <dgm:cxn modelId="{6D4C6B30-AE91-46A1-84F9-879F194DBB2B}" srcId="{36A0406E-8A51-4E8C-9DC8-D77D1A824409}" destId="{B5B9D5EF-9CFE-4745-8DB6-3534FE932205}" srcOrd="4" destOrd="0" parTransId="{6C5AF68A-246F-45D9-A1EC-4797AB867544}" sibTransId="{03DF5C17-7E18-49B0-BFEB-90AF4941049F}"/>
    <dgm:cxn modelId="{03599731-2374-4311-AA35-214FA7FADC8E}" srcId="{36A0406E-8A51-4E8C-9DC8-D77D1A824409}" destId="{429668AD-A596-4B5E-A948-E958E6A3127A}" srcOrd="3" destOrd="0" parTransId="{B3224AC8-8E27-43B8-8213-92A200370D44}" sibTransId="{44B1A6C7-A6DE-452A-B899-5ECC3D37A576}"/>
    <dgm:cxn modelId="{E0D99D45-16EF-4596-A8FF-CB5E2E6338D7}" type="presOf" srcId="{4D39FE2D-91CE-479C-8491-9D43FC6679FE}" destId="{4EBF2337-6EC4-4129-8629-2CC1A1F6FB49}" srcOrd="0" destOrd="0" presId="urn:microsoft.com/office/officeart/2008/layout/LinedList"/>
    <dgm:cxn modelId="{7A6C1569-8293-424A-AD6A-8E441E2BD24B}" srcId="{36A0406E-8A51-4E8C-9DC8-D77D1A824409}" destId="{4BC60D49-636B-4D02-BD8E-067BB5848A74}" srcOrd="0" destOrd="0" parTransId="{66C87644-39EE-4744-97B9-16D6A29FED4D}" sibTransId="{4883151C-1C77-4D14-9318-ED2D1B03B82B}"/>
    <dgm:cxn modelId="{6BF7884E-697C-46BC-9A5F-1E7A73FD2F45}" type="presOf" srcId="{B5B9D5EF-9CFE-4745-8DB6-3534FE932205}" destId="{C2EF5E2B-FA36-41F9-B765-9F9B49E843F5}" srcOrd="0" destOrd="0" presId="urn:microsoft.com/office/officeart/2008/layout/LinedList"/>
    <dgm:cxn modelId="{916AE350-2EFA-40D1-A918-850F6C89F492}" srcId="{36A0406E-8A51-4E8C-9DC8-D77D1A824409}" destId="{8687DE23-A399-4EBF-98FF-B058678995C6}" srcOrd="5" destOrd="0" parTransId="{E842973C-DE4A-49BF-B606-752BCD50C5D6}" sibTransId="{1661AF24-CA09-4BAE-B9EC-607F39290B19}"/>
    <dgm:cxn modelId="{C908ADA7-940E-4E7E-96F0-EB7CA495AA0F}" srcId="{36A0406E-8A51-4E8C-9DC8-D77D1A824409}" destId="{4B652473-14DA-47CE-ADD6-5BB42D5E43D2}" srcOrd="1" destOrd="0" parTransId="{115E559C-A9D3-4711-8ABF-D43191849065}" sibTransId="{34033F29-EF24-4185-9B81-7F8855FA73E3}"/>
    <dgm:cxn modelId="{F1B835D3-B9B0-4439-8D24-35C5EA6B8BE8}" type="presOf" srcId="{8687DE23-A399-4EBF-98FF-B058678995C6}" destId="{39FCC671-7D5F-4DE7-BC2F-368B774A96E0}" srcOrd="0" destOrd="0" presId="urn:microsoft.com/office/officeart/2008/layout/LinedList"/>
    <dgm:cxn modelId="{C4348ADF-B1BD-4D60-A125-53FB82F20B8B}" type="presOf" srcId="{36A0406E-8A51-4E8C-9DC8-D77D1A824409}" destId="{8888035F-0E7F-4DCA-8499-D954DD3DA0D1}" srcOrd="0" destOrd="0" presId="urn:microsoft.com/office/officeart/2008/layout/LinedList"/>
    <dgm:cxn modelId="{ADAD97E5-8D70-4C1A-8F18-AE667095E94D}" srcId="{36A0406E-8A51-4E8C-9DC8-D77D1A824409}" destId="{4D39FE2D-91CE-479C-8491-9D43FC6679FE}" srcOrd="2" destOrd="0" parTransId="{27E5584D-C80A-4942-ABE0-08F1B3FEE090}" sibTransId="{DAF9C563-D477-4061-BADE-1FA3B3885FDC}"/>
    <dgm:cxn modelId="{1614CFF1-D17F-4D4D-9C46-E963AB6AAE0F}" type="presOf" srcId="{429668AD-A596-4B5E-A948-E958E6A3127A}" destId="{EBD41DFA-DF93-41C1-B1C8-BB5A534069F7}" srcOrd="0" destOrd="0" presId="urn:microsoft.com/office/officeart/2008/layout/LinedList"/>
    <dgm:cxn modelId="{4C48C8F6-85AE-451E-9FF1-8699AE5C4005}" type="presOf" srcId="{4BC60D49-636B-4D02-BD8E-067BB5848A74}" destId="{D5035AEC-F62C-4558-A0F5-BC5064DE3617}" srcOrd="0" destOrd="0" presId="urn:microsoft.com/office/officeart/2008/layout/LinedList"/>
    <dgm:cxn modelId="{1252E9DB-96B4-4948-AF2E-58345DE800A1}" type="presParOf" srcId="{8888035F-0E7F-4DCA-8499-D954DD3DA0D1}" destId="{B60EECFE-45E3-4F75-9F70-97B00E7CB022}" srcOrd="0" destOrd="0" presId="urn:microsoft.com/office/officeart/2008/layout/LinedList"/>
    <dgm:cxn modelId="{B347F9E2-A7B8-4E8A-9F17-63C0264634A8}" type="presParOf" srcId="{8888035F-0E7F-4DCA-8499-D954DD3DA0D1}" destId="{6C01BD63-8BC8-4847-BBF5-420E969A9B5A}" srcOrd="1" destOrd="0" presId="urn:microsoft.com/office/officeart/2008/layout/LinedList"/>
    <dgm:cxn modelId="{8338CFF2-6B38-4596-B2EC-CD5B5800A775}" type="presParOf" srcId="{6C01BD63-8BC8-4847-BBF5-420E969A9B5A}" destId="{D5035AEC-F62C-4558-A0F5-BC5064DE3617}" srcOrd="0" destOrd="0" presId="urn:microsoft.com/office/officeart/2008/layout/LinedList"/>
    <dgm:cxn modelId="{41ACA058-C4C3-41FC-9C44-33329C56AB67}" type="presParOf" srcId="{6C01BD63-8BC8-4847-BBF5-420E969A9B5A}" destId="{02155D80-8CC9-4A5D-8830-65BE253E89DC}" srcOrd="1" destOrd="0" presId="urn:microsoft.com/office/officeart/2008/layout/LinedList"/>
    <dgm:cxn modelId="{8A040664-1854-4281-B85A-B5A3A33FA9B3}" type="presParOf" srcId="{8888035F-0E7F-4DCA-8499-D954DD3DA0D1}" destId="{65DBA4C8-94FA-4650-AD05-6F3B57E9D15D}" srcOrd="2" destOrd="0" presId="urn:microsoft.com/office/officeart/2008/layout/LinedList"/>
    <dgm:cxn modelId="{B78F6B1F-083C-480F-9538-F872035A2EFF}" type="presParOf" srcId="{8888035F-0E7F-4DCA-8499-D954DD3DA0D1}" destId="{0FCAD8B5-6CB8-405F-91DF-6FEDC5E524E0}" srcOrd="3" destOrd="0" presId="urn:microsoft.com/office/officeart/2008/layout/LinedList"/>
    <dgm:cxn modelId="{DE5B0CC3-3698-4988-AFC5-5C185FC5DA53}" type="presParOf" srcId="{0FCAD8B5-6CB8-405F-91DF-6FEDC5E524E0}" destId="{789DC4F5-C9CA-4753-9006-5124FE5A2C66}" srcOrd="0" destOrd="0" presId="urn:microsoft.com/office/officeart/2008/layout/LinedList"/>
    <dgm:cxn modelId="{B68A1B75-39CC-4172-89DE-0FF98DAD2A2D}" type="presParOf" srcId="{0FCAD8B5-6CB8-405F-91DF-6FEDC5E524E0}" destId="{639634EA-1E66-46C5-B6D7-22497D7CDC86}" srcOrd="1" destOrd="0" presId="urn:microsoft.com/office/officeart/2008/layout/LinedList"/>
    <dgm:cxn modelId="{50EB8127-E66B-4B1F-B646-924FDD727748}" type="presParOf" srcId="{8888035F-0E7F-4DCA-8499-D954DD3DA0D1}" destId="{8297C2D2-5F9F-42AC-94A0-46F2A0AEEF2F}" srcOrd="4" destOrd="0" presId="urn:microsoft.com/office/officeart/2008/layout/LinedList"/>
    <dgm:cxn modelId="{CB75A8AC-E5C7-4F70-9DE9-9A492168A378}" type="presParOf" srcId="{8888035F-0E7F-4DCA-8499-D954DD3DA0D1}" destId="{2D428675-8677-4AF4-AB75-044B8BFD7C82}" srcOrd="5" destOrd="0" presId="urn:microsoft.com/office/officeart/2008/layout/LinedList"/>
    <dgm:cxn modelId="{CFA8FE02-B6E4-4A1B-AFC5-C6C1933F4AED}" type="presParOf" srcId="{2D428675-8677-4AF4-AB75-044B8BFD7C82}" destId="{4EBF2337-6EC4-4129-8629-2CC1A1F6FB49}" srcOrd="0" destOrd="0" presId="urn:microsoft.com/office/officeart/2008/layout/LinedList"/>
    <dgm:cxn modelId="{3FDC528A-A2DD-4F6B-9392-B0BB2BD4D229}" type="presParOf" srcId="{2D428675-8677-4AF4-AB75-044B8BFD7C82}" destId="{6E973959-3D61-457B-A3C1-848A6E0AEDB8}" srcOrd="1" destOrd="0" presId="urn:microsoft.com/office/officeart/2008/layout/LinedList"/>
    <dgm:cxn modelId="{7CB2D7D1-50A4-490E-8DA0-91E6C0355FA4}" type="presParOf" srcId="{8888035F-0E7F-4DCA-8499-D954DD3DA0D1}" destId="{AC720285-3735-4C8C-9362-1AEBDD9EBD79}" srcOrd="6" destOrd="0" presId="urn:microsoft.com/office/officeart/2008/layout/LinedList"/>
    <dgm:cxn modelId="{9C529D4F-0B8A-47CD-ABC6-B97C78B304EB}" type="presParOf" srcId="{8888035F-0E7F-4DCA-8499-D954DD3DA0D1}" destId="{C03F5A6C-1602-4C6E-8A36-DAC0234E50D8}" srcOrd="7" destOrd="0" presId="urn:microsoft.com/office/officeart/2008/layout/LinedList"/>
    <dgm:cxn modelId="{B9D19F42-D21E-4696-B92C-129C7ADFA267}" type="presParOf" srcId="{C03F5A6C-1602-4C6E-8A36-DAC0234E50D8}" destId="{EBD41DFA-DF93-41C1-B1C8-BB5A534069F7}" srcOrd="0" destOrd="0" presId="urn:microsoft.com/office/officeart/2008/layout/LinedList"/>
    <dgm:cxn modelId="{798BD1CA-F1F3-43AF-89E3-542617F49D79}" type="presParOf" srcId="{C03F5A6C-1602-4C6E-8A36-DAC0234E50D8}" destId="{95A2D5D2-62FF-4AAD-83B6-69F2E51F70A5}" srcOrd="1" destOrd="0" presId="urn:microsoft.com/office/officeart/2008/layout/LinedList"/>
    <dgm:cxn modelId="{F7C79569-9376-4A05-96F1-0FAAAAF93CF0}" type="presParOf" srcId="{8888035F-0E7F-4DCA-8499-D954DD3DA0D1}" destId="{649707D9-6CCD-4329-9439-DCA0469D6D08}" srcOrd="8" destOrd="0" presId="urn:microsoft.com/office/officeart/2008/layout/LinedList"/>
    <dgm:cxn modelId="{7CCCB1F4-40C2-4085-964B-DC6EA9C56231}" type="presParOf" srcId="{8888035F-0E7F-4DCA-8499-D954DD3DA0D1}" destId="{892B6D5D-6128-4995-85DB-8D387A6C767B}" srcOrd="9" destOrd="0" presId="urn:microsoft.com/office/officeart/2008/layout/LinedList"/>
    <dgm:cxn modelId="{A0246180-080B-4EF4-8E57-E972C462E638}" type="presParOf" srcId="{892B6D5D-6128-4995-85DB-8D387A6C767B}" destId="{C2EF5E2B-FA36-41F9-B765-9F9B49E843F5}" srcOrd="0" destOrd="0" presId="urn:microsoft.com/office/officeart/2008/layout/LinedList"/>
    <dgm:cxn modelId="{E703377F-A33F-4100-87A9-4520EF3062AA}" type="presParOf" srcId="{892B6D5D-6128-4995-85DB-8D387A6C767B}" destId="{B8E28815-E585-4AF2-A0A5-BA050834A0CA}" srcOrd="1" destOrd="0" presId="urn:microsoft.com/office/officeart/2008/layout/LinedList"/>
    <dgm:cxn modelId="{556A6C6D-086C-49BD-982F-04AD2E8F2637}" type="presParOf" srcId="{8888035F-0E7F-4DCA-8499-D954DD3DA0D1}" destId="{6FB01163-42A9-45A5-B73F-6782113AA3CE}" srcOrd="10" destOrd="0" presId="urn:microsoft.com/office/officeart/2008/layout/LinedList"/>
    <dgm:cxn modelId="{798B993D-FB9C-4640-BF5B-9AFF80174BD4}" type="presParOf" srcId="{8888035F-0E7F-4DCA-8499-D954DD3DA0D1}" destId="{867A595D-CBA6-4344-A40C-FE1E6C0D63D2}" srcOrd="11" destOrd="0" presId="urn:microsoft.com/office/officeart/2008/layout/LinedList"/>
    <dgm:cxn modelId="{57B1DE5E-E096-4C77-A00E-1D58159EE888}" type="presParOf" srcId="{867A595D-CBA6-4344-A40C-FE1E6C0D63D2}" destId="{39FCC671-7D5F-4DE7-BC2F-368B774A96E0}" srcOrd="0" destOrd="0" presId="urn:microsoft.com/office/officeart/2008/layout/LinedList"/>
    <dgm:cxn modelId="{95568E01-B6CC-4592-B2C4-2C80CDE97088}" type="presParOf" srcId="{867A595D-CBA6-4344-A40C-FE1E6C0D63D2}" destId="{D8597A7E-BAE9-4D8D-9C2C-4BAFD35D8C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EECFE-45E3-4F75-9F70-97B00E7CB022}">
      <dsp:nvSpPr>
        <dsp:cNvPr id="0" name=""/>
        <dsp:cNvSpPr/>
      </dsp:nvSpPr>
      <dsp:spPr>
        <a:xfrm>
          <a:off x="0" y="1998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35AEC-F62C-4558-A0F5-BC5064DE3617}">
      <dsp:nvSpPr>
        <dsp:cNvPr id="0" name=""/>
        <dsp:cNvSpPr/>
      </dsp:nvSpPr>
      <dsp:spPr>
        <a:xfrm>
          <a:off x="0" y="1998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Motivation</a:t>
          </a:r>
          <a:endParaRPr lang="en-US" sz="3200" kern="1200"/>
        </a:p>
      </dsp:txBody>
      <dsp:txXfrm>
        <a:off x="0" y="1998"/>
        <a:ext cx="9618133" cy="681580"/>
      </dsp:txXfrm>
    </dsp:sp>
    <dsp:sp modelId="{65DBA4C8-94FA-4650-AD05-6F3B57E9D15D}">
      <dsp:nvSpPr>
        <dsp:cNvPr id="0" name=""/>
        <dsp:cNvSpPr/>
      </dsp:nvSpPr>
      <dsp:spPr>
        <a:xfrm>
          <a:off x="0" y="683579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DC4F5-C9CA-4753-9006-5124FE5A2C66}">
      <dsp:nvSpPr>
        <dsp:cNvPr id="0" name=""/>
        <dsp:cNvSpPr/>
      </dsp:nvSpPr>
      <dsp:spPr>
        <a:xfrm>
          <a:off x="0" y="683579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Network </a:t>
          </a:r>
          <a:r>
            <a:rPr lang="en-GB" sz="3200" kern="1200"/>
            <a:t>specification</a:t>
          </a:r>
          <a:r>
            <a:rPr lang="pt-PT" sz="3200" kern="1200"/>
            <a:t> (reference network)</a:t>
          </a:r>
          <a:endParaRPr lang="en-US" sz="3200" kern="1200"/>
        </a:p>
      </dsp:txBody>
      <dsp:txXfrm>
        <a:off x="0" y="683579"/>
        <a:ext cx="9618133" cy="681580"/>
      </dsp:txXfrm>
    </dsp:sp>
    <dsp:sp modelId="{8297C2D2-5F9F-42AC-94A0-46F2A0AEEF2F}">
      <dsp:nvSpPr>
        <dsp:cNvPr id="0" name=""/>
        <dsp:cNvSpPr/>
      </dsp:nvSpPr>
      <dsp:spPr>
        <a:xfrm>
          <a:off x="0" y="136516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F2337-6EC4-4129-8629-2CC1A1F6FB49}">
      <dsp:nvSpPr>
        <dsp:cNvPr id="0" name=""/>
        <dsp:cNvSpPr/>
      </dsp:nvSpPr>
      <dsp:spPr>
        <a:xfrm>
          <a:off x="0" y="1365160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Transparent Transport Mode</a:t>
          </a:r>
          <a:endParaRPr lang="en-US" sz="3200" kern="1200"/>
        </a:p>
      </dsp:txBody>
      <dsp:txXfrm>
        <a:off x="0" y="1365160"/>
        <a:ext cx="9618133" cy="681580"/>
      </dsp:txXfrm>
    </dsp:sp>
    <dsp:sp modelId="{AC720285-3735-4C8C-9362-1AEBDD9EBD79}">
      <dsp:nvSpPr>
        <dsp:cNvPr id="0" name=""/>
        <dsp:cNvSpPr/>
      </dsp:nvSpPr>
      <dsp:spPr>
        <a:xfrm>
          <a:off x="0" y="2046740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41DFA-DF93-41C1-B1C8-BB5A534069F7}">
      <dsp:nvSpPr>
        <dsp:cNvPr id="0" name=""/>
        <dsp:cNvSpPr/>
      </dsp:nvSpPr>
      <dsp:spPr>
        <a:xfrm>
          <a:off x="0" y="2046741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Capital Expenditure (CAPEX)</a:t>
          </a:r>
          <a:endParaRPr lang="en-US" sz="3200" kern="1200"/>
        </a:p>
      </dsp:txBody>
      <dsp:txXfrm>
        <a:off x="0" y="2046741"/>
        <a:ext cx="9618133" cy="681580"/>
      </dsp:txXfrm>
    </dsp:sp>
    <dsp:sp modelId="{649707D9-6CCD-4329-9439-DCA0469D6D08}">
      <dsp:nvSpPr>
        <dsp:cNvPr id="0" name=""/>
        <dsp:cNvSpPr/>
      </dsp:nvSpPr>
      <dsp:spPr>
        <a:xfrm>
          <a:off x="0" y="2728321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5E2B-FA36-41F9-B765-9F9B49E843F5}">
      <dsp:nvSpPr>
        <dsp:cNvPr id="0" name=""/>
        <dsp:cNvSpPr/>
      </dsp:nvSpPr>
      <dsp:spPr>
        <a:xfrm>
          <a:off x="0" y="2728321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Heuristics algorithm</a:t>
          </a:r>
          <a:endParaRPr lang="en-US" sz="3200" kern="1200"/>
        </a:p>
      </dsp:txBody>
      <dsp:txXfrm>
        <a:off x="0" y="2728321"/>
        <a:ext cx="9618133" cy="681580"/>
      </dsp:txXfrm>
    </dsp:sp>
    <dsp:sp modelId="{6FB01163-42A9-45A5-B73F-6782113AA3CE}">
      <dsp:nvSpPr>
        <dsp:cNvPr id="0" name=""/>
        <dsp:cNvSpPr/>
      </dsp:nvSpPr>
      <dsp:spPr>
        <a:xfrm>
          <a:off x="0" y="3409902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CC671-7D5F-4DE7-BC2F-368B774A96E0}">
      <dsp:nvSpPr>
        <dsp:cNvPr id="0" name=""/>
        <dsp:cNvSpPr/>
      </dsp:nvSpPr>
      <dsp:spPr>
        <a:xfrm>
          <a:off x="0" y="3409902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to use</a:t>
          </a:r>
        </a:p>
      </dsp:txBody>
      <dsp:txXfrm>
        <a:off x="0" y="3409902"/>
        <a:ext cx="9618133" cy="68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F855-7F3A-491F-8044-6D00F2E237B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53C57-C550-45C1-AC8D-8101F18948B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Heuristic approaches are techniques for solving a problem, faster than optimal methods and able to find an acceptable solution. 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 are too large, the ILP models can be very slow to obtain the solution. In this chapter, algorithms are proposed based on heuristics and their implementation in a networks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software.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7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links são conexões ponto-a-ponto físicas asseguradas pelos sistemas de transmissão entre dois nós adjacentes.</a:t>
            </a:r>
          </a:p>
          <a:p>
            <a:r>
              <a:rPr lang="pt-PT" dirty="0"/>
              <a:t>Cada link tem dois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terminal, um em cada extremidade.</a:t>
            </a:r>
          </a:p>
          <a:p>
            <a:r>
              <a:rPr lang="pt-PT" dirty="0"/>
              <a:t>Os sinais são transmitidos através de um par de fibras com comunicação bidirecional.</a:t>
            </a:r>
          </a:p>
          <a:p>
            <a:r>
              <a:rPr lang="pt-PT" dirty="0"/>
              <a:t>Contêm amplificadores </a:t>
            </a:r>
            <a:r>
              <a:rPr lang="pt-PT" dirty="0" err="1"/>
              <a:t>ópticos</a:t>
            </a:r>
            <a:r>
              <a:rPr lang="pt-PT" dirty="0"/>
              <a:t> a uma distância esperada (</a:t>
            </a:r>
            <a:r>
              <a:rPr lang="pt-PT" dirty="0" err="1"/>
              <a:t>span</a:t>
            </a:r>
            <a:r>
              <a:rPr lang="pt-PT" dirty="0"/>
              <a:t>) para aumentar a intensidade do sinal.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2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No modo de transporte transparente, uma rota é definida apenas entre nós de origem e destino sempre no domínio ótico.</a:t>
            </a: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5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CAPEX can be sub-divided into the cost of buying the </a:t>
            </a:r>
            <a:r>
              <a:rPr lang="en-US" dirty="0" err="1"/>
              <a:t>equipments</a:t>
            </a:r>
            <a:r>
              <a:rPr lang="en-US" dirty="0"/>
              <a:t> and setting up the infrastructures. The OPEX comprises the rent paid for the floor space, the payment for the energy, and the support of the operational </a:t>
            </a:r>
            <a:r>
              <a:rPr lang="en-US" dirty="0" err="1"/>
              <a:t>processes.In</a:t>
            </a:r>
            <a:r>
              <a:rPr lang="en-US" dirty="0"/>
              <a:t> the operational processes are included the service provisioning, fault management, maintenance, </a:t>
            </a:r>
            <a:r>
              <a:rPr lang="en-GB" dirty="0"/>
              <a:t>marketing and administration.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heuristicas</a:t>
            </a:r>
            <a:r>
              <a:rPr lang="en-GB" dirty="0"/>
              <a:t> 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7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86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10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55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88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29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1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442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16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5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8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41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752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10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10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985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621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157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2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6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0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7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3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7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C917-E499-4CEC-BDFB-AB7EF7F701DC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2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0FCBC-818F-4C9D-884E-0F529616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784" y="862986"/>
            <a:ext cx="11061577" cy="4582989"/>
          </a:xfrm>
        </p:spPr>
        <p:txBody>
          <a:bodyPr/>
          <a:lstStyle/>
          <a:p>
            <a:pPr algn="ctr"/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Development of Heuristics for Optical Transport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Networks Dimensioning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>
                <a:solidFill>
                  <a:schemeClr val="tx1"/>
                </a:solidFill>
              </a:rPr>
              <a:t>Eduardo Fernandes</a:t>
            </a:r>
            <a:br>
              <a:rPr lang="en-US" sz="3200" dirty="0"/>
            </a:br>
            <a:br>
              <a:rPr lang="en-US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9A700-E9E2-4C4E-8177-0E56A1BB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40" y="4658478"/>
            <a:ext cx="7766936" cy="787497"/>
          </a:xfrm>
        </p:spPr>
        <p:txBody>
          <a:bodyPr/>
          <a:lstStyle/>
          <a:p>
            <a:pPr algn="l"/>
            <a:r>
              <a:rPr lang="en-US" sz="1600" dirty="0"/>
              <a:t>Supervisor:  Prof. Armando Humberto Moreira Nolasco Pinto</a:t>
            </a:r>
            <a:endParaRPr lang="pt-PT" sz="1600" dirty="0"/>
          </a:p>
          <a:p>
            <a:pPr algn="l"/>
            <a:r>
              <a:rPr lang="en-US" sz="1600" dirty="0"/>
              <a:t>Co-Supervisor:  Dr. Rui Manuel Dias </a:t>
            </a:r>
            <a:r>
              <a:rPr lang="en-US" sz="1600" dirty="0" err="1"/>
              <a:t>Morais</a:t>
            </a:r>
            <a:endParaRPr lang="pt-PT" sz="1600" dirty="0"/>
          </a:p>
          <a:p>
            <a:endParaRPr lang="pt-PT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C22A4BB-7209-4287-B0D4-06E03E7B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0" y="5560650"/>
            <a:ext cx="7596891" cy="123990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42F0206-28B8-4B37-9265-54F7DB8D6F89}"/>
              </a:ext>
            </a:extLst>
          </p:cNvPr>
          <p:cNvSpPr/>
          <p:nvPr/>
        </p:nvSpPr>
        <p:spPr>
          <a:xfrm>
            <a:off x="1009917" y="328474"/>
            <a:ext cx="6944475" cy="787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FCBD91-2C34-43B0-A5B5-11074BBFACDD}"/>
              </a:ext>
            </a:extLst>
          </p:cNvPr>
          <p:cNvSpPr/>
          <p:nvPr/>
        </p:nvSpPr>
        <p:spPr>
          <a:xfrm>
            <a:off x="1139126" y="-107618"/>
            <a:ext cx="7741328" cy="66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Master’s Degree in Electronics and Telecommunications Engineering</a:t>
            </a:r>
            <a:endParaRPr lang="pt-PT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9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90E8B5-3DA9-4E8A-AE2C-DB1173A0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Heuristics</a:t>
            </a:r>
            <a:br>
              <a:rPr lang="en-US" sz="5400" dirty="0"/>
            </a:br>
            <a:r>
              <a:rPr lang="en-US" sz="5400" dirty="0"/>
              <a:t>algorithm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5C90E24-E238-428E-899C-D36B7D8C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53679-EB87-4574-9EE0-B938E6C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63" y="209939"/>
            <a:ext cx="8596668" cy="855306"/>
          </a:xfrm>
        </p:spPr>
        <p:txBody>
          <a:bodyPr/>
          <a:lstStyle/>
          <a:p>
            <a:r>
              <a:rPr lang="en-GB" dirty="0"/>
              <a:t>System input parameters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9B7103-FD0C-4C3F-A05D-FD16B948C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0" t="18640" r="13828" b="7212"/>
          <a:stretch/>
        </p:blipFill>
        <p:spPr>
          <a:xfrm>
            <a:off x="1058463" y="1023257"/>
            <a:ext cx="6739228" cy="56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7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5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E5B374-A062-4782-9E38-F35A1A233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3333" r="12411" b="2540"/>
          <a:stretch/>
        </p:blipFill>
        <p:spPr>
          <a:xfrm>
            <a:off x="2059889" y="480060"/>
            <a:ext cx="8072221" cy="58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3B498-84E3-4CC4-8225-5CA08B17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>
            <a:normAutofit fontScale="90000"/>
          </a:bodyPr>
          <a:lstStyle/>
          <a:p>
            <a:r>
              <a:rPr lang="en-GB" dirty="0"/>
              <a:t>Physical and Logical Topology Manager blocks</a:t>
            </a:r>
          </a:p>
        </p:txBody>
      </p:sp>
      <p:pic>
        <p:nvPicPr>
          <p:cNvPr id="5" name="Marcador de Posição de Conteúdo 4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AE93CF6C-B124-492A-9525-D8246E55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3" y="1343608"/>
            <a:ext cx="9175506" cy="5351106"/>
          </a:xfrm>
        </p:spPr>
      </p:pic>
    </p:spTree>
    <p:extLst>
      <p:ext uri="{BB962C8B-B14F-4D97-AF65-F5344CB8AC3E}">
        <p14:creationId xmlns:p14="http://schemas.microsoft.com/office/powerpoint/2010/main" val="132824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7652-12A9-4FE6-AA5B-BEFA106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8160"/>
            <a:ext cx="8596668" cy="1320800"/>
          </a:xfrm>
        </p:spPr>
        <p:txBody>
          <a:bodyPr/>
          <a:lstStyle/>
          <a:p>
            <a:r>
              <a:rPr lang="en-GB" dirty="0"/>
              <a:t>How to use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E212A-4230-47A2-B86C-4B9F9E8D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8645"/>
            <a:ext cx="8596668" cy="4735076"/>
          </a:xfrm>
        </p:spPr>
        <p:txBody>
          <a:bodyPr/>
          <a:lstStyle/>
          <a:p>
            <a:r>
              <a:rPr lang="en-GB" dirty="0"/>
              <a:t>First open “input_parameters_values.txt” file and fill it in with entry variables values.</a:t>
            </a:r>
          </a:p>
          <a:p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EB6A4D-8492-4B79-A470-A352462A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0" r="50000" b="33750"/>
          <a:stretch/>
        </p:blipFill>
        <p:spPr>
          <a:xfrm>
            <a:off x="578496" y="1983140"/>
            <a:ext cx="4135017" cy="29576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0C6D18-5F4E-4D08-91FE-D8E11120B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278" r="47501" b="7210"/>
          <a:stretch/>
        </p:blipFill>
        <p:spPr>
          <a:xfrm>
            <a:off x="5199762" y="1956522"/>
            <a:ext cx="4173078" cy="29678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B0FBE8-D02D-4EF9-8D69-2C033EFD1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2" t="68194" r="47806" b="6803"/>
          <a:stretch/>
        </p:blipFill>
        <p:spPr>
          <a:xfrm>
            <a:off x="1392583" y="5135129"/>
            <a:ext cx="6295312" cy="16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517BCB-FFAC-48CA-8984-FB93031C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5667"/>
            <a:ext cx="8596668" cy="5220268"/>
          </a:xfrm>
        </p:spPr>
        <p:txBody>
          <a:bodyPr/>
          <a:lstStyle/>
          <a:p>
            <a:r>
              <a:rPr lang="en-GB" dirty="0"/>
              <a:t>Run “transparent.exe” file;</a:t>
            </a:r>
          </a:p>
          <a:p>
            <a:r>
              <a:rPr lang="en-GB" dirty="0"/>
              <a:t>Analyse results present in “FinalReport.txt” file.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CB7D4-C341-4099-8839-9119699B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7" r="67551" b="44217"/>
          <a:stretch/>
        </p:blipFill>
        <p:spPr>
          <a:xfrm>
            <a:off x="635973" y="1467343"/>
            <a:ext cx="4339695" cy="3300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8713AE-838A-48C6-BFB5-A3135F025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75" r="77041" b="23265"/>
          <a:stretch/>
        </p:blipFill>
        <p:spPr>
          <a:xfrm>
            <a:off x="5581396" y="1467343"/>
            <a:ext cx="3086877" cy="33181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A39E9E-7FFA-4C44-B5EE-FB7BDB65B9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1" t="35972" r="54158" b="35918"/>
          <a:stretch/>
        </p:blipFill>
        <p:spPr>
          <a:xfrm>
            <a:off x="1833660" y="4759867"/>
            <a:ext cx="5731912" cy="19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4AFEB2-5016-4D85-AACE-6727AF2F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7" r="70859" b="13332"/>
          <a:stretch/>
        </p:blipFill>
        <p:spPr>
          <a:xfrm>
            <a:off x="699796" y="491606"/>
            <a:ext cx="3552825" cy="5486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D7665-8F32-4324-8D2A-45222E6D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3" r="5638" b="64354"/>
          <a:stretch/>
        </p:blipFill>
        <p:spPr>
          <a:xfrm>
            <a:off x="4561696" y="491606"/>
            <a:ext cx="7246191" cy="13587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73AF84-C522-4F79-9D4B-821327B0B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55" r="41531" b="9796"/>
          <a:stretch/>
        </p:blipFill>
        <p:spPr>
          <a:xfrm>
            <a:off x="4561695" y="2833590"/>
            <a:ext cx="7246191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9A110E5-B957-4498-8BC1-4451D0F5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you! Questions?</a:t>
            </a:r>
          </a:p>
        </p:txBody>
      </p:sp>
      <p:sp>
        <p:nvSpPr>
          <p:cNvPr id="26" name="Isosceles Triangle 2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Graphic 7">
            <a:extLst>
              <a:ext uri="{FF2B5EF4-FFF2-40B4-BE49-F238E27FC236}">
                <a16:creationId xmlns:a16="http://schemas.microsoft.com/office/drawing/2014/main" id="{E8942C47-FAB0-4B19-913D-19E9B04F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6C755-D4F8-437E-B8CB-8173CB88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Contents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16CD319D-1D09-4FCC-B53D-4503F9C10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91219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10C10-B07D-420A-AA57-D883AAAA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936E75-F16C-4B96-BFC2-E3A3839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289"/>
            <a:ext cx="8596668" cy="4248074"/>
          </a:xfrm>
        </p:spPr>
        <p:txBody>
          <a:bodyPr>
            <a:normAutofit/>
          </a:bodyPr>
          <a:lstStyle/>
          <a:p>
            <a:r>
              <a:rPr lang="en-US" dirty="0"/>
              <a:t>The crucial premise for network operators to choose the technology and architecture to deploy is the cost minimization,  preferably in a short period of time (Heuristics).</a:t>
            </a:r>
          </a:p>
          <a:p>
            <a:endParaRPr lang="en-US" dirty="0"/>
          </a:p>
          <a:p>
            <a:r>
              <a:rPr lang="en-US" dirty="0"/>
              <a:t>The cost factor is therefore a major issue in the telecommunication industry and tend to have a strong influence in all engineering </a:t>
            </a:r>
            <a:r>
              <a:rPr lang="en-GB" dirty="0"/>
              <a:t>decisions. </a:t>
            </a:r>
          </a:p>
          <a:p>
            <a:endParaRPr lang="en-US" dirty="0"/>
          </a:p>
          <a:p>
            <a:r>
              <a:rPr lang="en-US" dirty="0"/>
              <a:t>Planning tools directly affect the competitiveness of system vendors and </a:t>
            </a:r>
            <a:r>
              <a:rPr lang="en-GB" dirty="0"/>
              <a:t>network operators.</a:t>
            </a:r>
          </a:p>
          <a:p>
            <a:endParaRPr lang="en-GB" dirty="0"/>
          </a:p>
          <a:p>
            <a:r>
              <a:rPr lang="en-US" dirty="0"/>
              <a:t>The extreme difficulty to make a fast and scalable planning to an </a:t>
            </a:r>
            <a:r>
              <a:rPr lang="en-GB" dirty="0"/>
              <a:t>optical network by hand.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3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7E55-2F0C-4C58-95DD-6BA74A0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79" y="277835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Network specification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1DD904-C8DA-453A-BAC2-7BA98AFF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79" y="1336759"/>
            <a:ext cx="2810492" cy="5471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Network components: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438B53-A536-4F8A-97DF-A6A740E3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99" y="1641868"/>
            <a:ext cx="7436657" cy="31801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57548E-6E58-42DF-AFA1-1054E6D63EDA}"/>
              </a:ext>
            </a:extLst>
          </p:cNvPr>
          <p:cNvSpPr txBox="1"/>
          <p:nvPr/>
        </p:nvSpPr>
        <p:spPr>
          <a:xfrm>
            <a:off x="636887" y="4974122"/>
            <a:ext cx="742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Nodal degree: The number of links incident on that node.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Traffic: Collection of services that must be carried (ex: ODU0 demands).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Demand: Represents an individual traffic request. </a:t>
            </a:r>
          </a:p>
        </p:txBody>
      </p:sp>
    </p:spTree>
    <p:extLst>
      <p:ext uri="{BB962C8B-B14F-4D97-AF65-F5344CB8AC3E}">
        <p14:creationId xmlns:p14="http://schemas.microsoft.com/office/powerpoint/2010/main" val="105846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C84165-27DA-4554-B0E6-5AE30C0D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15" y="391098"/>
            <a:ext cx="5838486" cy="86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Reference network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994A79-6303-4F17-9344-25A69282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95" y="1315825"/>
            <a:ext cx="7390719" cy="4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58E81-33F2-4D0C-A4BA-EB733A30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36" y="855301"/>
            <a:ext cx="3300646" cy="2402778"/>
          </a:xfrm>
        </p:spPr>
        <p:txBody>
          <a:bodyPr anchor="ctr">
            <a:normAutofit/>
          </a:bodyPr>
          <a:lstStyle/>
          <a:p>
            <a:r>
              <a:rPr lang="en-GB" dirty="0"/>
              <a:t>Transparent Transport Mode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82123ABA-FF22-424B-925B-A214573F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Keeps the signal in the optical domain at every intermediate nodes of the path between the source and </a:t>
            </a:r>
            <a:r>
              <a:rPr lang="en-GB" dirty="0"/>
              <a:t>the destination;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Electrical regeneration is not present;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Only performs OEO conversion at the end nodes </a:t>
            </a:r>
            <a:r>
              <a:rPr lang="en-GB" dirty="0"/>
              <a:t>of the path;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Wavelength continuity must be guaranteed;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A single-hop grooming scheme is applied, where only client signals with the same source and destination can be groomed into the same wavelength.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62E60B-BEA0-477E-81B0-DC564E6BC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2" y="3130324"/>
            <a:ext cx="4386117" cy="25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618AC-EFF2-425F-AD43-881B075D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Capital Expenditure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EE73EC-C873-4BAA-9E98-1D152EDA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888184" cy="3429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 cost of a </a:t>
            </a:r>
            <a:r>
              <a:rPr lang="en-US" sz="2000" dirty="0"/>
              <a:t>telecommunication network can be divided into the Capital Expenditure (CAPEX) and the Operational Expenditure (OPEX).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CAPEX: The amount of money needed to setup the network.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OPEX: The amount of money needed to run the network.</a:t>
            </a:r>
            <a:endParaRPr lang="en-GB" sz="20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4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363CB50-9A5C-4B2C-BF64-C07DA564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1" t="51944" r="40482" b="40235"/>
          <a:stretch/>
        </p:blipFill>
        <p:spPr>
          <a:xfrm>
            <a:off x="1436914" y="819150"/>
            <a:ext cx="1660849" cy="5337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DB4BC7-1C91-4505-8523-ACC651FE5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37" t="40417" r="42031" b="45169"/>
          <a:stretch/>
        </p:blipFill>
        <p:spPr>
          <a:xfrm>
            <a:off x="5723942" y="591812"/>
            <a:ext cx="1357215" cy="9884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583FF2-60D9-44B2-BCCB-7314E28D8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69" t="56870" r="41683" b="30139"/>
          <a:stretch/>
        </p:blipFill>
        <p:spPr>
          <a:xfrm>
            <a:off x="7085824" y="689396"/>
            <a:ext cx="1566377" cy="8908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B808B4-D62B-41B4-A589-767F1DB88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62" t="59483" r="37915" b="32218"/>
          <a:stretch/>
        </p:blipFill>
        <p:spPr>
          <a:xfrm>
            <a:off x="1297538" y="1653356"/>
            <a:ext cx="2416629" cy="5691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DE64CD-1B77-4F45-9224-67AF0A4D8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8" t="66250" r="25625" b="25451"/>
          <a:stretch/>
        </p:blipFill>
        <p:spPr>
          <a:xfrm>
            <a:off x="1436910" y="3016350"/>
            <a:ext cx="5298233" cy="5691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7B40F57-E8DF-45A5-BFF1-9C220BE284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82" t="34027" r="24921" b="52982"/>
          <a:stretch/>
        </p:blipFill>
        <p:spPr>
          <a:xfrm>
            <a:off x="1436909" y="5021594"/>
            <a:ext cx="5766513" cy="89087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933DA9-81C3-4C4D-8224-A5383ECDF6D3}"/>
              </a:ext>
            </a:extLst>
          </p:cNvPr>
          <p:cNvSpPr txBox="1"/>
          <p:nvPr/>
        </p:nvSpPr>
        <p:spPr>
          <a:xfrm>
            <a:off x="6823787" y="3103227"/>
            <a:ext cx="295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Bidirectional links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55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D0AEE3-A551-4E6A-A316-A5E22E337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57" t="52917" r="35255" b="34830"/>
          <a:stretch/>
        </p:blipFill>
        <p:spPr>
          <a:xfrm>
            <a:off x="1487351" y="1231788"/>
            <a:ext cx="3302648" cy="8403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1FB044-70B2-4242-9523-873C4A36C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7" t="70833" r="35255" b="16913"/>
          <a:stretch/>
        </p:blipFill>
        <p:spPr>
          <a:xfrm>
            <a:off x="1487351" y="2369756"/>
            <a:ext cx="3407424" cy="840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CB378A-9000-4A02-A773-D3DAD71E9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9" t="81633" r="37857" b="8299"/>
          <a:stretch/>
        </p:blipFill>
        <p:spPr>
          <a:xfrm>
            <a:off x="974413" y="3507724"/>
            <a:ext cx="3815586" cy="8403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D66314-A8EE-4F41-9A5C-748AC5C7B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18" t="62721" r="35562" b="29796"/>
          <a:stretch/>
        </p:blipFill>
        <p:spPr>
          <a:xfrm>
            <a:off x="1578783" y="4645692"/>
            <a:ext cx="3806893" cy="6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31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559</Words>
  <Application>Microsoft Office PowerPoint</Application>
  <PresentationFormat>Ecrã Panorâmico</PresentationFormat>
  <Paragraphs>66</Paragraphs>
  <Slides>17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</vt:lpstr>
      <vt:lpstr>          Development of Heuristics for Optical Transport Networks Dimensioning   Eduardo Fernandes  </vt:lpstr>
      <vt:lpstr>Contents</vt:lpstr>
      <vt:lpstr>Motivation</vt:lpstr>
      <vt:lpstr>Network specification </vt:lpstr>
      <vt:lpstr>Apresentação do PowerPoint</vt:lpstr>
      <vt:lpstr>Transparent Transport Mode</vt:lpstr>
      <vt:lpstr>Capital Expenditure</vt:lpstr>
      <vt:lpstr>Apresentação do PowerPoint</vt:lpstr>
      <vt:lpstr>Apresentação do PowerPoint</vt:lpstr>
      <vt:lpstr>Heuristics algorithm</vt:lpstr>
      <vt:lpstr>System input parameters</vt:lpstr>
      <vt:lpstr>Apresentação do PowerPoint</vt:lpstr>
      <vt:lpstr>Physical and Logical Topology Manager blocks</vt:lpstr>
      <vt:lpstr>How to use</vt:lpstr>
      <vt:lpstr>Apresentação do PowerPoint</vt:lpstr>
      <vt:lpstr>Apresentação do PowerPoint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Heuristics Development for Optical Transport Networks Dimensioning   Eduardo Fernandes  </dc:title>
  <dc:creator>Eduardo Fernandes</dc:creator>
  <cp:lastModifiedBy>Eduardo Fernandes</cp:lastModifiedBy>
  <cp:revision>4</cp:revision>
  <dcterms:created xsi:type="dcterms:W3CDTF">2019-05-21T21:41:34Z</dcterms:created>
  <dcterms:modified xsi:type="dcterms:W3CDTF">2019-05-21T23:17:46Z</dcterms:modified>
</cp:coreProperties>
</file>