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Thin"/>
      <p:regular r:id="rId21"/>
      <p:bold r:id="rId22"/>
      <p:italic r:id="rId23"/>
      <p:boldItalic r:id="rId24"/>
    </p:embeddedFont>
    <p:embeddedFont>
      <p:font typeface="Lexend Dec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Thin-bold.fntdata"/><Relationship Id="rId21" Type="http://schemas.openxmlformats.org/officeDocument/2006/relationships/font" Target="fonts/RalewayThin-regular.fntdata"/><Relationship Id="rId24" Type="http://schemas.openxmlformats.org/officeDocument/2006/relationships/font" Target="fonts/RalewayThin-boldItalic.fntdata"/><Relationship Id="rId23" Type="http://schemas.openxmlformats.org/officeDocument/2006/relationships/font" Target="fonts/Raleway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exendDec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11129dc3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ce11129dc3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e11129dc3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e11129dc3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11129dc3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e11129dc3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11129dc3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e11129dc3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11129dc3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e11129dc3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11129dc3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e11129dc3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11129dc3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e11129dc3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e11129dc3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ce11129dc3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e11129dc3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ce11129dc3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11129dc3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ce11129dc3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3332" y="682213"/>
            <a:ext cx="7697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970" y="1105332"/>
            <a:ext cx="77721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>
                <a:solidFill>
                  <a:srgbClr val="1352F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3332" y="682213"/>
            <a:ext cx="7697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7693112" y="587963"/>
            <a:ext cx="996600" cy="328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23332" y="682213"/>
            <a:ext cx="7697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18" y="453625"/>
            <a:ext cx="1162051" cy="12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332" y="682213"/>
            <a:ext cx="7697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970" y="1105332"/>
            <a:ext cx="77721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352F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1718" y="453625"/>
            <a:ext cx="1162051" cy="12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-6724"/>
            <a:ext cx="9144000" cy="5143500"/>
          </a:xfrm>
          <a:prstGeom prst="rect">
            <a:avLst/>
          </a:prstGeom>
          <a:gradFill>
            <a:gsLst>
              <a:gs pos="0">
                <a:srgbClr val="0094FF"/>
              </a:gs>
              <a:gs pos="15000">
                <a:srgbClr val="0094FF"/>
              </a:gs>
              <a:gs pos="44000">
                <a:srgbClr val="00A3FF"/>
              </a:gs>
              <a:gs pos="88000">
                <a:srgbClr val="008BFF"/>
              </a:gs>
              <a:gs pos="100000">
                <a:srgbClr val="008B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BACC6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1751" y="98714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Relationship Id="rId5" Type="http://schemas.openxmlformats.org/officeDocument/2006/relationships/image" Target="../media/image15.jpg"/><Relationship Id="rId6" Type="http://schemas.openxmlformats.org/officeDocument/2006/relationships/image" Target="../media/image22.jpg"/><Relationship Id="rId7" Type="http://schemas.openxmlformats.org/officeDocument/2006/relationships/image" Target="../media/image13.jpg"/><Relationship Id="rId8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63165" y="2882900"/>
            <a:ext cx="4800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Brave Together’s New Collaboration Platform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13150" y="514350"/>
            <a:ext cx="72480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54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0" i="0" sz="54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We Are Together</a:t>
            </a:r>
            <a:endParaRPr b="0" i="0" sz="77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2174385" y="1964384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5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 You!</a:t>
            </a:r>
            <a:endParaRPr b="0" i="0" sz="4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31751" y="91570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Problem</a:t>
            </a:r>
            <a:endParaRPr sz="11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50300" y="1505850"/>
            <a:ext cx="82434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Connecting and </a:t>
            </a:r>
            <a:r>
              <a:rPr b="1" lang="en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volunteers in </a:t>
            </a: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projects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231751" y="91570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5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Solution</a:t>
            </a:r>
            <a:endParaRPr sz="11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450300" y="1505850"/>
            <a:ext cx="82434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 project platform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Connecting between volunteers for high quality projects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231750" y="91575"/>
            <a:ext cx="56466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Platform</a:t>
            </a:r>
            <a:endParaRPr sz="11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361" y="1429720"/>
            <a:ext cx="4219278" cy="276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31750" y="91575"/>
            <a:ext cx="56466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Platform</a:t>
            </a:r>
            <a:endParaRPr sz="11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088" y="0"/>
            <a:ext cx="19169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74" y="971500"/>
            <a:ext cx="3070975" cy="27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225" y="1507625"/>
            <a:ext cx="3129049" cy="276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2800" y="2149875"/>
            <a:ext cx="3273301" cy="27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31751" y="98714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5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Added Value</a:t>
            </a:r>
            <a:endParaRPr b="0" i="0" sz="4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923200" y="1535100"/>
            <a:ext cx="822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Matching volunteers to projects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Higher quality projects</a:t>
            </a: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2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Simplifies project overseeing for Brave Together</a:t>
            </a:r>
            <a:endParaRPr sz="1100"/>
          </a:p>
        </p:txBody>
      </p:sp>
      <p:pic>
        <p:nvPicPr>
          <p:cNvPr descr="Upward trend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88597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iefcase"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776" y="3327139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ers" id="133" name="Google Shape;13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500" y="1539577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31751" y="98714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5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MVP</a:t>
            </a:r>
            <a:endParaRPr b="0" i="0" sz="4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594715" y="1351952"/>
            <a:ext cx="3506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platform</a:t>
            </a:r>
            <a:endParaRPr sz="1100"/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categories</a:t>
            </a:r>
            <a:endParaRPr sz="1100"/>
          </a:p>
        </p:txBody>
      </p:sp>
      <p:pic>
        <p:nvPicPr>
          <p:cNvPr descr="Web design"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15" y="1292338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"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615" y="2676717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42" name="Google Shape;1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2237" y="266410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loyee badge" id="143" name="Google Shape;14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9707" y="369835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421837" y="1351951"/>
            <a:ext cx="3506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Joining projects</a:t>
            </a:r>
            <a:endParaRPr sz="1100"/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Database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362908" y="3765461"/>
            <a:ext cx="3506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Registration</a:t>
            </a:r>
            <a:endParaRPr sz="1100"/>
          </a:p>
        </p:txBody>
      </p:sp>
      <p:pic>
        <p:nvPicPr>
          <p:cNvPr descr="Group" id="146" name="Google Shape;14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207" y="120676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231751" y="98714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5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Roadmap</a:t>
            </a:r>
            <a:endParaRPr b="0" i="0" sz="4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7251675" y="152400"/>
            <a:ext cx="1794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Timeline Templates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439325" y="1144825"/>
            <a:ext cx="3092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Expanding Project Managers Toolbox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31742" y="3485927"/>
            <a:ext cx="1915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and Sorting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146950" y="2034050"/>
            <a:ext cx="27057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Expanding Brave Togethers accompaniment 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flipH="1" rot="10800000">
            <a:off x="2158100" y="1714100"/>
            <a:ext cx="6888600" cy="330660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231751" y="98714"/>
            <a:ext cx="4795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THE TEAM</a:t>
            </a:r>
            <a:endParaRPr sz="11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570" y="1058580"/>
            <a:ext cx="1532700" cy="1532700"/>
          </a:xfrm>
          <a:prstGeom prst="ellipse">
            <a:avLst/>
          </a:prstGeom>
          <a:noFill/>
          <a:ln cap="rnd" cmpd="sng" w="317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b="0" l="12502" r="12495" t="0"/>
          <a:stretch/>
        </p:blipFill>
        <p:spPr>
          <a:xfrm>
            <a:off x="593818" y="1058580"/>
            <a:ext cx="1532700" cy="1532700"/>
          </a:xfrm>
          <a:prstGeom prst="ellipse">
            <a:avLst/>
          </a:prstGeom>
          <a:noFill/>
          <a:ln cap="rnd" cmpd="sng" w="317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erson standing posing for the camera&#10;&#10;Description automatically generated" id="164" name="Google Shape;164;p28"/>
          <p:cNvPicPr preferRelativeResize="0"/>
          <p:nvPr/>
        </p:nvPicPr>
        <p:blipFill rotWithShape="1">
          <a:blip r:embed="rId5">
            <a:alphaModFix/>
          </a:blip>
          <a:srcRect b="44991" l="0" r="0" t="0"/>
          <a:stretch/>
        </p:blipFill>
        <p:spPr>
          <a:xfrm>
            <a:off x="2463537" y="1063254"/>
            <a:ext cx="1522200" cy="1561200"/>
          </a:xfrm>
          <a:prstGeom prst="ellipse">
            <a:avLst/>
          </a:prstGeom>
          <a:noFill/>
          <a:ln cap="rnd" cmpd="sng" w="317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8"/>
          <p:cNvSpPr txBox="1"/>
          <p:nvPr/>
        </p:nvSpPr>
        <p:spPr>
          <a:xfrm>
            <a:off x="666346" y="2625120"/>
            <a:ext cx="1387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Yuval Toledano </a:t>
            </a:r>
            <a:endParaRPr b="1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530722" y="2625120"/>
            <a:ext cx="1387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Tomer Gillmore</a:t>
            </a:r>
            <a:endParaRPr b="1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395099" y="2625120"/>
            <a:ext cx="1387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Dor Probstein</a:t>
            </a:r>
            <a:endParaRPr b="1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6">
            <a:alphaModFix/>
          </a:blip>
          <a:srcRect b="0" l="12502" r="12495" t="0"/>
          <a:stretch/>
        </p:blipFill>
        <p:spPr>
          <a:xfrm>
            <a:off x="5244100" y="3153731"/>
            <a:ext cx="1532700" cy="1532700"/>
          </a:xfrm>
          <a:prstGeom prst="ellipse">
            <a:avLst/>
          </a:prstGeom>
          <a:noFill/>
          <a:ln cap="rnd" cmpd="sng" w="317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13818" y="3153730"/>
            <a:ext cx="1532700" cy="1532700"/>
          </a:xfrm>
          <a:prstGeom prst="ellipse">
            <a:avLst/>
          </a:prstGeom>
          <a:noFill/>
          <a:ln cap="rnd" cmpd="sng" w="317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8">
            <a:alphaModFix/>
          </a:blip>
          <a:srcRect b="11491" l="0" r="0" t="11484"/>
          <a:stretch/>
        </p:blipFill>
        <p:spPr>
          <a:xfrm>
            <a:off x="3374381" y="3172546"/>
            <a:ext cx="1532700" cy="1532700"/>
          </a:xfrm>
          <a:prstGeom prst="ellipse">
            <a:avLst/>
          </a:prstGeom>
          <a:noFill/>
          <a:ln cap="rnd" cmpd="sng" w="317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8"/>
          <p:cNvSpPr txBox="1"/>
          <p:nvPr/>
        </p:nvSpPr>
        <p:spPr>
          <a:xfrm>
            <a:off x="7186346" y="4720270"/>
            <a:ext cx="1387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Shelly Ben-Dor</a:t>
            </a:r>
            <a:endParaRPr b="1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316628" y="4720270"/>
            <a:ext cx="1387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Dolev Hacohen</a:t>
            </a:r>
            <a:endParaRPr b="1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446909" y="4720269"/>
            <a:ext cx="1387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Netzer Epstein</a:t>
            </a:r>
            <a:endParaRPr b="1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