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B031-BFD7-4644-B7CB-1B9C53AB98E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0087B-CE92-40B2-B894-1E659D1B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10 were Musical and War. RMSE from .873 to .872. Insignificant War and Musical. </a:t>
            </a:r>
          </a:p>
          <a:p>
            <a:endParaRPr lang="en-US" dirty="0"/>
          </a:p>
          <a:p>
            <a:r>
              <a:rPr lang="en-US" dirty="0"/>
              <a:t>93 out of 101 Animation movies are also Family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Verified the non-random relationship variables with step wise mode selection. All 4 should be included based on RMSE </a:t>
            </a:r>
          </a:p>
          <a:p>
            <a:endParaRPr lang="en-US" dirty="0"/>
          </a:p>
          <a:p>
            <a:r>
              <a:rPr lang="en-US" dirty="0"/>
              <a:t>Not showing residual, prediction etc. plots here for final model. Did check them: all residuals random. Prediction looks good. Instead going to show you some of these plots with the test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is a genre that was in the original genre model but is now excluded: still predicted very well </a:t>
            </a:r>
          </a:p>
          <a:p>
            <a:r>
              <a:rPr lang="en-US" dirty="0"/>
              <a:t>Note that year is not significant at the .05 level – only .1 (was significant in training set)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is a genre that was in the original genre model but is now excluded: still predicted very well </a:t>
            </a:r>
          </a:p>
          <a:p>
            <a:r>
              <a:rPr lang="en-US" dirty="0"/>
              <a:t>Note that year is not significant at the .05 level – only .1 (was significant in training set)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Blair Witch Project and Paranormal Activity graphs are from final model on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D527-53CC-4E09-93A0-CFB488CB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544BD-2E82-459D-AAD4-24A455A9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17A6-6752-4A84-BB9B-49D874B1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0E49-7381-4DC3-95A4-33D4EF4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962C-3C41-4D1A-8C1D-7C0CCAF7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2A49-389B-4028-BF25-78699F94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21D9-942A-49B4-851F-A9A231F9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F3C9-EFA4-4533-80BE-5E192F3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7F44-7FAC-45D5-A8BD-89E077CA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2E20-4C7E-4F69-961A-49D2C28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18AA9-4405-4ABF-AAFB-470846BD4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B8E73-96BE-481D-9CDD-81BA2A87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428C-92AC-4B14-87B0-2268B192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9919-6C38-458E-BC40-B9375ADA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151D-D543-41A9-95F5-66376EEB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D7C2-A1B8-42C4-9768-E1214DA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0921-E712-4913-AF2C-A52E4045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1AB7-779F-4133-95B6-D0ACC789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D1BA-08AB-431A-B226-0BA77113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D649-70F7-4DCC-AC7E-FB4E818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525-1699-4D83-B29D-4F90DD14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AD35-0336-41F6-95A4-155F47193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5D5B-4D5F-484A-B9DD-7F48FF3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190D-A144-4A01-8D60-7D8B7830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4FCE-82C4-4C5B-A959-E704C8E9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8AD-268A-40F7-BEFD-E9D5D97E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9B44-4097-41BE-9811-EF34F6BD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F002-2474-4433-974E-223E81F6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0646-7709-492E-8A32-0050160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60D5B-892A-4BAE-BEBC-3772C621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ED00-83AD-4CCA-8E66-B17DC98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D3A8-34A7-4DB6-B289-A32383FC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3CDE-B7F0-4120-93F2-2690FC9E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6EEE-651C-47BD-823E-8A30B3DA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BE99-F9BE-4572-88A2-16DF480CC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E6942-8DE6-4A89-AAEA-2670195DD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B2C98-9B52-4C1E-B776-1094B582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D115-E339-4B16-83BE-A0ABE53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EA79-A5B9-4CC0-BFA9-7F9BFD21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5775-F10F-45BC-A006-D835F56E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C4D61-2579-4258-88B5-A6B88B36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197B-B36D-442B-A2B2-D868E3B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A47D1-F7A4-4C7B-87DE-38DE32A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8711A-54C8-4894-8281-C87D4F7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DC1FB-46FF-4E08-9036-2D46087D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AC51-D481-42BA-AF75-1EB8C26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09D-5BE2-4F21-BEF8-815955E5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413B-C929-4B64-B646-24D7C5FF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0293F-5E3E-47DF-A395-04DC4A17B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33D98-40CA-437F-B6F4-7B4E884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E653A-D3B3-4621-BB81-E10A37DB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22E3-237B-41A4-8A25-123E643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ECB-C53A-453C-9501-6887492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72535-719F-45DD-8245-F908E4369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1D9B-9C03-4CB4-8BF0-43CDB9B0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6416-457F-452C-AC87-7DEE5432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4902-7138-4B30-9EF4-6FE5E929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BE32-7582-4E62-B496-24F49D4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53267-DE42-4349-896E-2A80D927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65C6-9504-41F2-A041-E71F4CB2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D2B8-D4C3-4EF3-89F4-B39BF2B74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CA0A-98DF-4A81-9C5D-DF97FADC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4C53-A9A7-4098-9C35-BC96C5FB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17ED3-CFA3-4678-AB15-8ABB4EFCD477}"/>
              </a:ext>
            </a:extLst>
          </p:cNvPr>
          <p:cNvSpPr txBox="1"/>
          <p:nvPr/>
        </p:nvSpPr>
        <p:spPr>
          <a:xfrm>
            <a:off x="176168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Genre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8938-CABB-41B4-A89B-231237A7C23E}"/>
              </a:ext>
            </a:extLst>
          </p:cNvPr>
          <p:cNvSpPr txBox="1"/>
          <p:nvPr/>
        </p:nvSpPr>
        <p:spPr>
          <a:xfrm>
            <a:off x="176168" y="735169"/>
            <a:ext cx="8766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Step-wise / don’t include all genres: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have no or very little effect on revenue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almost entirely explain others (one movie can have multiple genres)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priors about which genres to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variables had (at least somewhat) non-random relationship with log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Step-wise model selection starting with genre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Included variables are also the variables with the most obviously non-random relationships with log residuals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4AD95-56B2-4655-8F85-C7E2FC8F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50" y="0"/>
            <a:ext cx="34023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BBAED-4DB6-4D62-8059-F11A17EE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61" y="3043493"/>
            <a:ext cx="6210697" cy="33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F92B-2F29-4FC5-A88F-6A9578D8C192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Genre Model: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ADD87-96A8-4150-A02C-FA163C196FCB}"/>
              </a:ext>
            </a:extLst>
          </p:cNvPr>
          <p:cNvSpPr txBox="1"/>
          <p:nvPr/>
        </p:nvSpPr>
        <p:spPr>
          <a:xfrm>
            <a:off x="149536" y="669892"/>
            <a:ext cx="4019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Good Predictive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between included and excluded variables and log residuals are all centered around zero /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Reasonable QQ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predictions of all individual variables (including variables not included in the model) vs log revenue &amp; of overall log revenue distribution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81A84-F5FD-45B0-B2DE-CC04ED04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53" y="788816"/>
            <a:ext cx="4028374" cy="268689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6111055-761D-4A2E-B156-A43ACA4937D2}"/>
              </a:ext>
            </a:extLst>
          </p:cNvPr>
          <p:cNvSpPr/>
          <p:nvPr/>
        </p:nvSpPr>
        <p:spPr>
          <a:xfrm flipV="1">
            <a:off x="8063929" y="1875287"/>
            <a:ext cx="231996" cy="123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7516-B8CD-4EFB-867C-F8C341B318FE}"/>
              </a:ext>
            </a:extLst>
          </p:cNvPr>
          <p:cNvSpPr txBox="1"/>
          <p:nvPr/>
        </p:nvSpPr>
        <p:spPr>
          <a:xfrm>
            <a:off x="6654178" y="351307"/>
            <a:ext cx="4065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Residuals Before &amp; After Model Extended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BBCB2-E00D-4132-B82E-B6497A622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387" y="3571968"/>
            <a:ext cx="4439600" cy="29347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4A1384-3DC6-4211-BC53-7E2DD249C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925" y="788817"/>
            <a:ext cx="3891401" cy="2640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446DE-16AD-41E0-9126-0A7F8C6B9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553" y="3571967"/>
            <a:ext cx="4336711" cy="29347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CE43E9-AF51-422E-854B-0AA826998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927" y="3712713"/>
            <a:ext cx="4262288" cy="27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448FF-6BE8-4664-8001-B3F3436BE448}"/>
              </a:ext>
            </a:extLst>
          </p:cNvPr>
          <p:cNvSpPr txBox="1"/>
          <p:nvPr/>
        </p:nvSpPr>
        <p:spPr>
          <a:xfrm>
            <a:off x="149535" y="721221"/>
            <a:ext cx="11892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Concerns about over-fitting with genre model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have low observation numbers (ex Documentary), significant variation in revenue by genre (large IQR)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Genres do </a:t>
            </a:r>
            <a:r>
              <a:rPr lang="en-US" i="1" dirty="0"/>
              <a:t>not </a:t>
            </a:r>
            <a:r>
              <a:rPr lang="en-US" dirty="0"/>
              <a:t>capture other variables: non-random residuals </a:t>
            </a:r>
            <a:r>
              <a:rPr lang="en-US" dirty="0">
                <a:sym typeface="Wingdings" panose="05000000000000000000" pitchFamily="2" charset="2"/>
              </a:rPr>
              <a:t> I</a:t>
            </a:r>
            <a:r>
              <a:rPr lang="en-US" dirty="0"/>
              <a:t>nstead other variables capture genre?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real budget had the strongest, most obvious relationship with revenue in EDA (log-log)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model with only log real budget and look at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with non-random relationship with log residual: IMDB score, content rating,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None are drastically non-random however: budget does a good job of capturing relationship with revenue by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All genres have random relationship with log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EC08C-4982-48CD-B699-67488D19B9A2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Budget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82C6A-CDB0-440A-A618-99A03B36D3BC}"/>
              </a:ext>
            </a:extLst>
          </p:cNvPr>
          <p:cNvSpPr txBox="1"/>
          <p:nvPr/>
        </p:nvSpPr>
        <p:spPr>
          <a:xfrm>
            <a:off x="149533" y="1674674"/>
            <a:ext cx="1051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897EA-CE4D-4EA5-BFEB-D4BC20FDFB06}"/>
              </a:ext>
            </a:extLst>
          </p:cNvPr>
          <p:cNvSpPr txBox="1"/>
          <p:nvPr/>
        </p:nvSpPr>
        <p:spPr>
          <a:xfrm>
            <a:off x="149533" y="3660487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5863F-3455-4B38-8A17-ED25876E9D39}"/>
              </a:ext>
            </a:extLst>
          </p:cNvPr>
          <p:cNvSpPr txBox="1"/>
          <p:nvPr/>
        </p:nvSpPr>
        <p:spPr>
          <a:xfrm>
            <a:off x="149533" y="4897208"/>
            <a:ext cx="960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RMSE, R</a:t>
            </a:r>
            <a:r>
              <a:rPr lang="en-US" baseline="30000" dirty="0"/>
              <a:t>2</a:t>
            </a:r>
            <a:r>
              <a:rPr lang="en-US" dirty="0"/>
              <a:t>, visualization to extended genre model  </a:t>
            </a:r>
            <a:r>
              <a:rPr lang="en-US" dirty="0">
                <a:sym typeface="Wingdings" panose="05000000000000000000" pitchFamily="2" charset="2"/>
              </a:rPr>
              <a:t> Parsimonious model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Genre fully explained by budget alone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C1B20F-48D0-4FEB-A81C-72B05FCAF938}"/>
                  </a:ext>
                </a:extLst>
              </p:cNvPr>
              <p:cNvSpPr txBox="1"/>
              <p:nvPr/>
            </p:nvSpPr>
            <p:spPr>
              <a:xfrm>
                <a:off x="149533" y="4332708"/>
                <a:ext cx="900389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revenue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budget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IMDB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content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rating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year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C1B20F-48D0-4FEB-A81C-72B05FCAF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33" y="4332708"/>
                <a:ext cx="9003894" cy="369332"/>
              </a:xfrm>
              <a:prstGeom prst="rect">
                <a:avLst/>
              </a:prstGeom>
              <a:blipFill>
                <a:blip r:embed="rId3"/>
                <a:stretch>
                  <a:fillRect l="-135" b="-952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C37-8896-462E-A406-AB23A330463D}"/>
              </a:ext>
            </a:extLst>
          </p:cNvPr>
          <p:cNvSpPr txBox="1"/>
          <p:nvPr/>
        </p:nvSpPr>
        <p:spPr>
          <a:xfrm>
            <a:off x="179680" y="229686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Model: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16F04-D1BA-4EE3-A2C4-FDDF3F51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05" y="3168577"/>
            <a:ext cx="5184161" cy="328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92EC1-5CCF-4D95-9A47-DD8D83E5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1" y="860812"/>
            <a:ext cx="4843305" cy="5399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7D3D5-B284-4AF1-8F1D-762B3348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970" y="706740"/>
            <a:ext cx="6293032" cy="22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C37-8896-462E-A406-AB23A330463D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Model: Test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CCBB1-9F59-4007-847F-04F373E7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70" y="3671409"/>
            <a:ext cx="4811593" cy="318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E1740-F5EA-4748-84D2-037734A8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15" y="167537"/>
            <a:ext cx="5085905" cy="3433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197B84-DD07-434B-A84A-25D19D7A9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50" y="620211"/>
            <a:ext cx="4591050" cy="3177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9320F-D0C5-4847-B1F0-D88CBC265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50" y="3797921"/>
            <a:ext cx="4364206" cy="30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C96EE-81CE-432D-A095-5DF039145187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12D39-C978-45FF-985F-5AA5D5618ACA}"/>
              </a:ext>
            </a:extLst>
          </p:cNvPr>
          <p:cNvSpPr txBox="1"/>
          <p:nvPr/>
        </p:nvSpPr>
        <p:spPr>
          <a:xfrm>
            <a:off x="381785" y="669893"/>
            <a:ext cx="9605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fully captures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almost fully captures entire relationship with revenue.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fit a model with just log real budget as explanatory, the RMSE is .64 (final model: .58) and the R</a:t>
            </a:r>
            <a:r>
              <a:rPr lang="en-US" baseline="30000" dirty="0"/>
              <a:t>2</a:t>
            </a:r>
            <a:r>
              <a:rPr lang="en-US" dirty="0"/>
              <a:t> is .43 (final model: .5)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our final model is better: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Anova</a:t>
            </a:r>
            <a:r>
              <a:rPr lang="en-US" dirty="0"/>
              <a:t> </a:t>
            </a:r>
            <a:r>
              <a:rPr lang="en-US" dirty="0" err="1"/>
              <a:t>comparsion</a:t>
            </a:r>
            <a:r>
              <a:rPr lang="en-US" dirty="0"/>
              <a:t>: the more complex model is significantly different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Predicted vs actual revenue histogram with budget does not look nearly as good as when you include the other variables.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models are wrong, but some are useful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Always movies that don’t fit these general patterns: Paranormal Activity and the Blair Witch Project have low budget, but high revenue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B80E1-529D-4957-B0B0-9761C408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51" y="3810115"/>
            <a:ext cx="4265629" cy="2969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37BFD-428F-4E42-9361-3AC35F8E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96" y="3750921"/>
            <a:ext cx="4399175" cy="29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593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Gimli</dc:creator>
  <cp:lastModifiedBy>Gimli</cp:lastModifiedBy>
  <cp:revision>144</cp:revision>
  <dcterms:created xsi:type="dcterms:W3CDTF">2019-04-06T17:21:17Z</dcterms:created>
  <dcterms:modified xsi:type="dcterms:W3CDTF">2019-04-07T16:16:56Z</dcterms:modified>
</cp:coreProperties>
</file>