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1" r:id="rId3"/>
    <p:sldId id="262" r:id="rId4"/>
    <p:sldId id="263" r:id="rId5"/>
    <p:sldId id="265" r:id="rId6"/>
    <p:sldId id="264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0" autoAdjust="0"/>
    <p:restoredTop sz="83183" autoAdjust="0"/>
  </p:normalViewPr>
  <p:slideViewPr>
    <p:cSldViewPr snapToGrid="0">
      <p:cViewPr varScale="1">
        <p:scale>
          <a:sx n="78" d="100"/>
          <a:sy n="78" d="100"/>
        </p:scale>
        <p:origin x="1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0B031-BFD7-4644-B7CB-1B9C53AB98E7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0087B-CE92-40B2-B894-1E659D1B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37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10 were Musical and War. RMSE from .873 to .872. Insignificant War and Musical. </a:t>
            </a:r>
          </a:p>
          <a:p>
            <a:endParaRPr lang="en-US" dirty="0"/>
          </a:p>
          <a:p>
            <a:r>
              <a:rPr lang="en-US" dirty="0"/>
              <a:t>93 out of 101 Animation movies are also Family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0087B-CE92-40B2-B894-1E659D1B7C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53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0087B-CE92-40B2-B894-1E659D1B7C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06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Verified the non-random relationship variables with step wise mode selection. All 4 should be included based on RMSE </a:t>
            </a:r>
          </a:p>
          <a:p>
            <a:endParaRPr lang="en-US" dirty="0"/>
          </a:p>
          <a:p>
            <a:r>
              <a:rPr lang="en-US" dirty="0"/>
              <a:t>Not showing residual, prediction etc. plots here for final model. Did check them: all residuals random. Prediction looks good. Instead going to show you some of these plots with the test set.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0087B-CE92-40B2-B894-1E659D1B7C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50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Adventure is a genre that was in the original genre model but is now excluded: still predicted very well </a:t>
            </a:r>
          </a:p>
          <a:p>
            <a:r>
              <a:rPr lang="en-US" dirty="0"/>
              <a:t>Note that year is not significant at the .05 level – only .1 (was significant in training set)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0087B-CE92-40B2-B894-1E659D1B7C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03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Adventure is a genre that was in the original genre model but is now excluded: still predicted very well </a:t>
            </a:r>
          </a:p>
          <a:p>
            <a:r>
              <a:rPr lang="en-US" dirty="0"/>
              <a:t>Note that year is not significant at the .05 level – only .1 (was significant in training set)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0087B-CE92-40B2-B894-1E659D1B7C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9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Blair Witch Project and Paranormal Activity graphs are from final model on train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0087B-CE92-40B2-B894-1E659D1B7C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23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0087B-CE92-40B2-B894-1E659D1B7C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40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D527-53CC-4E09-93A0-CFB488CBD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544BD-2E82-459D-AAD4-24A455A93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917A6-6752-4A84-BB9B-49D874B1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30F-A8D3-4989-89C3-91B6992737A3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D0E49-7381-4DC3-95A4-33D4EF49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6962C-3C41-4D1A-8C1D-7C0CCAF7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2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2A49-389B-4028-BF25-78699F94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421D9-942A-49B4-851F-A9A231F93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BF3C9-EFA4-4533-80BE-5E192F30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30F-A8D3-4989-89C3-91B6992737A3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7F44-7FAC-45D5-A8BD-89E077CA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52E20-4C7E-4F69-961A-49D2C285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6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18AA9-4405-4ABF-AAFB-470846BD4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B8E73-96BE-481D-9CDD-81BA2A87B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5428C-92AC-4B14-87B0-2268B192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30F-A8D3-4989-89C3-91B6992737A3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49919-6C38-458E-BC40-B9375ADA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9151D-D543-41A9-95F5-66376EEB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3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D7C2-A1B8-42C4-9768-E1214DA2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50921-E712-4913-AF2C-A52E4045A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81AB7-779F-4133-95B6-D0ACC789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30F-A8D3-4989-89C3-91B6992737A3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4D1BA-08AB-431A-B226-0BA77113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AD649-70F7-4DCC-AC7E-FB4E8187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3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E525-1699-4D83-B29D-4F90DD14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6AD35-0336-41F6-95A4-155F47193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B5D5B-4D5F-484A-B9DD-7F48FF3F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30F-A8D3-4989-89C3-91B6992737A3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7190D-A144-4A01-8D60-7D8B7830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54FCE-82C4-4C5B-A959-E704C8E9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98AD-268A-40F7-BEFD-E9D5D97E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29B44-4097-41BE-9811-EF34F6BD6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EF002-2474-4433-974E-223E81F6E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D0646-7709-492E-8A32-00501604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30F-A8D3-4989-89C3-91B6992737A3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60D5B-892A-4BAE-BEBC-3772C621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0ED00-83AD-4CCA-8E66-B17DC98E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2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D3A8-34A7-4DB6-B289-A32383FC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93CDE-B7F0-4120-93F2-2690FC9E4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26EEE-651C-47BD-823E-8A30B3DAC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3BE99-F9BE-4572-88A2-16DF480CC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E6942-8DE6-4A89-AAEA-2670195DD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B2C98-9B52-4C1E-B776-1094B582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30F-A8D3-4989-89C3-91B6992737A3}" type="datetimeFigureOut">
              <a:rPr lang="en-US" smtClean="0"/>
              <a:t>4/9/19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ED115-E339-4B16-83BE-A0ABE531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7EA79-A5B9-4CC0-BFA9-7F9BFD21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5775-F10F-45BC-A006-D835F56E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C4D61-2579-4258-88B5-A6B88B36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30F-A8D3-4989-89C3-91B6992737A3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A197B-B36D-442B-A2B2-D868E3BA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A47D1-F7A4-4C7B-87DE-38DE32A1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6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8711A-54C8-4894-8281-C87D4F7D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30F-A8D3-4989-89C3-91B6992737A3}" type="datetimeFigureOut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DC1FB-46FF-4E08-9036-2D46087D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6AC51-D481-42BA-AF75-1EB8C260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7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909D-5BE2-4F21-BEF8-815955E5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C413B-C929-4B64-B646-24D7C5FFE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0293F-5E3E-47DF-A395-04DC4A17B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33D98-40CA-437F-B6F4-7B4E8844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30F-A8D3-4989-89C3-91B6992737A3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E653A-D3B3-4621-BB81-E10A37DB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C22E3-237B-41A4-8A25-123E643B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5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3ECB-C53A-453C-9501-6887492D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72535-719F-45DD-8245-F908E4369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41D9B-9C03-4CB4-8BF0-43CDB9B03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86416-457F-452C-AC87-7DEE5432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30F-A8D3-4989-89C3-91B6992737A3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A4902-7138-4B30-9EF4-6FE5E929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6BE32-7582-4E62-B496-24F49D4B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7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53267-DE42-4349-896E-2A80D927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A65C6-9504-41F2-A041-E71F4CB20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D2B8-D4C3-4EF3-89F4-B39BF2B74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930F-A8D3-4989-89C3-91B6992737A3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1CA0A-98DF-4A81-9C5D-DF97FADCF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C4C53-A9A7-4098-9C35-BC96C5FBC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1A526-73AC-4B66-8937-0B7D514F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0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217ED3-CFA3-4678-AB15-8ABB4EFCD477}"/>
              </a:ext>
            </a:extLst>
          </p:cNvPr>
          <p:cNvSpPr txBox="1"/>
          <p:nvPr/>
        </p:nvSpPr>
        <p:spPr>
          <a:xfrm>
            <a:off x="176168" y="192839"/>
            <a:ext cx="96053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Genre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78938-CABB-41B4-A89B-231237A7C23E}"/>
              </a:ext>
            </a:extLst>
          </p:cNvPr>
          <p:cNvSpPr txBox="1"/>
          <p:nvPr/>
        </p:nvSpPr>
        <p:spPr>
          <a:xfrm>
            <a:off x="176168" y="735169"/>
            <a:ext cx="87668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Step-wise / don’t include all genres: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genres have no or very little effect on revenue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genres almost entirely explain others (one movie can have multiple genres)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priors about which genres to include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variables had (at least somewhat) non-random relationship with log residuals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Step-wise model selection starting with genre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Included variables are also the variables with the most obviously non-random relationships with log residuals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84AD95-56B2-4655-8F85-C7E2FC8F6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650" y="0"/>
            <a:ext cx="340235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6BBAED-4DB6-4D62-8059-F11A17EE2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561" y="3043493"/>
            <a:ext cx="6210697" cy="33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9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13F92B-2F29-4FC5-A88F-6A9578D8C192}"/>
              </a:ext>
            </a:extLst>
          </p:cNvPr>
          <p:cNvSpPr txBox="1"/>
          <p:nvPr/>
        </p:nvSpPr>
        <p:spPr>
          <a:xfrm>
            <a:off x="149535" y="192839"/>
            <a:ext cx="96053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Genre Model: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ADD87-96A8-4150-A02C-FA163C196FCB}"/>
              </a:ext>
            </a:extLst>
          </p:cNvPr>
          <p:cNvSpPr txBox="1"/>
          <p:nvPr/>
        </p:nvSpPr>
        <p:spPr>
          <a:xfrm>
            <a:off x="149536" y="669892"/>
            <a:ext cx="38860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Relationships between included and excluded variables and log residuals are all centered around zero /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Reasonable QQ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predictions of all individual variables (including variables not included in the model) vs log revenue &amp; of overall log revenue distribution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27516-B8CD-4EFB-867C-F8C341B318FE}"/>
              </a:ext>
            </a:extLst>
          </p:cNvPr>
          <p:cNvSpPr txBox="1"/>
          <p:nvPr/>
        </p:nvSpPr>
        <p:spPr>
          <a:xfrm>
            <a:off x="6654178" y="351307"/>
            <a:ext cx="40659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Residuals Before &amp; After Model Extended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CBBCB2-E00D-4132-B82E-B6497A622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387" y="3641686"/>
            <a:ext cx="4334130" cy="28650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4A1384-3DC6-4211-BC53-7E2DD249C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545" y="738235"/>
            <a:ext cx="4118082" cy="2793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10364D-4449-4B90-B23A-B7194C560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957" y="743446"/>
            <a:ext cx="4065973" cy="275039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6111055-761D-4A2E-B156-A43ACA4937D2}"/>
              </a:ext>
            </a:extLst>
          </p:cNvPr>
          <p:cNvSpPr/>
          <p:nvPr/>
        </p:nvSpPr>
        <p:spPr>
          <a:xfrm flipV="1">
            <a:off x="7847763" y="1896933"/>
            <a:ext cx="277782" cy="1428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5BCE22-2815-4718-B5E2-2E2DE8246C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7806" y="3672663"/>
            <a:ext cx="4161426" cy="27939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41C679-50AD-46D9-A026-550AA32CED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9230" y="3749998"/>
            <a:ext cx="3930712" cy="263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9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448FF-6BE8-4664-8001-B3F3436BE448}"/>
              </a:ext>
            </a:extLst>
          </p:cNvPr>
          <p:cNvSpPr txBox="1"/>
          <p:nvPr/>
        </p:nvSpPr>
        <p:spPr>
          <a:xfrm>
            <a:off x="149535" y="721221"/>
            <a:ext cx="118929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Concerns about over-fitting with genre model</a:t>
            </a:r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genres have low observation numbers (ex Documentary), significant variation in revenue by genre (large IQR)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Genres do </a:t>
            </a:r>
            <a:r>
              <a:rPr lang="en-US" i="1" dirty="0"/>
              <a:t>not </a:t>
            </a:r>
            <a:r>
              <a:rPr lang="en-US" dirty="0"/>
              <a:t>capture other variables: non-random residuals </a:t>
            </a:r>
            <a:r>
              <a:rPr lang="en-US" dirty="0">
                <a:sym typeface="Wingdings" panose="05000000000000000000" pitchFamily="2" charset="2"/>
              </a:rPr>
              <a:t> I</a:t>
            </a:r>
            <a:r>
              <a:rPr lang="en-US" dirty="0"/>
              <a:t>nstead other variables capture genre?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 real budget had the strongest, most obvious relationship with revenue in EDA (log-log)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 a model with only log real budget and look at residuals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Variables with non-random relationship with log residual: IMDB score, content rating, year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None are drastically non-random however: budget does a good job of capturing relationship with revenue by itself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All genres have random relationship with log residuals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EC08C-4982-48CD-B699-67488D19B9A2}"/>
              </a:ext>
            </a:extLst>
          </p:cNvPr>
          <p:cNvSpPr txBox="1"/>
          <p:nvPr/>
        </p:nvSpPr>
        <p:spPr>
          <a:xfrm>
            <a:off x="149535" y="192839"/>
            <a:ext cx="96053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Budget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582C6A-CDB0-440A-A618-99A03B36D3BC}"/>
              </a:ext>
            </a:extLst>
          </p:cNvPr>
          <p:cNvSpPr txBox="1"/>
          <p:nvPr/>
        </p:nvSpPr>
        <p:spPr>
          <a:xfrm>
            <a:off x="149533" y="1674674"/>
            <a:ext cx="1051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897EA-CE4D-4EA5-BFEB-D4BC20FDFB06}"/>
              </a:ext>
            </a:extLst>
          </p:cNvPr>
          <p:cNvSpPr txBox="1"/>
          <p:nvPr/>
        </p:nvSpPr>
        <p:spPr>
          <a:xfrm>
            <a:off x="149533" y="3660487"/>
            <a:ext cx="96053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Final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25863F-3455-4B38-8A17-ED25876E9D39}"/>
              </a:ext>
            </a:extLst>
          </p:cNvPr>
          <p:cNvSpPr txBox="1"/>
          <p:nvPr/>
        </p:nvSpPr>
        <p:spPr>
          <a:xfrm>
            <a:off x="149533" y="4897208"/>
            <a:ext cx="9605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similar RMSE, R</a:t>
            </a:r>
            <a:r>
              <a:rPr lang="en-US" baseline="30000" dirty="0"/>
              <a:t>2</a:t>
            </a:r>
            <a:r>
              <a:rPr lang="en-US" dirty="0"/>
              <a:t>, visualization to extended genre model  </a:t>
            </a:r>
            <a:r>
              <a:rPr lang="en-US" dirty="0">
                <a:sym typeface="Wingdings" panose="05000000000000000000" pitchFamily="2" charset="2"/>
              </a:rPr>
              <a:t> Parsimonious model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Genre fully explained by budget alone 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C1B20F-48D0-4FEB-A81C-72B05FCAF938}"/>
                  </a:ext>
                </a:extLst>
              </p:cNvPr>
              <p:cNvSpPr txBox="1"/>
              <p:nvPr/>
            </p:nvSpPr>
            <p:spPr>
              <a:xfrm>
                <a:off x="149533" y="4332708"/>
                <a:ext cx="9003894" cy="36933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real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revenue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real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budget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IMDB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content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rating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year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fName>
                            <m:e/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C1B20F-48D0-4FEB-A81C-72B05FCAF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33" y="4332708"/>
                <a:ext cx="9003894" cy="369332"/>
              </a:xfrm>
              <a:prstGeom prst="rect">
                <a:avLst/>
              </a:prstGeom>
              <a:blipFill>
                <a:blip r:embed="rId3"/>
                <a:stretch>
                  <a:fillRect r="-2528" b="-9375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66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9A9C37-8896-462E-A406-AB23A330463D}"/>
              </a:ext>
            </a:extLst>
          </p:cNvPr>
          <p:cNvSpPr txBox="1"/>
          <p:nvPr/>
        </p:nvSpPr>
        <p:spPr>
          <a:xfrm>
            <a:off x="179680" y="229686"/>
            <a:ext cx="96053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Final Model: Test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16F04-D1BA-4EE3-A2C4-FDDF3F510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405" y="3168577"/>
            <a:ext cx="5184161" cy="32808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192EC1-5CCF-4D95-9A47-DD8D83E57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41" y="860812"/>
            <a:ext cx="4843305" cy="5399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87D3D5-B284-4AF1-8F1D-762B33484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970" y="706740"/>
            <a:ext cx="6293032" cy="226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3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9A9C37-8896-462E-A406-AB23A330463D}"/>
              </a:ext>
            </a:extLst>
          </p:cNvPr>
          <p:cNvSpPr txBox="1"/>
          <p:nvPr/>
        </p:nvSpPr>
        <p:spPr>
          <a:xfrm>
            <a:off x="149535" y="192839"/>
            <a:ext cx="96053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Final Model: Test 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BCCBB1-9F59-4007-847F-04F373E76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570" y="3671409"/>
            <a:ext cx="4811593" cy="3186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E9320F-D0C5-4847-B1F0-D88CBC265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50" y="3797921"/>
            <a:ext cx="4364206" cy="30571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D93E4A-220A-4468-8ED5-CFBD7A1F9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47" y="701527"/>
            <a:ext cx="4221563" cy="30963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E04859-2F18-4DB2-A92E-AB3775FB3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4645" y="308099"/>
            <a:ext cx="5107442" cy="33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6C96EE-81CE-432D-A095-5DF039145187}"/>
              </a:ext>
            </a:extLst>
          </p:cNvPr>
          <p:cNvSpPr txBox="1"/>
          <p:nvPr/>
        </p:nvSpPr>
        <p:spPr>
          <a:xfrm>
            <a:off x="149535" y="192839"/>
            <a:ext cx="96053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Take-aways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912D39-C978-45FF-985F-5AA5D5618ACA}"/>
              </a:ext>
            </a:extLst>
          </p:cNvPr>
          <p:cNvSpPr txBox="1"/>
          <p:nvPr/>
        </p:nvSpPr>
        <p:spPr>
          <a:xfrm>
            <a:off x="381785" y="669893"/>
            <a:ext cx="96053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Budget fully captures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Budget almost fully captures entire relationship with revenue.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fit a model with just log real budget as explanatory, the RMSE is .64 (final model: .58) and the R</a:t>
            </a:r>
            <a:r>
              <a:rPr lang="en-US" baseline="30000" dirty="0"/>
              <a:t>2</a:t>
            </a:r>
            <a:r>
              <a:rPr lang="en-US" dirty="0"/>
              <a:t> is .43 (final model: .5)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However, our final model is better: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Anova</a:t>
            </a:r>
            <a:r>
              <a:rPr lang="en-US" dirty="0"/>
              <a:t> </a:t>
            </a:r>
            <a:r>
              <a:rPr lang="en-US" dirty="0" err="1"/>
              <a:t>comparsion</a:t>
            </a:r>
            <a:r>
              <a:rPr lang="en-US" dirty="0"/>
              <a:t>: the more complex model is significantly different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Predicted vs actual revenue histogram with budget does not look nearly as good as when you include the other variables.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All models are wrong, but some are useful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Always movies that don’t fit these general patterns: Paranormal Activity and the Blair Witch Project have low budget, but high revenue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437BFD-428F-4E42-9361-3AC35F8ED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96" y="3750921"/>
            <a:ext cx="4399175" cy="29142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3D6E6E-4268-480C-A91C-ACCB23CF8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328" y="3752560"/>
            <a:ext cx="4127008" cy="28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67C394-A8A9-1442-83C4-26EC5A34D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1" y="1523433"/>
            <a:ext cx="4585817" cy="51125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64AA74-054A-A740-B037-3109C4658691}"/>
              </a:ext>
            </a:extLst>
          </p:cNvPr>
          <p:cNvSpPr txBox="1"/>
          <p:nvPr/>
        </p:nvSpPr>
        <p:spPr>
          <a:xfrm>
            <a:off x="5177939" y="1523433"/>
            <a:ext cx="35543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latin typeface="Calibri" panose="020F0502020204030204" pitchFamily="34" charset="0"/>
                <a:cs typeface="Calibri" panose="020F0502020204030204" pitchFamily="34" charset="0"/>
              </a:rPr>
              <a:t>Interpret</a:t>
            </a:r>
            <a:r>
              <a:rPr lang="zh-CN" alt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500" b="1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500" b="1" dirty="0">
                <a:latin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lang="zh-CN" alt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500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US" altLang="zh-CN" sz="25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C0CB4D-55BB-9A40-A57A-1C3244E8AFD4}"/>
                  </a:ext>
                </a:extLst>
              </p:cNvPr>
              <p:cNvSpPr txBox="1"/>
              <p:nvPr/>
            </p:nvSpPr>
            <p:spPr>
              <a:xfrm>
                <a:off x="1275410" y="674814"/>
                <a:ext cx="901337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real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revenue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real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budget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IMDB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Score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content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rating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year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fName>
                            <m:e/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C0CB4D-55BB-9A40-A57A-1C3244E8A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410" y="674814"/>
                <a:ext cx="9013372" cy="369331"/>
              </a:xfrm>
              <a:prstGeom prst="rect">
                <a:avLst/>
              </a:prstGeom>
              <a:blipFill>
                <a:blip r:embed="rId3"/>
                <a:stretch>
                  <a:fillRect l="-141" r="-267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94B326F-087A-AB49-A835-22D72686A359}"/>
              </a:ext>
            </a:extLst>
          </p:cNvPr>
          <p:cNvSpPr txBox="1"/>
          <p:nvPr/>
        </p:nvSpPr>
        <p:spPr>
          <a:xfrm>
            <a:off x="5177939" y="2000487"/>
            <a:ext cx="651255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Rating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Rating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break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parts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PG13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unit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Revenue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0.238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0.134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NC17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unit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Revenue</a:t>
            </a:r>
            <a:r>
              <a:rPr lang="zh-CN" altLang="en-US" dirty="0"/>
              <a:t> </a:t>
            </a:r>
            <a:r>
              <a:rPr lang="en-US" altLang="zh-CN" dirty="0"/>
              <a:t>decrease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0.498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0.125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altLang="zh-CN" dirty="0"/>
              <a:t>he</a:t>
            </a:r>
            <a:r>
              <a:rPr lang="zh-CN" altLang="en-US" dirty="0"/>
              <a:t> </a:t>
            </a:r>
            <a:r>
              <a:rPr lang="en-US" altLang="zh-CN" dirty="0"/>
              <a:t>constant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revenue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equal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zero.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realistic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equal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zero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Coefficients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Budget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IMDB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Budget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unit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Revenue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0.800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IMDB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unit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Revenue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1.222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Coefficients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309588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13E3C2-4CB0-EB49-A03C-61F8AF06A439}"/>
              </a:ext>
            </a:extLst>
          </p:cNvPr>
          <p:cNvSpPr txBox="1"/>
          <p:nvPr/>
        </p:nvSpPr>
        <p:spPr>
          <a:xfrm>
            <a:off x="783771" y="1250722"/>
            <a:ext cx="48354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In</a:t>
            </a:r>
            <a:r>
              <a:rPr lang="en-US" altLang="zh-CN" sz="2500" b="1" dirty="0"/>
              <a:t>terpret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the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final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model(continue)</a:t>
            </a:r>
            <a:endParaRPr lang="en-US" sz="2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F315A-93CE-1D44-BB10-F2160F03EA9B}"/>
              </a:ext>
            </a:extLst>
          </p:cNvPr>
          <p:cNvSpPr txBox="1"/>
          <p:nvPr/>
        </p:nvSpPr>
        <p:spPr>
          <a:xfrm>
            <a:off x="783771" y="1727776"/>
            <a:ext cx="56752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coefficient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year.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display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slide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individually</a:t>
            </a:r>
            <a:r>
              <a:rPr lang="zh-CN" altLang="en-US" dirty="0"/>
              <a:t> </a:t>
            </a:r>
            <a:r>
              <a:rPr lang="en-US" altLang="zh-CN" dirty="0"/>
              <a:t>insignificant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Significant</a:t>
            </a:r>
            <a:r>
              <a:rPr lang="zh-CN" altLang="en-US" dirty="0"/>
              <a:t> </a:t>
            </a:r>
            <a:r>
              <a:rPr lang="en-US" altLang="zh-CN" dirty="0"/>
              <a:t>altogether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ANOVA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0.1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050E0-5B7E-704C-B060-3C99D9546A6C}"/>
              </a:ext>
            </a:extLst>
          </p:cNvPr>
          <p:cNvSpPr txBox="1"/>
          <p:nvPr/>
        </p:nvSpPr>
        <p:spPr>
          <a:xfrm>
            <a:off x="783771" y="3589825"/>
            <a:ext cx="5771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Genre</a:t>
            </a:r>
            <a:r>
              <a:rPr lang="zh-CN" altLang="en-US" b="1" dirty="0"/>
              <a:t> </a:t>
            </a:r>
            <a:r>
              <a:rPr lang="en-US" altLang="zh-CN" b="1" dirty="0"/>
              <a:t>is</a:t>
            </a:r>
            <a:r>
              <a:rPr lang="zh-CN" altLang="en-US" b="1" dirty="0"/>
              <a:t> </a:t>
            </a:r>
            <a:r>
              <a:rPr lang="en-US" altLang="zh-CN" b="1" dirty="0"/>
              <a:t>not</a:t>
            </a:r>
            <a:r>
              <a:rPr lang="zh-CN" altLang="en-US" b="1" dirty="0"/>
              <a:t> </a:t>
            </a:r>
            <a:r>
              <a:rPr lang="en-US" altLang="zh-CN" b="1" dirty="0"/>
              <a:t>included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genres have random relationships with residual.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Do not need to include genre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389D7A-0EAA-C147-9102-8F3A9B70568E}"/>
                  </a:ext>
                </a:extLst>
              </p:cNvPr>
              <p:cNvSpPr txBox="1"/>
              <p:nvPr/>
            </p:nvSpPr>
            <p:spPr>
              <a:xfrm>
                <a:off x="1306286" y="512058"/>
                <a:ext cx="9625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real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revenue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real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budget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IMDB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Score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content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rating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year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fName>
                            <m:e/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389D7A-0EAA-C147-9102-8F3A9B705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6" y="512058"/>
                <a:ext cx="962596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68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A733D5-2B64-9E42-9A85-4EC5B7F1677B}"/>
              </a:ext>
            </a:extLst>
          </p:cNvPr>
          <p:cNvSpPr txBox="1"/>
          <p:nvPr/>
        </p:nvSpPr>
        <p:spPr>
          <a:xfrm>
            <a:off x="653143" y="636814"/>
            <a:ext cx="51495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Why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these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variable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are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in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the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model?</a:t>
            </a:r>
            <a:endParaRPr lang="en-US" sz="2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F8788D-F6B9-5C43-A96B-FAFB2FF0B3C7}"/>
              </a:ext>
            </a:extLst>
          </p:cNvPr>
          <p:cNvSpPr txBox="1"/>
          <p:nvPr/>
        </p:nvSpPr>
        <p:spPr>
          <a:xfrm>
            <a:off x="653143" y="1113868"/>
            <a:ext cx="38302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Budget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money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budget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actors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visualization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Etc</a:t>
            </a:r>
            <a:r>
              <a:rPr lang="en-US" altLang="zh-CN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7F5EA-E6DF-0E43-90D3-FBEAB0AF8E54}"/>
              </a:ext>
            </a:extLst>
          </p:cNvPr>
          <p:cNvSpPr txBox="1"/>
          <p:nvPr/>
        </p:nvSpPr>
        <p:spPr>
          <a:xfrm>
            <a:off x="653143" y="2606585"/>
            <a:ext cx="4423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IMDB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rating</a:t>
            </a:r>
            <a:r>
              <a:rPr lang="zh-CN" altLang="en-US" dirty="0"/>
              <a:t> </a:t>
            </a:r>
            <a:r>
              <a:rPr lang="en-US" altLang="zh-CN" dirty="0"/>
              <a:t>attracts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viewers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Reflect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movie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955899-B75D-944D-95E0-F2B3BCBB423C}"/>
              </a:ext>
            </a:extLst>
          </p:cNvPr>
          <p:cNvSpPr txBox="1"/>
          <p:nvPr/>
        </p:nvSpPr>
        <p:spPr>
          <a:xfrm>
            <a:off x="653143" y="3545304"/>
            <a:ext cx="81885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Rating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PG13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watch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movie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restriction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Cause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coefficient</a:t>
            </a:r>
            <a:r>
              <a:rPr lang="zh-CN" altLang="en-US" dirty="0"/>
              <a:t> </a:t>
            </a:r>
            <a:r>
              <a:rPr lang="en-US" altLang="zh-CN" dirty="0"/>
              <a:t>since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watch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NC17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certain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watch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movie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restriction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audience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Cause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relatively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coefficient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revenue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IMDB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budget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0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856</Words>
  <Application>Microsoft Macintosh PowerPoint</Application>
  <PresentationFormat>Widescreen</PresentationFormat>
  <Paragraphs>103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Gimli</dc:creator>
  <cp:lastModifiedBy>Mingfei Zhou</cp:lastModifiedBy>
  <cp:revision>165</cp:revision>
  <dcterms:created xsi:type="dcterms:W3CDTF">2019-04-06T17:21:17Z</dcterms:created>
  <dcterms:modified xsi:type="dcterms:W3CDTF">2019-04-10T08:30:45Z</dcterms:modified>
</cp:coreProperties>
</file>