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66" r:id="rId2"/>
    <p:sldId id="267" r:id="rId3"/>
    <p:sldId id="268" r:id="rId4"/>
    <p:sldId id="26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83158" autoAdjust="0"/>
  </p:normalViewPr>
  <p:slideViewPr>
    <p:cSldViewPr snapToGrid="0">
      <p:cViewPr varScale="1">
        <p:scale>
          <a:sx n="77" d="100"/>
          <a:sy n="77" d="100"/>
        </p:scale>
        <p:origin x="55" y="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80B031-BFD7-4644-B7CB-1B9C53AB98E7}" type="datetimeFigureOut">
              <a:rPr lang="en-US" smtClean="0"/>
              <a:t>4/9/2019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E0087B-CE92-40B2-B894-1E659D1B7C43}" type="slidenum">
              <a:rPr lang="en-US" smtClean="0"/>
              <a:t>‹#›</a:t>
            </a:fld>
            <a:endParaRPr lang="en-US"/>
          </a:p>
        </p:txBody>
      </p:sp>
    </p:spTree>
    <p:extLst>
      <p:ext uri="{BB962C8B-B14F-4D97-AF65-F5344CB8AC3E}">
        <p14:creationId xmlns:p14="http://schemas.microsoft.com/office/powerpoint/2010/main" val="4099837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E0087B-CE92-40B2-B894-1E659D1B7C43}" type="slidenum">
              <a:rPr lang="en-US" smtClean="0"/>
              <a:t>1</a:t>
            </a:fld>
            <a:endParaRPr lang="en-US"/>
          </a:p>
        </p:txBody>
      </p:sp>
    </p:spTree>
    <p:extLst>
      <p:ext uri="{BB962C8B-B14F-4D97-AF65-F5344CB8AC3E}">
        <p14:creationId xmlns:p14="http://schemas.microsoft.com/office/powerpoint/2010/main" val="1815867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E0087B-CE92-40B2-B894-1E659D1B7C43}" type="slidenum">
              <a:rPr lang="en-US" smtClean="0"/>
              <a:t>2</a:t>
            </a:fld>
            <a:endParaRPr lang="en-US"/>
          </a:p>
        </p:txBody>
      </p:sp>
    </p:spTree>
    <p:extLst>
      <p:ext uri="{BB962C8B-B14F-4D97-AF65-F5344CB8AC3E}">
        <p14:creationId xmlns:p14="http://schemas.microsoft.com/office/powerpoint/2010/main" val="4127148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3D527-53CC-4E09-93A0-CFB488CBD3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3544BD-2E82-459D-AAD4-24A455A932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7917A6-6752-4A84-BB9B-49D874B148B3}"/>
              </a:ext>
            </a:extLst>
          </p:cNvPr>
          <p:cNvSpPr>
            <a:spLocks noGrp="1"/>
          </p:cNvSpPr>
          <p:nvPr>
            <p:ph type="dt" sz="half" idx="10"/>
          </p:nvPr>
        </p:nvSpPr>
        <p:spPr/>
        <p:txBody>
          <a:bodyPr/>
          <a:lstStyle/>
          <a:p>
            <a:fld id="{0995930F-A8D3-4989-89C3-91B6992737A3}" type="datetimeFigureOut">
              <a:rPr lang="en-US" smtClean="0"/>
              <a:t>4/9/2019</a:t>
            </a:fld>
            <a:endParaRPr lang="en-US"/>
          </a:p>
        </p:txBody>
      </p:sp>
      <p:sp>
        <p:nvSpPr>
          <p:cNvPr id="5" name="Footer Placeholder 4">
            <a:extLst>
              <a:ext uri="{FF2B5EF4-FFF2-40B4-BE49-F238E27FC236}">
                <a16:creationId xmlns:a16="http://schemas.microsoft.com/office/drawing/2014/main" id="{F55D0E49-7381-4DC3-95A4-33D4EF494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36962C-3C41-4D1A-8C1D-7C0CCAF74A22}"/>
              </a:ext>
            </a:extLst>
          </p:cNvPr>
          <p:cNvSpPr>
            <a:spLocks noGrp="1"/>
          </p:cNvSpPr>
          <p:nvPr>
            <p:ph type="sldNum" sz="quarter" idx="12"/>
          </p:nvPr>
        </p:nvSpPr>
        <p:spPr/>
        <p:txBody>
          <a:bodyPr/>
          <a:lstStyle/>
          <a:p>
            <a:fld id="{BF71A526-73AC-4B66-8937-0B7D514F207E}" type="slidenum">
              <a:rPr lang="en-US" smtClean="0"/>
              <a:t>‹#›</a:t>
            </a:fld>
            <a:endParaRPr lang="en-US"/>
          </a:p>
        </p:txBody>
      </p:sp>
    </p:spTree>
    <p:extLst>
      <p:ext uri="{BB962C8B-B14F-4D97-AF65-F5344CB8AC3E}">
        <p14:creationId xmlns:p14="http://schemas.microsoft.com/office/powerpoint/2010/main" val="3448328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C2A49-389B-4028-BF25-78699F94D0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3421D9-942A-49B4-851F-A9A231F93C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CBF3C9-EFA4-4533-80BE-5E192F308D7E}"/>
              </a:ext>
            </a:extLst>
          </p:cNvPr>
          <p:cNvSpPr>
            <a:spLocks noGrp="1"/>
          </p:cNvSpPr>
          <p:nvPr>
            <p:ph type="dt" sz="half" idx="10"/>
          </p:nvPr>
        </p:nvSpPr>
        <p:spPr/>
        <p:txBody>
          <a:bodyPr/>
          <a:lstStyle/>
          <a:p>
            <a:fld id="{0995930F-A8D3-4989-89C3-91B6992737A3}" type="datetimeFigureOut">
              <a:rPr lang="en-US" smtClean="0"/>
              <a:t>4/9/2019</a:t>
            </a:fld>
            <a:endParaRPr lang="en-US"/>
          </a:p>
        </p:txBody>
      </p:sp>
      <p:sp>
        <p:nvSpPr>
          <p:cNvPr id="5" name="Footer Placeholder 4">
            <a:extLst>
              <a:ext uri="{FF2B5EF4-FFF2-40B4-BE49-F238E27FC236}">
                <a16:creationId xmlns:a16="http://schemas.microsoft.com/office/drawing/2014/main" id="{A6A27F44-7FAC-45D5-A8BD-89E077CA35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952E20-4C7E-4F69-961A-49D2C28558C7}"/>
              </a:ext>
            </a:extLst>
          </p:cNvPr>
          <p:cNvSpPr>
            <a:spLocks noGrp="1"/>
          </p:cNvSpPr>
          <p:nvPr>
            <p:ph type="sldNum" sz="quarter" idx="12"/>
          </p:nvPr>
        </p:nvSpPr>
        <p:spPr/>
        <p:txBody>
          <a:bodyPr/>
          <a:lstStyle/>
          <a:p>
            <a:fld id="{BF71A526-73AC-4B66-8937-0B7D514F207E}" type="slidenum">
              <a:rPr lang="en-US" smtClean="0"/>
              <a:t>‹#›</a:t>
            </a:fld>
            <a:endParaRPr lang="en-US"/>
          </a:p>
        </p:txBody>
      </p:sp>
    </p:spTree>
    <p:extLst>
      <p:ext uri="{BB962C8B-B14F-4D97-AF65-F5344CB8AC3E}">
        <p14:creationId xmlns:p14="http://schemas.microsoft.com/office/powerpoint/2010/main" val="1019764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418AA9-4405-4ABF-AAFB-470846BD4A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DB8E73-96BE-481D-9CDD-81BA2A87BB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55428C-92AC-4B14-87B0-2268B192C700}"/>
              </a:ext>
            </a:extLst>
          </p:cNvPr>
          <p:cNvSpPr>
            <a:spLocks noGrp="1"/>
          </p:cNvSpPr>
          <p:nvPr>
            <p:ph type="dt" sz="half" idx="10"/>
          </p:nvPr>
        </p:nvSpPr>
        <p:spPr/>
        <p:txBody>
          <a:bodyPr/>
          <a:lstStyle/>
          <a:p>
            <a:fld id="{0995930F-A8D3-4989-89C3-91B6992737A3}" type="datetimeFigureOut">
              <a:rPr lang="en-US" smtClean="0"/>
              <a:t>4/9/2019</a:t>
            </a:fld>
            <a:endParaRPr lang="en-US"/>
          </a:p>
        </p:txBody>
      </p:sp>
      <p:sp>
        <p:nvSpPr>
          <p:cNvPr id="5" name="Footer Placeholder 4">
            <a:extLst>
              <a:ext uri="{FF2B5EF4-FFF2-40B4-BE49-F238E27FC236}">
                <a16:creationId xmlns:a16="http://schemas.microsoft.com/office/drawing/2014/main" id="{C2B49919-6C38-458E-BC40-B9375ADA71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B9151D-D543-41A9-95F5-66376EEBD2AB}"/>
              </a:ext>
            </a:extLst>
          </p:cNvPr>
          <p:cNvSpPr>
            <a:spLocks noGrp="1"/>
          </p:cNvSpPr>
          <p:nvPr>
            <p:ph type="sldNum" sz="quarter" idx="12"/>
          </p:nvPr>
        </p:nvSpPr>
        <p:spPr/>
        <p:txBody>
          <a:bodyPr/>
          <a:lstStyle/>
          <a:p>
            <a:fld id="{BF71A526-73AC-4B66-8937-0B7D514F207E}" type="slidenum">
              <a:rPr lang="en-US" smtClean="0"/>
              <a:t>‹#›</a:t>
            </a:fld>
            <a:endParaRPr lang="en-US"/>
          </a:p>
        </p:txBody>
      </p:sp>
    </p:spTree>
    <p:extLst>
      <p:ext uri="{BB962C8B-B14F-4D97-AF65-F5344CB8AC3E}">
        <p14:creationId xmlns:p14="http://schemas.microsoft.com/office/powerpoint/2010/main" val="3487038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2D7C2-A1B8-42C4-9768-E1214DA256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F50921-E712-4913-AF2C-A52E4045A4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581AB7-779F-4133-95B6-D0ACC789471B}"/>
              </a:ext>
            </a:extLst>
          </p:cNvPr>
          <p:cNvSpPr>
            <a:spLocks noGrp="1"/>
          </p:cNvSpPr>
          <p:nvPr>
            <p:ph type="dt" sz="half" idx="10"/>
          </p:nvPr>
        </p:nvSpPr>
        <p:spPr/>
        <p:txBody>
          <a:bodyPr/>
          <a:lstStyle/>
          <a:p>
            <a:fld id="{0995930F-A8D3-4989-89C3-91B6992737A3}" type="datetimeFigureOut">
              <a:rPr lang="en-US" smtClean="0"/>
              <a:t>4/9/2019</a:t>
            </a:fld>
            <a:endParaRPr lang="en-US"/>
          </a:p>
        </p:txBody>
      </p:sp>
      <p:sp>
        <p:nvSpPr>
          <p:cNvPr id="5" name="Footer Placeholder 4">
            <a:extLst>
              <a:ext uri="{FF2B5EF4-FFF2-40B4-BE49-F238E27FC236}">
                <a16:creationId xmlns:a16="http://schemas.microsoft.com/office/drawing/2014/main" id="{0B24D1BA-08AB-431A-B226-0BA77113A3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CAD649-70F7-4DCC-AC7E-FB4E818737B0}"/>
              </a:ext>
            </a:extLst>
          </p:cNvPr>
          <p:cNvSpPr>
            <a:spLocks noGrp="1"/>
          </p:cNvSpPr>
          <p:nvPr>
            <p:ph type="sldNum" sz="quarter" idx="12"/>
          </p:nvPr>
        </p:nvSpPr>
        <p:spPr/>
        <p:txBody>
          <a:bodyPr/>
          <a:lstStyle/>
          <a:p>
            <a:fld id="{BF71A526-73AC-4B66-8937-0B7D514F207E}" type="slidenum">
              <a:rPr lang="en-US" smtClean="0"/>
              <a:t>‹#›</a:t>
            </a:fld>
            <a:endParaRPr lang="en-US"/>
          </a:p>
        </p:txBody>
      </p:sp>
    </p:spTree>
    <p:extLst>
      <p:ext uri="{BB962C8B-B14F-4D97-AF65-F5344CB8AC3E}">
        <p14:creationId xmlns:p14="http://schemas.microsoft.com/office/powerpoint/2010/main" val="2057031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EE525-1699-4D83-B29D-4F90DD140C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46AD35-0336-41F6-95A4-155F471933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5B5D5B-4D5F-484A-B9DD-7F48FF3FE132}"/>
              </a:ext>
            </a:extLst>
          </p:cNvPr>
          <p:cNvSpPr>
            <a:spLocks noGrp="1"/>
          </p:cNvSpPr>
          <p:nvPr>
            <p:ph type="dt" sz="half" idx="10"/>
          </p:nvPr>
        </p:nvSpPr>
        <p:spPr/>
        <p:txBody>
          <a:bodyPr/>
          <a:lstStyle/>
          <a:p>
            <a:fld id="{0995930F-A8D3-4989-89C3-91B6992737A3}" type="datetimeFigureOut">
              <a:rPr lang="en-US" smtClean="0"/>
              <a:t>4/9/2019</a:t>
            </a:fld>
            <a:endParaRPr lang="en-US"/>
          </a:p>
        </p:txBody>
      </p:sp>
      <p:sp>
        <p:nvSpPr>
          <p:cNvPr id="5" name="Footer Placeholder 4">
            <a:extLst>
              <a:ext uri="{FF2B5EF4-FFF2-40B4-BE49-F238E27FC236}">
                <a16:creationId xmlns:a16="http://schemas.microsoft.com/office/drawing/2014/main" id="{C7E7190D-A144-4A01-8D60-7D8B7830D9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C54FCE-82C4-4C5B-A959-E704C8E95CEE}"/>
              </a:ext>
            </a:extLst>
          </p:cNvPr>
          <p:cNvSpPr>
            <a:spLocks noGrp="1"/>
          </p:cNvSpPr>
          <p:nvPr>
            <p:ph type="sldNum" sz="quarter" idx="12"/>
          </p:nvPr>
        </p:nvSpPr>
        <p:spPr/>
        <p:txBody>
          <a:bodyPr/>
          <a:lstStyle/>
          <a:p>
            <a:fld id="{BF71A526-73AC-4B66-8937-0B7D514F207E}" type="slidenum">
              <a:rPr lang="en-US" smtClean="0"/>
              <a:t>‹#›</a:t>
            </a:fld>
            <a:endParaRPr lang="en-US"/>
          </a:p>
        </p:txBody>
      </p:sp>
    </p:spTree>
    <p:extLst>
      <p:ext uri="{BB962C8B-B14F-4D97-AF65-F5344CB8AC3E}">
        <p14:creationId xmlns:p14="http://schemas.microsoft.com/office/powerpoint/2010/main" val="561964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098AD-268A-40F7-BEFD-E9D5D97EB5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729B44-4097-41BE-9811-EF34F6BD62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EEF002-2474-4433-974E-223E81F6ED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8D0646-7709-492E-8A32-00501604656E}"/>
              </a:ext>
            </a:extLst>
          </p:cNvPr>
          <p:cNvSpPr>
            <a:spLocks noGrp="1"/>
          </p:cNvSpPr>
          <p:nvPr>
            <p:ph type="dt" sz="half" idx="10"/>
          </p:nvPr>
        </p:nvSpPr>
        <p:spPr/>
        <p:txBody>
          <a:bodyPr/>
          <a:lstStyle/>
          <a:p>
            <a:fld id="{0995930F-A8D3-4989-89C3-91B6992737A3}" type="datetimeFigureOut">
              <a:rPr lang="en-US" smtClean="0"/>
              <a:t>4/9/2019</a:t>
            </a:fld>
            <a:endParaRPr lang="en-US"/>
          </a:p>
        </p:txBody>
      </p:sp>
      <p:sp>
        <p:nvSpPr>
          <p:cNvPr id="6" name="Footer Placeholder 5">
            <a:extLst>
              <a:ext uri="{FF2B5EF4-FFF2-40B4-BE49-F238E27FC236}">
                <a16:creationId xmlns:a16="http://schemas.microsoft.com/office/drawing/2014/main" id="{7BE60D5B-892A-4BAE-BEBC-3772C621E4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D0ED00-83AD-4CCA-8E66-B17DC98EABE9}"/>
              </a:ext>
            </a:extLst>
          </p:cNvPr>
          <p:cNvSpPr>
            <a:spLocks noGrp="1"/>
          </p:cNvSpPr>
          <p:nvPr>
            <p:ph type="sldNum" sz="quarter" idx="12"/>
          </p:nvPr>
        </p:nvSpPr>
        <p:spPr/>
        <p:txBody>
          <a:bodyPr/>
          <a:lstStyle/>
          <a:p>
            <a:fld id="{BF71A526-73AC-4B66-8937-0B7D514F207E}" type="slidenum">
              <a:rPr lang="en-US" smtClean="0"/>
              <a:t>‹#›</a:t>
            </a:fld>
            <a:endParaRPr lang="en-US"/>
          </a:p>
        </p:txBody>
      </p:sp>
    </p:spTree>
    <p:extLst>
      <p:ext uri="{BB962C8B-B14F-4D97-AF65-F5344CB8AC3E}">
        <p14:creationId xmlns:p14="http://schemas.microsoft.com/office/powerpoint/2010/main" val="608528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9D3A8-34A7-4DB6-B289-A32383FC3A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893CDE-B7F0-4120-93F2-2690FC9E4C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526EEE-651C-47BD-823E-8A30B3DACF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03BE99-F9BE-4572-88A2-16DF480CCB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0E6942-8DE6-4A89-AAEA-2670195DD3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CB2C98-9B52-4C1E-B776-1094B582FD2E}"/>
              </a:ext>
            </a:extLst>
          </p:cNvPr>
          <p:cNvSpPr>
            <a:spLocks noGrp="1"/>
          </p:cNvSpPr>
          <p:nvPr>
            <p:ph type="dt" sz="half" idx="10"/>
          </p:nvPr>
        </p:nvSpPr>
        <p:spPr/>
        <p:txBody>
          <a:bodyPr/>
          <a:lstStyle/>
          <a:p>
            <a:fld id="{0995930F-A8D3-4989-89C3-91B6992737A3}" type="datetimeFigureOut">
              <a:rPr lang="en-US" smtClean="0"/>
              <a:t>4/9/2019</a:t>
            </a:fld>
            <a:endParaRPr lang="en-US"/>
          </a:p>
        </p:txBody>
      </p:sp>
      <p:sp>
        <p:nvSpPr>
          <p:cNvPr id="8" name="Footer Placeholder 7">
            <a:extLst>
              <a:ext uri="{FF2B5EF4-FFF2-40B4-BE49-F238E27FC236}">
                <a16:creationId xmlns:a16="http://schemas.microsoft.com/office/drawing/2014/main" id="{C9BED115-E339-4B16-83BE-A0ABE5315F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E7EA79-A5B9-4CC0-BFA9-7F9BFD218604}"/>
              </a:ext>
            </a:extLst>
          </p:cNvPr>
          <p:cNvSpPr>
            <a:spLocks noGrp="1"/>
          </p:cNvSpPr>
          <p:nvPr>
            <p:ph type="sldNum" sz="quarter" idx="12"/>
          </p:nvPr>
        </p:nvSpPr>
        <p:spPr/>
        <p:txBody>
          <a:bodyPr/>
          <a:lstStyle/>
          <a:p>
            <a:fld id="{BF71A526-73AC-4B66-8937-0B7D514F207E}" type="slidenum">
              <a:rPr lang="en-US" smtClean="0"/>
              <a:t>‹#›</a:t>
            </a:fld>
            <a:endParaRPr lang="en-US"/>
          </a:p>
        </p:txBody>
      </p:sp>
    </p:spTree>
    <p:extLst>
      <p:ext uri="{BB962C8B-B14F-4D97-AF65-F5344CB8AC3E}">
        <p14:creationId xmlns:p14="http://schemas.microsoft.com/office/powerpoint/2010/main" val="186386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55775-F10F-45BC-A006-D835F56E3A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CC4D61-2579-4258-88B5-A6B88B360302}"/>
              </a:ext>
            </a:extLst>
          </p:cNvPr>
          <p:cNvSpPr>
            <a:spLocks noGrp="1"/>
          </p:cNvSpPr>
          <p:nvPr>
            <p:ph type="dt" sz="half" idx="10"/>
          </p:nvPr>
        </p:nvSpPr>
        <p:spPr/>
        <p:txBody>
          <a:bodyPr/>
          <a:lstStyle/>
          <a:p>
            <a:fld id="{0995930F-A8D3-4989-89C3-91B6992737A3}" type="datetimeFigureOut">
              <a:rPr lang="en-US" smtClean="0"/>
              <a:t>4/9/2019</a:t>
            </a:fld>
            <a:endParaRPr lang="en-US"/>
          </a:p>
        </p:txBody>
      </p:sp>
      <p:sp>
        <p:nvSpPr>
          <p:cNvPr id="4" name="Footer Placeholder 3">
            <a:extLst>
              <a:ext uri="{FF2B5EF4-FFF2-40B4-BE49-F238E27FC236}">
                <a16:creationId xmlns:a16="http://schemas.microsoft.com/office/drawing/2014/main" id="{F21A197B-B36D-442B-A2B2-D868E3BA32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FA47D1-F7A4-4C7B-87DE-38DE32A12A31}"/>
              </a:ext>
            </a:extLst>
          </p:cNvPr>
          <p:cNvSpPr>
            <a:spLocks noGrp="1"/>
          </p:cNvSpPr>
          <p:nvPr>
            <p:ph type="sldNum" sz="quarter" idx="12"/>
          </p:nvPr>
        </p:nvSpPr>
        <p:spPr/>
        <p:txBody>
          <a:bodyPr/>
          <a:lstStyle/>
          <a:p>
            <a:fld id="{BF71A526-73AC-4B66-8937-0B7D514F207E}" type="slidenum">
              <a:rPr lang="en-US" smtClean="0"/>
              <a:t>‹#›</a:t>
            </a:fld>
            <a:endParaRPr lang="en-US"/>
          </a:p>
        </p:txBody>
      </p:sp>
    </p:spTree>
    <p:extLst>
      <p:ext uri="{BB962C8B-B14F-4D97-AF65-F5344CB8AC3E}">
        <p14:creationId xmlns:p14="http://schemas.microsoft.com/office/powerpoint/2010/main" val="2145465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68711A-54C8-4894-8281-C87D4F7D3146}"/>
              </a:ext>
            </a:extLst>
          </p:cNvPr>
          <p:cNvSpPr>
            <a:spLocks noGrp="1"/>
          </p:cNvSpPr>
          <p:nvPr>
            <p:ph type="dt" sz="half" idx="10"/>
          </p:nvPr>
        </p:nvSpPr>
        <p:spPr/>
        <p:txBody>
          <a:bodyPr/>
          <a:lstStyle/>
          <a:p>
            <a:fld id="{0995930F-A8D3-4989-89C3-91B6992737A3}" type="datetimeFigureOut">
              <a:rPr lang="en-US" smtClean="0"/>
              <a:t>4/9/2019</a:t>
            </a:fld>
            <a:endParaRPr lang="en-US"/>
          </a:p>
        </p:txBody>
      </p:sp>
      <p:sp>
        <p:nvSpPr>
          <p:cNvPr id="3" name="Footer Placeholder 2">
            <a:extLst>
              <a:ext uri="{FF2B5EF4-FFF2-40B4-BE49-F238E27FC236}">
                <a16:creationId xmlns:a16="http://schemas.microsoft.com/office/drawing/2014/main" id="{02FDC1FB-46FF-4E08-9036-2D46087D5F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16AC51-D481-42BA-AF75-1EB8C260898B}"/>
              </a:ext>
            </a:extLst>
          </p:cNvPr>
          <p:cNvSpPr>
            <a:spLocks noGrp="1"/>
          </p:cNvSpPr>
          <p:nvPr>
            <p:ph type="sldNum" sz="quarter" idx="12"/>
          </p:nvPr>
        </p:nvSpPr>
        <p:spPr/>
        <p:txBody>
          <a:bodyPr/>
          <a:lstStyle/>
          <a:p>
            <a:fld id="{BF71A526-73AC-4B66-8937-0B7D514F207E}" type="slidenum">
              <a:rPr lang="en-US" smtClean="0"/>
              <a:t>‹#›</a:t>
            </a:fld>
            <a:endParaRPr lang="en-US"/>
          </a:p>
        </p:txBody>
      </p:sp>
    </p:spTree>
    <p:extLst>
      <p:ext uri="{BB962C8B-B14F-4D97-AF65-F5344CB8AC3E}">
        <p14:creationId xmlns:p14="http://schemas.microsoft.com/office/powerpoint/2010/main" val="230997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3909D-5BE2-4F21-BEF8-815955E566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8C413B-C929-4B64-B646-24D7C5FFEC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F0293F-5E3E-47DF-A395-04DC4A17B7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E33D98-40CA-437F-B6F4-7B4E8844D3D4}"/>
              </a:ext>
            </a:extLst>
          </p:cNvPr>
          <p:cNvSpPr>
            <a:spLocks noGrp="1"/>
          </p:cNvSpPr>
          <p:nvPr>
            <p:ph type="dt" sz="half" idx="10"/>
          </p:nvPr>
        </p:nvSpPr>
        <p:spPr/>
        <p:txBody>
          <a:bodyPr/>
          <a:lstStyle/>
          <a:p>
            <a:fld id="{0995930F-A8D3-4989-89C3-91B6992737A3}" type="datetimeFigureOut">
              <a:rPr lang="en-US" smtClean="0"/>
              <a:t>4/9/2019</a:t>
            </a:fld>
            <a:endParaRPr lang="en-US"/>
          </a:p>
        </p:txBody>
      </p:sp>
      <p:sp>
        <p:nvSpPr>
          <p:cNvPr id="6" name="Footer Placeholder 5">
            <a:extLst>
              <a:ext uri="{FF2B5EF4-FFF2-40B4-BE49-F238E27FC236}">
                <a16:creationId xmlns:a16="http://schemas.microsoft.com/office/drawing/2014/main" id="{E6EE653A-D3B3-4621-BB81-E10A37DBE1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9C22E3-237B-41A4-8A25-123E643B1C4E}"/>
              </a:ext>
            </a:extLst>
          </p:cNvPr>
          <p:cNvSpPr>
            <a:spLocks noGrp="1"/>
          </p:cNvSpPr>
          <p:nvPr>
            <p:ph type="sldNum" sz="quarter" idx="12"/>
          </p:nvPr>
        </p:nvSpPr>
        <p:spPr/>
        <p:txBody>
          <a:bodyPr/>
          <a:lstStyle/>
          <a:p>
            <a:fld id="{BF71A526-73AC-4B66-8937-0B7D514F207E}" type="slidenum">
              <a:rPr lang="en-US" smtClean="0"/>
              <a:t>‹#›</a:t>
            </a:fld>
            <a:endParaRPr lang="en-US"/>
          </a:p>
        </p:txBody>
      </p:sp>
    </p:spTree>
    <p:extLst>
      <p:ext uri="{BB962C8B-B14F-4D97-AF65-F5344CB8AC3E}">
        <p14:creationId xmlns:p14="http://schemas.microsoft.com/office/powerpoint/2010/main" val="2604659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73ECB-C53A-453C-9501-6887492DFE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772535-719F-45DD-8245-F908E4369F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D41D9B-9C03-4CB4-8BF0-43CDB9B036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686416-457F-452C-AC87-7DEE5432AAE4}"/>
              </a:ext>
            </a:extLst>
          </p:cNvPr>
          <p:cNvSpPr>
            <a:spLocks noGrp="1"/>
          </p:cNvSpPr>
          <p:nvPr>
            <p:ph type="dt" sz="half" idx="10"/>
          </p:nvPr>
        </p:nvSpPr>
        <p:spPr/>
        <p:txBody>
          <a:bodyPr/>
          <a:lstStyle/>
          <a:p>
            <a:fld id="{0995930F-A8D3-4989-89C3-91B6992737A3}" type="datetimeFigureOut">
              <a:rPr lang="en-US" smtClean="0"/>
              <a:t>4/9/2019</a:t>
            </a:fld>
            <a:endParaRPr lang="en-US"/>
          </a:p>
        </p:txBody>
      </p:sp>
      <p:sp>
        <p:nvSpPr>
          <p:cNvPr id="6" name="Footer Placeholder 5">
            <a:extLst>
              <a:ext uri="{FF2B5EF4-FFF2-40B4-BE49-F238E27FC236}">
                <a16:creationId xmlns:a16="http://schemas.microsoft.com/office/drawing/2014/main" id="{306A4902-7138-4B30-9EF4-6FE5E92936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46BE32-7582-4E62-B496-24F49D4B272B}"/>
              </a:ext>
            </a:extLst>
          </p:cNvPr>
          <p:cNvSpPr>
            <a:spLocks noGrp="1"/>
          </p:cNvSpPr>
          <p:nvPr>
            <p:ph type="sldNum" sz="quarter" idx="12"/>
          </p:nvPr>
        </p:nvSpPr>
        <p:spPr/>
        <p:txBody>
          <a:bodyPr/>
          <a:lstStyle/>
          <a:p>
            <a:fld id="{BF71A526-73AC-4B66-8937-0B7D514F207E}" type="slidenum">
              <a:rPr lang="en-US" smtClean="0"/>
              <a:t>‹#›</a:t>
            </a:fld>
            <a:endParaRPr lang="en-US"/>
          </a:p>
        </p:txBody>
      </p:sp>
    </p:spTree>
    <p:extLst>
      <p:ext uri="{BB962C8B-B14F-4D97-AF65-F5344CB8AC3E}">
        <p14:creationId xmlns:p14="http://schemas.microsoft.com/office/powerpoint/2010/main" val="1262679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F53267-DE42-4349-896E-2A80D9278E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1A65C6-9504-41F2-A041-E71F4CB207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73D2B8-D4C3-4EF3-89F4-B39BF2B740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95930F-A8D3-4989-89C3-91B6992737A3}" type="datetimeFigureOut">
              <a:rPr lang="en-US" smtClean="0"/>
              <a:t>4/9/2019</a:t>
            </a:fld>
            <a:endParaRPr lang="en-US"/>
          </a:p>
        </p:txBody>
      </p:sp>
      <p:sp>
        <p:nvSpPr>
          <p:cNvPr id="5" name="Footer Placeholder 4">
            <a:extLst>
              <a:ext uri="{FF2B5EF4-FFF2-40B4-BE49-F238E27FC236}">
                <a16:creationId xmlns:a16="http://schemas.microsoft.com/office/drawing/2014/main" id="{4061CA0A-98DF-4A81-9C5D-DF97FADCFF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1C4C53-A9A7-4098-9C35-BC96C5FBCC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71A526-73AC-4B66-8937-0B7D514F207E}" type="slidenum">
              <a:rPr lang="en-US" smtClean="0"/>
              <a:t>‹#›</a:t>
            </a:fld>
            <a:endParaRPr lang="en-US"/>
          </a:p>
        </p:txBody>
      </p:sp>
    </p:spTree>
    <p:extLst>
      <p:ext uri="{BB962C8B-B14F-4D97-AF65-F5344CB8AC3E}">
        <p14:creationId xmlns:p14="http://schemas.microsoft.com/office/powerpoint/2010/main" val="1361102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D983AF-608E-41BB-8C1E-57B2F1B1C1C0}"/>
              </a:ext>
            </a:extLst>
          </p:cNvPr>
          <p:cNvSpPr txBox="1"/>
          <p:nvPr/>
        </p:nvSpPr>
        <p:spPr>
          <a:xfrm>
            <a:off x="176168" y="192839"/>
            <a:ext cx="9605395" cy="477054"/>
          </a:xfrm>
          <a:prstGeom prst="rect">
            <a:avLst/>
          </a:prstGeom>
          <a:noFill/>
        </p:spPr>
        <p:txBody>
          <a:bodyPr wrap="square" rtlCol="0">
            <a:spAutoFit/>
          </a:bodyPr>
          <a:lstStyle/>
          <a:p>
            <a:r>
              <a:rPr lang="en-US" sz="2500" b="1" dirty="0"/>
              <a:t>Data Tidying and Transformation</a:t>
            </a:r>
          </a:p>
        </p:txBody>
      </p:sp>
      <p:sp>
        <p:nvSpPr>
          <p:cNvPr id="3" name="TextBox 2">
            <a:extLst>
              <a:ext uri="{FF2B5EF4-FFF2-40B4-BE49-F238E27FC236}">
                <a16:creationId xmlns:a16="http://schemas.microsoft.com/office/drawing/2014/main" id="{7BDB2AF0-0ADF-4AB4-8860-F838DF81AB65}"/>
              </a:ext>
            </a:extLst>
          </p:cNvPr>
          <p:cNvSpPr txBox="1"/>
          <p:nvPr/>
        </p:nvSpPr>
        <p:spPr>
          <a:xfrm>
            <a:off x="300407" y="819651"/>
            <a:ext cx="8766865"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Trim white space from all character variables </a:t>
            </a:r>
          </a:p>
          <a:p>
            <a:pPr marL="285750" indent="-285750">
              <a:buFont typeface="Arial" panose="020B0604020202020204" pitchFamily="34" charset="0"/>
              <a:buChar char="•"/>
            </a:pPr>
            <a:r>
              <a:rPr lang="en-US" dirty="0"/>
              <a:t>Remove duplicated rows</a:t>
            </a:r>
          </a:p>
          <a:p>
            <a:pPr marL="285750" indent="-285750">
              <a:buFont typeface="Arial" panose="020B0604020202020204" pitchFamily="34" charset="0"/>
              <a:buChar char="•"/>
            </a:pPr>
            <a:r>
              <a:rPr lang="en-US" dirty="0"/>
              <a:t>The budget and revenue data are not in consistently US or local currency and there is no way to tell. Thus instead of the original plan to use an exchange rate and local deflator to get real US dollars, we are only using US films</a:t>
            </a:r>
          </a:p>
          <a:p>
            <a:pPr marL="285750" indent="-285750">
              <a:buFont typeface="Arial" panose="020B0604020202020204" pitchFamily="34" charset="0"/>
              <a:buChar char="•"/>
            </a:pPr>
            <a:r>
              <a:rPr lang="en-US" dirty="0"/>
              <a:t>Tidy genre column. Create one column per genre such that each is a dummy variable</a:t>
            </a:r>
          </a:p>
          <a:p>
            <a:pPr marL="285750" indent="-285750">
              <a:buFont typeface="Arial" panose="020B0604020202020204" pitchFamily="34" charset="0"/>
              <a:buChar char="•"/>
            </a:pPr>
            <a:r>
              <a:rPr lang="en-US" dirty="0"/>
              <a:t>Convert nominal US dollars to real dollars considering currency inflation</a:t>
            </a:r>
          </a:p>
        </p:txBody>
      </p:sp>
      <p:sp>
        <p:nvSpPr>
          <p:cNvPr id="5" name="AutoShape 4" descr="http://127.0.0.1:16870/chunk_output/s/8A912771/cjscs1wb7330q/000007.png?resize=12">
            <a:extLst>
              <a:ext uri="{FF2B5EF4-FFF2-40B4-BE49-F238E27FC236}">
                <a16:creationId xmlns:a16="http://schemas.microsoft.com/office/drawing/2014/main" id="{5D4C93E6-D443-408A-BE10-656DDC7605B9}"/>
              </a:ext>
            </a:extLst>
          </p:cNvPr>
          <p:cNvSpPr>
            <a:spLocks noChangeAspect="1" noChangeArrowheads="1"/>
          </p:cNvSpPr>
          <p:nvPr/>
        </p:nvSpPr>
        <p:spPr bwMode="auto">
          <a:xfrm>
            <a:off x="5943599" y="3276599"/>
            <a:ext cx="4586909" cy="458690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1B2CE0FA-B46F-4415-8540-E1B3C92BEF78}"/>
              </a:ext>
            </a:extLst>
          </p:cNvPr>
          <p:cNvPicPr>
            <a:picLocks noChangeAspect="1"/>
          </p:cNvPicPr>
          <p:nvPr/>
        </p:nvPicPr>
        <p:blipFill>
          <a:blip r:embed="rId3"/>
          <a:stretch>
            <a:fillRect/>
          </a:stretch>
        </p:blipFill>
        <p:spPr>
          <a:xfrm>
            <a:off x="895584" y="2789714"/>
            <a:ext cx="6056838" cy="3739673"/>
          </a:xfrm>
          <a:prstGeom prst="rect">
            <a:avLst/>
          </a:prstGeom>
        </p:spPr>
      </p:pic>
    </p:spTree>
    <p:extLst>
      <p:ext uri="{BB962C8B-B14F-4D97-AF65-F5344CB8AC3E}">
        <p14:creationId xmlns:p14="http://schemas.microsoft.com/office/powerpoint/2010/main" val="1238192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D48F8F-6FB2-4B26-B1DA-EAD3D7F6A1A8}"/>
              </a:ext>
            </a:extLst>
          </p:cNvPr>
          <p:cNvSpPr txBox="1"/>
          <p:nvPr/>
        </p:nvSpPr>
        <p:spPr>
          <a:xfrm>
            <a:off x="176168" y="192839"/>
            <a:ext cx="9605395" cy="477054"/>
          </a:xfrm>
          <a:prstGeom prst="rect">
            <a:avLst/>
          </a:prstGeom>
          <a:noFill/>
        </p:spPr>
        <p:txBody>
          <a:bodyPr wrap="square" rtlCol="0">
            <a:spAutoFit/>
          </a:bodyPr>
          <a:lstStyle/>
          <a:p>
            <a:r>
              <a:rPr lang="en-US" sz="2500" b="1" dirty="0"/>
              <a:t>Exploratory Data Analysis</a:t>
            </a:r>
          </a:p>
        </p:txBody>
      </p:sp>
      <p:sp>
        <p:nvSpPr>
          <p:cNvPr id="3" name="TextBox 2">
            <a:extLst>
              <a:ext uri="{FF2B5EF4-FFF2-40B4-BE49-F238E27FC236}">
                <a16:creationId xmlns:a16="http://schemas.microsoft.com/office/drawing/2014/main" id="{35EFFD21-52A0-49D1-AEB6-0A7F5E4606C0}"/>
              </a:ext>
            </a:extLst>
          </p:cNvPr>
          <p:cNvSpPr txBox="1"/>
          <p:nvPr/>
        </p:nvSpPr>
        <p:spPr>
          <a:xfrm>
            <a:off x="176168" y="735169"/>
            <a:ext cx="11561945" cy="646331"/>
          </a:xfrm>
          <a:prstGeom prst="rect">
            <a:avLst/>
          </a:prstGeom>
          <a:noFill/>
        </p:spPr>
        <p:txBody>
          <a:bodyPr wrap="square" rtlCol="0">
            <a:spAutoFit/>
          </a:bodyPr>
          <a:lstStyle/>
          <a:p>
            <a:pPr marL="285750" indent="-285750">
              <a:buFont typeface="Arial" panose="020B0604020202020204" pitchFamily="34" charset="0"/>
              <a:buChar char="•"/>
            </a:pPr>
            <a:r>
              <a:rPr lang="en-US" dirty="0"/>
              <a:t>Bar graph of genre vs real revenue. Try boxplot and bar graph against average real </a:t>
            </a:r>
            <a:r>
              <a:rPr lang="en-US" dirty="0" err="1"/>
              <a:t>revenue.Fairly</a:t>
            </a:r>
            <a:r>
              <a:rPr lang="en-US" dirty="0"/>
              <a:t> clear differences in relationship with revenue by genre. Good candidate to include in model.</a:t>
            </a:r>
          </a:p>
        </p:txBody>
      </p:sp>
      <p:pic>
        <p:nvPicPr>
          <p:cNvPr id="5" name="Picture 4">
            <a:extLst>
              <a:ext uri="{FF2B5EF4-FFF2-40B4-BE49-F238E27FC236}">
                <a16:creationId xmlns:a16="http://schemas.microsoft.com/office/drawing/2014/main" id="{555C932C-F589-473A-859A-E5AB0AB39264}"/>
              </a:ext>
            </a:extLst>
          </p:cNvPr>
          <p:cNvPicPr>
            <a:picLocks noChangeAspect="1"/>
          </p:cNvPicPr>
          <p:nvPr/>
        </p:nvPicPr>
        <p:blipFill>
          <a:blip r:embed="rId3"/>
          <a:stretch>
            <a:fillRect/>
          </a:stretch>
        </p:blipFill>
        <p:spPr>
          <a:xfrm>
            <a:off x="830980" y="1651687"/>
            <a:ext cx="7737143" cy="4777143"/>
          </a:xfrm>
          <a:prstGeom prst="rect">
            <a:avLst/>
          </a:prstGeom>
        </p:spPr>
      </p:pic>
    </p:spTree>
    <p:extLst>
      <p:ext uri="{BB962C8B-B14F-4D97-AF65-F5344CB8AC3E}">
        <p14:creationId xmlns:p14="http://schemas.microsoft.com/office/powerpoint/2010/main" val="21264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3D1974-7DC3-45CF-BB9A-C05007FD545C}"/>
              </a:ext>
            </a:extLst>
          </p:cNvPr>
          <p:cNvSpPr txBox="1"/>
          <p:nvPr/>
        </p:nvSpPr>
        <p:spPr>
          <a:xfrm>
            <a:off x="176168" y="192839"/>
            <a:ext cx="9605395" cy="477054"/>
          </a:xfrm>
          <a:prstGeom prst="rect">
            <a:avLst/>
          </a:prstGeom>
          <a:noFill/>
        </p:spPr>
        <p:txBody>
          <a:bodyPr wrap="square" rtlCol="0">
            <a:spAutoFit/>
          </a:bodyPr>
          <a:lstStyle/>
          <a:p>
            <a:r>
              <a:rPr lang="en-US" sz="2500" b="1" dirty="0"/>
              <a:t>Exploratory Data Analysis</a:t>
            </a:r>
          </a:p>
        </p:txBody>
      </p:sp>
      <p:sp>
        <p:nvSpPr>
          <p:cNvPr id="3" name="TextBox 2">
            <a:extLst>
              <a:ext uri="{FF2B5EF4-FFF2-40B4-BE49-F238E27FC236}">
                <a16:creationId xmlns:a16="http://schemas.microsoft.com/office/drawing/2014/main" id="{E860171B-02AF-4F4E-B0E6-4F8566367D11}"/>
              </a:ext>
            </a:extLst>
          </p:cNvPr>
          <p:cNvSpPr txBox="1"/>
          <p:nvPr/>
        </p:nvSpPr>
        <p:spPr>
          <a:xfrm>
            <a:off x="176168" y="725413"/>
            <a:ext cx="11388010"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There is a positive linear relationship between log real gross revenue and real budget, IMDB score. Good candidate to include in model.</a:t>
            </a:r>
          </a:p>
        </p:txBody>
      </p:sp>
      <p:pic>
        <p:nvPicPr>
          <p:cNvPr id="7" name="Picture 6">
            <a:extLst>
              <a:ext uri="{FF2B5EF4-FFF2-40B4-BE49-F238E27FC236}">
                <a16:creationId xmlns:a16="http://schemas.microsoft.com/office/drawing/2014/main" id="{D0BA80A1-98D1-46AF-9913-33B49E06BBC7}"/>
              </a:ext>
            </a:extLst>
          </p:cNvPr>
          <p:cNvPicPr>
            <a:picLocks noChangeAspect="1"/>
          </p:cNvPicPr>
          <p:nvPr/>
        </p:nvPicPr>
        <p:blipFill>
          <a:blip r:embed="rId2"/>
          <a:stretch>
            <a:fillRect/>
          </a:stretch>
        </p:blipFill>
        <p:spPr>
          <a:xfrm>
            <a:off x="251774" y="1874788"/>
            <a:ext cx="5571969" cy="3934633"/>
          </a:xfrm>
          <a:prstGeom prst="rect">
            <a:avLst/>
          </a:prstGeom>
        </p:spPr>
      </p:pic>
      <p:pic>
        <p:nvPicPr>
          <p:cNvPr id="9" name="Picture 8">
            <a:extLst>
              <a:ext uri="{FF2B5EF4-FFF2-40B4-BE49-F238E27FC236}">
                <a16:creationId xmlns:a16="http://schemas.microsoft.com/office/drawing/2014/main" id="{B4541034-6E98-4B47-AD22-7676BE70E250}"/>
              </a:ext>
            </a:extLst>
          </p:cNvPr>
          <p:cNvPicPr>
            <a:picLocks noChangeAspect="1"/>
          </p:cNvPicPr>
          <p:nvPr/>
        </p:nvPicPr>
        <p:blipFill>
          <a:blip r:embed="rId3"/>
          <a:stretch>
            <a:fillRect/>
          </a:stretch>
        </p:blipFill>
        <p:spPr>
          <a:xfrm>
            <a:off x="6057900" y="1874789"/>
            <a:ext cx="5882326" cy="3934632"/>
          </a:xfrm>
          <a:prstGeom prst="rect">
            <a:avLst/>
          </a:prstGeom>
        </p:spPr>
      </p:pic>
    </p:spTree>
    <p:extLst>
      <p:ext uri="{BB962C8B-B14F-4D97-AF65-F5344CB8AC3E}">
        <p14:creationId xmlns:p14="http://schemas.microsoft.com/office/powerpoint/2010/main" val="3995830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4E0A2B-7419-4953-8A54-207E6071A173}"/>
              </a:ext>
            </a:extLst>
          </p:cNvPr>
          <p:cNvPicPr>
            <a:picLocks noChangeAspect="1"/>
          </p:cNvPicPr>
          <p:nvPr/>
        </p:nvPicPr>
        <p:blipFill>
          <a:blip r:embed="rId2"/>
          <a:stretch>
            <a:fillRect/>
          </a:stretch>
        </p:blipFill>
        <p:spPr>
          <a:xfrm>
            <a:off x="74176" y="1943099"/>
            <a:ext cx="5924090" cy="4194313"/>
          </a:xfrm>
          <a:prstGeom prst="rect">
            <a:avLst/>
          </a:prstGeom>
        </p:spPr>
      </p:pic>
      <p:sp>
        <p:nvSpPr>
          <p:cNvPr id="3" name="TextBox 2">
            <a:extLst>
              <a:ext uri="{FF2B5EF4-FFF2-40B4-BE49-F238E27FC236}">
                <a16:creationId xmlns:a16="http://schemas.microsoft.com/office/drawing/2014/main" id="{63330634-6947-4D94-8967-7E552EBFA6C1}"/>
              </a:ext>
            </a:extLst>
          </p:cNvPr>
          <p:cNvSpPr txBox="1"/>
          <p:nvPr/>
        </p:nvSpPr>
        <p:spPr>
          <a:xfrm>
            <a:off x="176168" y="192839"/>
            <a:ext cx="9605395" cy="477054"/>
          </a:xfrm>
          <a:prstGeom prst="rect">
            <a:avLst/>
          </a:prstGeom>
          <a:noFill/>
        </p:spPr>
        <p:txBody>
          <a:bodyPr wrap="square" rtlCol="0">
            <a:spAutoFit/>
          </a:bodyPr>
          <a:lstStyle/>
          <a:p>
            <a:r>
              <a:rPr lang="en-US" sz="2500" b="1" dirty="0"/>
              <a:t>Exploratory Data Analysis</a:t>
            </a:r>
          </a:p>
        </p:txBody>
      </p:sp>
      <p:pic>
        <p:nvPicPr>
          <p:cNvPr id="5" name="Picture 4">
            <a:extLst>
              <a:ext uri="{FF2B5EF4-FFF2-40B4-BE49-F238E27FC236}">
                <a16:creationId xmlns:a16="http://schemas.microsoft.com/office/drawing/2014/main" id="{5CBBAB30-C8D8-48D2-94BC-258DDDA6BF9F}"/>
              </a:ext>
            </a:extLst>
          </p:cNvPr>
          <p:cNvPicPr>
            <a:picLocks noChangeAspect="1"/>
          </p:cNvPicPr>
          <p:nvPr/>
        </p:nvPicPr>
        <p:blipFill>
          <a:blip r:embed="rId3"/>
          <a:stretch>
            <a:fillRect/>
          </a:stretch>
        </p:blipFill>
        <p:spPr>
          <a:xfrm>
            <a:off x="6144040" y="2012674"/>
            <a:ext cx="5862430" cy="4164495"/>
          </a:xfrm>
          <a:prstGeom prst="rect">
            <a:avLst/>
          </a:prstGeom>
        </p:spPr>
      </p:pic>
      <p:sp>
        <p:nvSpPr>
          <p:cNvPr id="6" name="TextBox 5">
            <a:extLst>
              <a:ext uri="{FF2B5EF4-FFF2-40B4-BE49-F238E27FC236}">
                <a16:creationId xmlns:a16="http://schemas.microsoft.com/office/drawing/2014/main" id="{1B4EDAB7-5007-49E6-9886-37C11AED5369}"/>
              </a:ext>
            </a:extLst>
          </p:cNvPr>
          <p:cNvSpPr txBox="1"/>
          <p:nvPr/>
        </p:nvSpPr>
        <p:spPr>
          <a:xfrm>
            <a:off x="176168" y="720588"/>
            <a:ext cx="11388010" cy="369332"/>
          </a:xfrm>
          <a:prstGeom prst="rect">
            <a:avLst/>
          </a:prstGeom>
          <a:noFill/>
        </p:spPr>
        <p:txBody>
          <a:bodyPr wrap="square" rtlCol="0">
            <a:spAutoFit/>
          </a:bodyPr>
          <a:lstStyle/>
          <a:p>
            <a:pPr marL="285750" indent="-285750">
              <a:buFont typeface="Arial" panose="020B0604020202020204" pitchFamily="34" charset="0"/>
              <a:buChar char="•"/>
            </a:pPr>
            <a:r>
              <a:rPr lang="en-US" dirty="0"/>
              <a:t>There is pattern between log real gross revenue and content rating, year. Good candidate to include in model.</a:t>
            </a:r>
          </a:p>
        </p:txBody>
      </p:sp>
    </p:spTree>
    <p:extLst>
      <p:ext uri="{BB962C8B-B14F-4D97-AF65-F5344CB8AC3E}">
        <p14:creationId xmlns:p14="http://schemas.microsoft.com/office/powerpoint/2010/main" val="2127828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700</TotalTime>
  <Words>179</Words>
  <Application>Microsoft Office PowerPoint</Application>
  <PresentationFormat>Widescreen</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Gimli</dc:creator>
  <cp:lastModifiedBy>Qiang Fang</cp:lastModifiedBy>
  <cp:revision>171</cp:revision>
  <dcterms:created xsi:type="dcterms:W3CDTF">2019-04-06T17:21:17Z</dcterms:created>
  <dcterms:modified xsi:type="dcterms:W3CDTF">2019-04-10T03:55:03Z</dcterms:modified>
</cp:coreProperties>
</file>