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E84F96-F73C-44D0-B0AE-72AF7C06391E}">
  <a:tblStyle styleId="{2BE84F96-F73C-44D0-B0AE-72AF7C063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452b7df0a_3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452b7df0a_3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452b7df0a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452b7df0a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52b7df0a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52b7df0a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2b7df0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2b7df0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2b7df0a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2b7df0a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52b7df0a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52b7df0a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52b7df0a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52b7df0a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52b7df0a_3_2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52b7df0a_3_2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52b7df0a_3_2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52b7df0a_3_2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6df40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6df40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Relationship Id="rId4" Type="http://schemas.openxmlformats.org/officeDocument/2006/relationships/hyperlink" Target="http://profiles.doe.mass.edu/state_report/" TargetMode="External"/><Relationship Id="rId5" Type="http://schemas.openxmlformats.org/officeDocument/2006/relationships/hyperlink" Target="https://www.census.gov/programs-surveys/school-finances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profiles.doe.mass.edu/state_report/" TargetMode="External"/><Relationship Id="rId11" Type="http://schemas.openxmlformats.org/officeDocument/2006/relationships/image" Target="../media/image16.png"/><Relationship Id="rId10" Type="http://schemas.openxmlformats.org/officeDocument/2006/relationships/image" Target="../media/image7.png"/><Relationship Id="rId12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579750" y="1103850"/>
            <a:ext cx="7154400" cy="14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Science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[Edu theme]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Boston Wolfpack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79750" y="2712875"/>
            <a:ext cx="4983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Ch: </a:t>
            </a:r>
            <a:r>
              <a:rPr lang="zh-C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Boston Wolfpack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5525" y="2766300"/>
            <a:ext cx="44571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Open Sans"/>
                <a:ea typeface="Open Sans"/>
                <a:cs typeface="Open Sans"/>
                <a:sym typeface="Open Sans"/>
              </a:rPr>
              <a:t>Chaoyi Yuan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Open Sans"/>
                <a:ea typeface="Open Sans"/>
                <a:cs typeface="Open Sans"/>
                <a:sym typeface="Open Sans"/>
              </a:rPr>
              <a:t>Hui Tang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Open Sans"/>
                <a:ea typeface="Open Sans"/>
                <a:cs typeface="Open Sans"/>
                <a:sym typeface="Open Sans"/>
              </a:rPr>
              <a:t>Yizhe Zhang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049" y="2674600"/>
            <a:ext cx="2465949" cy="1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199100" y="516050"/>
            <a:ext cx="6383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Relationship between student achievement index and ExpenditurePerPupil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forest(</a:t>
            </a:r>
            <a:r>
              <a:rPr b="0"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Graduated rate -- Total Expenditures per Pupil</a:t>
            </a:r>
            <a:r>
              <a:rPr lang="zh-C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75" y="1641050"/>
            <a:ext cx="4686900" cy="27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850" y="1641050"/>
            <a:ext cx="4305375" cy="2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50" y="948050"/>
            <a:ext cx="4614891" cy="342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342" y="1093469"/>
            <a:ext cx="249201" cy="32776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1360730" y="4351105"/>
            <a:ext cx="407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Nunito"/>
                <a:ea typeface="Nunito"/>
                <a:cs typeface="Nunito"/>
                <a:sym typeface="Nunito"/>
              </a:rPr>
              <a:t>MA data from all states dataset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732" y="284437"/>
            <a:ext cx="2784994" cy="1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6234599" y="2091988"/>
            <a:ext cx="3109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highlight>
                  <a:schemeClr val="lt1"/>
                </a:highlight>
              </a:rPr>
              <a:t>Graduated rate -- Expenditures per Pupil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085" y="2573162"/>
            <a:ext cx="2918275" cy="1875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5942825" y="4448663"/>
            <a:ext cx="310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Nunito"/>
                <a:ea typeface="Nunito"/>
                <a:cs typeface="Nunito"/>
                <a:sym typeface="Nunito"/>
              </a:rPr>
              <a:t>All States(</a:t>
            </a:r>
            <a:r>
              <a:rPr lang="zh-CN" sz="900">
                <a:highlight>
                  <a:schemeClr val="lt1"/>
                </a:highlight>
              </a:rPr>
              <a:t>Grades -- Expenditures per Pupil</a:t>
            </a:r>
            <a:r>
              <a:rPr lang="zh-CN" sz="900">
                <a:latin typeface="Nunito"/>
                <a:ea typeface="Nunito"/>
                <a:cs typeface="Nunito"/>
                <a:sym typeface="Nunito"/>
              </a:rPr>
              <a:t>)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25450" y="205175"/>
            <a:ext cx="3325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Open Sans"/>
                <a:ea typeface="Open Sans"/>
                <a:cs typeface="Open Sans"/>
                <a:sym typeface="Open Sans"/>
              </a:rPr>
              <a:t>Overall Result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Plan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0" y="1227800"/>
            <a:ext cx="5340125" cy="25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11700" y="3792175"/>
            <a:ext cx="28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Nunito"/>
                <a:ea typeface="Nunito"/>
                <a:cs typeface="Nunito"/>
                <a:sym typeface="Nunito"/>
              </a:rPr>
              <a:t>Regression: Y2 -&gt; X1, X2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Regression: X2 -&gt; Z6, Z7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Cluster: X1 -&gt; Z1, Z2, Z3, Z4, Z5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815625" y="1301800"/>
            <a:ext cx="27591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Datasets: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states_all.csv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data.csv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enroll_states.csv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teacherdata.xlsx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gradrates.xlsx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PerpupilExpendit.xlsx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4"/>
              </a:rPr>
              <a:t>profiles.doe.mass.edu/state_report/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5"/>
              </a:rPr>
              <a:t>census.gov/programs-surveys/school-finances/data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Cleansing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63" y="1115700"/>
            <a:ext cx="766747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39325" y="172275"/>
            <a:ext cx="7766400" cy="6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000"/>
              <a:t>Relationship between Students Grade and Different Investment Ratio</a:t>
            </a:r>
            <a:endParaRPr sz="20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0" y="3054950"/>
            <a:ext cx="2633143" cy="16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900" y="3054950"/>
            <a:ext cx="2633150" cy="162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2300" y="3054950"/>
            <a:ext cx="2633150" cy="164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950" y="1495125"/>
            <a:ext cx="2468725" cy="155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063" y="31250"/>
            <a:ext cx="2368490" cy="1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160525" y="4698150"/>
            <a:ext cx="1195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Nunito"/>
                <a:ea typeface="Nunito"/>
                <a:cs typeface="Nunito"/>
                <a:sym typeface="Nunito"/>
              </a:rPr>
              <a:t>Group 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795250" y="4806750"/>
            <a:ext cx="11178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Nunito"/>
                <a:ea typeface="Nunito"/>
                <a:cs typeface="Nunito"/>
                <a:sym typeface="Nunito"/>
              </a:rPr>
              <a:t>Group 1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674625" y="4767300"/>
            <a:ext cx="1393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Nunito"/>
                <a:ea typeface="Nunito"/>
                <a:cs typeface="Nunito"/>
                <a:sym typeface="Nunito"/>
              </a:rPr>
              <a:t>Group 2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453188" y="2075888"/>
            <a:ext cx="1195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Nunito"/>
                <a:ea typeface="Nunito"/>
                <a:cs typeface="Nunito"/>
                <a:sym typeface="Nunito"/>
              </a:rPr>
              <a:t>Group 3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8372675" y="701100"/>
            <a:ext cx="11463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latin typeface="Nunito"/>
                <a:ea typeface="Nunito"/>
                <a:cs typeface="Nunito"/>
                <a:sym typeface="Nunito"/>
              </a:rPr>
              <a:t>Group 4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187500" y="7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{2BE84F96-F73C-44D0-B0AE-72AF7C06391E}</a:tableStyleId>
              </a:tblPr>
              <a:tblGrid>
                <a:gridCol w="467550"/>
                <a:gridCol w="877900"/>
                <a:gridCol w="743500"/>
                <a:gridCol w="743450"/>
                <a:gridCol w="693950"/>
                <a:gridCol w="623200"/>
                <a:gridCol w="764700"/>
                <a:gridCol w="488800"/>
              </a:tblGrid>
              <a:tr h="36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Group Index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Compensatory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Special Education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Child Nutrition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Vocational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Others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Grade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Count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0.317935         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0.166543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0.262836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0.031112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0.221574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984.873561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239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0.268594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0.226138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0.229287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0.014165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0.261794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1024.26556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378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0.262966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0.215131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0.223313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0.018397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0.280193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1005.51694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232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0.372404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0.116946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0.292407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0.030563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0.187680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927.158777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18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0.310572 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0.157155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0.274925 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0.032473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0.224877 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>
                          <a:highlight>
                            <a:srgbClr val="FFFFFF"/>
                          </a:highlight>
                        </a:rPr>
                        <a:t>969.784123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153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591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600"/>
              <a:t>Analysis between education revenue per student and students grade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Model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Neurons Network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Multinomial Naive Bayes Classifier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Gaussian naive bayes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SVM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346" y="1098925"/>
            <a:ext cx="2480650" cy="15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525" y="1098925"/>
            <a:ext cx="2314611" cy="1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895" y="2776250"/>
            <a:ext cx="2253625" cy="14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7138" y="2709850"/>
            <a:ext cx="2421382" cy="15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285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Decision Tree and Random Forest</a:t>
            </a:r>
            <a:endParaRPr sz="28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00" y="831300"/>
            <a:ext cx="2873800" cy="18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50" y="2843900"/>
            <a:ext cx="2954237" cy="1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4459450" y="28300"/>
            <a:ext cx="2838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Result</a:t>
            </a:r>
            <a:endParaRPr sz="28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302" y="831298"/>
            <a:ext cx="3083946" cy="20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423" y="2762248"/>
            <a:ext cx="3192825" cy="20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018925" y="2571750"/>
            <a:ext cx="267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Open Sans"/>
                <a:ea typeface="Open Sans"/>
                <a:cs typeface="Open Sans"/>
                <a:sym typeface="Open Sans"/>
              </a:rPr>
              <a:t>Prediction y V.S. Observation 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018925" y="4686950"/>
            <a:ext cx="267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Open Sans"/>
                <a:ea typeface="Open Sans"/>
                <a:cs typeface="Open Sans"/>
                <a:sym typeface="Open Sans"/>
              </a:rPr>
              <a:t>Prediction V.S. Observation Points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323150" y="4686950"/>
            <a:ext cx="3240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Nunito"/>
                <a:ea typeface="Nunito"/>
                <a:cs typeface="Nunito"/>
                <a:sym typeface="Nunito"/>
              </a:rPr>
              <a:t>Polynomial Regression (Degree 6)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0125" y="86475"/>
            <a:ext cx="53268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Arial"/>
                <a:ea typeface="Arial"/>
                <a:cs typeface="Arial"/>
                <a:sym typeface="Arial"/>
              </a:rPr>
              <a:t>MA </a:t>
            </a:r>
            <a:r>
              <a:rPr lang="zh-CN" sz="3000">
                <a:latin typeface="Arial"/>
                <a:ea typeface="Arial"/>
                <a:cs typeface="Arial"/>
                <a:sym typeface="Arial"/>
              </a:rPr>
              <a:t>Data Cleaning &amp; Handling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168713" y="346019"/>
            <a:ext cx="8806585" cy="2312909"/>
            <a:chOff x="168713" y="346019"/>
            <a:chExt cx="8806585" cy="2312909"/>
          </a:xfrm>
        </p:grpSpPr>
        <p:cxnSp>
          <p:nvCxnSpPr>
            <p:cNvPr id="125" name="Google Shape;125;p19"/>
            <p:cNvCxnSpPr>
              <a:endCxn id="126" idx="0"/>
            </p:cNvCxnSpPr>
            <p:nvPr/>
          </p:nvCxnSpPr>
          <p:spPr>
            <a:xfrm flipH="1">
              <a:off x="6445332" y="623948"/>
              <a:ext cx="9300" cy="229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27" name="Google Shape;127;p19"/>
            <p:cNvGrpSpPr/>
            <p:nvPr/>
          </p:nvGrpSpPr>
          <p:grpSpPr>
            <a:xfrm>
              <a:off x="168713" y="346019"/>
              <a:ext cx="8806585" cy="2312909"/>
              <a:chOff x="0" y="832525"/>
              <a:chExt cx="9143999" cy="2545014"/>
            </a:xfrm>
          </p:grpSpPr>
          <p:pic>
            <p:nvPicPr>
              <p:cNvPr id="128" name="Google Shape;128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0" y="1381160"/>
                <a:ext cx="9143999" cy="19963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Google Shape;126;p19"/>
              <p:cNvSpPr/>
              <p:nvPr/>
            </p:nvSpPr>
            <p:spPr>
              <a:xfrm>
                <a:off x="3972950" y="1390875"/>
                <a:ext cx="5088300" cy="4776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2099250" y="1390875"/>
                <a:ext cx="1111500" cy="4776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 txBox="1"/>
              <p:nvPr/>
            </p:nvSpPr>
            <p:spPr>
              <a:xfrm>
                <a:off x="6186350" y="832525"/>
                <a:ext cx="28749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rgbClr val="FF0000"/>
                    </a:solidFill>
                  </a:rPr>
                  <a:t>different independent variables(X)</a:t>
                </a:r>
                <a:endParaRPr sz="11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1" name="Google Shape;131;p19"/>
              <p:cNvCxnSpPr>
                <a:endCxn id="129" idx="0"/>
              </p:cNvCxnSpPr>
              <p:nvPr/>
            </p:nvCxnSpPr>
            <p:spPr>
              <a:xfrm flipH="1">
                <a:off x="2655000" y="1142775"/>
                <a:ext cx="3751800" cy="248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" name="Google Shape;132;p19"/>
              <p:cNvCxnSpPr/>
              <p:nvPr/>
            </p:nvCxnSpPr>
            <p:spPr>
              <a:xfrm rot="10800000">
                <a:off x="3605550" y="1785775"/>
                <a:ext cx="358200" cy="38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3" name="Google Shape;133;p19"/>
              <p:cNvSpPr txBox="1"/>
              <p:nvPr/>
            </p:nvSpPr>
            <p:spPr>
              <a:xfrm>
                <a:off x="3557300" y="2171563"/>
                <a:ext cx="1818600" cy="3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rgbClr val="FF0000"/>
                    </a:solidFill>
                  </a:rPr>
                  <a:t>dependent variable(Y)</a:t>
                </a:r>
                <a:endParaRPr sz="11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4" name="Google Shape;134;p19"/>
          <p:cNvSpPr txBox="1"/>
          <p:nvPr/>
        </p:nvSpPr>
        <p:spPr>
          <a:xfrm>
            <a:off x="1750225" y="4643825"/>
            <a:ext cx="7173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* Data sets from: </a:t>
            </a:r>
            <a:r>
              <a:rPr b="1" i="1" lang="zh-CN" u="sng">
                <a:solidFill>
                  <a:schemeClr val="hlink"/>
                </a:solidFill>
                <a:hlinkClick r:id="rId4"/>
              </a:rPr>
              <a:t>doe.mass.edu</a:t>
            </a:r>
            <a:r>
              <a:rPr b="1" i="1" lang="zh-CN"/>
              <a:t> (From 2006 to 2017)</a:t>
            </a:r>
            <a:endParaRPr b="1" i="1"/>
          </a:p>
        </p:txBody>
      </p:sp>
      <p:cxnSp>
        <p:nvCxnSpPr>
          <p:cNvPr id="135" name="Google Shape;135;p19"/>
          <p:cNvCxnSpPr/>
          <p:nvPr/>
        </p:nvCxnSpPr>
        <p:spPr>
          <a:xfrm>
            <a:off x="427525" y="4542750"/>
            <a:ext cx="8496000" cy="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631" y="4570225"/>
            <a:ext cx="1265594" cy="4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60125" y="2502975"/>
            <a:ext cx="60879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Cleaning Result: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		2541 rows,10 columns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Correlation Test Result: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These Xs correlate with Y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Data Visualization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2095558" y="2571775"/>
            <a:ext cx="3988243" cy="1813375"/>
            <a:chOff x="2087083" y="2571753"/>
            <a:chExt cx="6743732" cy="1842486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56635" y="2571753"/>
              <a:ext cx="3274179" cy="922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34290" y="3546301"/>
              <a:ext cx="3091858" cy="8679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Google Shape;141;p19"/>
            <p:cNvCxnSpPr/>
            <p:nvPr/>
          </p:nvCxnSpPr>
          <p:spPr>
            <a:xfrm flipH="1" rot="10800000">
              <a:off x="2087083" y="3514304"/>
              <a:ext cx="3516000" cy="384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2" name="Google Shape;142;p19"/>
          <p:cNvGrpSpPr/>
          <p:nvPr/>
        </p:nvGrpSpPr>
        <p:grpSpPr>
          <a:xfrm>
            <a:off x="2247925" y="2571775"/>
            <a:ext cx="6629100" cy="1972786"/>
            <a:chOff x="2247925" y="2571775"/>
            <a:chExt cx="6629100" cy="1972786"/>
          </a:xfrm>
        </p:grpSpPr>
        <p:grpSp>
          <p:nvGrpSpPr>
            <p:cNvPr id="143" name="Google Shape;143;p19"/>
            <p:cNvGrpSpPr/>
            <p:nvPr/>
          </p:nvGrpSpPr>
          <p:grpSpPr>
            <a:xfrm>
              <a:off x="5526025" y="2571775"/>
              <a:ext cx="3351000" cy="1972786"/>
              <a:chOff x="5526025" y="2571775"/>
              <a:chExt cx="3351000" cy="1972786"/>
            </a:xfrm>
          </p:grpSpPr>
          <p:grpSp>
            <p:nvGrpSpPr>
              <p:cNvPr id="144" name="Google Shape;144;p19"/>
              <p:cNvGrpSpPr/>
              <p:nvPr/>
            </p:nvGrpSpPr>
            <p:grpSpPr>
              <a:xfrm>
                <a:off x="6202950" y="2571775"/>
                <a:ext cx="2674075" cy="1972786"/>
                <a:chOff x="6202950" y="2571775"/>
                <a:chExt cx="2674075" cy="1972786"/>
              </a:xfrm>
            </p:grpSpPr>
            <p:pic>
              <p:nvPicPr>
                <p:cNvPr id="145" name="Google Shape;145;p19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6202950" y="2571775"/>
                  <a:ext cx="1456725" cy="1130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6" name="Google Shape;146;p19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7714590" y="2625473"/>
                  <a:ext cx="1162425" cy="10232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7" name="Google Shape;147;p19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6317987" y="3648750"/>
                  <a:ext cx="1162425" cy="8958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8" name="Google Shape;148;p19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7714600" y="3669857"/>
                  <a:ext cx="1162425" cy="7994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49" name="Google Shape;149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526025" y="3154846"/>
                <a:ext cx="622000" cy="1076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0" name="Google Shape;150;p19"/>
            <p:cNvCxnSpPr>
              <a:endCxn id="149" idx="1"/>
            </p:cNvCxnSpPr>
            <p:nvPr/>
          </p:nvCxnSpPr>
          <p:spPr>
            <a:xfrm flipH="1" rot="10800000">
              <a:off x="2247925" y="3692883"/>
              <a:ext cx="3278100" cy="337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9475" y="68250"/>
            <a:ext cx="8619900" cy="7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Relationship between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Graduated Rate with Student/Teacher Ratio &amp; Licensed Teachers Ratio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>
            <a:off x="110900" y="933275"/>
            <a:ext cx="3372275" cy="3208950"/>
            <a:chOff x="110900" y="933275"/>
            <a:chExt cx="3372275" cy="3208950"/>
          </a:xfrm>
        </p:grpSpPr>
        <p:pic>
          <p:nvPicPr>
            <p:cNvPr id="157" name="Google Shape;157;p20"/>
            <p:cNvPicPr preferRelativeResize="0"/>
            <p:nvPr/>
          </p:nvPicPr>
          <p:blipFill rotWithShape="1">
            <a:blip r:embed="rId3">
              <a:alphaModFix/>
            </a:blip>
            <a:srcRect b="0" l="0" r="18975" t="0"/>
            <a:stretch/>
          </p:blipFill>
          <p:spPr>
            <a:xfrm>
              <a:off x="110900" y="1316200"/>
              <a:ext cx="3372275" cy="207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0"/>
            <p:cNvSpPr txBox="1"/>
            <p:nvPr/>
          </p:nvSpPr>
          <p:spPr>
            <a:xfrm>
              <a:off x="581975" y="933275"/>
              <a:ext cx="1554000" cy="309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100">
                  <a:solidFill>
                    <a:schemeClr val="dk1"/>
                  </a:solidFill>
                </a:rPr>
                <a:t>Random Forest</a:t>
              </a:r>
              <a:endParaRPr b="1" sz="1100"/>
            </a:p>
          </p:txBody>
        </p:sp>
        <p:cxnSp>
          <p:nvCxnSpPr>
            <p:cNvPr id="159" name="Google Shape;159;p20"/>
            <p:cNvCxnSpPr/>
            <p:nvPr/>
          </p:nvCxnSpPr>
          <p:spPr>
            <a:xfrm rot="10800000">
              <a:off x="473525" y="1230850"/>
              <a:ext cx="0" cy="1882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20"/>
            <p:cNvSpPr txBox="1"/>
            <p:nvPr/>
          </p:nvSpPr>
          <p:spPr>
            <a:xfrm>
              <a:off x="400050" y="3435125"/>
              <a:ext cx="30492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latin typeface="Open Sans"/>
                  <a:ea typeface="Open Sans"/>
                  <a:cs typeface="Open Sans"/>
                  <a:sym typeface="Open Sans"/>
                </a:rPr>
                <a:t>Y:Graduated Rate-Predicted  (Blue)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latin typeface="Open Sans"/>
                  <a:ea typeface="Open Sans"/>
                  <a:cs typeface="Open Sans"/>
                  <a:sym typeface="Open Sans"/>
                </a:rPr>
                <a:t>Y:Graduated Rate-Test       (Orange)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3975025" y="1230848"/>
            <a:ext cx="5053225" cy="3624967"/>
            <a:chOff x="3975025" y="1230848"/>
            <a:chExt cx="5053225" cy="3624967"/>
          </a:xfrm>
        </p:grpSpPr>
        <p:grpSp>
          <p:nvGrpSpPr>
            <p:cNvPr id="162" name="Google Shape;162;p20"/>
            <p:cNvGrpSpPr/>
            <p:nvPr/>
          </p:nvGrpSpPr>
          <p:grpSpPr>
            <a:xfrm>
              <a:off x="3975025" y="1230850"/>
              <a:ext cx="5053225" cy="3624965"/>
              <a:chOff x="3975025" y="1230850"/>
              <a:chExt cx="5053225" cy="3624965"/>
            </a:xfrm>
          </p:grpSpPr>
          <p:sp>
            <p:nvSpPr>
              <p:cNvPr id="163" name="Google Shape;163;p20"/>
              <p:cNvSpPr txBox="1"/>
              <p:nvPr/>
            </p:nvSpPr>
            <p:spPr>
              <a:xfrm>
                <a:off x="4308950" y="3574050"/>
                <a:ext cx="4719300" cy="1281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100"/>
                  <a:t># same Student / Teacher Ratio -&gt;change licensed teacher Ratio</a:t>
                </a:r>
                <a:endParaRPr b="1" i="1" sz="11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1100"/>
                  <a:t>&gt;&gt; no Conclusion…</a:t>
                </a:r>
                <a:endParaRPr i="1" sz="11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1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100"/>
                  <a:t># same licensed teacher Ratio -&gt;change Student / Teacher Ratio</a:t>
                </a:r>
                <a:endParaRPr b="1" i="1" sz="11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1100"/>
                  <a:t>&gt;&gt; it works</a:t>
                </a:r>
                <a:endParaRPr i="1" sz="1100"/>
              </a:p>
            </p:txBody>
          </p:sp>
          <p:sp>
            <p:nvSpPr>
              <p:cNvPr id="164" name="Google Shape;164;p20"/>
              <p:cNvSpPr txBox="1"/>
              <p:nvPr/>
            </p:nvSpPr>
            <p:spPr>
              <a:xfrm>
                <a:off x="4308950" y="1242575"/>
                <a:ext cx="4204500" cy="2079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Licensed Teachers Rate:  </a:t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45720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[84, 86, 88, 90, 92, 94, 96, 98, 100] </a:t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 S/T Ratio:  </a:t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45720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[4, 6, 8, 10, 12, 14, 16, 18, 20, 22]</a:t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        ↓</a:t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Combined Data: </a:t>
                </a:r>
                <a:r>
                  <a:rPr i="1" lang="zh-CN" sz="1050" u="sng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(‘S/T ratio’, ‘Licensed Teachers Rate’)</a:t>
                </a:r>
                <a:endParaRPr i="1" sz="1050" u="sng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(4, 84), (4, 86),...,(4, 92),..., (4, 98), (4, 100)</a:t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…...</a:t>
                </a:r>
                <a:endParaRPr sz="10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indent="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(22, 84), (22, 86),..., (22, 92),..., (22, 98), (22, 100)</a:t>
                </a:r>
                <a:endParaRPr i="1" sz="1100">
                  <a:solidFill>
                    <a:schemeClr val="dk1"/>
                  </a:solidFill>
                </a:endParaRPr>
              </a:p>
            </p:txBody>
          </p:sp>
          <p:sp>
            <p:nvSpPr>
              <p:cNvPr id="165" name="Google Shape;165;p20"/>
              <p:cNvSpPr txBox="1"/>
              <p:nvPr/>
            </p:nvSpPr>
            <p:spPr>
              <a:xfrm>
                <a:off x="3975025" y="1230850"/>
                <a:ext cx="467700" cy="39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X1: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" name="Google Shape;166;p20"/>
              <p:cNvSpPr txBox="1"/>
              <p:nvPr/>
            </p:nvSpPr>
            <p:spPr>
              <a:xfrm>
                <a:off x="3997525" y="1692700"/>
                <a:ext cx="4677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X2:</a:t>
                </a:r>
                <a:endParaRPr/>
              </a:p>
            </p:txBody>
          </p:sp>
        </p:grpSp>
        <p:pic>
          <p:nvPicPr>
            <p:cNvPr id="167" name="Google Shape;16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187625" y="1230848"/>
              <a:ext cx="803875" cy="1390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610800" y="77425"/>
            <a:ext cx="7922400" cy="8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Relationship between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Graduated Rate with Student/Teacher Ratio &amp; Licensed Teachers Ratio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000">
                <a:latin typeface="Arial"/>
                <a:ea typeface="Arial"/>
                <a:cs typeface="Arial"/>
                <a:sym typeface="Arial"/>
              </a:rPr>
              <a:t>Same Licensed Teacher Ratio -&gt;Changed Student / Teacher Ratio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1"/>
          <p:cNvGrpSpPr/>
          <p:nvPr/>
        </p:nvGrpSpPr>
        <p:grpSpPr>
          <a:xfrm>
            <a:off x="105925" y="1293263"/>
            <a:ext cx="2718950" cy="3630138"/>
            <a:chOff x="87600" y="1265763"/>
            <a:chExt cx="2718950" cy="3630138"/>
          </a:xfrm>
        </p:grpSpPr>
        <p:grpSp>
          <p:nvGrpSpPr>
            <p:cNvPr id="174" name="Google Shape;174;p21"/>
            <p:cNvGrpSpPr/>
            <p:nvPr/>
          </p:nvGrpSpPr>
          <p:grpSpPr>
            <a:xfrm>
              <a:off x="87600" y="1265763"/>
              <a:ext cx="2718950" cy="3630138"/>
              <a:chOff x="87600" y="1265763"/>
              <a:chExt cx="2718950" cy="3630138"/>
            </a:xfrm>
          </p:grpSpPr>
          <p:grpSp>
            <p:nvGrpSpPr>
              <p:cNvPr id="175" name="Google Shape;175;p21"/>
              <p:cNvGrpSpPr/>
              <p:nvPr/>
            </p:nvGrpSpPr>
            <p:grpSpPr>
              <a:xfrm>
                <a:off x="87600" y="1265763"/>
                <a:ext cx="2718950" cy="3630138"/>
                <a:chOff x="87600" y="1265763"/>
                <a:chExt cx="2718950" cy="3630138"/>
              </a:xfrm>
            </p:grpSpPr>
            <p:pic>
              <p:nvPicPr>
                <p:cNvPr id="176" name="Google Shape;176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15218" t="0"/>
                <a:stretch/>
              </p:blipFill>
              <p:spPr>
                <a:xfrm>
                  <a:off x="134702" y="1265762"/>
                  <a:ext cx="2322749" cy="17817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7" name="Google Shape;177;p21"/>
                <p:cNvSpPr txBox="1"/>
                <p:nvPr/>
              </p:nvSpPr>
              <p:spPr>
                <a:xfrm>
                  <a:off x="228650" y="3951500"/>
                  <a:ext cx="2577900" cy="94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i="1" lang="zh-CN" sz="1000">
                      <a:solidFill>
                        <a:schemeClr val="dk1"/>
                      </a:solidFill>
                    </a:rPr>
                    <a:t>Let’s d</a:t>
                  </a:r>
                  <a:r>
                    <a:rPr lang="zh-CN" sz="1000">
                      <a:solidFill>
                        <a:schemeClr val="dk1"/>
                      </a:solidFill>
                    </a:rPr>
                    <a:t>o Segmented analysis--&gt;</a:t>
                  </a:r>
                  <a:endParaRPr sz="1000">
                    <a:solidFill>
                      <a:schemeClr val="dk1"/>
                    </a:solidFill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i="1" lang="zh-CN" sz="1000">
                      <a:solidFill>
                        <a:schemeClr val="dk1"/>
                      </a:solidFill>
                    </a:rPr>
                    <a:t>* We assume Good Graduated Rate&gt;80%</a:t>
                  </a:r>
                  <a:endParaRPr i="1" sz="100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78" name="Google Shape;178;p21"/>
                <p:cNvCxnSpPr/>
                <p:nvPr/>
              </p:nvCxnSpPr>
              <p:spPr>
                <a:xfrm rot="10800000">
                  <a:off x="353450" y="1503750"/>
                  <a:ext cx="128400" cy="1035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9" name="Google Shape;179;p21"/>
                <p:cNvCxnSpPr/>
                <p:nvPr/>
              </p:nvCxnSpPr>
              <p:spPr>
                <a:xfrm>
                  <a:off x="481850" y="2539650"/>
                  <a:ext cx="2172900" cy="660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80" name="Google Shape;180;p21"/>
                <p:cNvCxnSpPr/>
                <p:nvPr/>
              </p:nvCxnSpPr>
              <p:spPr>
                <a:xfrm flipH="1">
                  <a:off x="1187800" y="2310450"/>
                  <a:ext cx="1109400" cy="944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81" name="Google Shape;181;p21"/>
                <p:cNvSpPr txBox="1"/>
                <p:nvPr/>
              </p:nvSpPr>
              <p:spPr>
                <a:xfrm>
                  <a:off x="87600" y="1439450"/>
                  <a:ext cx="378000" cy="5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rgbClr val="FF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z</a:t>
                  </a:r>
                  <a:endParaRPr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2" name="Google Shape;182;p21"/>
                <p:cNvSpPr txBox="1"/>
                <p:nvPr/>
              </p:nvSpPr>
              <p:spPr>
                <a:xfrm>
                  <a:off x="228650" y="2637025"/>
                  <a:ext cx="263400" cy="33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rgbClr val="FF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y</a:t>
                  </a:r>
                  <a:endParaRPr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83" name="Google Shape;183;p21"/>
              <p:cNvSpPr txBox="1"/>
              <p:nvPr/>
            </p:nvSpPr>
            <p:spPr>
              <a:xfrm>
                <a:off x="2209725" y="2476300"/>
                <a:ext cx="2634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84" name="Google Shape;184;p21"/>
            <p:cNvSpPr txBox="1"/>
            <p:nvPr/>
          </p:nvSpPr>
          <p:spPr>
            <a:xfrm>
              <a:off x="225150" y="3273175"/>
              <a:ext cx="23655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X: S/T Ratio</a:t>
              </a:r>
              <a:endParaRPr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Y: Licensed Teacher Ratio</a:t>
              </a:r>
              <a:endParaRPr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Z: Graduated Rate</a:t>
              </a:r>
              <a:endParaRPr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1117331" y="964600"/>
            <a:ext cx="4691544" cy="3251500"/>
            <a:chOff x="1117331" y="964600"/>
            <a:chExt cx="4691544" cy="3251500"/>
          </a:xfrm>
        </p:grpSpPr>
        <p:grpSp>
          <p:nvGrpSpPr>
            <p:cNvPr id="186" name="Google Shape;186;p21"/>
            <p:cNvGrpSpPr/>
            <p:nvPr/>
          </p:nvGrpSpPr>
          <p:grpSpPr>
            <a:xfrm>
              <a:off x="2651972" y="964600"/>
              <a:ext cx="3156903" cy="3251500"/>
              <a:chOff x="2651972" y="964600"/>
              <a:chExt cx="3156903" cy="3251500"/>
            </a:xfrm>
          </p:grpSpPr>
          <p:pic>
            <p:nvPicPr>
              <p:cNvPr id="187" name="Google Shape;187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972" y="1092950"/>
                <a:ext cx="3086875" cy="1914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21"/>
              <p:cNvSpPr txBox="1"/>
              <p:nvPr/>
            </p:nvSpPr>
            <p:spPr>
              <a:xfrm>
                <a:off x="2863475" y="3257000"/>
                <a:ext cx="2945400" cy="95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100">
                    <a:highlight>
                      <a:srgbClr val="FFFFFF"/>
                    </a:highlight>
                  </a:rPr>
                  <a:t>Y: </a:t>
                </a:r>
                <a:r>
                  <a:rPr lang="zh-CN" sz="110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Licensed teachers&gt;96%</a:t>
                </a:r>
                <a:endParaRPr sz="1100">
                  <a:highlight>
                    <a:srgbClr val="FFFFFF"/>
                  </a:highlight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100"/>
                  </a:spcBef>
                  <a:spcAft>
                    <a:spcPts val="700"/>
                  </a:spcAft>
                  <a:buNone/>
                </a:pPr>
                <a:r>
                  <a:rPr lang="zh-CN" sz="1100">
                    <a:highlight>
                      <a:srgbClr val="FFFFFF"/>
                    </a:highlight>
                  </a:rPr>
                  <a:t>G</a:t>
                </a:r>
                <a:r>
                  <a:rPr lang="zh-CN" sz="1100">
                    <a:highlight>
                      <a:srgbClr val="FFFFFF"/>
                    </a:highlight>
                  </a:rPr>
                  <a:t>raduation rate keep high with </a:t>
                </a:r>
                <a:r>
                  <a:rPr lang="zh-CN" sz="110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relative </a:t>
                </a:r>
                <a:r>
                  <a:rPr lang="zh-CN" sz="1100">
                    <a:highlight>
                      <a:srgbClr val="FFFFFF"/>
                    </a:highlight>
                  </a:rPr>
                  <a:t>s</a:t>
                </a:r>
                <a:r>
                  <a:rPr lang="zh-CN" sz="1100">
                    <a:highlight>
                      <a:srgbClr val="FFFFFF"/>
                    </a:highlight>
                  </a:rPr>
                  <a:t>mall fluctuation</a:t>
                </a:r>
                <a:endParaRPr sz="1100"/>
              </a:p>
            </p:txBody>
          </p:sp>
          <p:cxnSp>
            <p:nvCxnSpPr>
              <p:cNvPr id="189" name="Google Shape;189;p21"/>
              <p:cNvCxnSpPr/>
              <p:nvPr/>
            </p:nvCxnSpPr>
            <p:spPr>
              <a:xfrm rot="10800000">
                <a:off x="2975625" y="1219400"/>
                <a:ext cx="198300" cy="675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" name="Google Shape;190;p21"/>
              <p:cNvCxnSpPr/>
              <p:nvPr/>
            </p:nvCxnSpPr>
            <p:spPr>
              <a:xfrm>
                <a:off x="3173925" y="1894400"/>
                <a:ext cx="718500" cy="124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1" name="Google Shape;191;p21"/>
              <p:cNvCxnSpPr/>
              <p:nvPr/>
            </p:nvCxnSpPr>
            <p:spPr>
              <a:xfrm flipH="1">
                <a:off x="3223300" y="2493825"/>
                <a:ext cx="1980300" cy="44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2" name="Google Shape;192;p21"/>
              <p:cNvSpPr txBox="1"/>
              <p:nvPr/>
            </p:nvSpPr>
            <p:spPr>
              <a:xfrm>
                <a:off x="2728200" y="964600"/>
                <a:ext cx="378000" cy="52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z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21"/>
              <p:cNvSpPr txBox="1"/>
              <p:nvPr/>
            </p:nvSpPr>
            <p:spPr>
              <a:xfrm>
                <a:off x="2863475" y="2055950"/>
                <a:ext cx="2634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" name="Google Shape;194;p21"/>
              <p:cNvSpPr txBox="1"/>
              <p:nvPr/>
            </p:nvSpPr>
            <p:spPr>
              <a:xfrm>
                <a:off x="4610650" y="2815600"/>
                <a:ext cx="2634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5" name="Google Shape;195;p21"/>
            <p:cNvSpPr/>
            <p:nvPr/>
          </p:nvSpPr>
          <p:spPr>
            <a:xfrm rot="2700000">
              <a:off x="1508622" y="1445641"/>
              <a:ext cx="537118" cy="1329219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1"/>
            <p:cNvCxnSpPr>
              <a:stCxn id="193" idx="0"/>
              <a:endCxn id="195" idx="6"/>
            </p:cNvCxnSpPr>
            <p:nvPr/>
          </p:nvCxnSpPr>
          <p:spPr>
            <a:xfrm flipH="1">
              <a:off x="1967075" y="2055950"/>
              <a:ext cx="1028100" cy="244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7" name="Google Shape;197;p21"/>
          <p:cNvGrpSpPr/>
          <p:nvPr/>
        </p:nvGrpSpPr>
        <p:grpSpPr>
          <a:xfrm>
            <a:off x="718044" y="964600"/>
            <a:ext cx="8236156" cy="3446875"/>
            <a:chOff x="718044" y="964600"/>
            <a:chExt cx="8236156" cy="3446875"/>
          </a:xfrm>
        </p:grpSpPr>
        <p:grpSp>
          <p:nvGrpSpPr>
            <p:cNvPr id="198" name="Google Shape;198;p21"/>
            <p:cNvGrpSpPr/>
            <p:nvPr/>
          </p:nvGrpSpPr>
          <p:grpSpPr>
            <a:xfrm>
              <a:off x="5592275" y="964600"/>
              <a:ext cx="3361925" cy="3446875"/>
              <a:chOff x="5592275" y="964600"/>
              <a:chExt cx="3361925" cy="3446875"/>
            </a:xfrm>
          </p:grpSpPr>
          <p:pic>
            <p:nvPicPr>
              <p:cNvPr id="199" name="Google Shape;199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592275" y="1092953"/>
                <a:ext cx="3278850" cy="1954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" name="Google Shape;200;p21"/>
              <p:cNvSpPr txBox="1"/>
              <p:nvPr/>
            </p:nvSpPr>
            <p:spPr>
              <a:xfrm>
                <a:off x="6023500" y="3206675"/>
                <a:ext cx="2930700" cy="12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10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X: </a:t>
                </a:r>
                <a:r>
                  <a:rPr lang="zh-CN" sz="110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S/T rate&lt;10</a:t>
                </a:r>
                <a:endParaRPr sz="1100">
                  <a:solidFill>
                    <a:schemeClr val="dk1"/>
                  </a:solidFill>
                  <a:highlight>
                    <a:schemeClr val="lt1"/>
                  </a:highlight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100"/>
                  </a:spcBef>
                  <a:spcAft>
                    <a:spcPts val="700"/>
                  </a:spcAft>
                  <a:buNone/>
                </a:pPr>
                <a:r>
                  <a:rPr lang="zh-CN" sz="1100">
                    <a:solidFill>
                      <a:schemeClr val="dk1"/>
                    </a:solidFill>
                    <a:highlight>
                      <a:schemeClr val="lt1"/>
                    </a:highlight>
                  </a:rPr>
                  <a:t>Graduation rate keep high(&gt;86%)</a:t>
                </a:r>
                <a:endParaRPr sz="1100"/>
              </a:p>
            </p:txBody>
          </p:sp>
          <p:cxnSp>
            <p:nvCxnSpPr>
              <p:cNvPr id="201" name="Google Shape;201;p21"/>
              <p:cNvCxnSpPr/>
              <p:nvPr/>
            </p:nvCxnSpPr>
            <p:spPr>
              <a:xfrm rot="10800000">
                <a:off x="5881975" y="1219250"/>
                <a:ext cx="185700" cy="104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2" name="Google Shape;202;p21"/>
              <p:cNvCxnSpPr>
                <a:endCxn id="199" idx="2"/>
              </p:cNvCxnSpPr>
              <p:nvPr/>
            </p:nvCxnSpPr>
            <p:spPr>
              <a:xfrm>
                <a:off x="6093500" y="2244403"/>
                <a:ext cx="1138200" cy="80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3" name="Google Shape;203;p21"/>
              <p:cNvCxnSpPr/>
              <p:nvPr/>
            </p:nvCxnSpPr>
            <p:spPr>
              <a:xfrm flipH="1">
                <a:off x="6432075" y="2310450"/>
                <a:ext cx="1659600" cy="77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4" name="Google Shape;204;p21"/>
              <p:cNvSpPr txBox="1"/>
              <p:nvPr/>
            </p:nvSpPr>
            <p:spPr>
              <a:xfrm>
                <a:off x="5896475" y="964600"/>
                <a:ext cx="378000" cy="52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z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21"/>
              <p:cNvSpPr txBox="1"/>
              <p:nvPr/>
            </p:nvSpPr>
            <p:spPr>
              <a:xfrm>
                <a:off x="5953763" y="2525850"/>
                <a:ext cx="2634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21"/>
              <p:cNvSpPr txBox="1"/>
              <p:nvPr/>
            </p:nvSpPr>
            <p:spPr>
              <a:xfrm>
                <a:off x="7793700" y="2637025"/>
                <a:ext cx="2634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07" name="Google Shape;207;p21"/>
            <p:cNvSpPr/>
            <p:nvPr/>
          </p:nvSpPr>
          <p:spPr>
            <a:xfrm rot="1273344">
              <a:off x="783323" y="1300991"/>
              <a:ext cx="1742041" cy="687649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21"/>
            <p:cNvCxnSpPr>
              <a:endCxn id="207" idx="0"/>
            </p:cNvCxnSpPr>
            <p:nvPr/>
          </p:nvCxnSpPr>
          <p:spPr>
            <a:xfrm flipH="1">
              <a:off x="1778694" y="1135865"/>
              <a:ext cx="4754400" cy="1884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9" name="Google Shape;209;p21"/>
          <p:cNvGrpSpPr/>
          <p:nvPr/>
        </p:nvGrpSpPr>
        <p:grpSpPr>
          <a:xfrm>
            <a:off x="-10" y="77425"/>
            <a:ext cx="1903535" cy="1316961"/>
            <a:chOff x="-10" y="77425"/>
            <a:chExt cx="1903535" cy="1316961"/>
          </a:xfrm>
        </p:grpSpPr>
        <p:pic>
          <p:nvPicPr>
            <p:cNvPr id="210" name="Google Shape;210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3224867">
              <a:off x="284691" y="367105"/>
              <a:ext cx="577213" cy="998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1"/>
            <p:cNvSpPr/>
            <p:nvPr/>
          </p:nvSpPr>
          <p:spPr>
            <a:xfrm>
              <a:off x="756925" y="77425"/>
              <a:ext cx="1146600" cy="522600"/>
            </a:xfrm>
            <a:prstGeom prst="wedgeEllipseCallout">
              <a:avLst>
                <a:gd fmla="val -20833" name="adj1"/>
                <a:gd fmla="val 625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here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