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00" r:id="rId4"/>
    <p:sldId id="271" r:id="rId5"/>
    <p:sldId id="292" r:id="rId6"/>
    <p:sldId id="308" r:id="rId7"/>
    <p:sldId id="301" r:id="rId8"/>
    <p:sldId id="299" r:id="rId9"/>
    <p:sldId id="309" r:id="rId10"/>
    <p:sldId id="310" r:id="rId11"/>
    <p:sldId id="311" r:id="rId12"/>
    <p:sldId id="279" r:id="rId13"/>
    <p:sldId id="312" r:id="rId14"/>
    <p:sldId id="305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5.1</a:t>
            </a:r>
            <a:r>
              <a:rPr lang="en-US" altLang="en-US" sz="3200" dirty="0">
                <a:sym typeface="Helvetica Neue" charset="0"/>
              </a:rPr>
              <a:t> Testing Introduction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41EF-381D-DB42-A42C-0D5D1FA201FA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D6CF-A06D-48FF-90F5-E1F280E7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65B3-FC51-4BA9-9E03-651360B8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53"/>
            <a:ext cx="78873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Acceptance Test</a:t>
            </a:r>
          </a:p>
          <a:p>
            <a:pPr lvl="1"/>
            <a:r>
              <a:rPr lang="en-US" dirty="0"/>
              <a:t>Customer-level requirement testing</a:t>
            </a:r>
          </a:p>
          <a:p>
            <a:pPr lvl="1"/>
            <a:r>
              <a:rPr lang="en-US" dirty="0"/>
              <a:t>Validation: Are we building the right system ?</a:t>
            </a:r>
          </a:p>
          <a:p>
            <a:r>
              <a:rPr lang="en-US" dirty="0"/>
              <a:t>Functional Test</a:t>
            </a:r>
          </a:p>
          <a:p>
            <a:pPr lvl="1"/>
            <a:r>
              <a:rPr lang="en-US" dirty="0"/>
              <a:t>“Black-Box” testing</a:t>
            </a:r>
          </a:p>
          <a:p>
            <a:pPr lvl="1"/>
            <a:r>
              <a:rPr lang="en-US" dirty="0"/>
              <a:t>Specification Testing</a:t>
            </a:r>
          </a:p>
          <a:p>
            <a:r>
              <a:rPr lang="en-US" dirty="0"/>
              <a:t>Structural Test</a:t>
            </a:r>
          </a:p>
          <a:p>
            <a:pPr lvl="1"/>
            <a:r>
              <a:rPr lang="en-US" dirty="0"/>
              <a:t>“White-Box” testing</a:t>
            </a:r>
          </a:p>
          <a:p>
            <a:pPr lvl="1"/>
            <a:r>
              <a:rPr lang="en-US" dirty="0"/>
              <a:t>Exercising the code</a:t>
            </a:r>
          </a:p>
          <a:p>
            <a:r>
              <a:rPr lang="en-US" dirty="0"/>
              <a:t>Regression Test</a:t>
            </a:r>
          </a:p>
          <a:p>
            <a:pPr lvl="1"/>
            <a:r>
              <a:rPr lang="en-US" dirty="0"/>
              <a:t>Prevent bugs from (re-)entering during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E1BF-2CDB-43E0-AE98-41D5C3B6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9CAF9-662C-714D-9A65-C6BEB05FB480}"/>
              </a:ext>
            </a:extLst>
          </p:cNvPr>
          <p:cNvSpPr/>
          <p:nvPr/>
        </p:nvSpPr>
        <p:spPr>
          <a:xfrm>
            <a:off x="6433089" y="3495839"/>
            <a:ext cx="2504434" cy="968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These purposes affect how we evaluate a test suite.</a:t>
            </a:r>
          </a:p>
        </p:txBody>
      </p:sp>
    </p:spTree>
    <p:extLst>
      <p:ext uri="{BB962C8B-B14F-4D97-AF65-F5344CB8AC3E}">
        <p14:creationId xmlns:p14="http://schemas.microsoft.com/office/powerpoint/2010/main" val="11522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95A1-896E-4E16-BB73-FE40822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5C1C-7B3E-4007-89DB-0606D7D8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Small: run on a single process, no blocking I/O</a:t>
            </a:r>
          </a:p>
          <a:p>
            <a:pPr lvl="1" fontAlgn="base"/>
            <a:r>
              <a:rPr lang="en-US" dirty="0"/>
              <a:t>Fast to run; can be run automatically and frequently</a:t>
            </a:r>
          </a:p>
          <a:p>
            <a:pPr fontAlgn="base"/>
            <a:r>
              <a:rPr lang="en-US" dirty="0"/>
              <a:t>Medium: run on a single machine, no network I/O (only localhost); “hermetic”</a:t>
            </a:r>
          </a:p>
          <a:p>
            <a:pPr lvl="1" fontAlgn="base"/>
            <a:r>
              <a:rPr lang="en-US" dirty="0"/>
              <a:t>May be slower; delayed to overnight runs</a:t>
            </a:r>
          </a:p>
          <a:p>
            <a:pPr fontAlgn="base"/>
            <a:r>
              <a:rPr lang="en-US" dirty="0"/>
              <a:t>Large/Enormous tests: run on a network.</a:t>
            </a:r>
          </a:p>
          <a:p>
            <a:pPr lvl="1" fontAlgn="base"/>
            <a:r>
              <a:rPr lang="en-US" dirty="0"/>
              <a:t>May have serious $$$ cost in network services or personnel.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See </a:t>
            </a:r>
            <a:r>
              <a:rPr lang="en-US" i="1" dirty="0" err="1"/>
              <a:t>SoftEng</a:t>
            </a:r>
            <a:r>
              <a:rPr lang="en-US" i="1" dirty="0"/>
              <a:t> @ Google Chapter 11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learning.oreilly.com</a:t>
            </a:r>
            <a:r>
              <a:rPr lang="en-US" sz="1600" dirty="0"/>
              <a:t>/library/view/software-engineering-at/9781492082781/ch11.html#testing_overview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B55AF-FE15-4F26-8039-2E6BCB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rade Appeal Policy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Manner of Testing</a:t>
            </a:r>
          </a:p>
        </p:txBody>
      </p:sp>
      <p:sp>
        <p:nvSpPr>
          <p:cNvPr id="254" name="scores for homeworks/projects/midterms will be final two weeks after it has been returned to you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Automated tests can be run without supervision</a:t>
            </a:r>
          </a:p>
          <a:p>
            <a:pPr lvl="1"/>
            <a:r>
              <a:rPr lang="en-US" dirty="0"/>
              <a:t>Suitable for frequent automated runs</a:t>
            </a:r>
          </a:p>
          <a:p>
            <a:r>
              <a:rPr lang="en-US" dirty="0"/>
              <a:t>Manual tests require a human to run and evaluate</a:t>
            </a:r>
          </a:p>
          <a:p>
            <a:pPr lvl="1"/>
            <a:r>
              <a:rPr lang="en-US" dirty="0"/>
              <a:t>A human may be needed to check UI elements</a:t>
            </a:r>
          </a:p>
          <a:p>
            <a:pPr lvl="1"/>
            <a:r>
              <a:rPr lang="en-US" dirty="0"/>
              <a:t>Tests may be ill-defined and nondeterministic</a:t>
            </a:r>
          </a:p>
          <a:p>
            <a:pPr lvl="2"/>
            <a:r>
              <a:rPr lang="en-US" dirty="0"/>
              <a:t>E.g. trying to “break” software</a:t>
            </a:r>
          </a:p>
          <a:p>
            <a:r>
              <a:rPr lang="en-US" dirty="0"/>
              <a:t>Customer-facing tests require an intermediary to evaluate as well as the customer to use the software.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0688-8C43-7246-B187-4A319EFFF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1702" y="5852447"/>
            <a:ext cx="7742902" cy="132556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800" i="1" dirty="0"/>
              <a:t>From </a:t>
            </a:r>
            <a:r>
              <a:rPr lang="en-US" sz="1800" i="1" dirty="0" err="1"/>
              <a:t>SoftEng</a:t>
            </a:r>
            <a:r>
              <a:rPr lang="en-US" sz="1800" i="1" dirty="0"/>
              <a:t> @ Google Chapter 11</a:t>
            </a:r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learning.oreilly.com</a:t>
            </a:r>
            <a:r>
              <a:rPr lang="en-US" sz="1800" dirty="0"/>
              <a:t>/library/view/software-engineering-at/9781492082781/ch11.html#testing_overview</a:t>
            </a:r>
          </a:p>
          <a:p>
            <a:endParaRPr lang="en-US" sz="1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0BB1-289C-5E48-8344-85B8F787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Test Distribution (Size/Scope/Manner)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03D0-5CA4-624A-9913-DA6A6FD2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 descr="Software Testing Ice-Cream Cone Anti-Pattern&#10;Top: Manual tests, Automated GUI tests, Integration tests, Unit Tests (tip=smallest)">
            <a:extLst>
              <a:ext uri="{FF2B5EF4-FFF2-40B4-BE49-F238E27FC236}">
                <a16:creationId xmlns:a16="http://schemas.microsoft.com/office/drawing/2014/main" id="{41E1ED84-3CB2-5643-9648-3A47B6E5C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35" y="1870894"/>
            <a:ext cx="2809498" cy="3684588"/>
          </a:xfrm>
          <a:prstGeom prst="rect">
            <a:avLst/>
          </a:prstGeom>
          <a:noFill/>
        </p:spPr>
      </p:pic>
      <p:pic>
        <p:nvPicPr>
          <p:cNvPr id="8" name="Picture 7" descr="Pyramid Test pattern: end-to-end 5%, Integration 15%, Unit 80%">
            <a:extLst>
              <a:ext uri="{FF2B5EF4-FFF2-40B4-BE49-F238E27FC236}">
                <a16:creationId xmlns:a16="http://schemas.microsoft.com/office/drawing/2014/main" id="{49758C22-7363-364B-A1F3-2CA902B4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53" y="2033588"/>
            <a:ext cx="4261282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E337C4-291A-9442-864B-63E19E5D2D89}"/>
              </a:ext>
            </a:extLst>
          </p:cNvPr>
          <p:cNvSpPr txBox="1"/>
          <p:nvPr/>
        </p:nvSpPr>
        <p:spPr>
          <a:xfrm>
            <a:off x="9674942" y="2344994"/>
            <a:ext cx="146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halkboard SE" panose="03050602040202020205" pitchFamily="66" charset="77"/>
              </a:rPr>
              <a:t>Pyramid</a:t>
            </a:r>
          </a:p>
          <a:p>
            <a:pPr algn="ctr"/>
            <a:r>
              <a:rPr lang="en-US" dirty="0">
                <a:latin typeface="Chalkboard SE" panose="03050602040202020205" pitchFamily="66" charset="77"/>
              </a:rPr>
              <a:t>Test Pattern</a:t>
            </a:r>
          </a:p>
        </p:txBody>
      </p:sp>
    </p:spTree>
    <p:extLst>
      <p:ext uri="{BB962C8B-B14F-4D97-AF65-F5344CB8AC3E}">
        <p14:creationId xmlns:p14="http://schemas.microsoft.com/office/powerpoint/2010/main" val="355719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7AD-1809-4173-85DB-C6679D1D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4701-46F5-4631-A66B-9AC1D552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you've studied this lesson, you should be able to:</a:t>
            </a:r>
          </a:p>
          <a:p>
            <a:pPr lvl="1"/>
            <a:r>
              <a:rPr lang="en-US" dirty="0"/>
              <a:t>Describe the elements of a test and how they are used;</a:t>
            </a:r>
          </a:p>
          <a:p>
            <a:pPr lvl="1"/>
            <a:r>
              <a:rPr lang="en-US" dirty="0"/>
              <a:t>State Dijkstra’s law and its relevance;</a:t>
            </a:r>
          </a:p>
          <a:p>
            <a:pPr lvl="1"/>
            <a:r>
              <a:rPr lang="en-US" dirty="0"/>
              <a:t>Classify tests by purpose, scope and size;</a:t>
            </a:r>
          </a:p>
          <a:p>
            <a:pPr lvl="1"/>
            <a:r>
              <a:rPr lang="en-US" dirty="0"/>
              <a:t>Explain why test automation is important.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34773-9D4D-43DB-BE71-9B7317CC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Looking Forward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discuss “Test-Driven Development”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</a:t>
            </a:r>
            <a:r>
              <a:rPr lang="en-US"/>
              <a:t>this lesson, </a:t>
            </a:r>
            <a:r>
              <a:rPr lang="en-US" dirty="0"/>
              <a:t>you should be able to:</a:t>
            </a:r>
          </a:p>
          <a:p>
            <a:pPr lvl="1"/>
            <a:r>
              <a:rPr lang="en-US" dirty="0"/>
              <a:t>Describe the elements of a test and how they are used;</a:t>
            </a:r>
          </a:p>
          <a:p>
            <a:pPr lvl="1"/>
            <a:r>
              <a:rPr lang="en-US" dirty="0"/>
              <a:t>State Dijkstra’s law and its relevance;</a:t>
            </a:r>
          </a:p>
          <a:p>
            <a:pPr lvl="1"/>
            <a:r>
              <a:rPr lang="en-US" dirty="0"/>
              <a:t>Classify tests by purpose, scope and size;</a:t>
            </a:r>
          </a:p>
          <a:p>
            <a:pPr lvl="1"/>
            <a:r>
              <a:rPr lang="en-US" dirty="0"/>
              <a:t>Explain why test automation is important.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73A0E-0B9A-5A43-A690-D457748BF1EF}"/>
              </a:ext>
            </a:extLst>
          </p:cNvPr>
          <p:cNvSpPr/>
          <p:nvPr/>
        </p:nvSpPr>
        <p:spPr>
          <a:xfrm>
            <a:off x="6433089" y="3495839"/>
            <a:ext cx="2177511" cy="968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 will revisit these at the end of the lesson.</a:t>
            </a:r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Software Testing </a:t>
            </a:r>
            <a:r>
              <a:rPr lang="en-US" dirty="0"/>
              <a:t>is the process of checking if software meets </a:t>
            </a:r>
            <a:r>
              <a:rPr lang="en-US" b="1" dirty="0"/>
              <a:t>certain concrete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“certain” – a finite set</a:t>
            </a:r>
          </a:p>
          <a:p>
            <a:pPr lvl="1"/>
            <a:r>
              <a:rPr lang="en-US" dirty="0"/>
              <a:t>“concrete” – particular, not symbolic</a:t>
            </a:r>
          </a:p>
          <a:p>
            <a:r>
              <a:rPr lang="en-US" dirty="0"/>
              <a:t>Testing is carried out by execution of the software.</a:t>
            </a:r>
          </a:p>
          <a:p>
            <a:r>
              <a:rPr lang="en-US" dirty="0"/>
              <a:t>Next: definitions “SUT” and “Test”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roach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SUT = System Under Test</a:t>
            </a:r>
          </a:p>
        </p:txBody>
      </p:sp>
      <p:sp>
        <p:nvSpPr>
          <p:cNvPr id="218" name="first half of the course: emphasis on skills development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“System Under Test” consists of its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State 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State Change</a:t>
            </a:r>
          </a:p>
          <a:p>
            <a:pPr lvl="1"/>
            <a:r>
              <a:rPr lang="en-US" dirty="0"/>
              <a:t>(Other) Behavior</a:t>
            </a:r>
          </a:p>
          <a:p>
            <a:endParaRPr lang="en-US" dirty="0"/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824D5A-E3F6-2245-8BBF-DDFF377215F1}"/>
              </a:ext>
            </a:extLst>
          </p:cNvPr>
          <p:cNvSpPr/>
          <p:nvPr/>
        </p:nvSpPr>
        <p:spPr>
          <a:xfrm>
            <a:off x="5052508" y="2921374"/>
            <a:ext cx="3429000" cy="34349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3179148-F0FA-1A43-B490-84D3DB3194BD}"/>
              </a:ext>
            </a:extLst>
          </p:cNvPr>
          <p:cNvSpPr/>
          <p:nvPr/>
        </p:nvSpPr>
        <p:spPr>
          <a:xfrm>
            <a:off x="6309808" y="3180394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2C44303-3E61-D14A-9FD7-541F8C6A5A62}"/>
              </a:ext>
            </a:extLst>
          </p:cNvPr>
          <p:cNvSpPr/>
          <p:nvPr/>
        </p:nvSpPr>
        <p:spPr>
          <a:xfrm>
            <a:off x="4074100" y="43965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C03F8-AC66-8546-A4C7-069522322779}"/>
              </a:ext>
            </a:extLst>
          </p:cNvPr>
          <p:cNvSpPr txBox="1"/>
          <p:nvPr/>
        </p:nvSpPr>
        <p:spPr>
          <a:xfrm>
            <a:off x="2974871" y="4396546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7EFA16-9AE9-8944-A895-39FB7153F255}"/>
              </a:ext>
            </a:extLst>
          </p:cNvPr>
          <p:cNvGrpSpPr/>
          <p:nvPr/>
        </p:nvGrpSpPr>
        <p:grpSpPr>
          <a:xfrm>
            <a:off x="8481508" y="4396546"/>
            <a:ext cx="2326919" cy="484632"/>
            <a:chOff x="8481508" y="4396546"/>
            <a:chExt cx="2326919" cy="484632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6C8F30FC-F88E-A64D-B87E-E581D964E54F}"/>
                </a:ext>
              </a:extLst>
            </p:cNvPr>
            <p:cNvSpPr/>
            <p:nvPr/>
          </p:nvSpPr>
          <p:spPr>
            <a:xfrm>
              <a:off x="8481508" y="439654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1EBE63-4AA2-F844-8B74-6934BB1DF63F}"/>
                </a:ext>
              </a:extLst>
            </p:cNvPr>
            <p:cNvSpPr txBox="1"/>
            <p:nvPr/>
          </p:nvSpPr>
          <p:spPr>
            <a:xfrm>
              <a:off x="9609060" y="4408029"/>
              <a:ext cx="1199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7752FD-8FA0-2846-B716-F8F7A933AA83}"/>
              </a:ext>
            </a:extLst>
          </p:cNvPr>
          <p:cNvGrpSpPr/>
          <p:nvPr/>
        </p:nvGrpSpPr>
        <p:grpSpPr>
          <a:xfrm>
            <a:off x="7940238" y="5469910"/>
            <a:ext cx="2163981" cy="1145232"/>
            <a:chOff x="7940238" y="5469910"/>
            <a:chExt cx="2163981" cy="1145232"/>
          </a:xfrm>
        </p:grpSpPr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88A08C4A-ABC5-F942-B055-CF82D8E18580}"/>
                </a:ext>
              </a:extLst>
            </p:cNvPr>
            <p:cNvSpPr/>
            <p:nvPr/>
          </p:nvSpPr>
          <p:spPr>
            <a:xfrm>
              <a:off x="7940238" y="5469910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814CF9-7028-7E41-93C0-617A987B311B}"/>
                </a:ext>
              </a:extLst>
            </p:cNvPr>
            <p:cNvSpPr txBox="1"/>
            <p:nvPr/>
          </p:nvSpPr>
          <p:spPr>
            <a:xfrm>
              <a:off x="8815405" y="6153477"/>
              <a:ext cx="1288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Behavior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6A6B08-745C-6D4C-8B8C-2E2F16962E70}"/>
              </a:ext>
            </a:extLst>
          </p:cNvPr>
          <p:cNvGrpSpPr/>
          <p:nvPr/>
        </p:nvGrpSpPr>
        <p:grpSpPr>
          <a:xfrm>
            <a:off x="7224208" y="3180394"/>
            <a:ext cx="4057193" cy="799935"/>
            <a:chOff x="7224208" y="3180394"/>
            <a:chExt cx="4057193" cy="799935"/>
          </a:xfrm>
        </p:grpSpPr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8B2FF2B-CDDA-B44E-B1AE-BA14F1219E45}"/>
                </a:ext>
              </a:extLst>
            </p:cNvPr>
            <p:cNvCxnSpPr>
              <a:stCxn id="2" idx="7"/>
            </p:cNvCxnSpPr>
            <p:nvPr/>
          </p:nvCxnSpPr>
          <p:spPr>
            <a:xfrm rot="16200000" flipH="1" flipV="1">
              <a:off x="7323819" y="3324804"/>
              <a:ext cx="555914" cy="755135"/>
            </a:xfrm>
            <a:prstGeom prst="curvedConnector4">
              <a:avLst>
                <a:gd name="adj1" fmla="val -69686"/>
                <a:gd name="adj2" fmla="val -169428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4CDCA7-7E32-EC4E-A14C-55D80BD34694}"/>
                </a:ext>
              </a:extLst>
            </p:cNvPr>
            <p:cNvSpPr txBox="1"/>
            <p:nvPr/>
          </p:nvSpPr>
          <p:spPr>
            <a:xfrm>
              <a:off x="9459812" y="3180394"/>
              <a:ext cx="1821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State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8B97A5-89E1-6C4C-AD5C-46B8FD60DC14}"/>
              </a:ext>
            </a:extLst>
          </p:cNvPr>
          <p:cNvSpPr/>
          <p:nvPr/>
        </p:nvSpPr>
        <p:spPr>
          <a:xfrm>
            <a:off x="2506532" y="5357840"/>
            <a:ext cx="4754880" cy="550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5741C-6373-9C47-8301-609185A532C3}"/>
              </a:ext>
            </a:extLst>
          </p:cNvPr>
          <p:cNvSpPr/>
          <p:nvPr/>
        </p:nvSpPr>
        <p:spPr>
          <a:xfrm>
            <a:off x="2506532" y="5056094"/>
            <a:ext cx="8982635" cy="3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0F1886-F006-2E4D-8168-26FF22CC5E1D}"/>
              </a:ext>
            </a:extLst>
          </p:cNvPr>
          <p:cNvSpPr/>
          <p:nvPr/>
        </p:nvSpPr>
        <p:spPr>
          <a:xfrm>
            <a:off x="2506532" y="4550485"/>
            <a:ext cx="6734287" cy="505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ourse Mechanic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84" name="See syllabus for all of the usual stuff…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Test for a SUT consists of</a:t>
            </a:r>
          </a:p>
          <a:p>
            <a:pPr lvl="1"/>
            <a:r>
              <a:rPr lang="en-US" dirty="0"/>
              <a:t>Given [a certain state in the SUT],</a:t>
            </a:r>
          </a:p>
          <a:p>
            <a:pPr lvl="1"/>
            <a:r>
              <a:rPr lang="en-US" dirty="0"/>
              <a:t>When [certain inputs are presented],</a:t>
            </a:r>
          </a:p>
          <a:p>
            <a:pPr lvl="1"/>
            <a:r>
              <a:rPr lang="en-US" dirty="0"/>
              <a:t>Then [certain outputs, state change and behavior are expected].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F43BB-13F1-408A-8B9B-BE74663C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CDFD1-71C1-9B41-99D6-ECA20F184D01}"/>
              </a:ext>
            </a:extLst>
          </p:cNvPr>
          <p:cNvSpPr txBox="1"/>
          <p:nvPr/>
        </p:nvSpPr>
        <p:spPr>
          <a:xfrm>
            <a:off x="1226372" y="4523590"/>
            <a:ext cx="90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Given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253AE-9B9D-3F49-9190-FBF297A61763}"/>
              </a:ext>
            </a:extLst>
          </p:cNvPr>
          <p:cNvSpPr txBox="1"/>
          <p:nvPr/>
        </p:nvSpPr>
        <p:spPr>
          <a:xfrm>
            <a:off x="1208834" y="494758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77D67-158D-5E44-AD68-276B989EC4E9}"/>
              </a:ext>
            </a:extLst>
          </p:cNvPr>
          <p:cNvSpPr txBox="1"/>
          <p:nvPr/>
        </p:nvSpPr>
        <p:spPr>
          <a:xfrm>
            <a:off x="1270549" y="537099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31650-3E8B-234C-BCE3-AA9D4AF626A0}"/>
              </a:ext>
            </a:extLst>
          </p:cNvPr>
          <p:cNvSpPr txBox="1"/>
          <p:nvPr/>
        </p:nvSpPr>
        <p:spPr>
          <a:xfrm>
            <a:off x="1925619" y="4203678"/>
            <a:ext cx="96968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it('should set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coveyRoomID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 property', () =&gt;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    const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roomsStore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CoveyRoomsStore.getInstance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    const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roomName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nanoid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    const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roomController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roomsStore.getControllerForRoom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roomName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    expect(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roomController.coveyRoomID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        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toBe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roomName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});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A9F-0155-471E-8C28-16719BFE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D52-8BF4-47F1-A03F-8790E75F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 the situation:</a:t>
            </a:r>
          </a:p>
          <a:p>
            <a:pPr lvl="1"/>
            <a:r>
              <a:rPr lang="en-US" dirty="0"/>
              <a:t>Set up SUT to get the state ready</a:t>
            </a:r>
          </a:p>
          <a:p>
            <a:pPr lvl="1"/>
            <a:r>
              <a:rPr lang="en-US" dirty="0"/>
              <a:t>[Optional: Prepare collaborators]</a:t>
            </a:r>
          </a:p>
          <a:p>
            <a:r>
              <a:rPr lang="en-US" dirty="0"/>
              <a:t>Apply the operation inputs.</a:t>
            </a:r>
          </a:p>
          <a:p>
            <a:r>
              <a:rPr lang="en-US" dirty="0"/>
              <a:t>Check the outputs, verify the state change, handle the behavior</a:t>
            </a:r>
          </a:p>
          <a:p>
            <a:pPr lvl="1"/>
            <a:r>
              <a:rPr lang="en-US" dirty="0"/>
              <a:t>Handle exceptions,</a:t>
            </a:r>
          </a:p>
          <a:p>
            <a:pPr lvl="1"/>
            <a:r>
              <a:rPr lang="en-US" dirty="0"/>
              <a:t>Time-Out to handle nontermination,</a:t>
            </a:r>
          </a:p>
          <a:p>
            <a:pPr lvl="1"/>
            <a:r>
              <a:rPr lang="en-US" dirty="0"/>
              <a:t>Post-check with collaborators.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C937-3F72-4BE9-A627-86A7D9E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8666-5DA3-40C8-9AA2-091791EA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Law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2E-B691-4B7D-9784-B682D8DE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5929789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“Program testing can be used to show the presence of bugs, but never to show their absence!”                           – </a:t>
            </a:r>
            <a:r>
              <a:rPr lang="en-US" sz="2800" dirty="0" err="1"/>
              <a:t>Edsger</a:t>
            </a:r>
            <a:r>
              <a:rPr lang="en-US" sz="2800" dirty="0"/>
              <a:t> Dijkstra</a:t>
            </a:r>
          </a:p>
          <a:p>
            <a:r>
              <a:rPr lang="en-US" dirty="0"/>
              <a:t>The state space of a SUT is (usually) infinite, but testing can only execute a finite number of tests.</a:t>
            </a:r>
          </a:p>
          <a:p>
            <a:r>
              <a:rPr lang="en-US" dirty="0"/>
              <a:t>Even if the state space is finite, it may still be too large to make exhaustive testing feasible.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6CE6-1598-44D5-8420-6B2F70B5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96B42-FA3D-D846-A2CA-8009DFFB4231}"/>
              </a:ext>
            </a:extLst>
          </p:cNvPr>
          <p:cNvSpPr/>
          <p:nvPr/>
        </p:nvSpPr>
        <p:spPr>
          <a:xfrm>
            <a:off x="2795756" y="5710019"/>
            <a:ext cx="397223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And this ignores the fallibility of tests.  What if the tests are in error?</a:t>
            </a:r>
          </a:p>
        </p:txBody>
      </p:sp>
      <p:pic>
        <p:nvPicPr>
          <p:cNvPr id="1026" name="Picture 2" descr="Edsger Dijkstra">
            <a:extLst>
              <a:ext uri="{FF2B5EF4-FFF2-40B4-BE49-F238E27FC236}">
                <a16:creationId xmlns:a16="http://schemas.microsoft.com/office/drawing/2014/main" id="{630E1404-05AF-F84F-B371-97CD895F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20" y="1257847"/>
            <a:ext cx="4270248" cy="45691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08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AAD-C000-4577-AEBC-F85F657F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C7A6-A28D-4387-9F64-48979188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classify tests according to several cross-cutting dimensions:</a:t>
            </a:r>
          </a:p>
          <a:p>
            <a:pPr lvl="1"/>
            <a:r>
              <a:rPr lang="en-US" dirty="0"/>
              <a:t>Scope: What sort of thing is the SUT?</a:t>
            </a:r>
          </a:p>
          <a:p>
            <a:pPr lvl="1"/>
            <a:r>
              <a:rPr lang="en-US" dirty="0"/>
              <a:t>Purpose: Why are we testing?</a:t>
            </a:r>
          </a:p>
          <a:p>
            <a:pPr lvl="1"/>
            <a:r>
              <a:rPr lang="en-US" dirty="0"/>
              <a:t>Size: What resources does testing need?</a:t>
            </a:r>
          </a:p>
          <a:p>
            <a:pPr lvl="1"/>
            <a:r>
              <a:rPr lang="en-US" dirty="0"/>
              <a:t>How: How is testing performed?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26C9D-2553-4272-88E2-CE134DEA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0624-E7B4-45F7-A5DE-3FD3F9B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B52A-36FE-4269-8A34-5FF576C4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i="1" dirty="0"/>
              <a:t>Unit</a:t>
            </a:r>
            <a:r>
              <a:rPr lang="en-US" dirty="0"/>
              <a:t> tests: SUT = a single method/class/object</a:t>
            </a:r>
          </a:p>
          <a:p>
            <a:pPr fontAlgn="base"/>
            <a:r>
              <a:rPr lang="en-US" i="1" dirty="0"/>
              <a:t>Integration</a:t>
            </a:r>
            <a:r>
              <a:rPr lang="en-US" dirty="0"/>
              <a:t> tests: SUT = combinations of units, a subsystem</a:t>
            </a:r>
          </a:p>
          <a:p>
            <a:pPr fontAlgn="base"/>
            <a:r>
              <a:rPr lang="en-US" i="1" dirty="0"/>
              <a:t>System</a:t>
            </a:r>
            <a:r>
              <a:rPr lang="en-US" dirty="0"/>
              <a:t> tests: SUT = whole system being developed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249B-D41E-45C0-AD58-C9BB29EA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.1 Course Introduction" id="{C283707D-DC93-9443-9226-AE6B5890B892}" vid="{BF9F8F4F-B10F-F342-ACD0-42210C230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839</Words>
  <Application>Microsoft Macintosh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Andale Mono</vt:lpstr>
      <vt:lpstr>Arial</vt:lpstr>
      <vt:lpstr>Calibri</vt:lpstr>
      <vt:lpstr>Chalkboard SE</vt:lpstr>
      <vt:lpstr>Ink Free</vt:lpstr>
      <vt:lpstr>Verdana</vt:lpstr>
      <vt:lpstr>Office Theme</vt:lpstr>
      <vt:lpstr>CS 4350: Fundamentals of Software Engineering CS 5500: Foundations of Software Engineering  Lesson 5.1 Testing Introduction</vt:lpstr>
      <vt:lpstr>Learning Objectives for this Lesson</vt:lpstr>
      <vt:lpstr>Working Definition</vt:lpstr>
      <vt:lpstr>SUT = System Under Test</vt:lpstr>
      <vt:lpstr>Test</vt:lpstr>
      <vt:lpstr>Running a Test</vt:lpstr>
      <vt:lpstr>Dijkstra’s Law</vt:lpstr>
      <vt:lpstr>Classifying Tests</vt:lpstr>
      <vt:lpstr>Test Scope</vt:lpstr>
      <vt:lpstr>Test Purpose</vt:lpstr>
      <vt:lpstr>Test Size</vt:lpstr>
      <vt:lpstr>Manner of Testing</vt:lpstr>
      <vt:lpstr>Test Distribution (Size/Scope/Manner)</vt:lpstr>
      <vt:lpstr>Review</vt:lpstr>
      <vt:lpstr>Looking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5.1 Testing</dc:title>
  <dc:creator>John T Boyland</dc:creator>
  <cp:lastModifiedBy>John T Boyland</cp:lastModifiedBy>
  <cp:revision>23</cp:revision>
  <dcterms:created xsi:type="dcterms:W3CDTF">2021-01-21T17:23:09Z</dcterms:created>
  <dcterms:modified xsi:type="dcterms:W3CDTF">2021-02-10T17:01:37Z</dcterms:modified>
</cp:coreProperties>
</file>