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396" r:id="rId3"/>
    <p:sldId id="355" r:id="rId4"/>
    <p:sldId id="302" r:id="rId5"/>
    <p:sldId id="397" r:id="rId6"/>
    <p:sldId id="398" r:id="rId7"/>
    <p:sldId id="399" r:id="rId8"/>
    <p:sldId id="400" r:id="rId9"/>
    <p:sldId id="401" r:id="rId10"/>
    <p:sldId id="403" r:id="rId11"/>
    <p:sldId id="402" r:id="rId12"/>
    <p:sldId id="404" r:id="rId13"/>
    <p:sldId id="405" r:id="rId14"/>
    <p:sldId id="406" r:id="rId15"/>
    <p:sldId id="407" r:id="rId16"/>
    <p:sldId id="408" r:id="rId17"/>
    <p:sldId id="376" r:id="rId18"/>
    <p:sldId id="29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nk Free" panose="03080402000500000000" pitchFamily="66" charset="0"/>
      <p:regular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0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Bug Finding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Find bugs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5E-DE49-87DC-D1BF65E90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8824800"/>
        <c:axId val="1888897616"/>
      </c:scatterChart>
      <c:valAx>
        <c:axId val="188882480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Reports indicating</a:t>
                </a:r>
                <a:r>
                  <a:rPr lang="en-US" baseline="0" dirty="0"/>
                  <a:t> bugs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897616"/>
        <c:crosses val="autoZero"/>
        <c:crossBetween val="midCat"/>
        <c:majorUnit val="0.25"/>
      </c:valAx>
      <c:valAx>
        <c:axId val="18888976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Bugs found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824800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33983-0A17-9447-9486-930BB5539F0B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27D2AE-DFD4-F94C-AD64-D72EFC8CD10F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4B80F266-A184-C54B-B7A9-D0A06A96AD75}" type="parTrans" cxnId="{701F6E2D-D72B-D548-99E6-ED1F7781B8DF}">
      <dgm:prSet/>
      <dgm:spPr/>
      <dgm:t>
        <a:bodyPr/>
        <a:lstStyle/>
        <a:p>
          <a:endParaRPr lang="en-US"/>
        </a:p>
      </dgm:t>
    </dgm:pt>
    <dgm:pt modelId="{C3D56866-8BF3-B542-89C8-EFC7160458E9}" type="sibTrans" cxnId="{701F6E2D-D72B-D548-99E6-ED1F7781B8DF}">
      <dgm:prSet/>
      <dgm:spPr/>
      <dgm:t>
        <a:bodyPr/>
        <a:lstStyle/>
        <a:p>
          <a:endParaRPr lang="en-US"/>
        </a:p>
      </dgm:t>
    </dgm:pt>
    <dgm:pt modelId="{A42D487A-7495-B24E-9E86-D3C183FFECC9}">
      <dgm:prSet phldrT="[Text]"/>
      <dgm:spPr/>
      <dgm:t>
        <a:bodyPr/>
        <a:lstStyle/>
        <a:p>
          <a:r>
            <a:rPr lang="en-US" dirty="0"/>
            <a:t>True Positive</a:t>
          </a:r>
        </a:p>
      </dgm:t>
    </dgm:pt>
    <dgm:pt modelId="{AE166192-31AE-DE4A-A129-ABC72EDA86A6}" type="parTrans" cxnId="{7196B277-E9F4-A943-9FE2-C43C65F1C8CD}">
      <dgm:prSet/>
      <dgm:spPr/>
      <dgm:t>
        <a:bodyPr/>
        <a:lstStyle/>
        <a:p>
          <a:endParaRPr lang="en-US"/>
        </a:p>
      </dgm:t>
    </dgm:pt>
    <dgm:pt modelId="{1F709E48-D900-7348-988A-599E78A99504}" type="sibTrans" cxnId="{7196B277-E9F4-A943-9FE2-C43C65F1C8CD}">
      <dgm:prSet/>
      <dgm:spPr/>
      <dgm:t>
        <a:bodyPr/>
        <a:lstStyle/>
        <a:p>
          <a:endParaRPr lang="en-US"/>
        </a:p>
      </dgm:t>
    </dgm:pt>
    <dgm:pt modelId="{F5C68B89-47E5-ED47-9F49-FB86C5F6D93C}">
      <dgm:prSet phldrT="[Text]"/>
      <dgm:spPr/>
      <dgm:t>
        <a:bodyPr/>
        <a:lstStyle/>
        <a:p>
          <a:r>
            <a:rPr lang="en-US" dirty="0"/>
            <a:t>True Negative</a:t>
          </a:r>
        </a:p>
      </dgm:t>
    </dgm:pt>
    <dgm:pt modelId="{6F6E6272-CCC8-714D-963B-4513A53618D1}" type="parTrans" cxnId="{0981FD59-3050-8440-BCC5-7CA39986721F}">
      <dgm:prSet/>
      <dgm:spPr/>
      <dgm:t>
        <a:bodyPr/>
        <a:lstStyle/>
        <a:p>
          <a:endParaRPr lang="en-US"/>
        </a:p>
      </dgm:t>
    </dgm:pt>
    <dgm:pt modelId="{3ECE2C71-A9BD-5F49-A054-0BCB4A5A5B9E}" type="sibTrans" cxnId="{0981FD59-3050-8440-BCC5-7CA39986721F}">
      <dgm:prSet/>
      <dgm:spPr/>
      <dgm:t>
        <a:bodyPr/>
        <a:lstStyle/>
        <a:p>
          <a:endParaRPr lang="en-US"/>
        </a:p>
      </dgm:t>
    </dgm:pt>
    <dgm:pt modelId="{BC96061C-FD1A-714B-80CA-3D12495D6965}">
      <dgm:prSet phldrT="[Text]"/>
      <dgm:spPr/>
      <dgm:t>
        <a:bodyPr/>
        <a:lstStyle/>
        <a:p>
          <a:r>
            <a:rPr lang="en-US" dirty="0"/>
            <a:t>False Negative</a:t>
          </a:r>
        </a:p>
      </dgm:t>
    </dgm:pt>
    <dgm:pt modelId="{F228B35F-248A-D44F-B876-F1BA2546394D}" type="parTrans" cxnId="{D4154070-F464-524F-88B9-9413E2B36CD1}">
      <dgm:prSet/>
      <dgm:spPr/>
      <dgm:t>
        <a:bodyPr/>
        <a:lstStyle/>
        <a:p>
          <a:endParaRPr lang="en-US"/>
        </a:p>
      </dgm:t>
    </dgm:pt>
    <dgm:pt modelId="{C0FC8DF0-CAB6-3941-ABD8-6ACD0A718D14}" type="sibTrans" cxnId="{D4154070-F464-524F-88B9-9413E2B36CD1}">
      <dgm:prSet/>
      <dgm:spPr/>
      <dgm:t>
        <a:bodyPr/>
        <a:lstStyle/>
        <a:p>
          <a:endParaRPr lang="en-US"/>
        </a:p>
      </dgm:t>
    </dgm:pt>
    <dgm:pt modelId="{F371F449-221F-6440-8BF0-A099876A280A}" type="pres">
      <dgm:prSet presAssocID="{F1B33983-0A17-9447-9486-930BB5539F0B}" presName="matrix" presStyleCnt="0">
        <dgm:presLayoutVars>
          <dgm:chMax val="1"/>
          <dgm:dir/>
          <dgm:resizeHandles val="exact"/>
        </dgm:presLayoutVars>
      </dgm:prSet>
      <dgm:spPr/>
    </dgm:pt>
    <dgm:pt modelId="{B95528B7-0185-D047-BEA0-1DEE778ECE97}" type="pres">
      <dgm:prSet presAssocID="{F1B33983-0A17-9447-9486-930BB5539F0B}" presName="diamond" presStyleLbl="bgShp" presStyleIdx="0" presStyleCnt="1"/>
      <dgm:spPr/>
    </dgm:pt>
    <dgm:pt modelId="{0A45AF94-A276-FE4F-BC8D-6EA4801FBCDC}" type="pres">
      <dgm:prSet presAssocID="{F1B33983-0A17-9447-9486-930BB5539F0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2E5BFD-82EC-C04D-B467-0D6F88EC96BE}" type="pres">
      <dgm:prSet presAssocID="{F1B33983-0A17-9447-9486-930BB5539F0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45AC8B-F824-304F-8B13-ADCF8CDF2429}" type="pres">
      <dgm:prSet presAssocID="{F1B33983-0A17-9447-9486-930BB5539F0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D4AF29-DA18-2442-8AD7-4323A4BB3C84}" type="pres">
      <dgm:prSet presAssocID="{F1B33983-0A17-9447-9486-930BB5539F0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DB602B-E82C-8641-8028-000C1E43D970}" type="presOf" srcId="{F1B33983-0A17-9447-9486-930BB5539F0B}" destId="{F371F449-221F-6440-8BF0-A099876A280A}" srcOrd="0" destOrd="0" presId="urn:microsoft.com/office/officeart/2005/8/layout/matrix3"/>
    <dgm:cxn modelId="{701F6E2D-D72B-D548-99E6-ED1F7781B8DF}" srcId="{F1B33983-0A17-9447-9486-930BB5539F0B}" destId="{D627D2AE-DFD4-F94C-AD64-D72EFC8CD10F}" srcOrd="0" destOrd="0" parTransId="{4B80F266-A184-C54B-B7A9-D0A06A96AD75}" sibTransId="{C3D56866-8BF3-B542-89C8-EFC7160458E9}"/>
    <dgm:cxn modelId="{0981FD59-3050-8440-BCC5-7CA39986721F}" srcId="{F1B33983-0A17-9447-9486-930BB5539F0B}" destId="{F5C68B89-47E5-ED47-9F49-FB86C5F6D93C}" srcOrd="2" destOrd="0" parTransId="{6F6E6272-CCC8-714D-963B-4513A53618D1}" sibTransId="{3ECE2C71-A9BD-5F49-A054-0BCB4A5A5B9E}"/>
    <dgm:cxn modelId="{D4154070-F464-524F-88B9-9413E2B36CD1}" srcId="{F1B33983-0A17-9447-9486-930BB5539F0B}" destId="{BC96061C-FD1A-714B-80CA-3D12495D6965}" srcOrd="3" destOrd="0" parTransId="{F228B35F-248A-D44F-B876-F1BA2546394D}" sibTransId="{C0FC8DF0-CAB6-3941-ABD8-6ACD0A718D14}"/>
    <dgm:cxn modelId="{7196B277-E9F4-A943-9FE2-C43C65F1C8CD}" srcId="{F1B33983-0A17-9447-9486-930BB5539F0B}" destId="{A42D487A-7495-B24E-9E86-D3C183FFECC9}" srcOrd="1" destOrd="0" parTransId="{AE166192-31AE-DE4A-A129-ABC72EDA86A6}" sibTransId="{1F709E48-D900-7348-988A-599E78A99504}"/>
    <dgm:cxn modelId="{8F7C9C83-C5E4-C543-A325-6A6CFD690B43}" type="presOf" srcId="{A42D487A-7495-B24E-9E86-D3C183FFECC9}" destId="{742E5BFD-82EC-C04D-B467-0D6F88EC96BE}" srcOrd="0" destOrd="0" presId="urn:microsoft.com/office/officeart/2005/8/layout/matrix3"/>
    <dgm:cxn modelId="{133689C0-26C1-294C-8895-26FECA64F7DA}" type="presOf" srcId="{F5C68B89-47E5-ED47-9F49-FB86C5F6D93C}" destId="{B245AC8B-F824-304F-8B13-ADCF8CDF2429}" srcOrd="0" destOrd="0" presId="urn:microsoft.com/office/officeart/2005/8/layout/matrix3"/>
    <dgm:cxn modelId="{0B65F6C0-B7CD-E548-A9B0-9F71B4AB6D88}" type="presOf" srcId="{BC96061C-FD1A-714B-80CA-3D12495D6965}" destId="{E0D4AF29-DA18-2442-8AD7-4323A4BB3C84}" srcOrd="0" destOrd="0" presId="urn:microsoft.com/office/officeart/2005/8/layout/matrix3"/>
    <dgm:cxn modelId="{7F70B2FC-1CC8-C849-B185-4A262849ECBE}" type="presOf" srcId="{D627D2AE-DFD4-F94C-AD64-D72EFC8CD10F}" destId="{0A45AF94-A276-FE4F-BC8D-6EA4801FBCDC}" srcOrd="0" destOrd="0" presId="urn:microsoft.com/office/officeart/2005/8/layout/matrix3"/>
    <dgm:cxn modelId="{80572A24-0577-B74A-9332-3D0B249EA3BE}" type="presParOf" srcId="{F371F449-221F-6440-8BF0-A099876A280A}" destId="{B95528B7-0185-D047-BEA0-1DEE778ECE97}" srcOrd="0" destOrd="0" presId="urn:microsoft.com/office/officeart/2005/8/layout/matrix3"/>
    <dgm:cxn modelId="{EAFFDF2D-3A4A-D64B-BB0A-E41E77949C22}" type="presParOf" srcId="{F371F449-221F-6440-8BF0-A099876A280A}" destId="{0A45AF94-A276-FE4F-BC8D-6EA4801FBCDC}" srcOrd="1" destOrd="0" presId="urn:microsoft.com/office/officeart/2005/8/layout/matrix3"/>
    <dgm:cxn modelId="{5A05C0DF-D5F2-D84E-BA88-E6AA8B9A246C}" type="presParOf" srcId="{F371F449-221F-6440-8BF0-A099876A280A}" destId="{742E5BFD-82EC-C04D-B467-0D6F88EC96BE}" srcOrd="2" destOrd="0" presId="urn:microsoft.com/office/officeart/2005/8/layout/matrix3"/>
    <dgm:cxn modelId="{D19460FE-1794-0742-9E5D-3E2D7DE61E36}" type="presParOf" srcId="{F371F449-221F-6440-8BF0-A099876A280A}" destId="{B245AC8B-F824-304F-8B13-ADCF8CDF2429}" srcOrd="3" destOrd="0" presId="urn:microsoft.com/office/officeart/2005/8/layout/matrix3"/>
    <dgm:cxn modelId="{45AB3462-73C6-FE46-8D66-5D23A49E760B}" type="presParOf" srcId="{F371F449-221F-6440-8BF0-A099876A280A}" destId="{E0D4AF29-DA18-2442-8AD7-4323A4BB3C8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528B7-0185-D047-BEA0-1DEE778ECE97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5AF94-A276-FE4F-BC8D-6EA4801FBCDC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1972601" y="617935"/>
        <a:ext cx="1906956" cy="1906956"/>
      </dsp:txXfrm>
    </dsp:sp>
    <dsp:sp modelId="{742E5BFD-82EC-C04D-B467-0D6F88EC96BE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True Positive</a:t>
          </a:r>
        </a:p>
      </dsp:txBody>
      <dsp:txXfrm>
        <a:off x="4248442" y="617935"/>
        <a:ext cx="1906956" cy="1906956"/>
      </dsp:txXfrm>
    </dsp:sp>
    <dsp:sp modelId="{B245AC8B-F824-304F-8B13-ADCF8CDF2429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True Negative</a:t>
          </a:r>
        </a:p>
      </dsp:txBody>
      <dsp:txXfrm>
        <a:off x="1972601" y="2893775"/>
        <a:ext cx="1906956" cy="1906956"/>
      </dsp:txXfrm>
    </dsp:sp>
    <dsp:sp modelId="{E0D4AF29-DA18-2442-8AD7-4323A4BB3C84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Negative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0.2381</cdr:x>
      <cdr:y>0.30269</cdr:y>
    </cdr:from>
    <cdr:to>
      <cdr:x>0.39597</cdr:x>
      <cdr:y>0.81576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EC5E0063-576F-3B46-B9BF-20A950C3C98A}"/>
            </a:ext>
          </a:extLst>
        </cdr:cNvPr>
        <cdr:cNvSpPr/>
      </cdr:nvSpPr>
      <cdr:spPr>
        <a:xfrm xmlns:a="http://schemas.openxmlformats.org/drawingml/2006/main">
          <a:off x="1935316" y="1640181"/>
          <a:ext cx="1283110" cy="2780171"/>
        </a:xfrm>
        <a:prstGeom xmlns:a="http://schemas.openxmlformats.org/drawingml/2006/main" prst="ellipse">
          <a:avLst/>
        </a:prstGeom>
        <a:pattFill xmlns:a="http://schemas.openxmlformats.org/drawingml/2006/main" prst="wdUpDiag">
          <a:fgClr>
            <a:schemeClr val="accent1"/>
          </a:fgClr>
          <a:bgClr>
            <a:schemeClr val="bg1"/>
          </a:bgClr>
        </a:pattFill>
        <a:ln xmlns:a="http://schemas.openxmlformats.org/drawingml/2006/main">
          <a:solidFill>
            <a:srgbClr val="0070C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20.html#static_analysis-id0008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8.1 Static Program Analysis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8C852-7126-514F-849E-2F252255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8D60C1-E8B0-BB44-96EC-0D7DECE66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5105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0-Point Star 4">
            <a:extLst>
              <a:ext uri="{FF2B5EF4-FFF2-40B4-BE49-F238E27FC236}">
                <a16:creationId xmlns:a16="http://schemas.microsoft.com/office/drawing/2014/main" id="{CC66C584-1A46-9F44-A4FE-AF67BC862521}"/>
              </a:ext>
            </a:extLst>
          </p:cNvPr>
          <p:cNvSpPr/>
          <p:nvPr/>
        </p:nvSpPr>
        <p:spPr>
          <a:xfrm>
            <a:off x="9409470" y="803583"/>
            <a:ext cx="914400" cy="91440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2E0F8-A770-9D4C-8291-8425FD002588}"/>
              </a:ext>
            </a:extLst>
          </p:cNvPr>
          <p:cNvSpPr txBox="1"/>
          <p:nvPr/>
        </p:nvSpPr>
        <p:spPr>
          <a:xfrm>
            <a:off x="9379938" y="1076117"/>
            <a:ext cx="97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Perfect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DEAAAABB-5E79-1042-A1B5-8B75C7848E74}"/>
              </a:ext>
            </a:extLst>
          </p:cNvPr>
          <p:cNvSpPr/>
          <p:nvPr/>
        </p:nvSpPr>
        <p:spPr>
          <a:xfrm>
            <a:off x="9113439" y="3635683"/>
            <a:ext cx="1371599" cy="1504335"/>
          </a:xfrm>
          <a:prstGeom prst="trapezoid">
            <a:avLst/>
          </a:prstGeom>
          <a:pattFill prst="dash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8ABCC-54A6-474A-BB9C-2C69DFB7CE47}"/>
              </a:ext>
            </a:extLst>
          </p:cNvPr>
          <p:cNvSpPr/>
          <p:nvPr/>
        </p:nvSpPr>
        <p:spPr>
          <a:xfrm>
            <a:off x="3099046" y="832769"/>
            <a:ext cx="1504336" cy="914399"/>
          </a:xfrm>
          <a:prstGeom prst="rect">
            <a:avLst/>
          </a:prstGeom>
          <a:pattFill prst="horzBri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Verification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64DD8C0-004D-D341-BA9A-BD7FA9A3AB79}"/>
              </a:ext>
            </a:extLst>
          </p:cNvPr>
          <p:cNvSpPr/>
          <p:nvPr/>
        </p:nvSpPr>
        <p:spPr>
          <a:xfrm>
            <a:off x="3331499" y="1890798"/>
            <a:ext cx="5456902" cy="3846325"/>
          </a:xfrm>
          <a:prstGeom prst="cloud">
            <a:avLst/>
          </a:prstGeom>
          <a:pattFill prst="pct10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586E7-01B0-AB48-A90D-B86B39CFA2C3}"/>
              </a:ext>
            </a:extLst>
          </p:cNvPr>
          <p:cNvSpPr txBox="1"/>
          <p:nvPr/>
        </p:nvSpPr>
        <p:spPr>
          <a:xfrm>
            <a:off x="6811262" y="2175181"/>
            <a:ext cx="13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Bug Finders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3FA1D-8D23-1A4C-9CED-D908F2CFFDFC}"/>
              </a:ext>
            </a:extLst>
          </p:cNvPr>
          <p:cNvGrpSpPr/>
          <p:nvPr/>
        </p:nvGrpSpPr>
        <p:grpSpPr>
          <a:xfrm>
            <a:off x="3695537" y="1278166"/>
            <a:ext cx="1578078" cy="3384960"/>
            <a:chOff x="3460136" y="1943203"/>
            <a:chExt cx="1578078" cy="33849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214BD7-2979-1B40-988F-A1B6F23CE379}"/>
                </a:ext>
              </a:extLst>
            </p:cNvPr>
            <p:cNvSpPr/>
            <p:nvPr/>
          </p:nvSpPr>
          <p:spPr>
            <a:xfrm>
              <a:off x="3460136" y="1943203"/>
              <a:ext cx="1578078" cy="3384960"/>
            </a:xfrm>
            <a:prstGeom prst="ellipse">
              <a:avLst/>
            </a:prstGeom>
            <a:pattFill prst="dkHorz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FAF08-525F-8A49-A785-20763622D9F3}"/>
                </a:ext>
              </a:extLst>
            </p:cNvPr>
            <p:cNvSpPr txBox="1"/>
            <p:nvPr/>
          </p:nvSpPr>
          <p:spPr>
            <a:xfrm>
              <a:off x="3569277" y="3105340"/>
              <a:ext cx="1359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77"/>
                </a:rPr>
                <a:t>Partial</a:t>
              </a:r>
            </a:p>
            <a:p>
              <a:r>
                <a:rPr lang="en-US" dirty="0">
                  <a:latin typeface="Chalkboard SE" panose="03050602040202020205" pitchFamily="66" charset="77"/>
                </a:rPr>
                <a:t>Verification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D8D9D77-2DE5-ED48-AC83-CEF7BD08B0B4}"/>
              </a:ext>
            </a:extLst>
          </p:cNvPr>
          <p:cNvSpPr/>
          <p:nvPr/>
        </p:nvSpPr>
        <p:spPr>
          <a:xfrm>
            <a:off x="4925961" y="2443927"/>
            <a:ext cx="2736446" cy="2029223"/>
          </a:xfrm>
          <a:prstGeom prst="ellipse">
            <a:avLst/>
          </a:prstGeom>
          <a:pattFill prst="dash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Optional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Type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Systems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53834-0580-3346-8DA7-7B7D6D9B406E}"/>
              </a:ext>
            </a:extLst>
          </p:cNvPr>
          <p:cNvSpPr/>
          <p:nvPr/>
        </p:nvSpPr>
        <p:spPr>
          <a:xfrm>
            <a:off x="4061541" y="3991139"/>
            <a:ext cx="3141408" cy="964022"/>
          </a:xfrm>
          <a:prstGeom prst="ellipse">
            <a:avLst/>
          </a:prstGeom>
          <a:pattFill prst="wave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Linters</a:t>
            </a:r>
          </a:p>
        </p:txBody>
      </p:sp>
    </p:spTree>
    <p:extLst>
      <p:ext uri="{BB962C8B-B14F-4D97-AF65-F5344CB8AC3E}">
        <p14:creationId xmlns:p14="http://schemas.microsoft.com/office/powerpoint/2010/main" val="209473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CA6803-6B25-C64A-BD76-C0602095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68C97-4E62-F047-917A-B0F609E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27A6CC-9927-9548-BD03-496C03C3A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8361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BC66E4-43C5-354C-9D0C-2814E67377F8}"/>
              </a:ext>
            </a:extLst>
          </p:cNvPr>
          <p:cNvSpPr/>
          <p:nvPr/>
        </p:nvSpPr>
        <p:spPr>
          <a:xfrm>
            <a:off x="8610600" y="1747489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correctly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detect a bug.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D4460-927E-034D-B6B2-FB17247D6323}"/>
              </a:ext>
            </a:extLst>
          </p:cNvPr>
          <p:cNvSpPr/>
          <p:nvPr/>
        </p:nvSpPr>
        <p:spPr>
          <a:xfrm>
            <a:off x="1138084" y="4203074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correctly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find no problem.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D710A-4DE1-7B48-AC1F-C9DC980383F6}"/>
              </a:ext>
            </a:extLst>
          </p:cNvPr>
          <p:cNvSpPr/>
          <p:nvPr/>
        </p:nvSpPr>
        <p:spPr>
          <a:xfrm>
            <a:off x="8610600" y="4203074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miss a bug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in the system.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DBB33-0A64-FB4A-9F36-B20B5F5550AB}"/>
              </a:ext>
            </a:extLst>
          </p:cNvPr>
          <p:cNvSpPr/>
          <p:nvPr/>
        </p:nvSpPr>
        <p:spPr>
          <a:xfrm>
            <a:off x="1106949" y="1742488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generate a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false alarm.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7E5CB-3382-6542-98A6-24EF8CFF5C66}"/>
              </a:ext>
            </a:extLst>
          </p:cNvPr>
          <p:cNvSpPr txBox="1"/>
          <p:nvPr/>
        </p:nvSpPr>
        <p:spPr>
          <a:xfrm>
            <a:off x="8784342" y="3198167"/>
            <a:ext cx="2160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Bug is 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DC8EF-2341-F04B-9996-CF5024B8365B}"/>
              </a:ext>
            </a:extLst>
          </p:cNvPr>
          <p:cNvSpPr txBox="1"/>
          <p:nvPr/>
        </p:nvSpPr>
        <p:spPr>
          <a:xfrm>
            <a:off x="1358828" y="3198167"/>
            <a:ext cx="20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Bug is 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994A1-6928-634E-A5E3-EEC7330A615F}"/>
              </a:ext>
            </a:extLst>
          </p:cNvPr>
          <p:cNvSpPr txBox="1"/>
          <p:nvPr/>
        </p:nvSpPr>
        <p:spPr>
          <a:xfrm>
            <a:off x="5572042" y="299558"/>
            <a:ext cx="11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1483B-8759-CF4E-8E00-3AC50764933F}"/>
              </a:ext>
            </a:extLst>
          </p:cNvPr>
          <p:cNvSpPr txBox="1"/>
          <p:nvPr/>
        </p:nvSpPr>
        <p:spPr>
          <a:xfrm>
            <a:off x="5292959" y="6138333"/>
            <a:ext cx="160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No Report</a:t>
            </a:r>
          </a:p>
        </p:txBody>
      </p:sp>
    </p:spTree>
    <p:extLst>
      <p:ext uri="{BB962C8B-B14F-4D97-AF65-F5344CB8AC3E}">
        <p14:creationId xmlns:p14="http://schemas.microsoft.com/office/powerpoint/2010/main" val="2207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D8CC-ECB6-F040-8B6B-1385A35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A46A-5590-454A-AF2E-EC09728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finders and partial verification use static program analysis</a:t>
            </a:r>
          </a:p>
          <a:p>
            <a:pPr lvl="1"/>
            <a:r>
              <a:rPr lang="en-US" dirty="0"/>
              <a:t>Reads in the program (just like a compiler);</a:t>
            </a:r>
          </a:p>
          <a:p>
            <a:pPr lvl="1"/>
            <a:r>
              <a:rPr lang="en-US" dirty="0"/>
              <a:t>Analyze to determine properties:</a:t>
            </a:r>
          </a:p>
          <a:p>
            <a:pPr lvl="2"/>
            <a:r>
              <a:rPr lang="en-US" dirty="0"/>
              <a:t>E.g., are all open resources eventually closed?</a:t>
            </a:r>
          </a:p>
          <a:p>
            <a:pPr lvl="1"/>
            <a:r>
              <a:rPr lang="en-US" dirty="0"/>
              <a:t>”static” means ”without running the program”.</a:t>
            </a:r>
          </a:p>
          <a:p>
            <a:r>
              <a:rPr lang="en-US" dirty="0"/>
              <a:t>All non-trivial properties are undecidable</a:t>
            </a:r>
          </a:p>
          <a:p>
            <a:pPr lvl="1"/>
            <a:r>
              <a:rPr lang="en-US" dirty="0"/>
              <a:t>Approximations are always necessary: make a choice</a:t>
            </a:r>
          </a:p>
          <a:p>
            <a:pPr lvl="2"/>
            <a:r>
              <a:rPr lang="en-US" dirty="0"/>
              <a:t>E.g., miss some closes of open resources, or</a:t>
            </a:r>
          </a:p>
          <a:p>
            <a:pPr lvl="2"/>
            <a:r>
              <a:rPr lang="en-US" dirty="0"/>
              <a:t>Miss some open resources not being closed.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75004-E9A3-4344-AD5A-2A5FB52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16FB-7279-B647-B300-1480D71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Compromises with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EDA9-D074-AC4A-8B36-E1627F8E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precise results may take </a:t>
            </a:r>
            <a:r>
              <a:rPr lang="en-US" b="1" dirty="0"/>
              <a:t>time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Many algorithms are exponential in precision measures.</a:t>
            </a:r>
          </a:p>
          <a:p>
            <a:r>
              <a:rPr lang="en-US" dirty="0"/>
              <a:t>Getting precise results may require </a:t>
            </a:r>
            <a:r>
              <a:rPr lang="en-US" b="1" dirty="0"/>
              <a:t>whole</a:t>
            </a:r>
            <a:r>
              <a:rPr lang="en-US" dirty="0"/>
              <a:t> program:</a:t>
            </a:r>
          </a:p>
          <a:p>
            <a:pPr lvl="1"/>
            <a:r>
              <a:rPr lang="en-US" dirty="0"/>
              <a:t>If parts of the program loaded at runtime:</a:t>
            </a:r>
          </a:p>
          <a:p>
            <a:pPr lvl="2"/>
            <a:r>
              <a:rPr lang="en-US" dirty="0"/>
              <a:t>Analysis results may be very imprecise, or (worse)</a:t>
            </a:r>
          </a:p>
          <a:p>
            <a:pPr lvl="2"/>
            <a:r>
              <a:rPr lang="en-US" dirty="0"/>
              <a:t>Incorrect, if they assume the whole program is available.</a:t>
            </a:r>
          </a:p>
          <a:p>
            <a:r>
              <a:rPr lang="en-US" dirty="0"/>
              <a:t>Getting precise results may require intervention:</a:t>
            </a:r>
          </a:p>
          <a:p>
            <a:pPr lvl="1"/>
            <a:r>
              <a:rPr lang="en-US" dirty="0"/>
              <a:t>Code may need to be </a:t>
            </a:r>
            <a:r>
              <a:rPr lang="en-US" b="1" dirty="0"/>
              <a:t>annotated</a:t>
            </a:r>
            <a:r>
              <a:rPr lang="en-US" dirty="0"/>
              <a:t> with information:</a:t>
            </a:r>
          </a:p>
          <a:p>
            <a:pPr lvl="2"/>
            <a:r>
              <a:rPr lang="en-US" dirty="0"/>
              <a:t>E.g., this method may return an open resource.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B00E1-E139-9447-8C13-07EF9EE5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E64C-1536-034F-A432-B16922DB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Analysis Imprecision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1250E-6279-594D-8915-CBCF32EF5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745D-68C1-D942-B641-4FB63A06F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static analysis misses something ”bad” in program:</a:t>
            </a:r>
          </a:p>
          <a:p>
            <a:pPr lvl="1"/>
            <a:r>
              <a:rPr lang="en-US" dirty="0"/>
              <a:t>Bug not found.</a:t>
            </a:r>
          </a:p>
          <a:p>
            <a:r>
              <a:rPr lang="en-US" dirty="0"/>
              <a:t>Can give a false sense of security.</a:t>
            </a:r>
          </a:p>
          <a:p>
            <a:r>
              <a:rPr lang="en-US" dirty="0"/>
              <a:t>Can be reduced, but at the cost of false positives!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BAC539-A96F-B94E-BAA7-B1459614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FALSE POSITIVES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5B143-765B-C74F-ABEC-253D9E097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static analysis reports a problem that doesn’t exist:</a:t>
            </a:r>
          </a:p>
          <a:p>
            <a:pPr lvl="1"/>
            <a:r>
              <a:rPr lang="en-US" dirty="0"/>
              <a:t>There is no bug.</a:t>
            </a:r>
          </a:p>
          <a:p>
            <a:r>
              <a:rPr lang="en-US" dirty="0"/>
              <a:t>Real bugs can be swamped by a flood of spurious reports.</a:t>
            </a:r>
          </a:p>
          <a:p>
            <a:r>
              <a:rPr lang="en-US" dirty="0"/>
              <a:t>Programmer time is wasted chasing down false leads.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3402-8513-1142-A7D1-6823D91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D49769-629D-3645-8164-54C3611F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defined “Effective False Positive”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4F575D-13D3-5145-8BEB-C4467A3E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report from static analysis is effectively false,</a:t>
            </a:r>
          </a:p>
          <a:p>
            <a:pPr lvl="1"/>
            <a:r>
              <a:rPr lang="en-US" dirty="0"/>
              <a:t>If it is ignored by developers;</a:t>
            </a:r>
          </a:p>
          <a:p>
            <a:pPr lvl="1"/>
            <a:r>
              <a:rPr lang="en-US" dirty="0"/>
              <a:t>Whether or not it represents a true bug.</a:t>
            </a:r>
          </a:p>
          <a:p>
            <a:r>
              <a:rPr lang="en-US" dirty="0"/>
              <a:t>Even if the report is technically correct</a:t>
            </a:r>
          </a:p>
          <a:p>
            <a:pPr lvl="1"/>
            <a:r>
              <a:rPr lang="en-US" dirty="0"/>
              <a:t>It may refer to something considered unimportant:</a:t>
            </a:r>
          </a:p>
          <a:p>
            <a:pPr lvl="2"/>
            <a:r>
              <a:rPr lang="en-US" dirty="0"/>
              <a:t>E.g., who cares if all the files aren’t closed, if the program is about to exit anyway.</a:t>
            </a:r>
          </a:p>
          <a:p>
            <a:pPr lvl="2"/>
            <a:r>
              <a:rPr lang="en-US" dirty="0"/>
              <a:t>E.g., yes, there is a race condition between two logging statements, but that’s not important.</a:t>
            </a:r>
          </a:p>
          <a:p>
            <a:r>
              <a:rPr lang="en-US" dirty="0"/>
              <a:t>Even if the report is technically wrong</a:t>
            </a:r>
          </a:p>
          <a:p>
            <a:pPr lvl="1"/>
            <a:r>
              <a:rPr lang="en-US" dirty="0"/>
              <a:t>Developers may see potential problem, and fix.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129E-A5BF-1043-BCFB-E352DE60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5C2-85A8-7045-8458-071BED46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Automated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583B-DD48-9643-9FCB-A756B214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and Easy</a:t>
            </a:r>
          </a:p>
          <a:p>
            <a:pPr lvl="1"/>
            <a:r>
              <a:rPr lang="en-US" dirty="0"/>
              <a:t>Should not require whole program or annotations.</a:t>
            </a:r>
          </a:p>
          <a:p>
            <a:r>
              <a:rPr lang="en-US" dirty="0"/>
              <a:t>Rarely spurious</a:t>
            </a:r>
          </a:p>
          <a:p>
            <a:pPr lvl="1"/>
            <a:r>
              <a:rPr lang="en-US" dirty="0"/>
              <a:t>No more than 10% effectively false positive.</a:t>
            </a:r>
          </a:p>
          <a:p>
            <a:r>
              <a:rPr lang="en-US" dirty="0"/>
              <a:t>Actionable</a:t>
            </a:r>
          </a:p>
          <a:p>
            <a:pPr lvl="1"/>
            <a:r>
              <a:rPr lang="en-US" dirty="0"/>
              <a:t>Should point out things easy to fix.</a:t>
            </a:r>
          </a:p>
          <a:p>
            <a:r>
              <a:rPr lang="en-US" dirty="0"/>
              <a:t>Effective</a:t>
            </a:r>
          </a:p>
          <a:p>
            <a:pPr lvl="1"/>
            <a:r>
              <a:rPr lang="en-US" dirty="0"/>
              <a:t>Problems should be perceived as important.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7C1A1-6705-3645-9047-B379F158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AA36E-16BC-C84D-BD91-520CB82570CA}"/>
              </a:ext>
            </a:extLst>
          </p:cNvPr>
          <p:cNvSpPr txBox="1"/>
          <p:nvPr/>
        </p:nvSpPr>
        <p:spPr>
          <a:xfrm>
            <a:off x="838200" y="5549926"/>
            <a:ext cx="50479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Source: Software Engineering at Google, </a:t>
            </a:r>
            <a:r>
              <a:rPr lang="en-US" dirty="0">
                <a:hlinkClick r:id="rId2"/>
              </a:rPr>
              <a:t>Chapter 20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6A632-F1DA-8A4F-A425-FBE22B055871}"/>
              </a:ext>
            </a:extLst>
          </p:cNvPr>
          <p:cNvSpPr/>
          <p:nvPr/>
        </p:nvSpPr>
        <p:spPr>
          <a:xfrm>
            <a:off x="7556091" y="4638883"/>
            <a:ext cx="306274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Automatically applied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during Code Review.</a:t>
            </a:r>
          </a:p>
        </p:txBody>
      </p:sp>
    </p:spTree>
    <p:extLst>
      <p:ext uri="{BB962C8B-B14F-4D97-AF65-F5344CB8AC3E}">
        <p14:creationId xmlns:p14="http://schemas.microsoft.com/office/powerpoint/2010/main" val="16294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List challenges preventing full verification;</a:t>
            </a:r>
          </a:p>
          <a:p>
            <a:pPr lvl="1" fontAlgn="base"/>
            <a:r>
              <a:rPr lang="en-US" dirty="0"/>
              <a:t>Define false/true negatives/positives;</a:t>
            </a:r>
          </a:p>
          <a:p>
            <a:pPr lvl="1" fontAlgn="base"/>
            <a:r>
              <a:rPr lang="en-US" dirty="0"/>
              <a:t>Variously describe the effects of false positives and negatives;</a:t>
            </a:r>
          </a:p>
          <a:p>
            <a:pPr lvl="1" fontAlgn="base"/>
            <a:r>
              <a:rPr lang="en-US" dirty="0"/>
              <a:t>Explain when to integrate static analysis into builds.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talk about Code Smells and Refactoring.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0ADC-B8BD-004C-B631-A8C8BDDF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9FE1-6B82-334A-8914-A7CF9DE6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“program testing can be used to show the presence of bugs, but never to show their absence” (Dijkstra’s Law), what can we do?</a:t>
            </a:r>
          </a:p>
          <a:p>
            <a:r>
              <a:rPr lang="en-US" dirty="0"/>
              <a:t>Testing is limited to finite concrete cases;</a:t>
            </a:r>
          </a:p>
          <a:p>
            <a:pPr lvl="1"/>
            <a:r>
              <a:rPr lang="en-US" dirty="0"/>
              <a:t>Can we check unbounded symbolic cases?</a:t>
            </a:r>
          </a:p>
          <a:p>
            <a:r>
              <a:rPr lang="en-US" dirty="0"/>
              <a:t>Yes! 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E7516-D77F-9940-BFD9-FA127B84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F7B35-C54A-CC48-9CB8-8083A26542D1}"/>
              </a:ext>
            </a:extLst>
          </p:cNvPr>
          <p:cNvSpPr/>
          <p:nvPr/>
        </p:nvSpPr>
        <p:spPr>
          <a:xfrm>
            <a:off x="2764562" y="4350006"/>
            <a:ext cx="6969373" cy="2006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baseline="30000" dirty="0">
                <a:solidFill>
                  <a:schemeClr val="tx1"/>
                </a:solidFill>
                <a:latin typeface="Ink Free" panose="03080402000500000000" pitchFamily="66" charset="0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Some restrictions apply: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Can show absence, but cannot show presence;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Sometimes cannot show either;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How much time do you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2EE4F-DD84-4847-97C3-D4F29381D2E5}"/>
              </a:ext>
            </a:extLst>
          </p:cNvPr>
          <p:cNvSpPr txBox="1"/>
          <p:nvPr/>
        </p:nvSpPr>
        <p:spPr>
          <a:xfrm>
            <a:off x="1723103" y="3665418"/>
            <a:ext cx="3000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136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impractical goal of </a:t>
            </a:r>
            <a:r>
              <a:rPr lang="en-US" b="1" dirty="0"/>
              <a:t>program verification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lies between testing and verification?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Partial verification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Optional type systems</a:t>
            </a:r>
          </a:p>
          <a:p>
            <a:pPr lvl="2"/>
            <a:r>
              <a:rPr lang="en-US" dirty="0"/>
              <a:t>(Should be familiar: TypeScript anyone?)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Bug finders</a:t>
            </a:r>
          </a:p>
          <a:p>
            <a:pPr lvl="2"/>
            <a:r>
              <a:rPr lang="en-US" dirty="0"/>
              <a:t>(Also familiar: es-lint)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List challenges preventing full verification;</a:t>
            </a:r>
          </a:p>
          <a:p>
            <a:pPr lvl="1" fontAlgn="base"/>
            <a:r>
              <a:rPr lang="en-US" dirty="0"/>
              <a:t>Define false/true negatives/positives;</a:t>
            </a:r>
          </a:p>
          <a:p>
            <a:pPr lvl="1" fontAlgn="base"/>
            <a:r>
              <a:rPr lang="en-US" dirty="0"/>
              <a:t>Variously describe the effects of false positives and negatives;</a:t>
            </a:r>
          </a:p>
          <a:p>
            <a:pPr lvl="1" fontAlgn="base"/>
            <a:r>
              <a:rPr lang="en-US" dirty="0"/>
              <a:t>Explain when to integrate static analysis into builds.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AB61-9868-2B45-BA10-194E069E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Verification Checks Code Against Specification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85CEF6-71C5-E847-8E81-646468087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2" y="1825625"/>
            <a:ext cx="2783775" cy="4351338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883B79-A6BF-426D-BFFF-8469BB55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Specification: What the system is supposed to do.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 Code: What the system actually does.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full formal </a:t>
            </a:r>
            <a:r>
              <a:rPr lang="en-US" dirty="0"/>
              <a:t>specification;</a:t>
            </a:r>
          </a:p>
          <a:p>
            <a:pPr lvl="1"/>
            <a:r>
              <a:rPr lang="en-US" dirty="0"/>
              <a:t>Even proving termination is undecidable, let alone proving adherence to a specification.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F809D-2435-FA49-8D1E-D3E88065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A1FA5B-8B8E-9C49-9CC1-FC0FECFAD71C}"/>
              </a:ext>
            </a:extLst>
          </p:cNvPr>
          <p:cNvSpPr/>
          <p:nvPr/>
        </p:nvSpPr>
        <p:spPr>
          <a:xfrm>
            <a:off x="5915577" y="4114800"/>
            <a:ext cx="1812577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2557D-A8CB-2F40-9812-83A2296C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Formal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FF81-E70B-5649-8A4E-5D4A6642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precisely defines exactly the behavior that the system should have:</a:t>
            </a:r>
          </a:p>
          <a:p>
            <a:pPr lvl="1"/>
            <a:r>
              <a:rPr lang="en-US" dirty="0"/>
              <a:t>What the outputs are in terms of the inputs;</a:t>
            </a:r>
          </a:p>
          <a:p>
            <a:pPr lvl="1"/>
            <a:r>
              <a:rPr lang="en-US" dirty="0"/>
              <a:t>What behaviors the system should have.</a:t>
            </a:r>
          </a:p>
          <a:p>
            <a:r>
              <a:rPr lang="en-US" dirty="0"/>
              <a:t>Wait a minute!  That’s called a program.</a:t>
            </a:r>
          </a:p>
          <a:p>
            <a:r>
              <a:rPr lang="en-US" dirty="0"/>
              <a:t>Yes, a full formal specification is essentially a program, perhaps expressed at a higher level.</a:t>
            </a:r>
          </a:p>
          <a:p>
            <a:pPr lvl="1"/>
            <a:r>
              <a:rPr lang="en-US" dirty="0"/>
              <a:t>… with all the complexity that entails,</a:t>
            </a:r>
          </a:p>
          <a:p>
            <a:pPr lvl="1"/>
            <a:r>
              <a:rPr lang="en-US" dirty="0"/>
              <a:t>… including bugs!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F0F77-CCE8-D14F-8454-65D9F11C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1C8FA-2274-4943-A3D8-A3D1C85B6E87}"/>
              </a:ext>
            </a:extLst>
          </p:cNvPr>
          <p:cNvSpPr/>
          <p:nvPr/>
        </p:nvSpPr>
        <p:spPr>
          <a:xfrm>
            <a:off x="5579807" y="5397779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can’t avoid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Human fallibility.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9FFA0-8AE6-D74E-9A7E-E48098A0FB10}"/>
              </a:ext>
            </a:extLst>
          </p:cNvPr>
          <p:cNvSpPr/>
          <p:nvPr/>
        </p:nvSpPr>
        <p:spPr>
          <a:xfrm>
            <a:off x="8244349" y="3927901"/>
            <a:ext cx="244331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Inefficiently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(w/o algorithms)</a:t>
            </a:r>
          </a:p>
        </p:txBody>
      </p:sp>
    </p:spTree>
    <p:extLst>
      <p:ext uri="{BB962C8B-B14F-4D97-AF65-F5344CB8AC3E}">
        <p14:creationId xmlns:p14="http://schemas.microsoft.com/office/powerpoint/2010/main" val="2384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F2BA-7E8C-EC41-B035-A69EE251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Must Be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2E78-1B08-3F4D-BA15-89C3488A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modularity</a:t>
            </a:r>
          </a:p>
          <a:p>
            <a:pPr lvl="1"/>
            <a:r>
              <a:rPr lang="en-US" dirty="0"/>
              <a:t>Specification is incomprehensible</a:t>
            </a:r>
          </a:p>
          <a:p>
            <a:pPr lvl="2"/>
            <a:r>
              <a:rPr lang="en-US" dirty="0"/>
              <a:t>It is likely </a:t>
            </a:r>
            <a:r>
              <a:rPr lang="en-US" i="1" dirty="0"/>
              <a:t>inadequate</a:t>
            </a:r>
            <a:r>
              <a:rPr lang="en-US" dirty="0"/>
              <a:t> (i.e., doesn’t specify what we want).</a:t>
            </a:r>
          </a:p>
          <a:p>
            <a:pPr lvl="1"/>
            <a:r>
              <a:rPr lang="en-US" dirty="0"/>
              <a:t>Specification is unprovable</a:t>
            </a:r>
          </a:p>
          <a:p>
            <a:pPr lvl="2"/>
            <a:r>
              <a:rPr lang="en-US" dirty="0"/>
              <a:t>Proof checking is usually exponential or worse</a:t>
            </a:r>
          </a:p>
          <a:p>
            <a:pPr lvl="3"/>
            <a:r>
              <a:rPr lang="en-US" dirty="0"/>
              <a:t>Must break down into usable pieces.</a:t>
            </a:r>
          </a:p>
          <a:p>
            <a:r>
              <a:rPr lang="en-US" dirty="0"/>
              <a:t>Specification has to be maintained as code is:</a:t>
            </a:r>
          </a:p>
          <a:p>
            <a:pPr lvl="1"/>
            <a:r>
              <a:rPr lang="en-US" dirty="0"/>
              <a:t>Every function/class/module needs specification.</a:t>
            </a:r>
          </a:p>
          <a:p>
            <a:pPr lvl="1"/>
            <a:r>
              <a:rPr lang="en-US" dirty="0"/>
              <a:t>Even every loop needs its own specification.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0AED-FECF-B94F-B17D-52C9AED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F4AB-47D3-1A4B-91D6-9E5A8B60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Must Be Modular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C8E5-FEE9-374D-82B2-77DF76D4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verification proof is usually very complex, needing lemmas written by hand.</a:t>
            </a:r>
          </a:p>
          <a:p>
            <a:pPr lvl="1"/>
            <a:r>
              <a:rPr lang="en-US" dirty="0"/>
              <a:t>Typically written and stored along with the specification.</a:t>
            </a:r>
          </a:p>
          <a:p>
            <a:r>
              <a:rPr lang="en-US" dirty="0"/>
              <a:t>Engineering proofs is a highly specialized skill:</a:t>
            </a:r>
          </a:p>
          <a:p>
            <a:pPr lvl="1"/>
            <a:r>
              <a:rPr lang="en-US" dirty="0"/>
              <a:t>Hint: harder than coding → More $$$</a:t>
            </a:r>
          </a:p>
          <a:p>
            <a:pPr lvl="1"/>
            <a:r>
              <a:rPr lang="en-US" dirty="0"/>
              <a:t>Proof must be updated </a:t>
            </a:r>
          </a:p>
          <a:p>
            <a:pPr lvl="2"/>
            <a:r>
              <a:rPr lang="en-US" b="1" dirty="0"/>
              <a:t>every time </a:t>
            </a:r>
            <a:r>
              <a:rPr lang="en-US" dirty="0"/>
              <a:t>program </a:t>
            </a:r>
            <a:r>
              <a:rPr lang="en-US" b="1" dirty="0"/>
              <a:t>or</a:t>
            </a:r>
            <a:r>
              <a:rPr lang="en-US" dirty="0"/>
              <a:t> specification changes!</a:t>
            </a:r>
          </a:p>
          <a:p>
            <a:r>
              <a:rPr lang="en-US" dirty="0"/>
              <a:t>Usually too expensive unless safety critical </a:t>
            </a:r>
            <a:r>
              <a:rPr lang="en-US" b="1" dirty="0"/>
              <a:t>and</a:t>
            </a:r>
            <a:r>
              <a:rPr lang="en-US" dirty="0"/>
              <a:t> mandated by regulation.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54CE-6F7D-6F43-BEEE-5EEBD338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603C-83D1-3546-BA18-A8D1A11F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Doesn’t Prove Presence of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FC79-B070-B046-B438-C66F7360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fails if</a:t>
            </a:r>
          </a:p>
          <a:p>
            <a:pPr lvl="1"/>
            <a:r>
              <a:rPr lang="en-US" dirty="0"/>
              <a:t>Missing lemma for unit behavior, or</a:t>
            </a:r>
          </a:p>
          <a:p>
            <a:pPr lvl="1"/>
            <a:r>
              <a:rPr lang="en-US" dirty="0"/>
              <a:t>Cannot verify loop invariant, or</a:t>
            </a:r>
          </a:p>
          <a:p>
            <a:pPr lvl="1"/>
            <a:r>
              <a:rPr lang="en-US" dirty="0"/>
              <a:t>Functional specification missing a piece, or</a:t>
            </a:r>
          </a:p>
          <a:p>
            <a:pPr lvl="1"/>
            <a:r>
              <a:rPr lang="en-US" dirty="0"/>
              <a:t>Run out of time trying to construct proof, or</a:t>
            </a:r>
          </a:p>
          <a:p>
            <a:pPr lvl="1"/>
            <a:r>
              <a:rPr lang="en-US" dirty="0"/>
              <a:t>Specification is wrong.</a:t>
            </a:r>
          </a:p>
          <a:p>
            <a:r>
              <a:rPr lang="en-US" dirty="0"/>
              <a:t>Constructing the proof can easily take as long as constructing the software, if not much more.</a:t>
            </a:r>
          </a:p>
          <a:p>
            <a:pPr lvl="1"/>
            <a:r>
              <a:rPr lang="en-US" dirty="0"/>
              <a:t>Just because there is no proof does not mean the software has a 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9E90A-CAD0-3244-8AED-967BF000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1116</Words>
  <Application>Microsoft Macintosh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Chalkboard SE</vt:lpstr>
      <vt:lpstr>Arial</vt:lpstr>
      <vt:lpstr>Verdana</vt:lpstr>
      <vt:lpstr>Ink Free</vt:lpstr>
      <vt:lpstr>Office Theme</vt:lpstr>
      <vt:lpstr>CS 4350: Fundamentals of Software Engineering CS 5500: Foundations of Software Engineering  Lesson 8.1 Static Program Analysis</vt:lpstr>
      <vt:lpstr>Alternatives to Testing</vt:lpstr>
      <vt:lpstr>Outline of this lesson</vt:lpstr>
      <vt:lpstr>Learning Objectives for this Lesson</vt:lpstr>
      <vt:lpstr>Verification Checks Code Against Specification</vt:lpstr>
      <vt:lpstr>A Full Formal Specification</vt:lpstr>
      <vt:lpstr>Specification Must Be Modular</vt:lpstr>
      <vt:lpstr>Proof Must Be Modular Too</vt:lpstr>
      <vt:lpstr>Verification Doesn’t Prove Presence of Bugs</vt:lpstr>
      <vt:lpstr>PowerPoint Presentation</vt:lpstr>
      <vt:lpstr>Bug Detection</vt:lpstr>
      <vt:lpstr>Static Program Analysis</vt:lpstr>
      <vt:lpstr>Compromises with Static Analysis</vt:lpstr>
      <vt:lpstr>Effects of Analysis Imprecision</vt:lpstr>
      <vt:lpstr>Google defined “Effective False Positive”</vt:lpstr>
      <vt:lpstr>Criteria For Automated Program Analysis</vt:lpstr>
      <vt:lpstr>Review: Learning Objectives for this Lesson</vt:lpstr>
      <vt:lpstr>Next steps...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8.1 Static Program Analysis</dc:title>
  <dc:creator>John T Boyland</dc:creator>
  <cp:lastModifiedBy>John T Boyland</cp:lastModifiedBy>
  <cp:revision>34</cp:revision>
  <dcterms:created xsi:type="dcterms:W3CDTF">2021-02-11T00:56:10Z</dcterms:created>
  <dcterms:modified xsi:type="dcterms:W3CDTF">2021-03-04T17:28:30Z</dcterms:modified>
</cp:coreProperties>
</file>