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9" name="Shape 159"/>
          <p:cNvSpPr/>
          <p:nvPr>
            <p:ph type="sldImg"/>
          </p:nvPr>
        </p:nvSpPr>
        <p:spPr>
          <a:xfrm>
            <a:off x="1143000" y="685800"/>
            <a:ext cx="4572000" cy="3429000"/>
          </a:xfrm>
          <a:prstGeom prst="rect">
            <a:avLst/>
          </a:prstGeom>
        </p:spPr>
        <p:txBody>
          <a:bodyPr/>
          <a:lstStyle/>
          <a:p>
            <a:pPr/>
          </a:p>
        </p:txBody>
      </p:sp>
      <p:sp>
        <p:nvSpPr>
          <p:cNvPr id="160" name="Shape 1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 Id="rId3" Type="http://schemas.openxmlformats.org/officeDocument/2006/relationships/hyperlink" Target="https://neu-se.github.io/CS4530-CS5500-Spring-2021/Activities/activity7-1"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Reminders of async/await gotchas, expecting an exception, hard-coding error message in that too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r>
              <a:t>Per google: If you are not in the middle of a focused task, you should do a code review shortly after it comes in.</a:t>
            </a:r>
          </a:p>
          <a:p>
            <a:pPr/>
          </a:p>
          <a:p>
            <a:pPr/>
            <a:r>
              <a:t>One business day is the maximum time it should take to respond to a code review request (i.e. first thing the next morning).</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Discussion/reflection: What were the most difficult debugging scenarios you have encountered at NEU or working?</a:t>
            </a:r>
          </a:p>
          <a:p>
            <a:pPr/>
            <a:r>
              <a:t>Other struggles: Capturing enough details to reproduce bug (e.g. steps to reproduce, stack trace, core dump, more invasive logging)</a:t>
            </a:r>
          </a:p>
          <a:p>
            <a:pPr/>
            <a:r>
              <a:t>	See example from activity… who struggled? Logging is extremely valuable.</a:t>
            </a:r>
          </a:p>
          <a:p>
            <a:pPr/>
            <a:r>
              <a:t>Minimally reproduce it FASTER (mvn test… mvn -Dtest=myTest test… mvn -Dmaven.javadoc.skip -Dtest=myTest test…)  </a:t>
            </a:r>
          </a:p>
          <a:p>
            <a:pPr/>
            <a:r>
              <a:t>Assume documentation stinks</a:t>
            </a:r>
          </a:p>
          <a:p>
            <a:pPr/>
            <a:r>
              <a:t>Use a debugger [Including React dev tools]</a:t>
            </a:r>
          </a:p>
          <a:p>
            <a:pPr/>
            <a:r>
              <a:t>Use an analysis tool when possible - debugger, valgrind, race detector, hsdb, </a:t>
            </a:r>
          </a:p>
          <a:p>
            <a:pPr/>
            <a:r>
              <a:t>Write a test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Find the activity writeup here: </a:t>
            </a:r>
            <a:r>
              <a:rPr u="sng">
                <a:hlinkClick r:id="rId3" invalidUrl="" action="" tgtFrame="" tooltip="" history="1" highlightClick="0" endSnd="0"/>
              </a:rPr>
              <a:t>https://neu-se.github.io/CS4530-CS5500-Spring-2021/Activities/activity7-1</a:t>
            </a:r>
            <a:r>
              <a:t> </a:t>
            </a:r>
          </a:p>
          <a:p>
            <a:pPr/>
          </a:p>
          <a:p>
            <a:pPr/>
            <a:r>
              <a:t>Q: (Check) - Does sessions cleanup bug get caught by tests? A: Yes, by </a:t>
            </a:r>
          </a:p>
          <a:p>
            <a:pPr/>
            <a:r>
              <a:t>“when a socket disconnect event is fired” -&gt; “should destroy the session corresponding to that socket”</a:t>
            </a:r>
          </a:p>
          <a:p>
            <a:pPr/>
            <a:r>
              <a:t>(Should be yes? Right?)</a:t>
            </a:r>
          </a:p>
          <a:p>
            <a:pPr/>
            <a:r>
              <a:t>Q: What about the last bug that we didn’t discuss: that more than 5 people can connect to a room.</a:t>
            </a:r>
          </a:p>
          <a:p>
            <a:pPr/>
            <a:r>
              <a:t>1. Can we reproduce it? </a:t>
            </a:r>
          </a:p>
          <a:p>
            <a:pPr/>
            <a:r>
              <a:t>2. Brainstorm hypotheses as to why this happens</a:t>
            </a:r>
          </a:p>
          <a:p>
            <a:pPr/>
            <a:r>
              <a:t>Investigate together:</a:t>
            </a:r>
          </a:p>
          <a:p>
            <a:pPr/>
            <a:r>
              <a:t>* Is there any code in backend to prevent this?</a:t>
            </a:r>
          </a:p>
          <a:p>
            <a:pPr/>
            <a:r>
              <a:t>* No</a:t>
            </a:r>
          </a:p>
          <a:p>
            <a:pPr/>
            <a:r>
              <a:t>* How to prevent?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Original motivation: “force developers to write code that other developers could understand”</a:t>
            </a:r>
          </a:p>
          <a:p>
            <a:pPr/>
            <a:r>
              <a:t>Three key benefits found: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Check code quality attributes that are hard to automatically check: security, compliance, scalability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Ad hoc review</a:t>
            </a:r>
          </a:p>
          <a:p>
            <a:pPr/>
            <a:r>
              <a:t>Passaround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Shape 274"/>
          <p:cNvSpPr/>
          <p:nvPr>
            <p:ph type="sldImg"/>
          </p:nvPr>
        </p:nvSpPr>
        <p:spPr>
          <a:prstGeom prst="rect">
            <a:avLst/>
          </a:prstGeom>
        </p:spPr>
        <p:txBody>
          <a:bodyPr/>
          <a:lstStyle/>
          <a:p>
            <a:pPr/>
          </a:p>
        </p:txBody>
      </p:sp>
      <p:sp>
        <p:nvSpPr>
          <p:cNvPr id="275" name="Shape 275"/>
          <p:cNvSpPr/>
          <p:nvPr>
            <p:ph type="body" sz="quarter" idx="1"/>
          </p:nvPr>
        </p:nvSpPr>
        <p:spPr>
          <a:prstGeom prst="rect">
            <a:avLst/>
          </a:prstGeom>
        </p:spPr>
        <p:txBody>
          <a:bodyPr/>
          <a:lstStyle/>
          <a:p>
            <a:pPr/>
            <a:r>
              <a:t>Bad things with this test:</a:t>
            </a:r>
          </a:p>
          <a:p>
            <a:pPr/>
            <a:r>
              <a:t>5 is hardcoded</a:t>
            </a:r>
          </a:p>
          <a:p>
            <a:pPr/>
            <a:r>
              <a:t>Does not check occupancy indicator, which was the original bug!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a:p>
        </p:txBody>
      </p:sp>
      <p:sp>
        <p:nvSpPr>
          <p:cNvPr id="281" name="Shape 281"/>
          <p:cNvSpPr/>
          <p:nvPr>
            <p:ph type="body" sz="quarter" idx="1"/>
          </p:nvPr>
        </p:nvSpPr>
        <p:spPr>
          <a:prstGeom prst="rect">
            <a:avLst/>
          </a:prstGeom>
        </p:spPr>
        <p:txBody>
          <a:bodyPr/>
          <a:lstStyle/>
          <a:p>
            <a:pPr/>
            <a:r>
              <a:t>Bad things with this test:</a:t>
            </a:r>
          </a:p>
          <a:p>
            <a:pPr/>
            <a:r>
              <a:t>5 is hardcoded</a:t>
            </a:r>
          </a:p>
          <a:p>
            <a:pPr/>
            <a:r>
              <a:t>Does not check occupancy indicator, which was the original bug!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r>
              <a:t>This test is much better. It’s still possible that there are weird race conditions to get over the capacity, but this is pretty well tested, I think…</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000000"/>
                </a:solidFill>
              </a:defRPr>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hape 2"/>
          <p:cNvSpPr/>
          <p:nvPr/>
        </p:nvSpPr>
        <p:spPr>
          <a:xfrm>
            <a:off x="3962397" y="2975343"/>
            <a:ext cx="16459204" cy="1"/>
          </a:xfrm>
          <a:prstGeom prst="line">
            <a:avLst/>
          </a:prstGeom>
          <a:ln w="25400">
            <a:solidFill>
              <a:srgbClr val="E2E1DE"/>
            </a:solidFill>
          </a:ln>
        </p:spPr>
        <p:txBody>
          <a:bodyPr lIns="64292" tIns="64292" rIns="64292" bIns="64292"/>
          <a:lstStyle/>
          <a:p>
            <a:pPr algn="l" defTabSz="642937">
              <a:defRPr>
                <a:solidFill>
                  <a:srgbClr val="615445"/>
                </a:solidFill>
                <a:latin typeface="Helvetica"/>
                <a:ea typeface="Helvetica"/>
                <a:cs typeface="Helvetica"/>
                <a:sym typeface="Helvetica"/>
              </a:defRPr>
            </a:pPr>
          </a:p>
        </p:txBody>
      </p:sp>
      <p:sp>
        <p:nvSpPr>
          <p:cNvPr id="143" name="Slide Number"/>
          <p:cNvSpPr txBox="1"/>
          <p:nvPr>
            <p:ph type="sldNum" sz="quarter" idx="2"/>
          </p:nvPr>
        </p:nvSpPr>
        <p:spPr>
          <a:xfrm>
            <a:off x="20211132" y="13030603"/>
            <a:ext cx="210469" cy="215901"/>
          </a:xfrm>
          <a:prstGeom prst="rect">
            <a:avLst/>
          </a:prstGeom>
        </p:spPr>
        <p:txBody>
          <a:bodyPr lIns="0" tIns="0" rIns="0" bIns="0" anchor="ctr"/>
          <a:lstStyle>
            <a:lvl1pPr algn="r" defTabSz="642937">
              <a:defRPr b="1" sz="1400">
                <a:solidFill>
                  <a:srgbClr val="CC0000"/>
                </a:solidFill>
                <a:latin typeface="Helvetica"/>
                <a:ea typeface="Helvetica"/>
                <a:cs typeface="Helvetica"/>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50" name="Slide Title"/>
          <p:cNvSpPr txBox="1"/>
          <p:nvPr>
            <p:ph type="title" hasCustomPrompt="1"/>
          </p:nvPr>
        </p:nvSpPr>
        <p:spPr>
          <a:prstGeom prst="rect">
            <a:avLst/>
          </a:prstGeom>
        </p:spPr>
        <p:txBody>
          <a:bodyPr/>
          <a:lstStyle>
            <a:lvl1pPr>
              <a:defRPr>
                <a:solidFill>
                  <a:srgbClr val="000000"/>
                </a:solidFill>
              </a:defRPr>
            </a:lvl1pPr>
          </a:lstStyle>
          <a:p>
            <a:pPr/>
            <a:r>
              <a:t>Slide Title</a:t>
            </a:r>
          </a:p>
        </p:txBody>
      </p:sp>
      <p:sp>
        <p:nvSpPr>
          <p:cNvPr id="151"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000000"/>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lvl1pPr>
              <a:defRPr>
                <a:solidFill>
                  <a:srgbClr val="000000"/>
                </a:solidFill>
              </a:defRPr>
            </a:lvl1pPr>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lvl1pPr>
              <a:defRPr>
                <a:solidFill>
                  <a:srgbClr val="000000"/>
                </a:solidFill>
              </a:defRPr>
            </a:lvl1p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000000"/>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lvl1pPr>
              <a:defRPr>
                <a:solidFill>
                  <a:srgbClr val="000000"/>
                </a:solidFill>
              </a:defRPr>
            </a:lvl1p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lvl1pPr>
              <a:defRPr>
                <a:solidFill>
                  <a:srgbClr val="000000"/>
                </a:solidFill>
              </a:defRPr>
            </a:lvl1p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1pPr>
      <a:lvl2pPr marL="0" marR="0" indent="457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2pPr>
      <a:lvl3pPr marL="0" marR="0" indent="914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3pPr>
      <a:lvl4pPr marL="0" marR="0" indent="1371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4pPr>
      <a:lvl5pPr marL="0" marR="0" indent="18288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5pPr>
      <a:lvl6pPr marL="0" marR="0" indent="22860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6pPr>
      <a:lvl7pPr marL="0" marR="0" indent="2743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7pPr>
      <a:lvl8pPr marL="0" marR="0" indent="3200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8pPr>
      <a:lvl9pPr marL="0" marR="0" indent="3657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newyorker.com/magazine/2007/12/10/the-checklist" TargetMode="External"/><Relationship Id="rId3" Type="http://schemas.openxmlformats.org/officeDocument/2006/relationships/image" Target="../media/image2.jpeg"/><Relationship Id="rId4" Type="http://schemas.openxmlformats.org/officeDocument/2006/relationships/image" Target="../media/image2.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google.github.io/eng-practices/review/"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reativecommons.org/licenses/by-sa/4.0/"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valgrind.org/info/tools.html"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google/sanitizers/wiki/ThreadSanitizerCppManual"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runtimeverification.com/blog/detecting-popular-data-races-in-java-using-rv-predict/"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 Id="rId3" Type="http://schemas.openxmlformats.org/officeDocument/2006/relationships/hyperlink" Target="https://chrome.google.com/webstore/detail/react-developer-tools/fmkadmapgofadopljbjfkapdkoienihi?hl=en"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hyperlink" Target="https://neu-se.github.io/CS4530-CS5500-Spring-2021/Activities/activity7-1"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Jonathan Bell, John Boyland, Mitch Wand…"/>
          <p:cNvSpPr txBox="1"/>
          <p:nvPr>
            <p:ph type="body" idx="21"/>
          </p:nvPr>
        </p:nvSpPr>
        <p:spPr>
          <a:xfrm>
            <a:off x="1201340" y="11177783"/>
            <a:ext cx="21971003" cy="1319058"/>
          </a:xfrm>
          <a:prstGeom prst="rect">
            <a:avLst/>
          </a:prstGeom>
          <a:extLst>
            <a:ext uri="{C572A759-6A51-4108-AA02-DFA0A04FC94B}">
              <ma14:wrappingTextBoxFlag xmlns:ma14="http://schemas.microsoft.com/office/mac/drawingml/2011/main" val="1"/>
            </a:ext>
          </a:extLst>
        </p:spPr>
        <p:txBody>
          <a:bodyPr/>
          <a:lstStyle/>
          <a:p>
            <a:pPr>
              <a:defRPr>
                <a:solidFill>
                  <a:srgbClr val="005493"/>
                </a:solidFill>
              </a:defRPr>
            </a:pPr>
            <a:r>
              <a:t>Jonathan Bell, John Boyland, Mitch Wand</a:t>
            </a:r>
          </a:p>
          <a:p>
            <a:pPr>
              <a:defRPr>
                <a:solidFill>
                  <a:srgbClr val="005493"/>
                </a:solidFill>
              </a:defRPr>
            </a:pPr>
            <a:r>
              <a:t>Khoury College of Computer Sciences</a:t>
            </a:r>
          </a:p>
        </p:txBody>
      </p:sp>
      <p:sp>
        <p:nvSpPr>
          <p:cNvPr id="163" name="CS 4530…"/>
          <p:cNvSpPr txBox="1"/>
          <p:nvPr>
            <p:ph type="ctrTitle"/>
          </p:nvPr>
        </p:nvSpPr>
        <p:spPr>
          <a:prstGeom prst="rect">
            <a:avLst/>
          </a:prstGeom>
        </p:spPr>
        <p:txBody>
          <a:bodyPr/>
          <a:lstStyle/>
          <a:p>
            <a:pPr>
              <a:defRPr>
                <a:solidFill>
                  <a:srgbClr val="005493"/>
                </a:solidFill>
              </a:defRPr>
            </a:pPr>
            <a:r>
              <a:t>CS 4530</a:t>
            </a:r>
          </a:p>
          <a:p>
            <a:pPr>
              <a:defRPr>
                <a:solidFill>
                  <a:srgbClr val="005493"/>
                </a:solidFill>
              </a:defRPr>
            </a:pPr>
            <a:r>
              <a:t>Software Engineering</a:t>
            </a:r>
          </a:p>
        </p:txBody>
      </p:sp>
      <p:sp>
        <p:nvSpPr>
          <p:cNvPr id="164" name="Lecture 12 - Debugging II + Code Review"/>
          <p:cNvSpPr txBox="1"/>
          <p:nvPr>
            <p:ph type="subTitle" sz="quarter" idx="1"/>
          </p:nvPr>
        </p:nvSpPr>
        <p:spPr>
          <a:prstGeom prst="rect">
            <a:avLst/>
          </a:prstGeom>
        </p:spPr>
        <p:txBody>
          <a:bodyPr/>
          <a:lstStyle/>
          <a:p>
            <a:pPr/>
            <a:r>
              <a:t>Lecture 12 - Debugging II + Code Review</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What are code reviews?"/>
          <p:cNvSpPr txBox="1"/>
          <p:nvPr>
            <p:ph type="title"/>
          </p:nvPr>
        </p:nvSpPr>
        <p:spPr>
          <a:prstGeom prst="rect">
            <a:avLst/>
          </a:prstGeom>
        </p:spPr>
        <p:txBody>
          <a:bodyPr/>
          <a:lstStyle/>
          <a:p>
            <a:pPr/>
            <a:r>
              <a:t>What are code reviews?</a:t>
            </a:r>
          </a:p>
        </p:txBody>
      </p:sp>
      <p:sp>
        <p:nvSpPr>
          <p:cNvPr id="211" name="Slide Subtitle"/>
          <p:cNvSpPr txBox="1"/>
          <p:nvPr>
            <p:ph type="body" idx="21"/>
          </p:nvPr>
        </p:nvSpPr>
        <p:spPr>
          <a:prstGeom prst="rect">
            <a:avLst/>
          </a:prstGeom>
        </p:spPr>
        <p:txBody>
          <a:bodyPr/>
          <a:lstStyle/>
          <a:p>
            <a:pPr/>
          </a:p>
        </p:txBody>
      </p:sp>
      <p:sp>
        <p:nvSpPr>
          <p:cNvPr id="212" name="Slide bullet text"/>
          <p:cNvSpPr txBox="1"/>
          <p:nvPr>
            <p:ph type="body" idx="1"/>
          </p:nvPr>
        </p:nvSpPr>
        <p:spPr>
          <a:prstGeom prst="rect">
            <a:avLst/>
          </a:prstGeom>
        </p:spPr>
        <p:txBody>
          <a:bodyPr/>
          <a:lstStyle/>
          <a:p>
            <a:pPr/>
          </a:p>
        </p:txBody>
      </p:sp>
      <p:pic>
        <p:nvPicPr>
          <p:cNvPr id="213" name="Image" descr="Image"/>
          <p:cNvPicPr>
            <a:picLocks noChangeAspect="1"/>
          </p:cNvPicPr>
          <p:nvPr/>
        </p:nvPicPr>
        <p:blipFill>
          <a:blip r:embed="rId2">
            <a:extLst/>
          </a:blip>
          <a:stretch>
            <a:fillRect/>
          </a:stretch>
        </p:blipFill>
        <p:spPr>
          <a:xfrm>
            <a:off x="5369718" y="4834690"/>
            <a:ext cx="13644564" cy="1064418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Linus’ Law"/>
          <p:cNvSpPr txBox="1"/>
          <p:nvPr>
            <p:ph type="title"/>
          </p:nvPr>
        </p:nvSpPr>
        <p:spPr>
          <a:prstGeom prst="rect">
            <a:avLst/>
          </a:prstGeom>
        </p:spPr>
        <p:txBody>
          <a:bodyPr/>
          <a:lstStyle/>
          <a:p>
            <a:pPr/>
            <a:r>
              <a:t>Linus’ Law</a:t>
            </a:r>
          </a:p>
        </p:txBody>
      </p:sp>
      <p:sp>
        <p:nvSpPr>
          <p:cNvPr id="216" name="Slide Subtitle"/>
          <p:cNvSpPr txBox="1"/>
          <p:nvPr>
            <p:ph type="body" idx="21"/>
          </p:nvPr>
        </p:nvSpPr>
        <p:spPr>
          <a:prstGeom prst="rect">
            <a:avLst/>
          </a:prstGeom>
        </p:spPr>
        <p:txBody>
          <a:bodyPr/>
          <a:lstStyle/>
          <a:p>
            <a:pPr/>
          </a:p>
        </p:txBody>
      </p:sp>
      <p:sp>
        <p:nvSpPr>
          <p:cNvPr id="217" name="“Many eyes make all bugs shallow”"/>
          <p:cNvSpPr txBox="1"/>
          <p:nvPr/>
        </p:nvSpPr>
        <p:spPr>
          <a:xfrm>
            <a:off x="6730072" y="4443401"/>
            <a:ext cx="10923855" cy="882498"/>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defTabSz="2438339">
              <a:defRPr sz="5400">
                <a:solidFill>
                  <a:srgbClr val="000000"/>
                </a:solidFill>
              </a:defRPr>
            </a:lvl1pPr>
          </a:lstStyle>
          <a:p>
            <a:pPr/>
            <a:r>
              <a:t>“Many eyes make all bugs shallow”</a:t>
            </a:r>
          </a:p>
        </p:txBody>
      </p:sp>
      <p:sp>
        <p:nvSpPr>
          <p:cNvPr id="218" name="public disconnect(session : PlayerSession) : void {…"/>
          <p:cNvSpPr txBox="1"/>
          <p:nvPr/>
        </p:nvSpPr>
        <p:spPr>
          <a:xfrm>
            <a:off x="4246866" y="7530761"/>
            <a:ext cx="15890269" cy="284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3000">
                <a:solidFill>
                  <a:srgbClr val="000000"/>
                </a:solidFill>
                <a:latin typeface="Courier"/>
                <a:ea typeface="Courier"/>
                <a:cs typeface="Courier"/>
                <a:sym typeface="Courier"/>
              </a:defRPr>
            </a:pPr>
            <a:r>
              <a:rPr b="1">
                <a:solidFill>
                  <a:srgbClr val="011480"/>
                </a:solidFill>
              </a:rPr>
              <a:t>public </a:t>
            </a:r>
            <a:r>
              <a:rPr>
                <a:solidFill>
                  <a:srgbClr val="7A7A43"/>
                </a:solidFill>
              </a:rPr>
              <a:t>disconnect</a:t>
            </a:r>
            <a:r>
              <a:t>(session : PlayerSession) : </a:t>
            </a:r>
            <a:r>
              <a:rPr b="1">
                <a:solidFill>
                  <a:srgbClr val="011480"/>
                </a:solidFill>
              </a:rPr>
              <a:t>void </a:t>
            </a:r>
            <a:r>
              <a:t>{</a:t>
            </a:r>
          </a:p>
          <a:p>
            <a:pPr algn="l" defTabSz="457200">
              <a:defRPr sz="3000">
                <a:solidFill>
                  <a:srgbClr val="018001"/>
                </a:solidFill>
                <a:latin typeface="Courier"/>
                <a:ea typeface="Courier"/>
                <a:cs typeface="Courier"/>
                <a:sym typeface="Courier"/>
              </a:defRPr>
            </a:pPr>
            <a:r>
              <a:rPr>
                <a:solidFill>
                  <a:srgbClr val="000000"/>
                </a:solidFill>
              </a:rPr>
              <a:t>  </a:t>
            </a:r>
            <a:r>
              <a:rPr b="1" i="1">
                <a:solidFill>
                  <a:srgbClr val="66187A"/>
                </a:solidFill>
              </a:rPr>
              <a:t>console</a:t>
            </a:r>
            <a:r>
              <a:rPr>
                <a:solidFill>
                  <a:srgbClr val="000000"/>
                </a:solidFill>
              </a:rPr>
              <a:t>.</a:t>
            </a:r>
            <a:r>
              <a:rPr>
                <a:solidFill>
                  <a:srgbClr val="7A7A43"/>
                </a:solidFill>
              </a:rPr>
              <a:t>log</a:t>
            </a:r>
            <a:r>
              <a:rPr>
                <a:solidFill>
                  <a:srgbClr val="000000"/>
                </a:solidFill>
              </a:rPr>
              <a:t>(</a:t>
            </a:r>
            <a:r>
              <a:rPr b="1"/>
              <a:t>`Disconnect: </a:t>
            </a:r>
            <a:r>
              <a:rPr>
                <a:solidFill>
                  <a:srgbClr val="000000"/>
                </a:solidFill>
              </a:rPr>
              <a:t>${session.</a:t>
            </a:r>
            <a:r>
              <a:rPr>
                <a:solidFill>
                  <a:srgbClr val="7A7A43"/>
                </a:solidFill>
              </a:rPr>
              <a:t>sessionToken</a:t>
            </a:r>
            <a:r>
              <a:rPr>
                <a:solidFill>
                  <a:srgbClr val="000000"/>
                </a:solidFill>
              </a:rPr>
              <a:t>}</a:t>
            </a:r>
            <a:r>
              <a:rPr b="1"/>
              <a:t>`</a:t>
            </a:r>
            <a:r>
              <a:rPr>
                <a:solidFill>
                  <a:srgbClr val="000000"/>
                </a:solidFill>
              </a:rPr>
              <a:t>);</a:t>
            </a:r>
            <a:endParaRPr>
              <a:solidFill>
                <a:srgbClr val="000000"/>
              </a:solidFill>
            </a:endParaRPr>
          </a:p>
          <a:p>
            <a:pPr algn="l" defTabSz="457200">
              <a:defRPr sz="3000">
                <a:solidFill>
                  <a:srgbClr val="000000"/>
                </a:solidFill>
                <a:latin typeface="Courier"/>
                <a:ea typeface="Courier"/>
                <a:cs typeface="Courier"/>
                <a:sym typeface="Courier"/>
              </a:defRPr>
            </a:pPr>
            <a:r>
              <a:t>  </a:t>
            </a:r>
            <a:r>
              <a:rPr b="1">
                <a:solidFill>
                  <a:srgbClr val="011480"/>
                </a:solidFill>
              </a:rPr>
              <a:t>this</a:t>
            </a:r>
            <a:r>
              <a:t>.</a:t>
            </a:r>
            <a:r>
              <a:rPr b="1">
                <a:solidFill>
                  <a:srgbClr val="66187A"/>
                </a:solidFill>
              </a:rPr>
              <a:t>_sessions </a:t>
            </a:r>
            <a:r>
              <a:t>= </a:t>
            </a:r>
            <a:r>
              <a:rPr b="1">
                <a:solidFill>
                  <a:srgbClr val="011480"/>
                </a:solidFill>
              </a:rPr>
              <a:t>this</a:t>
            </a:r>
            <a:r>
              <a:t>.</a:t>
            </a:r>
            <a:r>
              <a:rPr b="1">
                <a:solidFill>
                  <a:srgbClr val="66187A"/>
                </a:solidFill>
              </a:rPr>
              <a:t>_sessions</a:t>
            </a:r>
            <a:r>
              <a:t>.</a:t>
            </a:r>
            <a:r>
              <a:rPr>
                <a:solidFill>
                  <a:srgbClr val="7A7A43"/>
                </a:solidFill>
              </a:rPr>
              <a:t>filter</a:t>
            </a:r>
            <a:r>
              <a:t>(s =&gt; s === session);</a:t>
            </a:r>
          </a:p>
          <a:p>
            <a:pPr algn="l" defTabSz="457200">
              <a:defRPr sz="3000">
                <a:solidFill>
                  <a:srgbClr val="7A7A43"/>
                </a:solidFill>
                <a:latin typeface="Courier"/>
                <a:ea typeface="Courier"/>
                <a:cs typeface="Courier"/>
                <a:sym typeface="Courier"/>
              </a:defRPr>
            </a:pPr>
            <a:r>
              <a:rPr>
                <a:solidFill>
                  <a:srgbClr val="000000"/>
                </a:solidFill>
              </a:rPr>
              <a:t>  </a:t>
            </a:r>
            <a:r>
              <a:rPr b="1">
                <a:solidFill>
                  <a:srgbClr val="011480"/>
                </a:solidFill>
              </a:rPr>
              <a:t>this</a:t>
            </a:r>
            <a:r>
              <a:rPr>
                <a:solidFill>
                  <a:srgbClr val="000000"/>
                </a:solidFill>
              </a:rPr>
              <a:t>.</a:t>
            </a:r>
            <a:r>
              <a:rPr b="1">
                <a:solidFill>
                  <a:srgbClr val="66187A"/>
                </a:solidFill>
              </a:rPr>
              <a:t>_listeners</a:t>
            </a:r>
            <a:r>
              <a:rPr>
                <a:solidFill>
                  <a:srgbClr val="000000"/>
                </a:solidFill>
              </a:rPr>
              <a:t>.</a:t>
            </a:r>
            <a:r>
              <a:t>map</a:t>
            </a:r>
            <a:r>
              <a:rPr>
                <a:solidFill>
                  <a:srgbClr val="000000"/>
                </a:solidFill>
              </a:rPr>
              <a:t>((l) =&gt; l.</a:t>
            </a:r>
            <a:r>
              <a:t>onPlayerDisconnected</a:t>
            </a:r>
            <a:r>
              <a:rPr>
                <a:solidFill>
                  <a:srgbClr val="000000"/>
                </a:solidFill>
              </a:rPr>
              <a:t>(session.</a:t>
            </a:r>
            <a:r>
              <a:t>player</a:t>
            </a:r>
            <a:r>
              <a:rPr>
                <a:solidFill>
                  <a:srgbClr val="000000"/>
                </a:solidFill>
              </a:rPr>
              <a:t>));</a:t>
            </a:r>
            <a:endParaRPr>
              <a:solidFill>
                <a:srgbClr val="000000"/>
              </a:solidFill>
            </a:endParaRPr>
          </a:p>
          <a:p>
            <a:pPr algn="l" defTabSz="457200">
              <a:defRPr sz="3000">
                <a:solidFill>
                  <a:srgbClr val="000000"/>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Formal “Code Inspections”"/>
          <p:cNvSpPr txBox="1"/>
          <p:nvPr>
            <p:ph type="title"/>
          </p:nvPr>
        </p:nvSpPr>
        <p:spPr>
          <a:prstGeom prst="rect">
            <a:avLst/>
          </a:prstGeom>
        </p:spPr>
        <p:txBody>
          <a:bodyPr/>
          <a:lstStyle/>
          <a:p>
            <a:pPr/>
            <a:r>
              <a:t>Formal “Code Inspections”</a:t>
            </a:r>
          </a:p>
        </p:txBody>
      </p:sp>
      <p:sp>
        <p:nvSpPr>
          <p:cNvPr id="221" name="The origins of Code Review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origins of Code Reviews</a:t>
            </a:r>
          </a:p>
        </p:txBody>
      </p:sp>
      <p:sp>
        <p:nvSpPr>
          <p:cNvPr id="222" name="Formal process for reading through code as a group…"/>
          <p:cNvSpPr txBox="1"/>
          <p:nvPr>
            <p:ph type="body" idx="1"/>
          </p:nvPr>
        </p:nvSpPr>
        <p:spPr>
          <a:prstGeom prst="rect">
            <a:avLst/>
          </a:prstGeom>
        </p:spPr>
        <p:txBody>
          <a:bodyPr/>
          <a:lstStyle/>
          <a:p>
            <a:pPr/>
            <a:r>
              <a:t>Formal process for reading through code as a group</a:t>
            </a:r>
          </a:p>
          <a:p>
            <a:pPr/>
            <a:r>
              <a:t>Applied to all project documents</a:t>
            </a:r>
          </a:p>
          <a:p>
            <a:pPr/>
            <a:r>
              <a:t>3-5 person team reads the code aloud and explains what is being done</a:t>
            </a:r>
          </a:p>
          <a:p>
            <a:pPr/>
            <a:r>
              <a:t>Generally a 60 minute meeting</a:t>
            </a:r>
          </a:p>
          <a:p>
            <a:pPr/>
            <a:r>
              <a:t>Less efficient (defects/cost) than modern review processes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Why do we perform code reviews?"/>
          <p:cNvSpPr txBox="1"/>
          <p:nvPr>
            <p:ph type="title"/>
          </p:nvPr>
        </p:nvSpPr>
        <p:spPr>
          <a:prstGeom prst="rect">
            <a:avLst/>
          </a:prstGeom>
        </p:spPr>
        <p:txBody>
          <a:bodyPr/>
          <a:lstStyle/>
          <a:p>
            <a:pPr/>
            <a:r>
              <a:t>Why do we perform code reviews?</a:t>
            </a:r>
          </a:p>
        </p:txBody>
      </p:sp>
      <p:sp>
        <p:nvSpPr>
          <p:cNvPr id="225" name="Survey internal to Goog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Survey internal to Google</a:t>
            </a:r>
          </a:p>
        </p:txBody>
      </p:sp>
      <p:sp>
        <p:nvSpPr>
          <p:cNvPr id="226" name="Original motivation: “force developers to write code that other developers could understand”…"/>
          <p:cNvSpPr txBox="1"/>
          <p:nvPr>
            <p:ph type="body" idx="1"/>
          </p:nvPr>
        </p:nvSpPr>
        <p:spPr>
          <a:prstGeom prst="rect">
            <a:avLst/>
          </a:prstGeom>
        </p:spPr>
        <p:txBody>
          <a:bodyPr/>
          <a:lstStyle/>
          <a:p>
            <a:pPr/>
            <a:r>
              <a:t>Original motivation: “force developers to write code that other developers could understand”</a:t>
            </a:r>
          </a:p>
          <a:p>
            <a:pPr/>
            <a:r>
              <a:t>Three key benefits found:</a:t>
            </a:r>
          </a:p>
          <a:p>
            <a:pPr lvl="1"/>
            <a:r>
              <a:t>Ensure consistent style/design standards followed</a:t>
            </a:r>
          </a:p>
          <a:p>
            <a:pPr lvl="1"/>
            <a:r>
              <a:t>Ensure adequate tests</a:t>
            </a:r>
          </a:p>
          <a:p>
            <a:pPr lvl="1"/>
            <a:r>
              <a:t>Provides a security control (gatekeeping, especially for critical code)</a:t>
            </a:r>
          </a:p>
        </p:txBody>
      </p:sp>
      <p:sp>
        <p:nvSpPr>
          <p:cNvPr id="227" name="“Modern Code Review: A Case Study at Google”, Sadowski et al, ICSE 2018"/>
          <p:cNvSpPr txBox="1"/>
          <p:nvPr/>
        </p:nvSpPr>
        <p:spPr>
          <a:xfrm>
            <a:off x="6890915" y="12902690"/>
            <a:ext cx="9734068" cy="411277"/>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defTabSz="2438339">
              <a:defRPr sz="2200"/>
            </a:lvl1pPr>
          </a:lstStyle>
          <a:p>
            <a:pPr/>
            <a:r>
              <a:t>“Modern Code Review: A Case Study at Google”, Sadowski et al, ICSE 2018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Why do we perform code reviews?"/>
          <p:cNvSpPr txBox="1"/>
          <p:nvPr>
            <p:ph type="title"/>
          </p:nvPr>
        </p:nvSpPr>
        <p:spPr>
          <a:prstGeom prst="rect">
            <a:avLst/>
          </a:prstGeom>
        </p:spPr>
        <p:txBody>
          <a:bodyPr/>
          <a:lstStyle/>
          <a:p>
            <a:pPr/>
            <a:r>
              <a:t>Why do we perform code reviews?</a:t>
            </a:r>
          </a:p>
        </p:txBody>
      </p:sp>
      <p:sp>
        <p:nvSpPr>
          <p:cNvPr id="230" name="Different team members have different motiva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Different team members have different motivations</a:t>
            </a:r>
          </a:p>
        </p:txBody>
      </p:sp>
      <p:sp>
        <p:nvSpPr>
          <p:cNvPr id="231" name="“Modern Code Review: A Case Study at Google”, Sadowski et al, ICSE 2018"/>
          <p:cNvSpPr txBox="1"/>
          <p:nvPr/>
        </p:nvSpPr>
        <p:spPr>
          <a:xfrm>
            <a:off x="6890915" y="12902690"/>
            <a:ext cx="9734068" cy="411277"/>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defTabSz="2438339">
              <a:defRPr sz="2200"/>
            </a:lvl1pPr>
          </a:lstStyle>
          <a:p>
            <a:pPr/>
            <a:r>
              <a:t>“Modern Code Review: A Case Study at Google”, Sadowski et al, ICSE 2018 </a:t>
            </a:r>
          </a:p>
        </p:txBody>
      </p:sp>
      <p:pic>
        <p:nvPicPr>
          <p:cNvPr id="232" name="Image" descr="Image"/>
          <p:cNvPicPr>
            <a:picLocks noChangeAspect="1"/>
          </p:cNvPicPr>
          <p:nvPr/>
        </p:nvPicPr>
        <p:blipFill>
          <a:blip r:embed="rId3">
            <a:extLst/>
          </a:blip>
          <a:stretch>
            <a:fillRect/>
          </a:stretch>
        </p:blipFill>
        <p:spPr>
          <a:xfrm>
            <a:off x="5173265" y="4457270"/>
            <a:ext cx="14037470" cy="650081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Why do we perform code reviews?"/>
          <p:cNvSpPr txBox="1"/>
          <p:nvPr>
            <p:ph type="title"/>
          </p:nvPr>
        </p:nvSpPr>
        <p:spPr>
          <a:prstGeom prst="rect">
            <a:avLst/>
          </a:prstGeom>
        </p:spPr>
        <p:txBody>
          <a:bodyPr/>
          <a:lstStyle/>
          <a:p>
            <a:pPr/>
            <a:r>
              <a:t>Why do we perform code reviews?</a:t>
            </a:r>
          </a:p>
        </p:txBody>
      </p:sp>
      <p:sp>
        <p:nvSpPr>
          <p:cNvPr id="237" name="Survey internal to Microsof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Survey internal to Microsoft</a:t>
            </a:r>
          </a:p>
        </p:txBody>
      </p:sp>
      <p:pic>
        <p:nvPicPr>
          <p:cNvPr id="238" name="Image" descr="Image"/>
          <p:cNvPicPr>
            <a:picLocks noChangeAspect="1"/>
          </p:cNvPicPr>
          <p:nvPr/>
        </p:nvPicPr>
        <p:blipFill>
          <a:blip r:embed="rId3">
            <a:extLst/>
          </a:blip>
          <a:stretch>
            <a:fillRect/>
          </a:stretch>
        </p:blipFill>
        <p:spPr>
          <a:xfrm>
            <a:off x="7006182" y="4341582"/>
            <a:ext cx="10371637" cy="8043873"/>
          </a:xfrm>
          <a:prstGeom prst="rect">
            <a:avLst/>
          </a:prstGeom>
          <a:ln w="12700">
            <a:miter lim="400000"/>
          </a:ln>
        </p:spPr>
      </p:pic>
      <p:sp>
        <p:nvSpPr>
          <p:cNvPr id="239" name="“Expectations, Outcomes, and Challenges of Modern Code Review”, Bacchelli &amp; Bird, ICSE 2013"/>
          <p:cNvSpPr txBox="1"/>
          <p:nvPr/>
        </p:nvSpPr>
        <p:spPr>
          <a:xfrm>
            <a:off x="5653732" y="12902690"/>
            <a:ext cx="12208434" cy="411277"/>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defTabSz="2438339">
              <a:defRPr sz="2200"/>
            </a:lvl1pPr>
          </a:lstStyle>
          <a:p>
            <a:pPr/>
            <a:r>
              <a:t>“Expectations, Outcomes, and Challenges of Modern Code Review”, Bacchelli &amp; Bird, ICSE 2013</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tudies show self-review is less effective"/>
          <p:cNvSpPr txBox="1"/>
          <p:nvPr>
            <p:ph type="title"/>
          </p:nvPr>
        </p:nvSpPr>
        <p:spPr>
          <a:prstGeom prst="rect">
            <a:avLst/>
          </a:prstGeom>
        </p:spPr>
        <p:txBody>
          <a:bodyPr/>
          <a:lstStyle/>
          <a:p>
            <a:pPr/>
            <a:r>
              <a:t>Studies show self-review is less effective</a:t>
            </a:r>
          </a:p>
        </p:txBody>
      </p:sp>
      <p:sp>
        <p:nvSpPr>
          <p:cNvPr id="244" name="300 reviews at Cisco in 2006"/>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300 reviews at Cisco in 2006</a:t>
            </a:r>
          </a:p>
        </p:txBody>
      </p:sp>
      <p:sp>
        <p:nvSpPr>
          <p:cNvPr id="245" name="“Best Kept Secrets of Peer Code Review”, Jason Cohen, SmartBear Software, 2006"/>
          <p:cNvSpPr txBox="1"/>
          <p:nvPr/>
        </p:nvSpPr>
        <p:spPr>
          <a:xfrm>
            <a:off x="7169669" y="12163223"/>
            <a:ext cx="9446482" cy="4318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defTabSz="642937">
              <a:defRPr sz="2200">
                <a:solidFill>
                  <a:srgbClr val="333333"/>
                </a:solidFill>
                <a:latin typeface="Times Roman"/>
                <a:ea typeface="Times Roman"/>
                <a:cs typeface="Times Roman"/>
                <a:sym typeface="Times Roman"/>
              </a:defRPr>
            </a:lvl1pPr>
          </a:lstStyle>
          <a:p>
            <a:pPr/>
            <a:r>
              <a:t>“Best Kept Secrets of Peer Code Review”, Jason Cohen, SmartBear Software, 2006</a:t>
            </a:r>
          </a:p>
        </p:txBody>
      </p:sp>
      <p:pic>
        <p:nvPicPr>
          <p:cNvPr id="246" name="Image" descr="Image"/>
          <p:cNvPicPr>
            <a:picLocks noChangeAspect="1"/>
          </p:cNvPicPr>
          <p:nvPr/>
        </p:nvPicPr>
        <p:blipFill>
          <a:blip r:embed="rId3">
            <a:extLst/>
          </a:blip>
          <a:stretch>
            <a:fillRect/>
          </a:stretch>
        </p:blipFill>
        <p:spPr>
          <a:xfrm>
            <a:off x="7278877" y="4376925"/>
            <a:ext cx="9826247" cy="7016506"/>
          </a:xfrm>
          <a:prstGeom prst="rect">
            <a:avLst/>
          </a:prstGeom>
          <a:ln w="12700">
            <a:miter lim="400000"/>
          </a:ln>
        </p:spPr>
      </p:pic>
      <p:sp>
        <p:nvSpPr>
          <p:cNvPr id="247" name="Even if developers pre-review their code, many defects still found in peer review"/>
          <p:cNvSpPr txBox="1"/>
          <p:nvPr/>
        </p:nvSpPr>
        <p:spPr>
          <a:xfrm>
            <a:off x="7332668" y="11340249"/>
            <a:ext cx="10725659" cy="410996"/>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defTabSz="2438339">
              <a:defRPr b="1" sz="2200"/>
            </a:lvl1pPr>
          </a:lstStyle>
          <a:p>
            <a:pPr/>
            <a:r>
              <a:t>Even if developers pre-review their code, many defects still found in peer review</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How do we perform code reviews?"/>
          <p:cNvSpPr txBox="1"/>
          <p:nvPr>
            <p:ph type="title"/>
          </p:nvPr>
        </p:nvSpPr>
        <p:spPr>
          <a:prstGeom prst="rect">
            <a:avLst/>
          </a:prstGeom>
        </p:spPr>
        <p:txBody>
          <a:bodyPr/>
          <a:lstStyle/>
          <a:p>
            <a:pPr/>
            <a:r>
              <a:t>How do we perform code reviews?</a:t>
            </a:r>
          </a:p>
        </p:txBody>
      </p:sp>
      <p:sp>
        <p:nvSpPr>
          <p:cNvPr id="252" name="Who reviews wha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Who reviews what?</a:t>
            </a:r>
          </a:p>
        </p:txBody>
      </p:sp>
      <p:sp>
        <p:nvSpPr>
          <p:cNvPr id="253" name="Don’t review your own code…"/>
          <p:cNvSpPr txBox="1"/>
          <p:nvPr>
            <p:ph type="body" idx="1"/>
          </p:nvPr>
        </p:nvSpPr>
        <p:spPr>
          <a:prstGeom prst="rect">
            <a:avLst/>
          </a:prstGeom>
        </p:spPr>
        <p:txBody>
          <a:bodyPr/>
          <a:lstStyle/>
          <a:p>
            <a:pPr/>
            <a:r>
              <a:t>Don’t review your own code</a:t>
            </a:r>
          </a:p>
          <a:p>
            <a:pPr/>
            <a:r>
              <a:t>Ideal: reviewer has different background, different experience</a:t>
            </a:r>
          </a:p>
          <a:p>
            <a:pPr/>
            <a:r>
              <a:t>Come in with no preconceived idea of “correctness”</a:t>
            </a:r>
          </a:p>
          <a:p>
            <a:pPr/>
            <a:r>
              <a:t>Don’t be biased by “what was intended”</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Rectangle"/>
          <p:cNvSpPr/>
          <p:nvPr/>
        </p:nvSpPr>
        <p:spPr>
          <a:xfrm>
            <a:off x="2074216" y="7270581"/>
            <a:ext cx="5697545" cy="1966225"/>
          </a:xfrm>
          <a:prstGeom prst="rect">
            <a:avLst/>
          </a:prstGeom>
          <a:solidFill>
            <a:srgbClr val="28CD41">
              <a:alpha val="28757"/>
            </a:srgb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56" name="Code Review: Proposed Patch"/>
          <p:cNvSpPr txBox="1"/>
          <p:nvPr>
            <p:ph type="title"/>
          </p:nvPr>
        </p:nvSpPr>
        <p:spPr>
          <a:prstGeom prst="rect">
            <a:avLst/>
          </a:prstGeom>
        </p:spPr>
        <p:txBody>
          <a:bodyPr/>
          <a:lstStyle/>
          <a:p>
            <a:pPr/>
            <a:r>
              <a:t>Code Review: Proposed Patch</a:t>
            </a:r>
          </a:p>
        </p:txBody>
      </p:sp>
      <p:sp>
        <p:nvSpPr>
          <p:cNvPr id="257" name="“Prevents more than 5 users from joining the ro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“Prevents more than 5 users from joining the room”</a:t>
            </a:r>
          </a:p>
        </p:txBody>
      </p:sp>
      <p:sp>
        <p:nvSpPr>
          <p:cNvPr id="258" name="xport async function roomJoinHandler(requestData: TownJoinRequest): Promise&lt;ResponseEnvelope&lt;TownJoinResponse&gt;&gt; {…"/>
          <p:cNvSpPr txBox="1"/>
          <p:nvPr/>
        </p:nvSpPr>
        <p:spPr>
          <a:xfrm>
            <a:off x="1744397" y="3721959"/>
            <a:ext cx="18199504" cy="930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100">
                <a:solidFill>
                  <a:srgbClr val="000000"/>
                </a:solidFill>
                <a:latin typeface="Courier"/>
                <a:ea typeface="Courier"/>
                <a:cs typeface="Courier"/>
                <a:sym typeface="Courier"/>
              </a:defRPr>
            </a:pPr>
            <a:r>
              <a:rPr b="1">
                <a:solidFill>
                  <a:srgbClr val="011480"/>
                </a:solidFill>
              </a:rPr>
              <a:t>xport async function </a:t>
            </a:r>
            <a:r>
              <a:rPr i="1"/>
              <a:t>roomJoinHandler</a:t>
            </a:r>
            <a:r>
              <a:t>(requestData: TownJoinRequest): Promise&lt;ResponseEnvelope&lt;TownJoinResponse&gt;&gt; {</a:t>
            </a:r>
          </a:p>
          <a:p>
            <a:pPr algn="l" defTabSz="457200">
              <a:defRPr sz="21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room </a:t>
            </a:r>
            <a:r>
              <a:t>= CoveyRoom.</a:t>
            </a:r>
            <a:r>
              <a:rPr i="1"/>
              <a:t>findInstance</a:t>
            </a:r>
            <a:r>
              <a:t>(requestData.</a:t>
            </a:r>
            <a:r>
              <a:rPr b="1">
                <a:solidFill>
                  <a:srgbClr val="66187A"/>
                </a:solidFill>
              </a:rPr>
              <a:t>coveyTownID</a:t>
            </a:r>
            <a:r>
              <a:t>);</a:t>
            </a:r>
          </a:p>
          <a:p>
            <a:pPr algn="l" defTabSz="457200">
              <a:defRPr sz="2100">
                <a:solidFill>
                  <a:srgbClr val="458383"/>
                </a:solidFill>
                <a:latin typeface="Courier"/>
                <a:ea typeface="Courier"/>
                <a:cs typeface="Courier"/>
                <a:sym typeface="Courier"/>
              </a:defRPr>
            </a:pPr>
            <a:r>
              <a:rPr>
                <a:solidFill>
                  <a:srgbClr val="000000"/>
                </a:solidFill>
              </a:rPr>
              <a:t>  </a:t>
            </a:r>
            <a:r>
              <a:rPr b="1">
                <a:solidFill>
                  <a:srgbClr val="011480"/>
                </a:solidFill>
              </a:rPr>
              <a:t>if </a:t>
            </a:r>
            <a:r>
              <a:rPr>
                <a:solidFill>
                  <a:srgbClr val="000000"/>
                </a:solidFill>
              </a:rPr>
              <a:t>(!</a:t>
            </a:r>
            <a:r>
              <a:t>room</a:t>
            </a:r>
            <a:r>
              <a:rPr>
                <a:solidFill>
                  <a:srgbClr val="000000"/>
                </a:solidFill>
              </a:rPr>
              <a:t>) {</a:t>
            </a:r>
            <a:endParaRPr>
              <a:solidFill>
                <a:srgbClr val="000000"/>
              </a:solidFill>
            </a:endParaRPr>
          </a:p>
          <a:p>
            <a:pPr algn="l" defTabSz="457200">
              <a:defRPr b="1" sz="2100">
                <a:solidFill>
                  <a:srgbClr val="011480"/>
                </a:solidFill>
                <a:latin typeface="Courier"/>
                <a:ea typeface="Courier"/>
                <a:cs typeface="Courier"/>
                <a:sym typeface="Courier"/>
              </a:defRPr>
            </a:pPr>
            <a:r>
              <a:rPr b="0">
                <a:solidFill>
                  <a:srgbClr val="000000"/>
                </a:solidFill>
              </a:rPr>
              <a:t>    </a:t>
            </a:r>
            <a:r>
              <a:t>return </a:t>
            </a:r>
            <a:r>
              <a:rPr b="0">
                <a:solidFill>
                  <a:srgbClr val="000000"/>
                </a:solidFill>
              </a:rPr>
              <a:t>{</a:t>
            </a:r>
            <a:endParaRPr b="0">
              <a:solidFill>
                <a:srgbClr val="000000"/>
              </a:solidFill>
            </a:endParaRPr>
          </a:p>
          <a:p>
            <a:pPr algn="l" defTabSz="457200">
              <a:defRPr sz="2100">
                <a:solidFill>
                  <a:srgbClr val="000000"/>
                </a:solidFill>
                <a:latin typeface="Courier"/>
                <a:ea typeface="Courier"/>
                <a:cs typeface="Courier"/>
                <a:sym typeface="Courier"/>
              </a:defRPr>
            </a:pPr>
            <a:r>
              <a:t>      </a:t>
            </a:r>
            <a:r>
              <a:rPr b="1">
                <a:solidFill>
                  <a:srgbClr val="66187A"/>
                </a:solidFill>
              </a:rPr>
              <a:t>isOK</a:t>
            </a:r>
            <a:r>
              <a:t>: </a:t>
            </a:r>
            <a:r>
              <a:rPr b="1">
                <a:solidFill>
                  <a:srgbClr val="011480"/>
                </a:solidFill>
              </a:rPr>
              <a:t>false</a:t>
            </a:r>
            <a:r>
              <a:t>,</a:t>
            </a:r>
          </a:p>
          <a:p>
            <a:pPr algn="l" defTabSz="457200">
              <a:defRPr b="1" sz="2100">
                <a:solidFill>
                  <a:srgbClr val="018001"/>
                </a:solidFill>
                <a:latin typeface="Courier"/>
                <a:ea typeface="Courier"/>
                <a:cs typeface="Courier"/>
                <a:sym typeface="Courier"/>
              </a:defRPr>
            </a:pPr>
            <a:r>
              <a:rPr b="0">
                <a:solidFill>
                  <a:srgbClr val="000000"/>
                </a:solidFill>
              </a:rPr>
              <a:t>      </a:t>
            </a:r>
            <a:r>
              <a:rPr>
                <a:solidFill>
                  <a:srgbClr val="66187A"/>
                </a:solidFill>
              </a:rPr>
              <a:t>message</a:t>
            </a:r>
            <a:r>
              <a:rPr b="0">
                <a:solidFill>
                  <a:srgbClr val="000000"/>
                </a:solidFill>
              </a:rPr>
              <a:t>: </a:t>
            </a:r>
            <a:r>
              <a:t>'Error: No such room'</a:t>
            </a:r>
            <a:r>
              <a:rPr b="0">
                <a:solidFill>
                  <a:srgbClr val="000000"/>
                </a:solidFill>
              </a:rPr>
              <a:t>,</a:t>
            </a:r>
            <a:endParaRPr b="0">
              <a:solidFill>
                <a:srgbClr val="000000"/>
              </a:solidFill>
            </a:endParaRPr>
          </a:p>
          <a:p>
            <a:pPr algn="l" defTabSz="457200">
              <a:defRPr sz="2100">
                <a:solidFill>
                  <a:srgbClr val="000000"/>
                </a:solidFill>
                <a:latin typeface="Courier"/>
                <a:ea typeface="Courier"/>
                <a:cs typeface="Courier"/>
                <a:sym typeface="Courier"/>
              </a:defRPr>
            </a:pPr>
            <a:r>
              <a:t>    };</a:t>
            </a:r>
          </a:p>
          <a:p>
            <a:pPr algn="l" defTabSz="457200">
              <a:defRPr sz="2100">
                <a:solidFill>
                  <a:srgbClr val="000000"/>
                </a:solidFill>
                <a:latin typeface="Courier"/>
                <a:ea typeface="Courier"/>
                <a:cs typeface="Courier"/>
                <a:sym typeface="Courier"/>
              </a:defRPr>
            </a:pPr>
            <a:r>
              <a:t>  }</a:t>
            </a:r>
          </a:p>
          <a:p>
            <a:pPr algn="l" defTabSz="457200">
              <a:defRPr sz="21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newPlayer </a:t>
            </a:r>
            <a:r>
              <a:t>= </a:t>
            </a:r>
            <a:r>
              <a:rPr b="1">
                <a:solidFill>
                  <a:srgbClr val="011480"/>
                </a:solidFill>
              </a:rPr>
              <a:t>new </a:t>
            </a:r>
            <a:r>
              <a:t>Player(requestData.</a:t>
            </a:r>
            <a:r>
              <a:rPr b="1">
                <a:solidFill>
                  <a:srgbClr val="66187A"/>
                </a:solidFill>
              </a:rPr>
              <a:t>userName</a:t>
            </a:r>
            <a:r>
              <a:t>);</a:t>
            </a:r>
          </a:p>
          <a:p>
            <a:pPr algn="l" defTabSz="457200">
              <a:defRPr sz="2100">
                <a:solidFill>
                  <a:srgbClr val="7A7A43"/>
                </a:solidFill>
                <a:latin typeface="Courier"/>
                <a:ea typeface="Courier"/>
                <a:cs typeface="Courier"/>
                <a:sym typeface="Courier"/>
              </a:defRPr>
            </a:pPr>
            <a:r>
              <a:rPr>
                <a:solidFill>
                  <a:srgbClr val="000000"/>
                </a:solidFill>
              </a:rPr>
              <a:t>  </a:t>
            </a:r>
            <a:r>
              <a:rPr b="1">
                <a:solidFill>
                  <a:srgbClr val="011480"/>
                </a:solidFill>
              </a:rPr>
              <a:t>const </a:t>
            </a:r>
            <a:r>
              <a:rPr>
                <a:solidFill>
                  <a:srgbClr val="458383"/>
                </a:solidFill>
              </a:rPr>
              <a:t>newSession </a:t>
            </a:r>
            <a:r>
              <a:rPr>
                <a:solidFill>
                  <a:srgbClr val="000000"/>
                </a:solidFill>
              </a:rPr>
              <a:t>= </a:t>
            </a:r>
            <a:r>
              <a:rPr b="1">
                <a:solidFill>
                  <a:srgbClr val="011480"/>
                </a:solidFill>
              </a:rPr>
              <a:t>await </a:t>
            </a:r>
            <a:r>
              <a:rPr>
                <a:solidFill>
                  <a:srgbClr val="458383"/>
                </a:solidFill>
              </a:rPr>
              <a:t>room</a:t>
            </a:r>
            <a:r>
              <a:rPr>
                <a:solidFill>
                  <a:srgbClr val="000000"/>
                </a:solidFill>
              </a:rPr>
              <a:t>.</a:t>
            </a:r>
            <a:r>
              <a:t>registerPlayer</a:t>
            </a:r>
            <a:r>
              <a:rPr>
                <a:solidFill>
                  <a:srgbClr val="000000"/>
                </a:solidFill>
              </a:rPr>
              <a:t>(</a:t>
            </a:r>
            <a:r>
              <a:rPr>
                <a:solidFill>
                  <a:srgbClr val="458383"/>
                </a:solidFill>
              </a:rPr>
              <a:t>newPlayer</a:t>
            </a:r>
            <a:r>
              <a:rPr>
                <a:solidFill>
                  <a:srgbClr val="000000"/>
                </a:solidFill>
              </a:rPr>
              <a:t>);</a:t>
            </a:r>
            <a:endParaRPr>
              <a:solidFill>
                <a:srgbClr val="000000"/>
              </a:solidFill>
            </a:endParaRPr>
          </a:p>
          <a:p>
            <a:pPr algn="l" defTabSz="457200">
              <a:defRPr sz="2100">
                <a:solidFill>
                  <a:srgbClr val="458383"/>
                </a:solidFill>
                <a:latin typeface="Courier"/>
                <a:ea typeface="Courier"/>
                <a:cs typeface="Courier"/>
                <a:sym typeface="Courier"/>
              </a:defRPr>
            </a:pPr>
            <a:r>
              <a:rPr>
                <a:solidFill>
                  <a:srgbClr val="000000"/>
                </a:solidFill>
              </a:rPr>
              <a:t>  </a:t>
            </a:r>
            <a:r>
              <a:rPr i="1">
                <a:solidFill>
                  <a:srgbClr val="000000"/>
                </a:solidFill>
              </a:rPr>
              <a:t>assert</a:t>
            </a:r>
            <a:r>
              <a:rPr>
                <a:solidFill>
                  <a:srgbClr val="000000"/>
                </a:solidFill>
              </a:rPr>
              <a:t>(</a:t>
            </a:r>
            <a:r>
              <a:t>newSession</a:t>
            </a:r>
            <a:r>
              <a:rPr>
                <a:solidFill>
                  <a:srgbClr val="000000"/>
                </a:solidFill>
              </a:rPr>
              <a:t>.</a:t>
            </a:r>
            <a:r>
              <a:rPr>
                <a:solidFill>
                  <a:srgbClr val="7A7A43"/>
                </a:solidFill>
              </a:rPr>
              <a:t>videoToken</a:t>
            </a:r>
            <a:r>
              <a:rPr>
                <a:solidFill>
                  <a:srgbClr val="000000"/>
                </a:solidFill>
              </a:rPr>
              <a:t>);</a:t>
            </a:r>
            <a:endParaRPr>
              <a:solidFill>
                <a:srgbClr val="000000"/>
              </a:solidFill>
            </a:endParaRPr>
          </a:p>
          <a:p>
            <a:pPr algn="l" defTabSz="457200">
              <a:defRPr sz="2100">
                <a:solidFill>
                  <a:srgbClr val="7A7A43"/>
                </a:solidFill>
                <a:latin typeface="Courier"/>
                <a:ea typeface="Courier"/>
                <a:cs typeface="Courier"/>
                <a:sym typeface="Courier"/>
              </a:defRPr>
            </a:pPr>
            <a:r>
              <a:rPr>
                <a:solidFill>
                  <a:srgbClr val="000000"/>
                </a:solidFill>
              </a:rPr>
              <a:t>  </a:t>
            </a:r>
            <a:r>
              <a:rPr b="1">
                <a:solidFill>
                  <a:srgbClr val="011480"/>
                </a:solidFill>
              </a:rPr>
              <a:t>if </a:t>
            </a:r>
            <a:r>
              <a:rPr>
                <a:solidFill>
                  <a:srgbClr val="000000"/>
                </a:solidFill>
              </a:rPr>
              <a:t>(room.</a:t>
            </a:r>
            <a:r>
              <a:t>occupancy </a:t>
            </a:r>
            <a:r>
              <a:rPr>
                <a:solidFill>
                  <a:srgbClr val="000000"/>
                </a:solidFill>
              </a:rPr>
              <a:t>&gt; </a:t>
            </a:r>
            <a:r>
              <a:rPr>
                <a:solidFill>
                  <a:srgbClr val="0432FF"/>
                </a:solidFill>
              </a:rPr>
              <a:t>5</a:t>
            </a:r>
            <a:r>
              <a:rPr>
                <a:solidFill>
                  <a:srgbClr val="000000"/>
                </a:solidFill>
              </a:rPr>
              <a:t>) {</a:t>
            </a:r>
            <a:endParaRPr>
              <a:solidFill>
                <a:srgbClr val="000000"/>
              </a:solidFill>
            </a:endParaRPr>
          </a:p>
          <a:p>
            <a:pPr algn="l" defTabSz="457200">
              <a:defRPr b="1" sz="2100">
                <a:solidFill>
                  <a:srgbClr val="011480"/>
                </a:solidFill>
                <a:latin typeface="Courier"/>
                <a:ea typeface="Courier"/>
                <a:cs typeface="Courier"/>
                <a:sym typeface="Courier"/>
              </a:defRPr>
            </a:pPr>
            <a:r>
              <a:rPr b="0">
                <a:solidFill>
                  <a:srgbClr val="000000"/>
                </a:solidFill>
              </a:rPr>
              <a:t>    </a:t>
            </a:r>
            <a:r>
              <a:t>return </a:t>
            </a:r>
            <a:r>
              <a:rPr b="0">
                <a:solidFill>
                  <a:srgbClr val="000000"/>
                </a:solidFill>
              </a:rPr>
              <a:t>{</a:t>
            </a:r>
            <a:endParaRPr b="0">
              <a:solidFill>
                <a:srgbClr val="000000"/>
              </a:solidFill>
            </a:endParaRPr>
          </a:p>
          <a:p>
            <a:pPr algn="l" defTabSz="457200">
              <a:defRPr sz="2100">
                <a:solidFill>
                  <a:srgbClr val="000000"/>
                </a:solidFill>
                <a:latin typeface="Courier"/>
                <a:ea typeface="Courier"/>
                <a:cs typeface="Courier"/>
                <a:sym typeface="Courier"/>
              </a:defRPr>
            </a:pPr>
            <a:r>
              <a:t>      </a:t>
            </a:r>
            <a:r>
              <a:rPr b="1">
                <a:solidFill>
                  <a:srgbClr val="66187A"/>
                </a:solidFill>
              </a:rPr>
              <a:t>isOK</a:t>
            </a:r>
            <a:r>
              <a:t>: </a:t>
            </a:r>
            <a:r>
              <a:rPr b="1">
                <a:solidFill>
                  <a:srgbClr val="011480"/>
                </a:solidFill>
              </a:rPr>
              <a:t>false</a:t>
            </a:r>
            <a:r>
              <a:t>,</a:t>
            </a:r>
          </a:p>
          <a:p>
            <a:pPr algn="l" defTabSz="457200">
              <a:defRPr b="1" sz="2100">
                <a:solidFill>
                  <a:srgbClr val="018001"/>
                </a:solidFill>
                <a:latin typeface="Courier"/>
                <a:ea typeface="Courier"/>
                <a:cs typeface="Courier"/>
                <a:sym typeface="Courier"/>
              </a:defRPr>
            </a:pPr>
            <a:r>
              <a:rPr b="0">
                <a:solidFill>
                  <a:srgbClr val="000000"/>
                </a:solidFill>
              </a:rPr>
              <a:t>      </a:t>
            </a:r>
            <a:r>
              <a:rPr>
                <a:solidFill>
                  <a:srgbClr val="66187A"/>
                </a:solidFill>
              </a:rPr>
              <a:t>message</a:t>
            </a:r>
            <a:r>
              <a:rPr b="0">
                <a:solidFill>
                  <a:srgbClr val="000000"/>
                </a:solidFill>
              </a:rPr>
              <a:t>: </a:t>
            </a:r>
            <a:r>
              <a:t>'The room is full!'</a:t>
            </a:r>
            <a:r>
              <a:rPr b="0">
                <a:solidFill>
                  <a:srgbClr val="000000"/>
                </a:solidFill>
              </a:rPr>
              <a:t>,</a:t>
            </a:r>
            <a:endParaRPr b="0">
              <a:solidFill>
                <a:srgbClr val="000000"/>
              </a:solidFill>
            </a:endParaRPr>
          </a:p>
          <a:p>
            <a:pPr algn="l" defTabSz="457200">
              <a:defRPr sz="2100">
                <a:solidFill>
                  <a:srgbClr val="000000"/>
                </a:solidFill>
                <a:latin typeface="Courier"/>
                <a:ea typeface="Courier"/>
                <a:cs typeface="Courier"/>
                <a:sym typeface="Courier"/>
              </a:defRPr>
            </a:pPr>
            <a:r>
              <a:t>    };</a:t>
            </a:r>
          </a:p>
          <a:p>
            <a:pPr algn="l" defTabSz="457200">
              <a:defRPr sz="2100">
                <a:solidFill>
                  <a:srgbClr val="000000"/>
                </a:solidFill>
                <a:latin typeface="Courier"/>
                <a:ea typeface="Courier"/>
                <a:cs typeface="Courier"/>
                <a:sym typeface="Courier"/>
              </a:defRPr>
            </a:pPr>
            <a:r>
              <a:t>  }</a:t>
            </a:r>
          </a:p>
          <a:p>
            <a:pPr algn="l" defTabSz="457200">
              <a:defRPr b="1" sz="2100">
                <a:solidFill>
                  <a:srgbClr val="011480"/>
                </a:solidFill>
                <a:latin typeface="Courier"/>
                <a:ea typeface="Courier"/>
                <a:cs typeface="Courier"/>
                <a:sym typeface="Courier"/>
              </a:defRPr>
            </a:pPr>
            <a:r>
              <a:rPr b="0">
                <a:solidFill>
                  <a:srgbClr val="000000"/>
                </a:solidFill>
              </a:rPr>
              <a:t>  </a:t>
            </a:r>
            <a:r>
              <a:t>return </a:t>
            </a:r>
            <a:r>
              <a:rPr b="0">
                <a:solidFill>
                  <a:srgbClr val="000000"/>
                </a:solidFill>
              </a:rPr>
              <a:t>{</a:t>
            </a:r>
            <a:endParaRPr b="0">
              <a:solidFill>
                <a:srgbClr val="000000"/>
              </a:solidFill>
            </a:endParaRPr>
          </a:p>
          <a:p>
            <a:pPr algn="l" defTabSz="457200">
              <a:defRPr sz="2100">
                <a:solidFill>
                  <a:srgbClr val="000000"/>
                </a:solidFill>
                <a:latin typeface="Courier"/>
                <a:ea typeface="Courier"/>
                <a:cs typeface="Courier"/>
                <a:sym typeface="Courier"/>
              </a:defRPr>
            </a:pPr>
            <a:r>
              <a:t>    </a:t>
            </a:r>
            <a:r>
              <a:rPr b="1">
                <a:solidFill>
                  <a:srgbClr val="66187A"/>
                </a:solidFill>
              </a:rPr>
              <a:t>isOK</a:t>
            </a:r>
            <a:r>
              <a:t>: </a:t>
            </a:r>
            <a:r>
              <a:rPr b="1">
                <a:solidFill>
                  <a:srgbClr val="011480"/>
                </a:solidFill>
              </a:rPr>
              <a:t>true</a:t>
            </a:r>
            <a:r>
              <a:t>,</a:t>
            </a:r>
          </a:p>
          <a:p>
            <a:pPr algn="l" defTabSz="457200">
              <a:defRPr b="1" sz="2100">
                <a:solidFill>
                  <a:srgbClr val="66187A"/>
                </a:solidFill>
                <a:latin typeface="Courier"/>
                <a:ea typeface="Courier"/>
                <a:cs typeface="Courier"/>
                <a:sym typeface="Courier"/>
              </a:defRPr>
            </a:pPr>
            <a:r>
              <a:rPr b="0">
                <a:solidFill>
                  <a:srgbClr val="000000"/>
                </a:solidFill>
              </a:rPr>
              <a:t>    </a:t>
            </a:r>
            <a:r>
              <a:t>response</a:t>
            </a:r>
            <a:r>
              <a:rPr b="0">
                <a:solidFill>
                  <a:srgbClr val="000000"/>
                </a:solidFill>
              </a:rPr>
              <a:t>: {</a:t>
            </a:r>
            <a:endParaRPr b="0">
              <a:solidFill>
                <a:srgbClr val="000000"/>
              </a:solidFill>
            </a:endParaRPr>
          </a:p>
          <a:p>
            <a:pPr algn="l" defTabSz="457200">
              <a:defRPr sz="2100">
                <a:solidFill>
                  <a:srgbClr val="66187A"/>
                </a:solidFill>
                <a:latin typeface="Courier"/>
                <a:ea typeface="Courier"/>
                <a:cs typeface="Courier"/>
                <a:sym typeface="Courier"/>
              </a:defRPr>
            </a:pPr>
            <a:r>
              <a:rPr>
                <a:solidFill>
                  <a:srgbClr val="000000"/>
                </a:solidFill>
              </a:rPr>
              <a:t>      </a:t>
            </a:r>
            <a:r>
              <a:rPr b="1"/>
              <a:t>coveyUserID</a:t>
            </a:r>
            <a:r>
              <a:rPr>
                <a:solidFill>
                  <a:srgbClr val="000000"/>
                </a:solidFill>
              </a:rPr>
              <a:t>: </a:t>
            </a:r>
            <a:r>
              <a:rPr>
                <a:solidFill>
                  <a:srgbClr val="458383"/>
                </a:solidFill>
              </a:rPr>
              <a:t>newPlayer</a:t>
            </a:r>
            <a:r>
              <a:rPr>
                <a:solidFill>
                  <a:srgbClr val="000000"/>
                </a:solidFill>
              </a:rPr>
              <a:t>.</a:t>
            </a:r>
            <a:r>
              <a:rPr>
                <a:solidFill>
                  <a:srgbClr val="7A7A43"/>
                </a:solidFill>
              </a:rPr>
              <a:t>id</a:t>
            </a:r>
            <a:r>
              <a:rPr>
                <a:solidFill>
                  <a:srgbClr val="000000"/>
                </a:solidFill>
              </a:rPr>
              <a:t>,</a:t>
            </a:r>
            <a:endParaRPr>
              <a:solidFill>
                <a:srgbClr val="000000"/>
              </a:solidFill>
            </a:endParaRPr>
          </a:p>
          <a:p>
            <a:pPr algn="l" defTabSz="457200">
              <a:defRPr sz="2100">
                <a:solidFill>
                  <a:srgbClr val="66187A"/>
                </a:solidFill>
                <a:latin typeface="Courier"/>
                <a:ea typeface="Courier"/>
                <a:cs typeface="Courier"/>
                <a:sym typeface="Courier"/>
              </a:defRPr>
            </a:pPr>
            <a:r>
              <a:rPr>
                <a:solidFill>
                  <a:srgbClr val="000000"/>
                </a:solidFill>
              </a:rPr>
              <a:t>      </a:t>
            </a:r>
            <a:r>
              <a:rPr b="1"/>
              <a:t>coveySessionToken</a:t>
            </a:r>
            <a:r>
              <a:rPr>
                <a:solidFill>
                  <a:srgbClr val="000000"/>
                </a:solidFill>
              </a:rPr>
              <a:t>: </a:t>
            </a:r>
            <a:r>
              <a:rPr>
                <a:solidFill>
                  <a:srgbClr val="458383"/>
                </a:solidFill>
              </a:rPr>
              <a:t>newSession</a:t>
            </a:r>
            <a:r>
              <a:rPr>
                <a:solidFill>
                  <a:srgbClr val="000000"/>
                </a:solidFill>
              </a:rPr>
              <a:t>.</a:t>
            </a:r>
            <a:r>
              <a:rPr>
                <a:solidFill>
                  <a:srgbClr val="7A7A43"/>
                </a:solidFill>
              </a:rPr>
              <a:t>sessionToken</a:t>
            </a:r>
            <a:r>
              <a:rPr>
                <a:solidFill>
                  <a:srgbClr val="000000"/>
                </a:solidFill>
              </a:rPr>
              <a:t>,</a:t>
            </a:r>
            <a:endParaRPr>
              <a:solidFill>
                <a:srgbClr val="000000"/>
              </a:solidFill>
            </a:endParaRPr>
          </a:p>
          <a:p>
            <a:pPr algn="l" defTabSz="457200">
              <a:defRPr sz="2100">
                <a:solidFill>
                  <a:srgbClr val="66187A"/>
                </a:solidFill>
                <a:latin typeface="Courier"/>
                <a:ea typeface="Courier"/>
                <a:cs typeface="Courier"/>
                <a:sym typeface="Courier"/>
              </a:defRPr>
            </a:pPr>
            <a:r>
              <a:rPr>
                <a:solidFill>
                  <a:srgbClr val="000000"/>
                </a:solidFill>
              </a:rPr>
              <a:t>      </a:t>
            </a:r>
            <a:r>
              <a:rPr b="1"/>
              <a:t>providerVideoToken</a:t>
            </a:r>
            <a:r>
              <a:rPr>
                <a:solidFill>
                  <a:srgbClr val="000000"/>
                </a:solidFill>
              </a:rPr>
              <a:t>: </a:t>
            </a:r>
            <a:r>
              <a:rPr>
                <a:solidFill>
                  <a:srgbClr val="458383"/>
                </a:solidFill>
              </a:rPr>
              <a:t>newSession</a:t>
            </a:r>
            <a:r>
              <a:rPr>
                <a:solidFill>
                  <a:srgbClr val="000000"/>
                </a:solidFill>
              </a:rPr>
              <a:t>.</a:t>
            </a:r>
            <a:r>
              <a:rPr>
                <a:solidFill>
                  <a:srgbClr val="7A7A43"/>
                </a:solidFill>
              </a:rPr>
              <a:t>videoToken</a:t>
            </a:r>
            <a:r>
              <a:rPr>
                <a:solidFill>
                  <a:srgbClr val="000000"/>
                </a:solidFill>
              </a:rPr>
              <a:t>,</a:t>
            </a:r>
            <a:endParaRPr>
              <a:solidFill>
                <a:srgbClr val="000000"/>
              </a:solidFill>
            </a:endParaRPr>
          </a:p>
          <a:p>
            <a:pPr algn="l" defTabSz="457200">
              <a:defRPr sz="2100">
                <a:solidFill>
                  <a:srgbClr val="66187A"/>
                </a:solidFill>
                <a:latin typeface="Courier"/>
                <a:ea typeface="Courier"/>
                <a:cs typeface="Courier"/>
                <a:sym typeface="Courier"/>
              </a:defRPr>
            </a:pPr>
            <a:r>
              <a:rPr>
                <a:solidFill>
                  <a:srgbClr val="000000"/>
                </a:solidFill>
              </a:rPr>
              <a:t>      </a:t>
            </a:r>
            <a:r>
              <a:rPr b="1"/>
              <a:t>currentPlayers</a:t>
            </a:r>
            <a:r>
              <a:rPr>
                <a:solidFill>
                  <a:srgbClr val="000000"/>
                </a:solidFill>
              </a:rPr>
              <a:t>: </a:t>
            </a:r>
            <a:r>
              <a:rPr>
                <a:solidFill>
                  <a:srgbClr val="458383"/>
                </a:solidFill>
              </a:rPr>
              <a:t>room</a:t>
            </a:r>
            <a:r>
              <a:rPr>
                <a:solidFill>
                  <a:srgbClr val="000000"/>
                </a:solidFill>
              </a:rPr>
              <a:t>.</a:t>
            </a:r>
            <a:r>
              <a:rPr>
                <a:solidFill>
                  <a:srgbClr val="7A7A43"/>
                </a:solidFill>
              </a:rPr>
              <a:t>getPlayers</a:t>
            </a:r>
            <a:r>
              <a:rPr>
                <a:solidFill>
                  <a:srgbClr val="000000"/>
                </a:solidFill>
              </a:rPr>
              <a:t>(), </a:t>
            </a:r>
            <a:r>
              <a:rPr i="1">
                <a:solidFill>
                  <a:srgbClr val="808080"/>
                </a:solidFill>
              </a:rPr>
              <a:t>// </a:t>
            </a:r>
            <a:r>
              <a:rPr b="1" i="1">
                <a:solidFill>
                  <a:srgbClr val="0073BF"/>
                </a:solidFill>
              </a:rPr>
              <a:t>TODO check</a:t>
            </a:r>
            <a:endParaRPr b="1" i="1">
              <a:solidFill>
                <a:srgbClr val="0073BF"/>
              </a:solidFill>
            </a:endParaRPr>
          </a:p>
          <a:p>
            <a:pPr algn="l" defTabSz="457200">
              <a:defRPr sz="2100">
                <a:solidFill>
                  <a:srgbClr val="66187A"/>
                </a:solidFill>
                <a:latin typeface="Courier"/>
                <a:ea typeface="Courier"/>
                <a:cs typeface="Courier"/>
                <a:sym typeface="Courier"/>
              </a:defRPr>
            </a:pPr>
            <a:r>
              <a:rPr b="1" i="1">
                <a:solidFill>
                  <a:srgbClr val="0073BF"/>
                </a:solidFill>
              </a:rPr>
              <a:t>      </a:t>
            </a:r>
            <a:r>
              <a:rPr b="1"/>
              <a:t>friendlyName</a:t>
            </a:r>
            <a:r>
              <a:rPr>
                <a:solidFill>
                  <a:srgbClr val="000000"/>
                </a:solidFill>
              </a:rPr>
              <a:t>: </a:t>
            </a:r>
            <a:r>
              <a:rPr>
                <a:solidFill>
                  <a:srgbClr val="000000"/>
                </a:solidFill>
              </a:rPr>
              <a:t>room</a:t>
            </a:r>
            <a:r>
              <a:rPr>
                <a:solidFill>
                  <a:srgbClr val="000000"/>
                </a:solidFill>
              </a:rPr>
              <a:t>.</a:t>
            </a:r>
            <a:r>
              <a:rPr>
                <a:solidFill>
                  <a:srgbClr val="7A7A43"/>
                </a:solidFill>
              </a:rPr>
              <a:t>friendlyName</a:t>
            </a:r>
            <a:r>
              <a:rPr>
                <a:solidFill>
                  <a:srgbClr val="000000"/>
                </a:solidFill>
              </a:rPr>
              <a:t>,</a:t>
            </a:r>
            <a:endParaRPr>
              <a:solidFill>
                <a:srgbClr val="000000"/>
              </a:solidFill>
            </a:endParaRPr>
          </a:p>
          <a:p>
            <a:pPr algn="l" defTabSz="457200">
              <a:defRPr sz="2100">
                <a:solidFill>
                  <a:srgbClr val="66187A"/>
                </a:solidFill>
                <a:latin typeface="Courier"/>
                <a:ea typeface="Courier"/>
                <a:cs typeface="Courier"/>
                <a:sym typeface="Courier"/>
              </a:defRPr>
            </a:pPr>
            <a:r>
              <a:rPr>
                <a:solidFill>
                  <a:srgbClr val="000000"/>
                </a:solidFill>
              </a:rPr>
              <a:t>      </a:t>
            </a:r>
            <a:r>
              <a:rPr b="1"/>
              <a:t>isPubliclyListed</a:t>
            </a:r>
            <a:r>
              <a:rPr>
                <a:solidFill>
                  <a:srgbClr val="000000"/>
                </a:solidFill>
              </a:rPr>
              <a:t>: </a:t>
            </a:r>
            <a:r>
              <a:rPr>
                <a:solidFill>
                  <a:srgbClr val="000000"/>
                </a:solidFill>
              </a:rPr>
              <a:t>room</a:t>
            </a:r>
            <a:r>
              <a:rPr>
                <a:solidFill>
                  <a:srgbClr val="000000"/>
                </a:solidFill>
              </a:rPr>
              <a:t>.</a:t>
            </a:r>
            <a:r>
              <a:rPr>
                <a:solidFill>
                  <a:srgbClr val="7A7A43"/>
                </a:solidFill>
              </a:rPr>
              <a:t>isPubliclyListed</a:t>
            </a:r>
            <a:r>
              <a:rPr>
                <a:solidFill>
                  <a:srgbClr val="000000"/>
                </a:solidFill>
              </a:rPr>
              <a:t>,</a:t>
            </a:r>
            <a:endParaRPr>
              <a:solidFill>
                <a:srgbClr val="000000"/>
              </a:solidFill>
            </a:endParaRPr>
          </a:p>
          <a:p>
            <a:pPr algn="l" defTabSz="457200">
              <a:defRPr sz="2100">
                <a:solidFill>
                  <a:srgbClr val="000000"/>
                </a:solidFill>
                <a:latin typeface="Courier"/>
                <a:ea typeface="Courier"/>
                <a:cs typeface="Courier"/>
                <a:sym typeface="Courier"/>
              </a:defRPr>
            </a:pPr>
            <a:r>
              <a:t>    },</a:t>
            </a:r>
          </a:p>
          <a:p>
            <a:pPr algn="l" defTabSz="457200">
              <a:defRPr sz="2100">
                <a:solidFill>
                  <a:srgbClr val="000000"/>
                </a:solidFill>
                <a:latin typeface="Courier"/>
                <a:ea typeface="Courier"/>
                <a:cs typeface="Courier"/>
                <a:sym typeface="Courier"/>
              </a:defRPr>
            </a:pPr>
            <a:r>
              <a:t>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How do we perform code reviews?"/>
          <p:cNvSpPr txBox="1"/>
          <p:nvPr>
            <p:ph type="title"/>
          </p:nvPr>
        </p:nvSpPr>
        <p:spPr>
          <a:prstGeom prst="rect">
            <a:avLst/>
          </a:prstGeom>
        </p:spPr>
        <p:txBody>
          <a:bodyPr/>
          <a:lstStyle/>
          <a:p>
            <a:pPr/>
            <a:r>
              <a:t>How do we perform code reviews?</a:t>
            </a:r>
          </a:p>
        </p:txBody>
      </p:sp>
      <p:sp>
        <p:nvSpPr>
          <p:cNvPr id="261" name="What are we looking fo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are we looking for?</a:t>
            </a:r>
          </a:p>
        </p:txBody>
      </p:sp>
      <p:sp>
        <p:nvSpPr>
          <p:cNvPr id="262" name="Slide bullet text"/>
          <p:cNvSpPr txBox="1"/>
          <p:nvPr>
            <p:ph type="body" idx="1"/>
          </p:nvPr>
        </p:nvSpPr>
        <p:spPr>
          <a:prstGeom prst="rect">
            <a:avLst/>
          </a:prstGeom>
        </p:spPr>
        <p:txBody>
          <a:bodyPr/>
          <a:lstStyle/>
          <a:p>
            <a:pPr/>
          </a:p>
        </p:txBody>
      </p:sp>
      <p:sp>
        <p:nvSpPr>
          <p:cNvPr id="263" name="More on checklists: https://www.newyorker.com/magazine/2007/12/10/the-checklist"/>
          <p:cNvSpPr txBox="1"/>
          <p:nvPr/>
        </p:nvSpPr>
        <p:spPr>
          <a:xfrm>
            <a:off x="5841731" y="12798518"/>
            <a:ext cx="10686543" cy="411278"/>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defTabSz="2438339">
              <a:defRPr sz="2200"/>
            </a:pPr>
            <a:r>
              <a:t>More on checklists: </a:t>
            </a:r>
            <a:r>
              <a:rPr u="sng">
                <a:hlinkClick r:id="rId2" invalidUrl="" action="" tgtFrame="" tooltip="" history="1" highlightClick="0" endSnd="0"/>
              </a:rPr>
              <a:t>https://www.newyorker.com/magazine/2007/12/10/the-checklist</a:t>
            </a:r>
            <a:r>
              <a:t> </a:t>
            </a:r>
          </a:p>
        </p:txBody>
      </p:sp>
      <p:pic>
        <p:nvPicPr>
          <p:cNvPr id="264" name="A340-Normal-Checklist.jpg" descr="A340-Normal-Checklist.jpg"/>
          <p:cNvPicPr>
            <a:picLocks noChangeAspect="1"/>
          </p:cNvPicPr>
          <p:nvPr/>
        </p:nvPicPr>
        <p:blipFill>
          <a:blip r:embed="rId3">
            <a:extLst/>
          </a:blip>
          <a:stretch>
            <a:fillRect/>
          </a:stretch>
        </p:blipFill>
        <p:spPr>
          <a:xfrm>
            <a:off x="14656999" y="3623798"/>
            <a:ext cx="6408557" cy="8746168"/>
          </a:xfrm>
          <a:prstGeom prst="rect">
            <a:avLst/>
          </a:prstGeom>
          <a:ln w="12700">
            <a:miter lim="400000"/>
          </a:ln>
        </p:spPr>
      </p:pic>
      <p:pic>
        <p:nvPicPr>
          <p:cNvPr id="265" name="Image" descr="Image"/>
          <p:cNvPicPr>
            <a:picLocks noChangeAspect="1"/>
          </p:cNvPicPr>
          <p:nvPr/>
        </p:nvPicPr>
        <p:blipFill>
          <a:blip r:embed="rId4">
            <a:extLst/>
          </a:blip>
          <a:stretch>
            <a:fillRect/>
          </a:stretch>
        </p:blipFill>
        <p:spPr>
          <a:xfrm>
            <a:off x="3186896" y="4211508"/>
            <a:ext cx="11356124" cy="757075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Zoom Mechanics"/>
          <p:cNvSpPr txBox="1"/>
          <p:nvPr>
            <p:ph type="title"/>
          </p:nvPr>
        </p:nvSpPr>
        <p:spPr>
          <a:prstGeom prst="rect">
            <a:avLst/>
          </a:prstGeom>
        </p:spPr>
        <p:txBody>
          <a:bodyPr/>
          <a:lstStyle/>
          <a:p>
            <a:pPr/>
            <a:r>
              <a:t>Zoom Mechanics</a:t>
            </a:r>
          </a:p>
        </p:txBody>
      </p:sp>
      <p:sp>
        <p:nvSpPr>
          <p:cNvPr id="167" name="Slide Subtitle"/>
          <p:cNvSpPr txBox="1"/>
          <p:nvPr>
            <p:ph type="body" idx="21"/>
          </p:nvPr>
        </p:nvSpPr>
        <p:spPr>
          <a:prstGeom prst="rect">
            <a:avLst/>
          </a:prstGeom>
        </p:spPr>
        <p:txBody>
          <a:bodyPr/>
          <a:lstStyle/>
          <a:p>
            <a:pPr/>
          </a:p>
        </p:txBody>
      </p:sp>
      <p:sp>
        <p:nvSpPr>
          <p:cNvPr id="168" name="Recording: This meeting is being recorded…"/>
          <p:cNvSpPr txBox="1"/>
          <p:nvPr>
            <p:ph type="body" idx="1"/>
          </p:nvPr>
        </p:nvSpPr>
        <p:spPr>
          <a:prstGeom prst="rect">
            <a:avLst/>
          </a:prstGeom>
        </p:spPr>
        <p:txBody>
          <a:bodyPr/>
          <a:lstStyle/>
          <a:p>
            <a:pPr marL="457200" indent="-457200" defTabSz="1828754">
              <a:spcBef>
                <a:spcPts val="3300"/>
              </a:spcBef>
              <a:defRPr sz="3600"/>
            </a:pPr>
            <a:r>
              <a:t>Recording: This meeting is being recorded</a:t>
            </a:r>
          </a:p>
          <a:p>
            <a:pPr marL="457200" indent="-457200" defTabSz="1828754">
              <a:spcBef>
                <a:spcPts val="3300"/>
              </a:spcBef>
              <a:defRPr sz="3600"/>
            </a:pPr>
            <a:r>
              <a:t>If you feel comfortable having your camera on, please do so! If not: a photo?</a:t>
            </a:r>
          </a:p>
          <a:p>
            <a:pPr marL="457200" indent="-457200" defTabSz="1828754">
              <a:spcBef>
                <a:spcPts val="3300"/>
              </a:spcBef>
              <a:defRPr sz="3600"/>
            </a:pPr>
            <a:r>
              <a:t>I can see the zoom chat while lecturing, slack while you’re in breakout rooms</a:t>
            </a:r>
          </a:p>
          <a:p>
            <a:pPr marL="457200" indent="-457200" defTabSz="1828754">
              <a:spcBef>
                <a:spcPts val="3300"/>
              </a:spcBef>
              <a:defRPr sz="3600"/>
            </a:pPr>
            <a:r>
              <a:t>If you have a question or comment, please either:</a:t>
            </a:r>
          </a:p>
          <a:p>
            <a:pPr lvl="1" marL="914400" indent="-457200" defTabSz="1828754">
              <a:spcBef>
                <a:spcPts val="3300"/>
              </a:spcBef>
              <a:defRPr sz="3600"/>
            </a:pPr>
            <a:r>
              <a:t>“Raise hand” - I will call on you</a:t>
            </a:r>
          </a:p>
          <a:p>
            <a:pPr lvl="1" marL="914400" indent="-457200" defTabSz="1828754">
              <a:spcBef>
                <a:spcPts val="3300"/>
              </a:spcBef>
              <a:defRPr sz="3600"/>
            </a:pPr>
            <a:r>
              <a:t>Write “Q: &lt;my question&gt;” in chat - I will answer</a:t>
            </a:r>
            <a:br/>
            <a:r>
              <a:t>   your question, and might mention your name and ask you</a:t>
            </a:r>
            <a:br/>
            <a:r>
              <a:t>   a follow-up to make sure your question is addressed</a:t>
            </a:r>
          </a:p>
          <a:p>
            <a:pPr lvl="1" marL="914400" indent="-457200" defTabSz="1828754">
              <a:spcBef>
                <a:spcPts val="3300"/>
              </a:spcBef>
              <a:defRPr sz="3600"/>
            </a:pPr>
            <a:r>
              <a:t>Write “SQ: &lt;my question&gt;” in chat - I will answer</a:t>
            </a:r>
            <a:br/>
            <a:r>
              <a:t>   your question, and not mention your name or expect you to</a:t>
            </a:r>
            <a:br/>
            <a:r>
              <a:t>   respond verbally</a:t>
            </a:r>
          </a:p>
        </p:txBody>
      </p:sp>
      <p:pic>
        <p:nvPicPr>
          <p:cNvPr id="169" name="IMG_5632.jpeg" descr="IMG_5632.jpeg"/>
          <p:cNvPicPr>
            <a:picLocks noChangeAspect="1"/>
          </p:cNvPicPr>
          <p:nvPr/>
        </p:nvPicPr>
        <p:blipFill>
          <a:blip r:embed="rId2">
            <a:extLst/>
          </a:blip>
          <a:stretch>
            <a:fillRect/>
          </a:stretch>
        </p:blipFill>
        <p:spPr>
          <a:xfrm>
            <a:off x="16548003" y="8143606"/>
            <a:ext cx="7063663" cy="5297747"/>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Code review checklists"/>
          <p:cNvSpPr txBox="1"/>
          <p:nvPr>
            <p:ph type="title"/>
          </p:nvPr>
        </p:nvSpPr>
        <p:spPr>
          <a:prstGeom prst="rect">
            <a:avLst/>
          </a:prstGeom>
        </p:spPr>
        <p:txBody>
          <a:bodyPr/>
          <a:lstStyle/>
          <a:p>
            <a:pPr/>
            <a:r>
              <a:t>Code review checklists</a:t>
            </a:r>
          </a:p>
        </p:txBody>
      </p:sp>
      <p:sp>
        <p:nvSpPr>
          <p:cNvPr id="268" name="Some common ideas to get your checklist starte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Some common ideas to get your checklist started</a:t>
            </a:r>
          </a:p>
        </p:txBody>
      </p:sp>
      <p:sp>
        <p:nvSpPr>
          <p:cNvPr id="269" name="Am I able to understand the code easily?…"/>
          <p:cNvSpPr txBox="1"/>
          <p:nvPr>
            <p:ph type="body" idx="1"/>
          </p:nvPr>
        </p:nvSpPr>
        <p:spPr>
          <a:xfrm>
            <a:off x="1206500" y="3298373"/>
            <a:ext cx="21971000" cy="8256011"/>
          </a:xfrm>
          <a:prstGeom prst="rect">
            <a:avLst/>
          </a:prstGeom>
        </p:spPr>
        <p:txBody>
          <a:bodyPr/>
          <a:lstStyle/>
          <a:p>
            <a:pPr/>
            <a:r>
              <a:t>Am I able to understand the code easily?</a:t>
            </a:r>
          </a:p>
          <a:p>
            <a:pPr/>
            <a:r>
              <a:t>Does the code follow our style guidelines?</a:t>
            </a:r>
          </a:p>
          <a:p>
            <a:pPr/>
            <a:r>
              <a:t>Is the same code duplicated more than once?</a:t>
            </a:r>
          </a:p>
          <a:p>
            <a:pPr/>
            <a:r>
              <a:t>Does this code meet our non-functional requirements?</a:t>
            </a:r>
          </a:p>
          <a:p>
            <a:pPr/>
            <a:r>
              <a:t>Is this code maintainable? Does it have </a:t>
            </a:r>
            <a:r>
              <a:rPr b="1"/>
              <a:t>tests</a:t>
            </a:r>
            <a:r>
              <a:t>?</a:t>
            </a:r>
          </a:p>
          <a:p>
            <a:pPr/>
            <a:r>
              <a:t>Does this code have unintended side-effects?</a:t>
            </a:r>
          </a:p>
          <a:p>
            <a:pPr/>
            <a:r>
              <a:t>Can include issues previously detected in the past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Code Review: Proposed Patch"/>
          <p:cNvSpPr txBox="1"/>
          <p:nvPr>
            <p:ph type="title"/>
          </p:nvPr>
        </p:nvSpPr>
        <p:spPr>
          <a:prstGeom prst="rect">
            <a:avLst/>
          </a:prstGeom>
        </p:spPr>
        <p:txBody>
          <a:bodyPr/>
          <a:lstStyle/>
          <a:p>
            <a:pPr/>
            <a:r>
              <a:t>Code Review: Proposed Patch</a:t>
            </a:r>
          </a:p>
        </p:txBody>
      </p:sp>
      <p:sp>
        <p:nvSpPr>
          <p:cNvPr id="272" name="“Prevents more than 5 users from joining the ro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“Prevents more than 5 users from joining the room”</a:t>
            </a:r>
          </a:p>
        </p:txBody>
      </p:sp>
      <p:sp>
        <p:nvSpPr>
          <p:cNvPr id="273" name="it('Does not allow more than 5 users to join a room', async () =&gt; {…"/>
          <p:cNvSpPr txBox="1"/>
          <p:nvPr/>
        </p:nvSpPr>
        <p:spPr>
          <a:xfrm>
            <a:off x="1846175" y="5171507"/>
            <a:ext cx="19868556"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a:solidFill>
                  <a:srgbClr val="018001"/>
                </a:solidFill>
                <a:latin typeface="Courier"/>
                <a:ea typeface="Courier"/>
                <a:cs typeface="Courier"/>
                <a:sym typeface="Courier"/>
              </a:defRPr>
            </a:pPr>
            <a:r>
              <a:rPr i="1">
                <a:solidFill>
                  <a:srgbClr val="66187A"/>
                </a:solidFill>
              </a:rPr>
              <a:t>it</a:t>
            </a:r>
            <a:r>
              <a:rPr b="0">
                <a:solidFill>
                  <a:srgbClr val="000000"/>
                </a:solidFill>
              </a:rPr>
              <a:t>(</a:t>
            </a:r>
            <a:r>
              <a:t>'Does not allow more than 5 users to join a room'</a:t>
            </a:r>
            <a:r>
              <a:rPr b="0">
                <a:solidFill>
                  <a:srgbClr val="000000"/>
                </a:solidFill>
              </a:rPr>
              <a:t>, </a:t>
            </a:r>
            <a:r>
              <a:rPr>
                <a:solidFill>
                  <a:srgbClr val="011480"/>
                </a:solidFill>
              </a:rPr>
              <a:t>async </a:t>
            </a:r>
            <a:r>
              <a:rPr b="0">
                <a:solidFill>
                  <a:srgbClr val="000000"/>
                </a:solidFill>
              </a:rPr>
              <a:t>() =&gt; {</a:t>
            </a:r>
            <a:endParaRPr b="0">
              <a:solidFill>
                <a:srgbClr val="000000"/>
              </a:solidFill>
            </a:endParaRPr>
          </a:p>
          <a:p>
            <a:pPr algn="l" defTabSz="457200">
              <a:defRPr>
                <a:solidFill>
                  <a:srgbClr val="66187A"/>
                </a:solidFill>
                <a:latin typeface="Courier"/>
                <a:ea typeface="Courier"/>
                <a:cs typeface="Courier"/>
                <a:sym typeface="Courier"/>
              </a:defRPr>
            </a:pPr>
            <a:r>
              <a:rPr>
                <a:solidFill>
                  <a:srgbClr val="000000"/>
                </a:solidFill>
              </a:rPr>
              <a:t>  </a:t>
            </a:r>
            <a:r>
              <a:rPr b="1">
                <a:solidFill>
                  <a:srgbClr val="011480"/>
                </a:solidFill>
              </a:rPr>
              <a:t>const </a:t>
            </a:r>
            <a:r>
              <a:rPr>
                <a:solidFill>
                  <a:srgbClr val="458383"/>
                </a:solidFill>
              </a:rPr>
              <a:t>newRoom </a:t>
            </a:r>
            <a:r>
              <a:rPr>
                <a:solidFill>
                  <a:srgbClr val="000000"/>
                </a:solidFill>
              </a:rPr>
              <a:t>= </a:t>
            </a:r>
            <a:r>
              <a:rPr b="1">
                <a:solidFill>
                  <a:srgbClr val="011480"/>
                </a:solidFill>
              </a:rPr>
              <a:t>await </a:t>
            </a:r>
            <a:r>
              <a:rPr>
                <a:solidFill>
                  <a:srgbClr val="458383"/>
                </a:solidFill>
              </a:rPr>
              <a:t>apiClient</a:t>
            </a:r>
            <a:r>
              <a:rPr>
                <a:solidFill>
                  <a:srgbClr val="000000"/>
                </a:solidFill>
              </a:rPr>
              <a:t>.</a:t>
            </a:r>
            <a:r>
              <a:rPr>
                <a:solidFill>
                  <a:srgbClr val="7A7A43"/>
                </a:solidFill>
              </a:rPr>
              <a:t>createRoom</a:t>
            </a:r>
            <a:r>
              <a:rPr>
                <a:solidFill>
                  <a:srgbClr val="000000"/>
                </a:solidFill>
              </a:rPr>
              <a:t>({</a:t>
            </a:r>
            <a:r>
              <a:rPr b="1"/>
              <a:t>isPubliclyListed</a:t>
            </a:r>
            <a:r>
              <a:rPr>
                <a:solidFill>
                  <a:srgbClr val="000000"/>
                </a:solidFill>
              </a:rPr>
              <a:t>: </a:t>
            </a:r>
            <a:r>
              <a:rPr b="1">
                <a:solidFill>
                  <a:srgbClr val="011480"/>
                </a:solidFill>
              </a:rPr>
              <a:t>true</a:t>
            </a:r>
            <a:r>
              <a:rPr>
                <a:solidFill>
                  <a:srgbClr val="000000"/>
                </a:solidFill>
              </a:rPr>
              <a:t>, </a:t>
            </a:r>
            <a:r>
              <a:rPr b="1"/>
              <a:t>friendlyName</a:t>
            </a:r>
            <a:r>
              <a:rPr>
                <a:solidFill>
                  <a:srgbClr val="000000"/>
                </a:solidFill>
              </a:rPr>
              <a:t>: </a:t>
            </a:r>
            <a:r>
              <a:rPr b="1">
                <a:solidFill>
                  <a:srgbClr val="018001"/>
                </a:solidFill>
              </a:rPr>
              <a:t>'test'</a:t>
            </a:r>
            <a:r>
              <a:rPr>
                <a:solidFill>
                  <a:srgbClr val="000000"/>
                </a:solidFill>
              </a:rPr>
              <a:t>});</a:t>
            </a:r>
            <a:endParaRPr>
              <a:solidFill>
                <a:srgbClr val="000000"/>
              </a:solidFill>
            </a:endParaRPr>
          </a:p>
          <a:p>
            <a:pPr algn="l" defTabSz="457200">
              <a:defRPr>
                <a:solidFill>
                  <a:srgbClr val="458383"/>
                </a:solidFill>
                <a:latin typeface="Courier"/>
                <a:ea typeface="Courier"/>
                <a:cs typeface="Courier"/>
                <a:sym typeface="Courier"/>
              </a:defRPr>
            </a:pPr>
            <a:r>
              <a:rPr>
                <a:solidFill>
                  <a:srgbClr val="000000"/>
                </a:solidFill>
              </a:rPr>
              <a:t>  </a:t>
            </a:r>
            <a:r>
              <a:rPr b="1">
                <a:solidFill>
                  <a:srgbClr val="011480"/>
                </a:solidFill>
              </a:rPr>
              <a:t>const </a:t>
            </a:r>
            <a:r>
              <a:t>promisesShouldBeAccepted </a:t>
            </a:r>
            <a:r>
              <a:rPr>
                <a:solidFill>
                  <a:srgbClr val="000000"/>
                </a:solidFill>
              </a:rPr>
              <a:t>= [];</a:t>
            </a:r>
            <a:endParaRPr>
              <a:solidFill>
                <a:srgbClr val="000000"/>
              </a:solidFill>
            </a:endParaRPr>
          </a:p>
          <a:p>
            <a:pPr algn="l" defTabSz="457200">
              <a:defRPr>
                <a:solidFill>
                  <a:srgbClr val="011480"/>
                </a:solidFill>
                <a:latin typeface="Courier"/>
                <a:ea typeface="Courier"/>
                <a:cs typeface="Courier"/>
                <a:sym typeface="Courier"/>
              </a:defRPr>
            </a:pPr>
            <a:r>
              <a:rPr>
                <a:solidFill>
                  <a:srgbClr val="000000"/>
                </a:solidFill>
              </a:rPr>
              <a:t>  </a:t>
            </a:r>
            <a:r>
              <a:rPr b="1"/>
              <a:t>for </a:t>
            </a:r>
            <a:r>
              <a:rPr>
                <a:solidFill>
                  <a:srgbClr val="000000"/>
                </a:solidFill>
              </a:rPr>
              <a:t>(</a:t>
            </a:r>
            <a:r>
              <a:rPr b="1"/>
              <a:t>let </a:t>
            </a:r>
            <a:r>
              <a:rPr>
                <a:solidFill>
                  <a:srgbClr val="458383"/>
                </a:solidFill>
              </a:rPr>
              <a:t>i </a:t>
            </a:r>
            <a:r>
              <a:rPr>
                <a:solidFill>
                  <a:srgbClr val="000000"/>
                </a:solidFill>
              </a:rPr>
              <a:t>= </a:t>
            </a:r>
            <a:r>
              <a:rPr>
                <a:solidFill>
                  <a:srgbClr val="0432FF"/>
                </a:solidFill>
              </a:rPr>
              <a:t>0</a:t>
            </a:r>
            <a:r>
              <a:rPr>
                <a:solidFill>
                  <a:srgbClr val="000000"/>
                </a:solidFill>
              </a:rPr>
              <a:t>; </a:t>
            </a:r>
            <a:r>
              <a:rPr>
                <a:solidFill>
                  <a:srgbClr val="458383"/>
                </a:solidFill>
              </a:rPr>
              <a:t>i </a:t>
            </a:r>
            <a:r>
              <a:rPr>
                <a:solidFill>
                  <a:srgbClr val="000000"/>
                </a:solidFill>
              </a:rPr>
              <a:t>&lt; </a:t>
            </a:r>
            <a:r>
              <a:rPr>
                <a:solidFill>
                  <a:srgbClr val="0432FF"/>
                </a:solidFill>
              </a:rPr>
              <a:t>5</a:t>
            </a:r>
            <a:r>
              <a:rPr>
                <a:solidFill>
                  <a:srgbClr val="000000"/>
                </a:solidFill>
              </a:rPr>
              <a:t>; </a:t>
            </a:r>
            <a:r>
              <a:rPr>
                <a:solidFill>
                  <a:srgbClr val="458383"/>
                </a:solidFill>
              </a:rPr>
              <a:t>i </a:t>
            </a:r>
            <a:r>
              <a:rPr>
                <a:solidFill>
                  <a:srgbClr val="000000"/>
                </a:solidFill>
              </a:rPr>
              <a:t>+= </a:t>
            </a:r>
            <a:r>
              <a:rPr>
                <a:solidFill>
                  <a:srgbClr val="0432FF"/>
                </a:solidFill>
              </a:rPr>
              <a:t>1</a:t>
            </a:r>
            <a:r>
              <a:rPr>
                <a:solidFill>
                  <a:srgbClr val="000000"/>
                </a:solidFill>
              </a:rPr>
              <a:t>) {</a:t>
            </a:r>
            <a:endParaRPr>
              <a:solidFill>
                <a:srgbClr val="000000"/>
              </a:solidFill>
            </a:endParaRPr>
          </a:p>
          <a:p>
            <a:pPr algn="l" defTabSz="457200">
              <a:defRPr>
                <a:solidFill>
                  <a:srgbClr val="458383"/>
                </a:solidFill>
                <a:latin typeface="Courier"/>
                <a:ea typeface="Courier"/>
                <a:cs typeface="Courier"/>
                <a:sym typeface="Courier"/>
              </a:defRPr>
            </a:pPr>
            <a:r>
              <a:rPr>
                <a:solidFill>
                  <a:srgbClr val="000000"/>
                </a:solidFill>
              </a:rPr>
              <a:t>    </a:t>
            </a:r>
            <a:r>
              <a:t>promisesShouldBeAccepted</a:t>
            </a:r>
            <a:r>
              <a:rPr>
                <a:solidFill>
                  <a:srgbClr val="000000"/>
                </a:solidFill>
              </a:rPr>
              <a:t>.</a:t>
            </a:r>
            <a:r>
              <a:rPr>
                <a:solidFill>
                  <a:srgbClr val="7A7A43"/>
                </a:solidFill>
              </a:rPr>
              <a:t>push</a:t>
            </a:r>
            <a:r>
              <a:rPr>
                <a:solidFill>
                  <a:srgbClr val="000000"/>
                </a:solidFill>
              </a:rPr>
              <a:t>(</a:t>
            </a:r>
            <a:r>
              <a:t>apiClient</a:t>
            </a:r>
            <a:r>
              <a:rPr>
                <a:solidFill>
                  <a:srgbClr val="000000"/>
                </a:solidFill>
              </a:rPr>
              <a:t>.</a:t>
            </a:r>
            <a:r>
              <a:rPr>
                <a:solidFill>
                  <a:srgbClr val="7A7A43"/>
                </a:solidFill>
              </a:rPr>
              <a:t>joinRoom</a:t>
            </a:r>
            <a:r>
              <a:rPr>
                <a:solidFill>
                  <a:srgbClr val="000000"/>
                </a:solidFill>
              </a:rPr>
              <a:t>({</a:t>
            </a:r>
            <a:r>
              <a:rPr b="1">
                <a:solidFill>
                  <a:srgbClr val="66187A"/>
                </a:solidFill>
              </a:rPr>
              <a:t>userName</a:t>
            </a:r>
            <a:r>
              <a:rPr>
                <a:solidFill>
                  <a:srgbClr val="000000"/>
                </a:solidFill>
              </a:rPr>
              <a:t>: </a:t>
            </a:r>
            <a:r>
              <a:rPr b="1">
                <a:solidFill>
                  <a:srgbClr val="018001"/>
                </a:solidFill>
              </a:rPr>
              <a:t>'test'</a:t>
            </a:r>
            <a:r>
              <a:rPr>
                <a:solidFill>
                  <a:srgbClr val="000000"/>
                </a:solidFill>
              </a:rPr>
              <a:t>, </a:t>
            </a:r>
            <a:r>
              <a:rPr b="1">
                <a:solidFill>
                  <a:srgbClr val="66187A"/>
                </a:solidFill>
              </a:rPr>
              <a:t>coveyTownID</a:t>
            </a:r>
            <a:r>
              <a:rPr>
                <a:solidFill>
                  <a:srgbClr val="000000"/>
                </a:solidFill>
              </a:rPr>
              <a:t>: </a:t>
            </a:r>
            <a:r>
              <a:t>newRoom</a:t>
            </a:r>
            <a:r>
              <a:rPr>
                <a:solidFill>
                  <a:srgbClr val="000000"/>
                </a:solidFill>
              </a:rPr>
              <a:t>.</a:t>
            </a:r>
            <a:r>
              <a:rPr b="1">
                <a:solidFill>
                  <a:srgbClr val="66187A"/>
                </a:solidFill>
              </a:rPr>
              <a:t>coveyTownID</a:t>
            </a:r>
            <a:r>
              <a:rPr>
                <a:solidFill>
                  <a:srgbClr val="000000"/>
                </a:solidFill>
              </a:rPr>
              <a:t>}));</a:t>
            </a:r>
            <a:endParaRPr>
              <a:solidFill>
                <a:srgbClr val="000000"/>
              </a:solidFill>
            </a:endParaRPr>
          </a:p>
          <a:p>
            <a:pPr algn="l" defTabSz="457200">
              <a:defRPr>
                <a:solidFill>
                  <a:srgbClr val="000000"/>
                </a:solidFill>
                <a:latin typeface="Courier"/>
                <a:ea typeface="Courier"/>
                <a:cs typeface="Courier"/>
                <a:sym typeface="Courier"/>
              </a:defRPr>
            </a:pPr>
            <a:r>
              <a:t>  }</a:t>
            </a:r>
          </a:p>
          <a:p>
            <a:pPr algn="l" defTabSz="457200">
              <a:defRPr>
                <a:solidFill>
                  <a:srgbClr val="458383"/>
                </a:solidFill>
                <a:latin typeface="Courier"/>
                <a:ea typeface="Courier"/>
                <a:cs typeface="Courier"/>
                <a:sym typeface="Courier"/>
              </a:defRPr>
            </a:pPr>
            <a:r>
              <a:rPr>
                <a:solidFill>
                  <a:srgbClr val="000000"/>
                </a:solidFill>
              </a:rPr>
              <a:t>  </a:t>
            </a:r>
            <a:r>
              <a:rPr b="1">
                <a:solidFill>
                  <a:srgbClr val="011480"/>
                </a:solidFill>
              </a:rPr>
              <a:t>await </a:t>
            </a:r>
            <a:r>
              <a:rPr>
                <a:solidFill>
                  <a:srgbClr val="000000"/>
                </a:solidFill>
              </a:rPr>
              <a:t>Promise.</a:t>
            </a:r>
            <a:r>
              <a:rPr>
                <a:solidFill>
                  <a:srgbClr val="7A7A43"/>
                </a:solidFill>
              </a:rPr>
              <a:t>all</a:t>
            </a:r>
            <a:r>
              <a:rPr>
                <a:solidFill>
                  <a:srgbClr val="000000"/>
                </a:solidFill>
              </a:rPr>
              <a:t>(</a:t>
            </a:r>
            <a:r>
              <a:t>promisesShouldBeAccepted</a:t>
            </a:r>
            <a:r>
              <a:rPr>
                <a:solidFill>
                  <a:srgbClr val="000000"/>
                </a:solidFill>
              </a:rPr>
              <a:t>);</a:t>
            </a:r>
            <a:endParaRPr>
              <a:solidFill>
                <a:srgbClr val="000000"/>
              </a:solidFill>
            </a:endParaRPr>
          </a:p>
          <a:p>
            <a:pPr algn="l" defTabSz="457200">
              <a:defRPr>
                <a:solidFill>
                  <a:srgbClr val="000000"/>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Code Review: Proposed Patch"/>
          <p:cNvSpPr txBox="1"/>
          <p:nvPr>
            <p:ph type="title"/>
          </p:nvPr>
        </p:nvSpPr>
        <p:spPr>
          <a:prstGeom prst="rect">
            <a:avLst/>
          </a:prstGeom>
        </p:spPr>
        <p:txBody>
          <a:bodyPr/>
          <a:lstStyle/>
          <a:p>
            <a:pPr/>
            <a:r>
              <a:t>Code Review: Proposed Patch</a:t>
            </a:r>
          </a:p>
        </p:txBody>
      </p:sp>
      <p:sp>
        <p:nvSpPr>
          <p:cNvPr id="278" name="“Prevents more than 5 users from joining the ro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“Prevents more than 5 users from joining the room”</a:t>
            </a:r>
          </a:p>
        </p:txBody>
      </p:sp>
      <p:sp>
        <p:nvSpPr>
          <p:cNvPr id="279" name="it('Does not allow more than maximum users to join a room', async () =&gt; {…"/>
          <p:cNvSpPr txBox="1"/>
          <p:nvPr/>
        </p:nvSpPr>
        <p:spPr>
          <a:xfrm>
            <a:off x="2257722" y="4019550"/>
            <a:ext cx="19868556" cy="567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a:solidFill>
                  <a:srgbClr val="018001"/>
                </a:solidFill>
                <a:latin typeface="Courier"/>
                <a:ea typeface="Courier"/>
                <a:cs typeface="Courier"/>
                <a:sym typeface="Courier"/>
              </a:defRPr>
            </a:pPr>
            <a:r>
              <a:rPr i="1">
                <a:solidFill>
                  <a:srgbClr val="66187A"/>
                </a:solidFill>
              </a:rPr>
              <a:t>it</a:t>
            </a:r>
            <a:r>
              <a:rPr b="0">
                <a:solidFill>
                  <a:srgbClr val="000000"/>
                </a:solidFill>
              </a:rPr>
              <a:t>(</a:t>
            </a:r>
            <a:r>
              <a:t>'Does not allow more than maximum users to join a room'</a:t>
            </a:r>
            <a:r>
              <a:rPr b="0">
                <a:solidFill>
                  <a:srgbClr val="000000"/>
                </a:solidFill>
              </a:rPr>
              <a:t>, </a:t>
            </a:r>
            <a:r>
              <a:rPr>
                <a:solidFill>
                  <a:srgbClr val="011480"/>
                </a:solidFill>
              </a:rPr>
              <a:t>async </a:t>
            </a:r>
            <a:r>
              <a:rPr b="0">
                <a:solidFill>
                  <a:srgbClr val="000000"/>
                </a:solidFill>
              </a:rPr>
              <a:t>() =&gt; {</a:t>
            </a:r>
            <a:endParaRPr b="0">
              <a:solidFill>
                <a:srgbClr val="000000"/>
              </a:solidFill>
            </a:endParaRPr>
          </a:p>
          <a:p>
            <a:pPr algn="l" defTabSz="457200">
              <a:defRPr>
                <a:solidFill>
                  <a:srgbClr val="66187A"/>
                </a:solidFill>
                <a:latin typeface="Courier"/>
                <a:ea typeface="Courier"/>
                <a:cs typeface="Courier"/>
                <a:sym typeface="Courier"/>
              </a:defRPr>
            </a:pPr>
            <a:r>
              <a:rPr>
                <a:solidFill>
                  <a:srgbClr val="000000"/>
                </a:solidFill>
              </a:rPr>
              <a:t>  </a:t>
            </a:r>
            <a:r>
              <a:rPr b="1">
                <a:solidFill>
                  <a:srgbClr val="011480"/>
                </a:solidFill>
              </a:rPr>
              <a:t>const </a:t>
            </a:r>
            <a:r>
              <a:rPr>
                <a:solidFill>
                  <a:srgbClr val="458383"/>
                </a:solidFill>
              </a:rPr>
              <a:t>newRoom </a:t>
            </a:r>
            <a:r>
              <a:rPr>
                <a:solidFill>
                  <a:srgbClr val="000000"/>
                </a:solidFill>
              </a:rPr>
              <a:t>= </a:t>
            </a:r>
            <a:r>
              <a:rPr b="1">
                <a:solidFill>
                  <a:srgbClr val="011480"/>
                </a:solidFill>
              </a:rPr>
              <a:t>await </a:t>
            </a:r>
            <a:r>
              <a:rPr>
                <a:solidFill>
                  <a:srgbClr val="458383"/>
                </a:solidFill>
              </a:rPr>
              <a:t>apiClient</a:t>
            </a:r>
            <a:r>
              <a:rPr>
                <a:solidFill>
                  <a:srgbClr val="000000"/>
                </a:solidFill>
              </a:rPr>
              <a:t>.</a:t>
            </a:r>
            <a:r>
              <a:rPr>
                <a:solidFill>
                  <a:srgbClr val="7A7A43"/>
                </a:solidFill>
              </a:rPr>
              <a:t>createRoom</a:t>
            </a:r>
            <a:r>
              <a:rPr>
                <a:solidFill>
                  <a:srgbClr val="000000"/>
                </a:solidFill>
              </a:rPr>
              <a:t>({</a:t>
            </a:r>
            <a:r>
              <a:rPr b="1"/>
              <a:t>isPubliclyListed</a:t>
            </a:r>
            <a:r>
              <a:rPr>
                <a:solidFill>
                  <a:srgbClr val="000000"/>
                </a:solidFill>
              </a:rPr>
              <a:t>: </a:t>
            </a:r>
            <a:r>
              <a:rPr b="1">
                <a:solidFill>
                  <a:srgbClr val="011480"/>
                </a:solidFill>
              </a:rPr>
              <a:t>true</a:t>
            </a:r>
            <a:r>
              <a:rPr>
                <a:solidFill>
                  <a:srgbClr val="000000"/>
                </a:solidFill>
              </a:rPr>
              <a:t>, </a:t>
            </a:r>
            <a:r>
              <a:rPr b="1"/>
              <a:t>friendlyName</a:t>
            </a:r>
            <a:r>
              <a:rPr>
                <a:solidFill>
                  <a:srgbClr val="000000"/>
                </a:solidFill>
              </a:rPr>
              <a:t>: </a:t>
            </a:r>
            <a:r>
              <a:rPr b="1">
                <a:solidFill>
                  <a:srgbClr val="018001"/>
                </a:solidFill>
              </a:rPr>
              <a:t>'test'</a:t>
            </a:r>
            <a:r>
              <a:rPr>
                <a:solidFill>
                  <a:srgbClr val="000000"/>
                </a:solidFill>
              </a:rPr>
              <a:t>});</a:t>
            </a:r>
            <a:endParaRPr>
              <a:solidFill>
                <a:srgbClr val="000000"/>
              </a:solidFill>
            </a:endParaRPr>
          </a:p>
          <a:p>
            <a:pPr algn="l" defTabSz="457200">
              <a:defRPr>
                <a:solidFill>
                  <a:srgbClr val="458383"/>
                </a:solidFill>
                <a:latin typeface="Courier"/>
                <a:ea typeface="Courier"/>
                <a:cs typeface="Courier"/>
                <a:sym typeface="Courier"/>
              </a:defRPr>
            </a:pPr>
            <a:r>
              <a:rPr>
                <a:solidFill>
                  <a:srgbClr val="000000"/>
                </a:solidFill>
              </a:rPr>
              <a:t>  </a:t>
            </a:r>
            <a:r>
              <a:rPr b="1">
                <a:solidFill>
                  <a:srgbClr val="011480"/>
                </a:solidFill>
              </a:rPr>
              <a:t>const </a:t>
            </a:r>
            <a:r>
              <a:t>rooms </a:t>
            </a:r>
            <a:r>
              <a:rPr>
                <a:solidFill>
                  <a:srgbClr val="000000"/>
                </a:solidFill>
              </a:rPr>
              <a:t>= </a:t>
            </a:r>
            <a:r>
              <a:rPr b="1">
                <a:solidFill>
                  <a:srgbClr val="011480"/>
                </a:solidFill>
              </a:rPr>
              <a:t>await </a:t>
            </a:r>
            <a:r>
              <a:t>apiClient</a:t>
            </a:r>
            <a:r>
              <a:rPr>
                <a:solidFill>
                  <a:srgbClr val="000000"/>
                </a:solidFill>
              </a:rPr>
              <a:t>.</a:t>
            </a:r>
            <a:r>
              <a:rPr>
                <a:solidFill>
                  <a:srgbClr val="7A7A43"/>
                </a:solidFill>
              </a:rPr>
              <a:t>listRooms</a:t>
            </a:r>
            <a:r>
              <a:rPr>
                <a:solidFill>
                  <a:srgbClr val="000000"/>
                </a:solidFill>
              </a:rPr>
              <a:t>();</a:t>
            </a:r>
            <a:endParaRPr>
              <a:solidFill>
                <a:srgbClr val="000000"/>
              </a:solidFill>
            </a:endParaRPr>
          </a:p>
          <a:p>
            <a:pPr algn="l" defTabSz="457200">
              <a:defRPr>
                <a:solidFill>
                  <a:srgbClr val="000000"/>
                </a:solidFill>
                <a:latin typeface="Courier"/>
                <a:ea typeface="Courier"/>
                <a:cs typeface="Courier"/>
                <a:sym typeface="Courier"/>
              </a:defRPr>
            </a:pPr>
            <a:r>
              <a:t>  </a:t>
            </a:r>
            <a:r>
              <a:rPr b="1">
                <a:solidFill>
                  <a:srgbClr val="011480"/>
                </a:solidFill>
              </a:rPr>
              <a:t>const </a:t>
            </a:r>
            <a:r>
              <a:rPr>
                <a:solidFill>
                  <a:srgbClr val="458383"/>
                </a:solidFill>
              </a:rPr>
              <a:t>createdRoomInfo </a:t>
            </a:r>
            <a:r>
              <a:t>= </a:t>
            </a:r>
            <a:r>
              <a:rPr>
                <a:solidFill>
                  <a:srgbClr val="458383"/>
                </a:solidFill>
              </a:rPr>
              <a:t>rooms</a:t>
            </a:r>
            <a:r>
              <a:t>.</a:t>
            </a:r>
            <a:r>
              <a:rPr b="1">
                <a:solidFill>
                  <a:srgbClr val="66187A"/>
                </a:solidFill>
              </a:rPr>
              <a:t>towns</a:t>
            </a:r>
            <a:r>
              <a:t>.find(room =&gt; room.</a:t>
            </a:r>
            <a:r>
              <a:rPr b="1">
                <a:solidFill>
                  <a:srgbClr val="66187A"/>
                </a:solidFill>
              </a:rPr>
              <a:t>coveyTownID </a:t>
            </a:r>
            <a:r>
              <a:t>=== </a:t>
            </a:r>
            <a:r>
              <a:rPr>
                <a:solidFill>
                  <a:srgbClr val="458383"/>
                </a:solidFill>
              </a:rPr>
              <a:t>newRoom</a:t>
            </a:r>
            <a:r>
              <a:t>.</a:t>
            </a:r>
            <a:r>
              <a:rPr b="1">
                <a:solidFill>
                  <a:srgbClr val="66187A"/>
                </a:solidFill>
              </a:rPr>
              <a:t>coveyTownID</a:t>
            </a:r>
            <a:r>
              <a:t>);</a:t>
            </a:r>
          </a:p>
          <a:p>
            <a:pPr algn="l" defTabSz="457200">
              <a:defRPr>
                <a:solidFill>
                  <a:srgbClr val="458383"/>
                </a:solidFill>
                <a:latin typeface="Courier"/>
                <a:ea typeface="Courier"/>
                <a:cs typeface="Courier"/>
                <a:sym typeface="Courier"/>
              </a:defRPr>
            </a:pPr>
            <a:r>
              <a:rPr>
                <a:solidFill>
                  <a:srgbClr val="000000"/>
                </a:solidFill>
              </a:rPr>
              <a:t>  </a:t>
            </a:r>
            <a:r>
              <a:rPr i="1">
                <a:solidFill>
                  <a:srgbClr val="000000"/>
                </a:solidFill>
              </a:rPr>
              <a:t>assert</a:t>
            </a:r>
            <a:r>
              <a:rPr>
                <a:solidFill>
                  <a:srgbClr val="000000"/>
                </a:solidFill>
              </a:rPr>
              <a:t>(</a:t>
            </a:r>
            <a:r>
              <a:t>createdRoomInfo</a:t>
            </a:r>
            <a:r>
              <a:rPr>
                <a:solidFill>
                  <a:srgbClr val="000000"/>
                </a:solidFill>
              </a:rPr>
              <a:t>);</a:t>
            </a:r>
            <a:endParaRPr>
              <a:solidFill>
                <a:srgbClr val="000000"/>
              </a:solidFill>
            </a:endParaRPr>
          </a:p>
          <a:p>
            <a:pPr algn="l" defTabSz="457200">
              <a:defRPr>
                <a:solidFill>
                  <a:srgbClr val="458383"/>
                </a:solidFill>
                <a:latin typeface="Courier"/>
                <a:ea typeface="Courier"/>
                <a:cs typeface="Courier"/>
                <a:sym typeface="Courier"/>
              </a:defRPr>
            </a:pPr>
            <a:r>
              <a:rPr>
                <a:solidFill>
                  <a:srgbClr val="000000"/>
                </a:solidFill>
              </a:rPr>
              <a:t>  </a:t>
            </a:r>
            <a:r>
              <a:rPr b="1">
                <a:solidFill>
                  <a:srgbClr val="011480"/>
                </a:solidFill>
              </a:rPr>
              <a:t>const </a:t>
            </a:r>
            <a:r>
              <a:t>promisesShouldBeAccepted </a:t>
            </a:r>
            <a:r>
              <a:rPr>
                <a:solidFill>
                  <a:srgbClr val="000000"/>
                </a:solidFill>
              </a:rPr>
              <a:t>= [];</a:t>
            </a:r>
            <a:endParaRPr>
              <a:solidFill>
                <a:srgbClr val="000000"/>
              </a:solidFill>
            </a:endParaRPr>
          </a:p>
          <a:p>
            <a:pPr algn="l" defTabSz="457200">
              <a:defRPr>
                <a:solidFill>
                  <a:srgbClr val="66187A"/>
                </a:solidFill>
                <a:latin typeface="Courier"/>
                <a:ea typeface="Courier"/>
                <a:cs typeface="Courier"/>
                <a:sym typeface="Courier"/>
              </a:defRPr>
            </a:pPr>
            <a:r>
              <a:rPr>
                <a:solidFill>
                  <a:srgbClr val="000000"/>
                </a:solidFill>
              </a:rPr>
              <a:t>  </a:t>
            </a:r>
            <a:r>
              <a:rPr b="1">
                <a:solidFill>
                  <a:srgbClr val="011480"/>
                </a:solidFill>
              </a:rPr>
              <a:t>for </a:t>
            </a:r>
            <a:r>
              <a:rPr>
                <a:solidFill>
                  <a:srgbClr val="000000"/>
                </a:solidFill>
              </a:rPr>
              <a:t>(</a:t>
            </a:r>
            <a:r>
              <a:rPr b="1">
                <a:solidFill>
                  <a:srgbClr val="011480"/>
                </a:solidFill>
              </a:rPr>
              <a:t>let </a:t>
            </a:r>
            <a:r>
              <a:rPr>
                <a:solidFill>
                  <a:srgbClr val="458383"/>
                </a:solidFill>
              </a:rPr>
              <a:t>i </a:t>
            </a:r>
            <a:r>
              <a:rPr>
                <a:solidFill>
                  <a:srgbClr val="000000"/>
                </a:solidFill>
              </a:rPr>
              <a:t>= </a:t>
            </a:r>
            <a:r>
              <a:rPr>
                <a:solidFill>
                  <a:srgbClr val="0432FF"/>
                </a:solidFill>
              </a:rPr>
              <a:t>0</a:t>
            </a:r>
            <a:r>
              <a:rPr>
                <a:solidFill>
                  <a:srgbClr val="000000"/>
                </a:solidFill>
              </a:rPr>
              <a:t>; </a:t>
            </a:r>
            <a:r>
              <a:rPr>
                <a:solidFill>
                  <a:srgbClr val="458383"/>
                </a:solidFill>
              </a:rPr>
              <a:t>i </a:t>
            </a:r>
            <a:r>
              <a:rPr>
                <a:solidFill>
                  <a:srgbClr val="000000"/>
                </a:solidFill>
              </a:rPr>
              <a:t>&lt; </a:t>
            </a:r>
            <a:r>
              <a:rPr>
                <a:solidFill>
                  <a:srgbClr val="458383"/>
                </a:solidFill>
              </a:rPr>
              <a:t>createdRoomInfo</a:t>
            </a:r>
            <a:r>
              <a:rPr>
                <a:solidFill>
                  <a:srgbClr val="000000"/>
                </a:solidFill>
              </a:rPr>
              <a:t>.</a:t>
            </a:r>
            <a:r>
              <a:rPr b="1"/>
              <a:t>maximumOccupancy</a:t>
            </a:r>
            <a:r>
              <a:rPr>
                <a:solidFill>
                  <a:srgbClr val="000000"/>
                </a:solidFill>
              </a:rPr>
              <a:t>; </a:t>
            </a:r>
            <a:r>
              <a:rPr>
                <a:solidFill>
                  <a:srgbClr val="458383"/>
                </a:solidFill>
              </a:rPr>
              <a:t>i </a:t>
            </a:r>
            <a:r>
              <a:rPr>
                <a:solidFill>
                  <a:srgbClr val="000000"/>
                </a:solidFill>
              </a:rPr>
              <a:t>+= </a:t>
            </a:r>
            <a:r>
              <a:rPr>
                <a:solidFill>
                  <a:srgbClr val="0432FF"/>
                </a:solidFill>
              </a:rPr>
              <a:t>1</a:t>
            </a:r>
            <a:r>
              <a:rPr>
                <a:solidFill>
                  <a:srgbClr val="000000"/>
                </a:solidFill>
              </a:rPr>
              <a:t>) {</a:t>
            </a:r>
            <a:endParaRPr>
              <a:solidFill>
                <a:srgbClr val="000000"/>
              </a:solidFill>
            </a:endParaRPr>
          </a:p>
          <a:p>
            <a:pPr algn="l" defTabSz="457200">
              <a:defRPr>
                <a:solidFill>
                  <a:srgbClr val="458383"/>
                </a:solidFill>
                <a:latin typeface="Courier"/>
                <a:ea typeface="Courier"/>
                <a:cs typeface="Courier"/>
                <a:sym typeface="Courier"/>
              </a:defRPr>
            </a:pPr>
            <a:r>
              <a:rPr>
                <a:solidFill>
                  <a:srgbClr val="000000"/>
                </a:solidFill>
              </a:rPr>
              <a:t>    </a:t>
            </a:r>
            <a:r>
              <a:t>promisesShouldBeAccepted</a:t>
            </a:r>
            <a:r>
              <a:rPr>
                <a:solidFill>
                  <a:srgbClr val="000000"/>
                </a:solidFill>
              </a:rPr>
              <a:t>.</a:t>
            </a:r>
            <a:r>
              <a:rPr>
                <a:solidFill>
                  <a:srgbClr val="7A7A43"/>
                </a:solidFill>
              </a:rPr>
              <a:t>push</a:t>
            </a:r>
            <a:r>
              <a:rPr>
                <a:solidFill>
                  <a:srgbClr val="000000"/>
                </a:solidFill>
              </a:rPr>
              <a:t>(</a:t>
            </a:r>
            <a:r>
              <a:t>apiClient</a:t>
            </a:r>
            <a:r>
              <a:rPr>
                <a:solidFill>
                  <a:srgbClr val="000000"/>
                </a:solidFill>
              </a:rPr>
              <a:t>.</a:t>
            </a:r>
            <a:r>
              <a:rPr>
                <a:solidFill>
                  <a:srgbClr val="7A7A43"/>
                </a:solidFill>
              </a:rPr>
              <a:t>joinRoom</a:t>
            </a:r>
            <a:r>
              <a:rPr>
                <a:solidFill>
                  <a:srgbClr val="000000"/>
                </a:solidFill>
              </a:rPr>
              <a:t>({</a:t>
            </a:r>
            <a:r>
              <a:rPr b="1">
                <a:solidFill>
                  <a:srgbClr val="66187A"/>
                </a:solidFill>
              </a:rPr>
              <a:t>userName</a:t>
            </a:r>
            <a:r>
              <a:rPr>
                <a:solidFill>
                  <a:srgbClr val="000000"/>
                </a:solidFill>
              </a:rPr>
              <a:t>: </a:t>
            </a:r>
            <a:r>
              <a:rPr b="1">
                <a:solidFill>
                  <a:srgbClr val="018001"/>
                </a:solidFill>
              </a:rPr>
              <a:t>'test'</a:t>
            </a:r>
            <a:r>
              <a:rPr>
                <a:solidFill>
                  <a:srgbClr val="000000"/>
                </a:solidFill>
              </a:rPr>
              <a:t>, </a:t>
            </a:r>
            <a:r>
              <a:rPr b="1">
                <a:solidFill>
                  <a:srgbClr val="66187A"/>
                </a:solidFill>
              </a:rPr>
              <a:t>coveyTownID</a:t>
            </a:r>
            <a:r>
              <a:rPr>
                <a:solidFill>
                  <a:srgbClr val="000000"/>
                </a:solidFill>
              </a:rPr>
              <a:t>: </a:t>
            </a:r>
            <a:r>
              <a:t>newRoom</a:t>
            </a:r>
            <a:r>
              <a:rPr>
                <a:solidFill>
                  <a:srgbClr val="000000"/>
                </a:solidFill>
              </a:rPr>
              <a:t>.</a:t>
            </a:r>
            <a:r>
              <a:rPr b="1">
                <a:solidFill>
                  <a:srgbClr val="66187A"/>
                </a:solidFill>
              </a:rPr>
              <a:t>coveyTownID</a:t>
            </a:r>
            <a:r>
              <a:rPr>
                <a:solidFill>
                  <a:srgbClr val="000000"/>
                </a:solidFill>
              </a:rPr>
              <a:t>}));</a:t>
            </a:r>
            <a:endParaRPr>
              <a:solidFill>
                <a:srgbClr val="000000"/>
              </a:solidFill>
            </a:endParaRPr>
          </a:p>
          <a:p>
            <a:pPr algn="l" defTabSz="457200">
              <a:defRPr>
                <a:solidFill>
                  <a:srgbClr val="000000"/>
                </a:solidFill>
                <a:latin typeface="Courier"/>
                <a:ea typeface="Courier"/>
                <a:cs typeface="Courier"/>
                <a:sym typeface="Courier"/>
              </a:defRPr>
            </a:pPr>
            <a:r>
              <a:t>  }</a:t>
            </a:r>
          </a:p>
          <a:p>
            <a:pPr algn="l" defTabSz="457200">
              <a:defRPr>
                <a:solidFill>
                  <a:srgbClr val="458383"/>
                </a:solidFill>
                <a:latin typeface="Courier"/>
                <a:ea typeface="Courier"/>
                <a:cs typeface="Courier"/>
                <a:sym typeface="Courier"/>
              </a:defRPr>
            </a:pPr>
            <a:r>
              <a:rPr>
                <a:solidFill>
                  <a:srgbClr val="000000"/>
                </a:solidFill>
              </a:rPr>
              <a:t>  </a:t>
            </a:r>
            <a:r>
              <a:rPr b="1">
                <a:solidFill>
                  <a:srgbClr val="011480"/>
                </a:solidFill>
              </a:rPr>
              <a:t>await </a:t>
            </a:r>
            <a:r>
              <a:rPr>
                <a:solidFill>
                  <a:srgbClr val="000000"/>
                </a:solidFill>
              </a:rPr>
              <a:t>Promise.</a:t>
            </a:r>
            <a:r>
              <a:rPr>
                <a:solidFill>
                  <a:srgbClr val="7A7A43"/>
                </a:solidFill>
              </a:rPr>
              <a:t>all</a:t>
            </a:r>
            <a:r>
              <a:rPr>
                <a:solidFill>
                  <a:srgbClr val="000000"/>
                </a:solidFill>
              </a:rPr>
              <a:t>(</a:t>
            </a:r>
            <a:r>
              <a:t>promisesShouldBeAccepted</a:t>
            </a:r>
            <a:r>
              <a:rPr>
                <a:solidFill>
                  <a:srgbClr val="000000"/>
                </a:solidFill>
              </a:rPr>
              <a:t>);</a:t>
            </a:r>
            <a:endParaRPr>
              <a:solidFill>
                <a:srgbClr val="000000"/>
              </a:solidFill>
            </a:endParaRPr>
          </a:p>
          <a:p>
            <a:pPr algn="l" defTabSz="457200">
              <a:defRPr sz="2000">
                <a:solidFill>
                  <a:srgbClr val="458383"/>
                </a:solidFill>
                <a:latin typeface="Courier"/>
                <a:ea typeface="Courier"/>
                <a:cs typeface="Courier"/>
                <a:sym typeface="Courier"/>
              </a:defRPr>
            </a:pPr>
            <a:r>
              <a:rPr b="1">
                <a:solidFill>
                  <a:srgbClr val="011480"/>
                </a:solidFill>
              </a:rPr>
              <a:t>await </a:t>
            </a:r>
            <a:r>
              <a:rPr b="1" i="1">
                <a:solidFill>
                  <a:srgbClr val="66187A"/>
                </a:solidFill>
              </a:rPr>
              <a:t>expect</a:t>
            </a:r>
            <a:r>
              <a:rPr>
                <a:solidFill>
                  <a:srgbClr val="000000"/>
                </a:solidFill>
              </a:rPr>
              <a:t>(</a:t>
            </a:r>
            <a:r>
              <a:t>apiClient</a:t>
            </a:r>
          </a:p>
          <a:p>
            <a:pPr algn="l" defTabSz="457200">
              <a:defRPr sz="2000">
                <a:solidFill>
                  <a:srgbClr val="66187A"/>
                </a:solidFill>
                <a:latin typeface="Courier"/>
                <a:ea typeface="Courier"/>
                <a:cs typeface="Courier"/>
                <a:sym typeface="Courier"/>
              </a:defRPr>
            </a:pPr>
            <a:r>
              <a:rPr>
                <a:solidFill>
                  <a:srgbClr val="458383"/>
                </a:solidFill>
              </a:rPr>
              <a:t>  </a:t>
            </a:r>
            <a:r>
              <a:rPr>
                <a:solidFill>
                  <a:srgbClr val="000000"/>
                </a:solidFill>
              </a:rPr>
              <a:t>.</a:t>
            </a:r>
            <a:r>
              <a:rPr>
                <a:solidFill>
                  <a:srgbClr val="7A7A43"/>
                </a:solidFill>
              </a:rPr>
              <a:t>joinRoom</a:t>
            </a:r>
            <a:r>
              <a:rPr>
                <a:solidFill>
                  <a:srgbClr val="000000"/>
                </a:solidFill>
              </a:rPr>
              <a:t>({</a:t>
            </a:r>
            <a:r>
              <a:rPr b="1"/>
              <a:t>coveyTownID</a:t>
            </a:r>
            <a:r>
              <a:rPr>
                <a:solidFill>
                  <a:srgbClr val="000000"/>
                </a:solidFill>
              </a:rPr>
              <a:t>: </a:t>
            </a:r>
            <a:r>
              <a:rPr>
                <a:solidFill>
                  <a:srgbClr val="458383"/>
                </a:solidFill>
              </a:rPr>
              <a:t>newRoom</a:t>
            </a:r>
            <a:r>
              <a:rPr>
                <a:solidFill>
                  <a:srgbClr val="000000"/>
                </a:solidFill>
              </a:rPr>
              <a:t>.</a:t>
            </a:r>
            <a:r>
              <a:rPr b="1"/>
              <a:t>coveyTownID</a:t>
            </a:r>
            <a:r>
              <a:rPr>
                <a:solidFill>
                  <a:srgbClr val="000000"/>
                </a:solidFill>
              </a:rPr>
              <a:t>, </a:t>
            </a:r>
            <a:r>
              <a:rPr b="1"/>
              <a:t>userName</a:t>
            </a:r>
            <a:r>
              <a:rPr>
                <a:solidFill>
                  <a:srgbClr val="000000"/>
                </a:solidFill>
              </a:rPr>
              <a:t>: </a:t>
            </a:r>
            <a:r>
              <a:rPr b="1">
                <a:solidFill>
                  <a:srgbClr val="018001"/>
                </a:solidFill>
              </a:rPr>
              <a:t>'test'</a:t>
            </a:r>
            <a:r>
              <a:rPr>
                <a:solidFill>
                  <a:srgbClr val="000000"/>
                </a:solidFill>
              </a:rPr>
              <a:t>}))</a:t>
            </a:r>
            <a:endParaRPr>
              <a:solidFill>
                <a:srgbClr val="000000"/>
              </a:solidFill>
            </a:endParaRPr>
          </a:p>
          <a:p>
            <a:pPr algn="l" defTabSz="457200">
              <a:defRPr sz="2000">
                <a:solidFill>
                  <a:srgbClr val="7A7A43"/>
                </a:solidFill>
                <a:latin typeface="Courier"/>
                <a:ea typeface="Courier"/>
                <a:cs typeface="Courier"/>
                <a:sym typeface="Courier"/>
              </a:defRPr>
            </a:pPr>
            <a:r>
              <a:rPr>
                <a:solidFill>
                  <a:srgbClr val="000000"/>
                </a:solidFill>
              </a:rPr>
              <a:t>  .</a:t>
            </a:r>
            <a:r>
              <a:rPr b="1">
                <a:solidFill>
                  <a:srgbClr val="66187A"/>
                </a:solidFill>
              </a:rPr>
              <a:t>rejects</a:t>
            </a:r>
            <a:r>
              <a:rPr>
                <a:solidFill>
                  <a:srgbClr val="000000"/>
                </a:solidFill>
              </a:rPr>
              <a:t>.</a:t>
            </a:r>
            <a:r>
              <a:t>toThrowError</a:t>
            </a:r>
            <a:r>
              <a:rPr>
                <a:solidFill>
                  <a:srgbClr val="000000"/>
                </a:solidFill>
              </a:rPr>
              <a:t>();</a:t>
            </a:r>
            <a:endParaRPr>
              <a:solidFill>
                <a:srgbClr val="000000"/>
              </a:solidFill>
            </a:endParaRPr>
          </a:p>
          <a:p>
            <a:pPr algn="l" defTabSz="457200">
              <a:defRPr sz="2000">
                <a:solidFill>
                  <a:srgbClr val="000000"/>
                </a:solidFill>
                <a:latin typeface="Courier"/>
                <a:ea typeface="Courier"/>
                <a:cs typeface="Courier"/>
                <a:sym typeface="Courier"/>
              </a:defRPr>
            </a:pPr>
          </a:p>
          <a:p>
            <a:pPr algn="l" defTabSz="457200">
              <a:defRPr sz="2000">
                <a:solidFill>
                  <a:srgbClr val="000000"/>
                </a:solidFill>
                <a:latin typeface="Courier"/>
                <a:ea typeface="Courier"/>
                <a:cs typeface="Courier"/>
                <a:sym typeface="Courier"/>
              </a:defRPr>
            </a:pPr>
          </a:p>
          <a:p>
            <a:pPr algn="l" defTabSz="457200">
              <a:defRPr>
                <a:solidFill>
                  <a:srgbClr val="000000"/>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Code Review: Proposed Patch"/>
          <p:cNvSpPr txBox="1"/>
          <p:nvPr>
            <p:ph type="title"/>
          </p:nvPr>
        </p:nvSpPr>
        <p:spPr>
          <a:prstGeom prst="rect">
            <a:avLst/>
          </a:prstGeom>
        </p:spPr>
        <p:txBody>
          <a:bodyPr/>
          <a:lstStyle/>
          <a:p>
            <a:pPr/>
            <a:r>
              <a:t>Code Review: Proposed Patch</a:t>
            </a:r>
          </a:p>
        </p:txBody>
      </p:sp>
      <p:sp>
        <p:nvSpPr>
          <p:cNvPr id="284" name="“Prevents more than 5 users from joining the ro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“Prevents more than 5 users from joining the room”</a:t>
            </a:r>
          </a:p>
        </p:txBody>
      </p:sp>
      <p:sp>
        <p:nvSpPr>
          <p:cNvPr id="285" name="it('Does not allow more than maximum users to join a room', async () =&gt; {…"/>
          <p:cNvSpPr txBox="1"/>
          <p:nvPr/>
        </p:nvSpPr>
        <p:spPr>
          <a:xfrm>
            <a:off x="2257722" y="4585559"/>
            <a:ext cx="19868556" cy="758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a:solidFill>
                  <a:srgbClr val="018001"/>
                </a:solidFill>
                <a:latin typeface="Courier"/>
                <a:ea typeface="Courier"/>
                <a:cs typeface="Courier"/>
                <a:sym typeface="Courier"/>
              </a:defRPr>
            </a:pPr>
            <a:r>
              <a:rPr i="1">
                <a:solidFill>
                  <a:srgbClr val="66187A"/>
                </a:solidFill>
              </a:rPr>
              <a:t>it</a:t>
            </a:r>
            <a:r>
              <a:rPr b="0">
                <a:solidFill>
                  <a:srgbClr val="000000"/>
                </a:solidFill>
              </a:rPr>
              <a:t>(</a:t>
            </a:r>
            <a:r>
              <a:t>'Does not allow more than maximum users to join a room'</a:t>
            </a:r>
            <a:r>
              <a:rPr b="0">
                <a:solidFill>
                  <a:srgbClr val="000000"/>
                </a:solidFill>
              </a:rPr>
              <a:t>, </a:t>
            </a:r>
            <a:r>
              <a:rPr>
                <a:solidFill>
                  <a:srgbClr val="011480"/>
                </a:solidFill>
              </a:rPr>
              <a:t>async </a:t>
            </a:r>
            <a:r>
              <a:rPr b="0">
                <a:solidFill>
                  <a:srgbClr val="000000"/>
                </a:solidFill>
              </a:rPr>
              <a:t>() =&gt; {</a:t>
            </a:r>
            <a:endParaRPr b="0">
              <a:solidFill>
                <a:srgbClr val="000000"/>
              </a:solidFill>
            </a:endParaRPr>
          </a:p>
          <a:p>
            <a:pPr algn="l" defTabSz="457200">
              <a:defRPr>
                <a:solidFill>
                  <a:srgbClr val="66187A"/>
                </a:solidFill>
                <a:latin typeface="Courier"/>
                <a:ea typeface="Courier"/>
                <a:cs typeface="Courier"/>
                <a:sym typeface="Courier"/>
              </a:defRPr>
            </a:pPr>
            <a:r>
              <a:rPr>
                <a:solidFill>
                  <a:srgbClr val="000000"/>
                </a:solidFill>
              </a:rPr>
              <a:t>  </a:t>
            </a:r>
            <a:r>
              <a:rPr b="1">
                <a:solidFill>
                  <a:srgbClr val="011480"/>
                </a:solidFill>
              </a:rPr>
              <a:t>const </a:t>
            </a:r>
            <a:r>
              <a:rPr>
                <a:solidFill>
                  <a:srgbClr val="458383"/>
                </a:solidFill>
              </a:rPr>
              <a:t>newRoom </a:t>
            </a:r>
            <a:r>
              <a:rPr>
                <a:solidFill>
                  <a:srgbClr val="000000"/>
                </a:solidFill>
              </a:rPr>
              <a:t>= </a:t>
            </a:r>
            <a:r>
              <a:rPr b="1">
                <a:solidFill>
                  <a:srgbClr val="011480"/>
                </a:solidFill>
              </a:rPr>
              <a:t>await </a:t>
            </a:r>
            <a:r>
              <a:rPr>
                <a:solidFill>
                  <a:srgbClr val="458383"/>
                </a:solidFill>
              </a:rPr>
              <a:t>apiClient</a:t>
            </a:r>
            <a:r>
              <a:rPr>
                <a:solidFill>
                  <a:srgbClr val="000000"/>
                </a:solidFill>
              </a:rPr>
              <a:t>.</a:t>
            </a:r>
            <a:r>
              <a:rPr>
                <a:solidFill>
                  <a:srgbClr val="7A7A43"/>
                </a:solidFill>
              </a:rPr>
              <a:t>createRoom</a:t>
            </a:r>
            <a:r>
              <a:rPr>
                <a:solidFill>
                  <a:srgbClr val="000000"/>
                </a:solidFill>
              </a:rPr>
              <a:t>({</a:t>
            </a:r>
            <a:r>
              <a:rPr b="1"/>
              <a:t>isPubliclyListed</a:t>
            </a:r>
            <a:r>
              <a:rPr>
                <a:solidFill>
                  <a:srgbClr val="000000"/>
                </a:solidFill>
              </a:rPr>
              <a:t>: </a:t>
            </a:r>
            <a:r>
              <a:rPr b="1">
                <a:solidFill>
                  <a:srgbClr val="011480"/>
                </a:solidFill>
              </a:rPr>
              <a:t>true</a:t>
            </a:r>
            <a:r>
              <a:rPr>
                <a:solidFill>
                  <a:srgbClr val="000000"/>
                </a:solidFill>
              </a:rPr>
              <a:t>, </a:t>
            </a:r>
            <a:r>
              <a:rPr b="1"/>
              <a:t>friendlyName</a:t>
            </a:r>
            <a:r>
              <a:rPr>
                <a:solidFill>
                  <a:srgbClr val="000000"/>
                </a:solidFill>
              </a:rPr>
              <a:t>: </a:t>
            </a:r>
            <a:r>
              <a:rPr b="1">
                <a:solidFill>
                  <a:srgbClr val="018001"/>
                </a:solidFill>
              </a:rPr>
              <a:t>'test'</a:t>
            </a:r>
            <a:r>
              <a:rPr>
                <a:solidFill>
                  <a:srgbClr val="000000"/>
                </a:solidFill>
              </a:rPr>
              <a:t>});</a:t>
            </a:r>
            <a:endParaRPr>
              <a:solidFill>
                <a:srgbClr val="000000"/>
              </a:solidFill>
            </a:endParaRPr>
          </a:p>
          <a:p>
            <a:pPr algn="l" defTabSz="457200">
              <a:defRPr>
                <a:solidFill>
                  <a:srgbClr val="458383"/>
                </a:solidFill>
                <a:latin typeface="Courier"/>
                <a:ea typeface="Courier"/>
                <a:cs typeface="Courier"/>
                <a:sym typeface="Courier"/>
              </a:defRPr>
            </a:pPr>
            <a:r>
              <a:rPr>
                <a:solidFill>
                  <a:srgbClr val="000000"/>
                </a:solidFill>
              </a:rPr>
              <a:t>  </a:t>
            </a:r>
            <a:r>
              <a:rPr b="1">
                <a:solidFill>
                  <a:srgbClr val="011480"/>
                </a:solidFill>
              </a:rPr>
              <a:t>const </a:t>
            </a:r>
            <a:r>
              <a:t>rooms </a:t>
            </a:r>
            <a:r>
              <a:rPr>
                <a:solidFill>
                  <a:srgbClr val="000000"/>
                </a:solidFill>
              </a:rPr>
              <a:t>= </a:t>
            </a:r>
            <a:r>
              <a:rPr b="1">
                <a:solidFill>
                  <a:srgbClr val="011480"/>
                </a:solidFill>
              </a:rPr>
              <a:t>await </a:t>
            </a:r>
            <a:r>
              <a:t>apiClient</a:t>
            </a:r>
            <a:r>
              <a:rPr>
                <a:solidFill>
                  <a:srgbClr val="000000"/>
                </a:solidFill>
              </a:rPr>
              <a:t>.</a:t>
            </a:r>
            <a:r>
              <a:rPr>
                <a:solidFill>
                  <a:srgbClr val="7A7A43"/>
                </a:solidFill>
              </a:rPr>
              <a:t>listRooms</a:t>
            </a:r>
            <a:r>
              <a:rPr>
                <a:solidFill>
                  <a:srgbClr val="000000"/>
                </a:solidFill>
              </a:rPr>
              <a:t>();</a:t>
            </a:r>
            <a:endParaRPr>
              <a:solidFill>
                <a:srgbClr val="000000"/>
              </a:solidFill>
            </a:endParaRPr>
          </a:p>
          <a:p>
            <a:pPr algn="l" defTabSz="457200">
              <a:defRPr>
                <a:solidFill>
                  <a:srgbClr val="000000"/>
                </a:solidFill>
                <a:latin typeface="Courier"/>
                <a:ea typeface="Courier"/>
                <a:cs typeface="Courier"/>
                <a:sym typeface="Courier"/>
              </a:defRPr>
            </a:pPr>
            <a:r>
              <a:t>  </a:t>
            </a:r>
            <a:r>
              <a:rPr b="1">
                <a:solidFill>
                  <a:srgbClr val="011480"/>
                </a:solidFill>
              </a:rPr>
              <a:t>const </a:t>
            </a:r>
            <a:r>
              <a:rPr>
                <a:solidFill>
                  <a:srgbClr val="458383"/>
                </a:solidFill>
              </a:rPr>
              <a:t>createdRoomInfo </a:t>
            </a:r>
            <a:r>
              <a:t>= </a:t>
            </a:r>
            <a:r>
              <a:rPr>
                <a:solidFill>
                  <a:srgbClr val="458383"/>
                </a:solidFill>
              </a:rPr>
              <a:t>rooms</a:t>
            </a:r>
            <a:r>
              <a:t>.</a:t>
            </a:r>
            <a:r>
              <a:rPr b="1">
                <a:solidFill>
                  <a:srgbClr val="66187A"/>
                </a:solidFill>
              </a:rPr>
              <a:t>towns</a:t>
            </a:r>
            <a:r>
              <a:t>.find(room =&gt; room.</a:t>
            </a:r>
            <a:r>
              <a:rPr b="1">
                <a:solidFill>
                  <a:srgbClr val="66187A"/>
                </a:solidFill>
              </a:rPr>
              <a:t>coveyTownID </a:t>
            </a:r>
            <a:r>
              <a:t>=== </a:t>
            </a:r>
            <a:r>
              <a:rPr>
                <a:solidFill>
                  <a:srgbClr val="458383"/>
                </a:solidFill>
              </a:rPr>
              <a:t>newRoom</a:t>
            </a:r>
            <a:r>
              <a:t>.</a:t>
            </a:r>
            <a:r>
              <a:rPr b="1">
                <a:solidFill>
                  <a:srgbClr val="66187A"/>
                </a:solidFill>
              </a:rPr>
              <a:t>coveyTownID</a:t>
            </a:r>
            <a:r>
              <a:t>);</a:t>
            </a:r>
          </a:p>
          <a:p>
            <a:pPr algn="l" defTabSz="457200">
              <a:defRPr>
                <a:solidFill>
                  <a:srgbClr val="458383"/>
                </a:solidFill>
                <a:latin typeface="Courier"/>
                <a:ea typeface="Courier"/>
                <a:cs typeface="Courier"/>
                <a:sym typeface="Courier"/>
              </a:defRPr>
            </a:pPr>
            <a:r>
              <a:rPr>
                <a:solidFill>
                  <a:srgbClr val="000000"/>
                </a:solidFill>
              </a:rPr>
              <a:t>  </a:t>
            </a:r>
            <a:r>
              <a:rPr i="1">
                <a:solidFill>
                  <a:srgbClr val="000000"/>
                </a:solidFill>
              </a:rPr>
              <a:t>assert</a:t>
            </a:r>
            <a:r>
              <a:rPr>
                <a:solidFill>
                  <a:srgbClr val="000000"/>
                </a:solidFill>
              </a:rPr>
              <a:t>(</a:t>
            </a:r>
            <a:r>
              <a:t>createdRoomInfo</a:t>
            </a:r>
            <a:r>
              <a:rPr>
                <a:solidFill>
                  <a:srgbClr val="000000"/>
                </a:solidFill>
              </a:rPr>
              <a:t>);</a:t>
            </a:r>
            <a:endParaRPr>
              <a:solidFill>
                <a:srgbClr val="000000"/>
              </a:solidFill>
            </a:endParaRPr>
          </a:p>
          <a:p>
            <a:pPr algn="l" defTabSz="457200">
              <a:defRPr>
                <a:solidFill>
                  <a:srgbClr val="458383"/>
                </a:solidFill>
                <a:latin typeface="Courier"/>
                <a:ea typeface="Courier"/>
                <a:cs typeface="Courier"/>
                <a:sym typeface="Courier"/>
              </a:defRPr>
            </a:pPr>
            <a:r>
              <a:rPr>
                <a:solidFill>
                  <a:srgbClr val="000000"/>
                </a:solidFill>
              </a:rPr>
              <a:t>  </a:t>
            </a:r>
            <a:r>
              <a:rPr b="1">
                <a:solidFill>
                  <a:srgbClr val="011480"/>
                </a:solidFill>
              </a:rPr>
              <a:t>const </a:t>
            </a:r>
            <a:r>
              <a:t>promisesShouldBeAccepted </a:t>
            </a:r>
            <a:r>
              <a:rPr>
                <a:solidFill>
                  <a:srgbClr val="000000"/>
                </a:solidFill>
              </a:rPr>
              <a:t>= [];</a:t>
            </a:r>
            <a:endParaRPr>
              <a:solidFill>
                <a:srgbClr val="000000"/>
              </a:solidFill>
            </a:endParaRPr>
          </a:p>
          <a:p>
            <a:pPr algn="l" defTabSz="457200">
              <a:defRPr>
                <a:solidFill>
                  <a:srgbClr val="66187A"/>
                </a:solidFill>
                <a:latin typeface="Courier"/>
                <a:ea typeface="Courier"/>
                <a:cs typeface="Courier"/>
                <a:sym typeface="Courier"/>
              </a:defRPr>
            </a:pPr>
            <a:r>
              <a:rPr>
                <a:solidFill>
                  <a:srgbClr val="000000"/>
                </a:solidFill>
              </a:rPr>
              <a:t>  </a:t>
            </a:r>
            <a:r>
              <a:rPr b="1">
                <a:solidFill>
                  <a:srgbClr val="011480"/>
                </a:solidFill>
              </a:rPr>
              <a:t>for </a:t>
            </a:r>
            <a:r>
              <a:rPr>
                <a:solidFill>
                  <a:srgbClr val="000000"/>
                </a:solidFill>
              </a:rPr>
              <a:t>(</a:t>
            </a:r>
            <a:r>
              <a:rPr b="1">
                <a:solidFill>
                  <a:srgbClr val="011480"/>
                </a:solidFill>
              </a:rPr>
              <a:t>let </a:t>
            </a:r>
            <a:r>
              <a:rPr>
                <a:solidFill>
                  <a:srgbClr val="458383"/>
                </a:solidFill>
              </a:rPr>
              <a:t>i </a:t>
            </a:r>
            <a:r>
              <a:rPr>
                <a:solidFill>
                  <a:srgbClr val="000000"/>
                </a:solidFill>
              </a:rPr>
              <a:t>= </a:t>
            </a:r>
            <a:r>
              <a:rPr>
                <a:solidFill>
                  <a:srgbClr val="0432FF"/>
                </a:solidFill>
              </a:rPr>
              <a:t>0</a:t>
            </a:r>
            <a:r>
              <a:rPr>
                <a:solidFill>
                  <a:srgbClr val="000000"/>
                </a:solidFill>
              </a:rPr>
              <a:t>; </a:t>
            </a:r>
            <a:r>
              <a:rPr>
                <a:solidFill>
                  <a:srgbClr val="458383"/>
                </a:solidFill>
              </a:rPr>
              <a:t>i </a:t>
            </a:r>
            <a:r>
              <a:rPr>
                <a:solidFill>
                  <a:srgbClr val="000000"/>
                </a:solidFill>
              </a:rPr>
              <a:t>&lt; </a:t>
            </a:r>
            <a:r>
              <a:rPr>
                <a:solidFill>
                  <a:srgbClr val="458383"/>
                </a:solidFill>
              </a:rPr>
              <a:t>createdRoomInfo</a:t>
            </a:r>
            <a:r>
              <a:rPr>
                <a:solidFill>
                  <a:srgbClr val="000000"/>
                </a:solidFill>
              </a:rPr>
              <a:t>.</a:t>
            </a:r>
            <a:r>
              <a:rPr b="1"/>
              <a:t>maximumOccupancy</a:t>
            </a:r>
            <a:r>
              <a:rPr>
                <a:solidFill>
                  <a:srgbClr val="000000"/>
                </a:solidFill>
              </a:rPr>
              <a:t>; </a:t>
            </a:r>
            <a:r>
              <a:rPr>
                <a:solidFill>
                  <a:srgbClr val="458383"/>
                </a:solidFill>
              </a:rPr>
              <a:t>i </a:t>
            </a:r>
            <a:r>
              <a:rPr>
                <a:solidFill>
                  <a:srgbClr val="000000"/>
                </a:solidFill>
              </a:rPr>
              <a:t>+= </a:t>
            </a:r>
            <a:r>
              <a:rPr>
                <a:solidFill>
                  <a:srgbClr val="0432FF"/>
                </a:solidFill>
              </a:rPr>
              <a:t>1</a:t>
            </a:r>
            <a:r>
              <a:rPr>
                <a:solidFill>
                  <a:srgbClr val="000000"/>
                </a:solidFill>
              </a:rPr>
              <a:t>) {</a:t>
            </a:r>
            <a:endParaRPr>
              <a:solidFill>
                <a:srgbClr val="000000"/>
              </a:solidFill>
            </a:endParaRPr>
          </a:p>
          <a:p>
            <a:pPr algn="l" defTabSz="457200">
              <a:defRPr>
                <a:solidFill>
                  <a:srgbClr val="458383"/>
                </a:solidFill>
                <a:latin typeface="Courier"/>
                <a:ea typeface="Courier"/>
                <a:cs typeface="Courier"/>
                <a:sym typeface="Courier"/>
              </a:defRPr>
            </a:pPr>
            <a:r>
              <a:rPr>
                <a:solidFill>
                  <a:srgbClr val="000000"/>
                </a:solidFill>
              </a:rPr>
              <a:t>    </a:t>
            </a:r>
            <a:r>
              <a:t>promisesShouldBeAccepted</a:t>
            </a:r>
            <a:r>
              <a:rPr>
                <a:solidFill>
                  <a:srgbClr val="000000"/>
                </a:solidFill>
              </a:rPr>
              <a:t>.</a:t>
            </a:r>
            <a:r>
              <a:rPr>
                <a:solidFill>
                  <a:srgbClr val="7A7A43"/>
                </a:solidFill>
              </a:rPr>
              <a:t>push</a:t>
            </a:r>
            <a:r>
              <a:rPr>
                <a:solidFill>
                  <a:srgbClr val="000000"/>
                </a:solidFill>
              </a:rPr>
              <a:t>(</a:t>
            </a:r>
            <a:r>
              <a:t>apiClient</a:t>
            </a:r>
            <a:r>
              <a:rPr>
                <a:solidFill>
                  <a:srgbClr val="000000"/>
                </a:solidFill>
              </a:rPr>
              <a:t>.</a:t>
            </a:r>
            <a:r>
              <a:rPr>
                <a:solidFill>
                  <a:srgbClr val="7A7A43"/>
                </a:solidFill>
              </a:rPr>
              <a:t>joinRoom</a:t>
            </a:r>
            <a:r>
              <a:rPr>
                <a:solidFill>
                  <a:srgbClr val="000000"/>
                </a:solidFill>
              </a:rPr>
              <a:t>({</a:t>
            </a:r>
            <a:r>
              <a:rPr b="1">
                <a:solidFill>
                  <a:srgbClr val="66187A"/>
                </a:solidFill>
              </a:rPr>
              <a:t>userName</a:t>
            </a:r>
            <a:r>
              <a:rPr>
                <a:solidFill>
                  <a:srgbClr val="000000"/>
                </a:solidFill>
              </a:rPr>
              <a:t>: </a:t>
            </a:r>
            <a:r>
              <a:rPr b="1">
                <a:solidFill>
                  <a:srgbClr val="018001"/>
                </a:solidFill>
              </a:rPr>
              <a:t>'test'</a:t>
            </a:r>
            <a:r>
              <a:rPr>
                <a:solidFill>
                  <a:srgbClr val="000000"/>
                </a:solidFill>
              </a:rPr>
              <a:t>, </a:t>
            </a:r>
            <a:r>
              <a:rPr b="1">
                <a:solidFill>
                  <a:srgbClr val="66187A"/>
                </a:solidFill>
              </a:rPr>
              <a:t>coveyTownID</a:t>
            </a:r>
            <a:r>
              <a:rPr>
                <a:solidFill>
                  <a:srgbClr val="000000"/>
                </a:solidFill>
              </a:rPr>
              <a:t>: </a:t>
            </a:r>
            <a:r>
              <a:t>newRoom</a:t>
            </a:r>
            <a:r>
              <a:rPr>
                <a:solidFill>
                  <a:srgbClr val="000000"/>
                </a:solidFill>
              </a:rPr>
              <a:t>.</a:t>
            </a:r>
            <a:r>
              <a:rPr b="1">
                <a:solidFill>
                  <a:srgbClr val="66187A"/>
                </a:solidFill>
              </a:rPr>
              <a:t>coveyTownID</a:t>
            </a:r>
            <a:r>
              <a:rPr>
                <a:solidFill>
                  <a:srgbClr val="000000"/>
                </a:solidFill>
              </a:rPr>
              <a:t>}));</a:t>
            </a:r>
            <a:endParaRPr>
              <a:solidFill>
                <a:srgbClr val="000000"/>
              </a:solidFill>
            </a:endParaRPr>
          </a:p>
          <a:p>
            <a:pPr algn="l" defTabSz="457200">
              <a:defRPr>
                <a:solidFill>
                  <a:srgbClr val="000000"/>
                </a:solidFill>
                <a:latin typeface="Courier"/>
                <a:ea typeface="Courier"/>
                <a:cs typeface="Courier"/>
                <a:sym typeface="Courier"/>
              </a:defRPr>
            </a:pPr>
            <a:r>
              <a:t>  }</a:t>
            </a:r>
          </a:p>
          <a:p>
            <a:pPr algn="l" defTabSz="457200">
              <a:defRPr>
                <a:solidFill>
                  <a:srgbClr val="458383"/>
                </a:solidFill>
                <a:latin typeface="Courier"/>
                <a:ea typeface="Courier"/>
                <a:cs typeface="Courier"/>
                <a:sym typeface="Courier"/>
              </a:defRPr>
            </a:pPr>
            <a:r>
              <a:rPr>
                <a:solidFill>
                  <a:srgbClr val="000000"/>
                </a:solidFill>
              </a:rPr>
              <a:t>  </a:t>
            </a:r>
            <a:r>
              <a:rPr b="1">
                <a:solidFill>
                  <a:srgbClr val="011480"/>
                </a:solidFill>
              </a:rPr>
              <a:t>await </a:t>
            </a:r>
            <a:r>
              <a:rPr>
                <a:solidFill>
                  <a:srgbClr val="000000"/>
                </a:solidFill>
              </a:rPr>
              <a:t>Promise.</a:t>
            </a:r>
            <a:r>
              <a:rPr>
                <a:solidFill>
                  <a:srgbClr val="7A7A43"/>
                </a:solidFill>
              </a:rPr>
              <a:t>all</a:t>
            </a:r>
            <a:r>
              <a:rPr>
                <a:solidFill>
                  <a:srgbClr val="000000"/>
                </a:solidFill>
              </a:rPr>
              <a:t>(</a:t>
            </a:r>
            <a:r>
              <a:t>promisesShouldBeAccepted</a:t>
            </a:r>
            <a:r>
              <a:rPr>
                <a:solidFill>
                  <a:srgbClr val="000000"/>
                </a:solidFill>
              </a:rPr>
              <a:t>);</a:t>
            </a:r>
            <a:endParaRPr>
              <a:solidFill>
                <a:srgbClr val="000000"/>
              </a:solidFill>
            </a:endParaRPr>
          </a:p>
          <a:p>
            <a:pPr algn="l" defTabSz="457200">
              <a:defRPr sz="2000">
                <a:solidFill>
                  <a:srgbClr val="458383"/>
                </a:solidFill>
                <a:latin typeface="Courier"/>
                <a:ea typeface="Courier"/>
                <a:cs typeface="Courier"/>
                <a:sym typeface="Courier"/>
              </a:defRPr>
            </a:pPr>
            <a:r>
              <a:rPr b="1">
                <a:solidFill>
                  <a:srgbClr val="011480"/>
                </a:solidFill>
              </a:rPr>
              <a:t>await </a:t>
            </a:r>
            <a:r>
              <a:rPr b="1" i="1">
                <a:solidFill>
                  <a:srgbClr val="66187A"/>
                </a:solidFill>
              </a:rPr>
              <a:t>expect</a:t>
            </a:r>
            <a:r>
              <a:rPr>
                <a:solidFill>
                  <a:srgbClr val="000000"/>
                </a:solidFill>
              </a:rPr>
              <a:t>(</a:t>
            </a:r>
            <a:r>
              <a:t>apiClient</a:t>
            </a:r>
          </a:p>
          <a:p>
            <a:pPr algn="l" defTabSz="457200">
              <a:defRPr sz="2000">
                <a:solidFill>
                  <a:srgbClr val="66187A"/>
                </a:solidFill>
                <a:latin typeface="Courier"/>
                <a:ea typeface="Courier"/>
                <a:cs typeface="Courier"/>
                <a:sym typeface="Courier"/>
              </a:defRPr>
            </a:pPr>
            <a:r>
              <a:rPr>
                <a:solidFill>
                  <a:srgbClr val="458383"/>
                </a:solidFill>
              </a:rPr>
              <a:t>  </a:t>
            </a:r>
            <a:r>
              <a:rPr>
                <a:solidFill>
                  <a:srgbClr val="000000"/>
                </a:solidFill>
              </a:rPr>
              <a:t>.</a:t>
            </a:r>
            <a:r>
              <a:rPr>
                <a:solidFill>
                  <a:srgbClr val="7A7A43"/>
                </a:solidFill>
              </a:rPr>
              <a:t>joinRoom</a:t>
            </a:r>
            <a:r>
              <a:rPr>
                <a:solidFill>
                  <a:srgbClr val="000000"/>
                </a:solidFill>
              </a:rPr>
              <a:t>({</a:t>
            </a:r>
            <a:r>
              <a:rPr b="1"/>
              <a:t>coveyTownID</a:t>
            </a:r>
            <a:r>
              <a:rPr>
                <a:solidFill>
                  <a:srgbClr val="000000"/>
                </a:solidFill>
              </a:rPr>
              <a:t>: </a:t>
            </a:r>
            <a:r>
              <a:rPr>
                <a:solidFill>
                  <a:srgbClr val="458383"/>
                </a:solidFill>
              </a:rPr>
              <a:t>newRoom</a:t>
            </a:r>
            <a:r>
              <a:rPr>
                <a:solidFill>
                  <a:srgbClr val="000000"/>
                </a:solidFill>
              </a:rPr>
              <a:t>.</a:t>
            </a:r>
            <a:r>
              <a:rPr b="1"/>
              <a:t>coveyTownID</a:t>
            </a:r>
            <a:r>
              <a:rPr>
                <a:solidFill>
                  <a:srgbClr val="000000"/>
                </a:solidFill>
              </a:rPr>
              <a:t>, </a:t>
            </a:r>
            <a:r>
              <a:rPr b="1"/>
              <a:t>userName</a:t>
            </a:r>
            <a:r>
              <a:rPr>
                <a:solidFill>
                  <a:srgbClr val="000000"/>
                </a:solidFill>
              </a:rPr>
              <a:t>: </a:t>
            </a:r>
            <a:r>
              <a:rPr b="1">
                <a:solidFill>
                  <a:srgbClr val="018001"/>
                </a:solidFill>
              </a:rPr>
              <a:t>'test'</a:t>
            </a:r>
            <a:r>
              <a:rPr>
                <a:solidFill>
                  <a:srgbClr val="000000"/>
                </a:solidFill>
              </a:rPr>
              <a:t>}))</a:t>
            </a:r>
            <a:endParaRPr>
              <a:solidFill>
                <a:srgbClr val="000000"/>
              </a:solidFill>
            </a:endParaRPr>
          </a:p>
          <a:p>
            <a:pPr algn="l" defTabSz="457200">
              <a:defRPr sz="2000">
                <a:solidFill>
                  <a:srgbClr val="7A7A43"/>
                </a:solidFill>
                <a:latin typeface="Courier"/>
                <a:ea typeface="Courier"/>
                <a:cs typeface="Courier"/>
                <a:sym typeface="Courier"/>
              </a:defRPr>
            </a:pPr>
            <a:r>
              <a:rPr>
                <a:solidFill>
                  <a:srgbClr val="000000"/>
                </a:solidFill>
              </a:rPr>
              <a:t>  .</a:t>
            </a:r>
            <a:r>
              <a:rPr b="1">
                <a:solidFill>
                  <a:srgbClr val="66187A"/>
                </a:solidFill>
              </a:rPr>
              <a:t>rejects</a:t>
            </a:r>
            <a:r>
              <a:rPr>
                <a:solidFill>
                  <a:srgbClr val="000000"/>
                </a:solidFill>
              </a:rPr>
              <a:t>.</a:t>
            </a:r>
            <a:r>
              <a:t>toThrowError</a:t>
            </a:r>
            <a:r>
              <a:rPr>
                <a:solidFill>
                  <a:srgbClr val="000000"/>
                </a:solidFill>
              </a:rPr>
              <a:t>();</a:t>
            </a:r>
            <a:endParaRPr>
              <a:solidFill>
                <a:srgbClr val="000000"/>
              </a:solidFill>
            </a:endParaRPr>
          </a:p>
          <a:p>
            <a:pPr algn="l" defTabSz="457200">
              <a:defRPr sz="2000">
                <a:solidFill>
                  <a:srgbClr val="000000"/>
                </a:solidFill>
                <a:latin typeface="Courier"/>
                <a:ea typeface="Courier"/>
                <a:cs typeface="Courier"/>
                <a:sym typeface="Courier"/>
              </a:defRPr>
            </a:pPr>
          </a:p>
          <a:p>
            <a:pPr algn="l" defTabSz="457200">
              <a:defRPr i="1">
                <a:solidFill>
                  <a:srgbClr val="808080"/>
                </a:solidFill>
                <a:latin typeface="Courier"/>
                <a:ea typeface="Courier"/>
                <a:cs typeface="Courier"/>
                <a:sym typeface="Courier"/>
              </a:defRPr>
            </a:pPr>
            <a:r>
              <a:rPr i="0">
                <a:solidFill>
                  <a:srgbClr val="000000"/>
                </a:solidFill>
              </a:rPr>
              <a:t>  </a:t>
            </a:r>
            <a:r>
              <a:t>// Now list rooms</a:t>
            </a:r>
          </a:p>
          <a:p>
            <a:pPr algn="l" defTabSz="457200">
              <a:defRPr>
                <a:solidFill>
                  <a:srgbClr val="458383"/>
                </a:solidFill>
                <a:latin typeface="Courier"/>
                <a:ea typeface="Courier"/>
                <a:cs typeface="Courier"/>
                <a:sym typeface="Courier"/>
              </a:defRPr>
            </a:pPr>
            <a:r>
              <a:rPr i="1">
                <a:solidFill>
                  <a:srgbClr val="808080"/>
                </a:solidFill>
              </a:rPr>
              <a:t>  </a:t>
            </a:r>
            <a:r>
              <a:rPr b="1">
                <a:solidFill>
                  <a:srgbClr val="011480"/>
                </a:solidFill>
              </a:rPr>
              <a:t>const </a:t>
            </a:r>
            <a:r>
              <a:t>roomsAfterJoining </a:t>
            </a:r>
            <a:r>
              <a:rPr>
                <a:solidFill>
                  <a:srgbClr val="000000"/>
                </a:solidFill>
              </a:rPr>
              <a:t>= </a:t>
            </a:r>
            <a:r>
              <a:rPr b="1">
                <a:solidFill>
                  <a:srgbClr val="011480"/>
                </a:solidFill>
              </a:rPr>
              <a:t>await </a:t>
            </a:r>
            <a:r>
              <a:t>apiClient</a:t>
            </a:r>
            <a:r>
              <a:rPr>
                <a:solidFill>
                  <a:srgbClr val="000000"/>
                </a:solidFill>
              </a:rPr>
              <a:t>.</a:t>
            </a:r>
            <a:r>
              <a:rPr>
                <a:solidFill>
                  <a:srgbClr val="7A7A43"/>
                </a:solidFill>
              </a:rPr>
              <a:t>listRooms</a:t>
            </a:r>
            <a:r>
              <a:rPr>
                <a:solidFill>
                  <a:srgbClr val="000000"/>
                </a:solidFill>
              </a:rPr>
              <a:t>();</a:t>
            </a:r>
            <a:endParaRPr>
              <a:solidFill>
                <a:srgbClr val="000000"/>
              </a:solidFill>
            </a:endParaRPr>
          </a:p>
          <a:p>
            <a:pPr algn="l" defTabSz="457200">
              <a:defRPr>
                <a:solidFill>
                  <a:srgbClr val="458383"/>
                </a:solidFill>
                <a:latin typeface="Courier"/>
                <a:ea typeface="Courier"/>
                <a:cs typeface="Courier"/>
                <a:sym typeface="Courier"/>
              </a:defRPr>
            </a:pPr>
            <a:r>
              <a:rPr>
                <a:solidFill>
                  <a:srgbClr val="000000"/>
                </a:solidFill>
              </a:rPr>
              <a:t>  </a:t>
            </a:r>
            <a:r>
              <a:rPr b="1">
                <a:solidFill>
                  <a:srgbClr val="011480"/>
                </a:solidFill>
              </a:rPr>
              <a:t>const </a:t>
            </a:r>
            <a:r>
              <a:t>updatedRoomInfo </a:t>
            </a:r>
            <a:r>
              <a:rPr>
                <a:solidFill>
                  <a:srgbClr val="000000"/>
                </a:solidFill>
              </a:rPr>
              <a:t>= </a:t>
            </a:r>
            <a:r>
              <a:t>roomsAfterJoining</a:t>
            </a:r>
            <a:r>
              <a:rPr>
                <a:solidFill>
                  <a:srgbClr val="000000"/>
                </a:solidFill>
              </a:rPr>
              <a:t>.</a:t>
            </a:r>
            <a:r>
              <a:rPr b="1">
                <a:solidFill>
                  <a:srgbClr val="66187A"/>
                </a:solidFill>
              </a:rPr>
              <a:t>towns</a:t>
            </a:r>
            <a:r>
              <a:rPr>
                <a:solidFill>
                  <a:srgbClr val="000000"/>
                </a:solidFill>
              </a:rPr>
              <a:t>.find(r =&gt; r.</a:t>
            </a:r>
            <a:r>
              <a:rPr b="1">
                <a:solidFill>
                  <a:srgbClr val="66187A"/>
                </a:solidFill>
              </a:rPr>
              <a:t>coveyTownID </a:t>
            </a:r>
            <a:r>
              <a:rPr>
                <a:solidFill>
                  <a:srgbClr val="000000"/>
                </a:solidFill>
              </a:rPr>
              <a:t>=== </a:t>
            </a:r>
            <a:r>
              <a:t>newRoom</a:t>
            </a:r>
            <a:r>
              <a:rPr>
                <a:solidFill>
                  <a:srgbClr val="000000"/>
                </a:solidFill>
              </a:rPr>
              <a:t>.</a:t>
            </a:r>
            <a:r>
              <a:rPr b="1">
                <a:solidFill>
                  <a:srgbClr val="66187A"/>
                </a:solidFill>
              </a:rPr>
              <a:t>coveyTownID</a:t>
            </a:r>
            <a:r>
              <a:rPr>
                <a:solidFill>
                  <a:srgbClr val="000000"/>
                </a:solidFill>
              </a:rPr>
              <a:t>);</a:t>
            </a:r>
            <a:endParaRPr>
              <a:solidFill>
                <a:srgbClr val="000000"/>
              </a:solidFill>
            </a:endParaRPr>
          </a:p>
          <a:p>
            <a:pPr algn="l" defTabSz="457200">
              <a:defRPr>
                <a:solidFill>
                  <a:srgbClr val="458383"/>
                </a:solidFill>
                <a:latin typeface="Courier"/>
                <a:ea typeface="Courier"/>
                <a:cs typeface="Courier"/>
                <a:sym typeface="Courier"/>
              </a:defRPr>
            </a:pPr>
            <a:r>
              <a:rPr>
                <a:solidFill>
                  <a:srgbClr val="000000"/>
                </a:solidFill>
              </a:rPr>
              <a:t>  </a:t>
            </a:r>
            <a:r>
              <a:rPr i="1">
                <a:solidFill>
                  <a:srgbClr val="000000"/>
                </a:solidFill>
              </a:rPr>
              <a:t>assert</a:t>
            </a:r>
            <a:r>
              <a:rPr>
                <a:solidFill>
                  <a:srgbClr val="000000"/>
                </a:solidFill>
              </a:rPr>
              <a:t>(</a:t>
            </a:r>
            <a:r>
              <a:t>updatedRoomInfo</a:t>
            </a:r>
            <a:r>
              <a:rPr>
                <a:solidFill>
                  <a:srgbClr val="000000"/>
                </a:solidFill>
              </a:rPr>
              <a:t>);</a:t>
            </a:r>
            <a:endParaRPr>
              <a:solidFill>
                <a:srgbClr val="000000"/>
              </a:solidFill>
            </a:endParaRPr>
          </a:p>
          <a:p>
            <a:pPr algn="l" defTabSz="457200">
              <a:defRPr>
                <a:solidFill>
                  <a:srgbClr val="7A7A43"/>
                </a:solidFill>
                <a:latin typeface="Courier"/>
                <a:ea typeface="Courier"/>
                <a:cs typeface="Courier"/>
                <a:sym typeface="Courier"/>
              </a:defRPr>
            </a:pPr>
            <a:r>
              <a:rPr>
                <a:solidFill>
                  <a:srgbClr val="000000"/>
                </a:solidFill>
              </a:rPr>
              <a:t>  </a:t>
            </a:r>
            <a:r>
              <a:rPr b="1" i="1">
                <a:solidFill>
                  <a:srgbClr val="66187A"/>
                </a:solidFill>
              </a:rPr>
              <a:t>expect</a:t>
            </a:r>
            <a:r>
              <a:rPr>
                <a:solidFill>
                  <a:srgbClr val="000000"/>
                </a:solidFill>
              </a:rPr>
              <a:t>(</a:t>
            </a:r>
            <a:r>
              <a:rPr>
                <a:solidFill>
                  <a:srgbClr val="458383"/>
                </a:solidFill>
              </a:rPr>
              <a:t>updatedRoomInfo</a:t>
            </a:r>
            <a:r>
              <a:rPr>
                <a:solidFill>
                  <a:srgbClr val="000000"/>
                </a:solidFill>
              </a:rPr>
              <a:t>.</a:t>
            </a:r>
            <a:r>
              <a:rPr b="1">
                <a:solidFill>
                  <a:srgbClr val="66187A"/>
                </a:solidFill>
              </a:rPr>
              <a:t>currentOccupancy</a:t>
            </a:r>
            <a:r>
              <a:rPr>
                <a:solidFill>
                  <a:srgbClr val="000000"/>
                </a:solidFill>
              </a:rPr>
              <a:t>).</a:t>
            </a:r>
            <a:r>
              <a:t>toBeLessThanOrEqual</a:t>
            </a:r>
            <a:r>
              <a:rPr>
                <a:solidFill>
                  <a:srgbClr val="000000"/>
                </a:solidFill>
              </a:rPr>
              <a:t>(</a:t>
            </a:r>
            <a:r>
              <a:rPr>
                <a:solidFill>
                  <a:srgbClr val="458383"/>
                </a:solidFill>
              </a:rPr>
              <a:t>updatedRoomInfo</a:t>
            </a:r>
            <a:r>
              <a:rPr>
                <a:solidFill>
                  <a:srgbClr val="000000"/>
                </a:solidFill>
              </a:rPr>
              <a:t>.</a:t>
            </a:r>
            <a:r>
              <a:rPr b="1">
                <a:solidFill>
                  <a:srgbClr val="66187A"/>
                </a:solidFill>
              </a:rPr>
              <a:t>maximumOccupancy</a:t>
            </a:r>
            <a:r>
              <a:rPr>
                <a:solidFill>
                  <a:srgbClr val="000000"/>
                </a:solidFill>
              </a:rPr>
              <a:t>);</a:t>
            </a:r>
            <a:endParaRPr>
              <a:solidFill>
                <a:srgbClr val="000000"/>
              </a:solidFill>
            </a:endParaRPr>
          </a:p>
          <a:p>
            <a:pPr algn="l" defTabSz="457200">
              <a:defRPr>
                <a:solidFill>
                  <a:srgbClr val="000000"/>
                </a:solidFill>
                <a:latin typeface="Courier"/>
                <a:ea typeface="Courier"/>
                <a:cs typeface="Courier"/>
                <a:sym typeface="Courier"/>
              </a:defRPr>
            </a:pPr>
          </a:p>
          <a:p>
            <a:pPr algn="l" defTabSz="457200">
              <a:defRPr>
                <a:solidFill>
                  <a:srgbClr val="000000"/>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When do we perform code reviews?"/>
          <p:cNvSpPr txBox="1"/>
          <p:nvPr>
            <p:ph type="title"/>
          </p:nvPr>
        </p:nvSpPr>
        <p:spPr>
          <a:prstGeom prst="rect">
            <a:avLst/>
          </a:prstGeom>
        </p:spPr>
        <p:txBody>
          <a:bodyPr/>
          <a:lstStyle/>
          <a:p>
            <a:pPr/>
            <a:r>
              <a:t>When do we perform code reviews?</a:t>
            </a:r>
          </a:p>
        </p:txBody>
      </p:sp>
      <p:sp>
        <p:nvSpPr>
          <p:cNvPr id="290" name="In modern development environments (large OSS + compan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 modern development environments (large OSS + companies)</a:t>
            </a:r>
          </a:p>
        </p:txBody>
      </p:sp>
      <p:sp>
        <p:nvSpPr>
          <p:cNvPr id="291" name="For every change that gets merged upstream!…"/>
          <p:cNvSpPr txBox="1"/>
          <p:nvPr>
            <p:ph type="body" idx="1"/>
          </p:nvPr>
        </p:nvSpPr>
        <p:spPr>
          <a:prstGeom prst="rect">
            <a:avLst/>
          </a:prstGeom>
        </p:spPr>
        <p:txBody>
          <a:bodyPr/>
          <a:lstStyle/>
          <a:p>
            <a:pPr/>
            <a:r>
              <a:t>For </a:t>
            </a:r>
            <a:r>
              <a:rPr b="1"/>
              <a:t>every</a:t>
            </a:r>
            <a:r>
              <a:t> change that gets merged upstream!</a:t>
            </a:r>
          </a:p>
          <a:p>
            <a:pPr/>
            <a:r>
              <a:t>If you are asked to review something, you </a:t>
            </a:r>
            <a:r>
              <a:rPr b="1"/>
              <a:t>must do it soon</a:t>
            </a:r>
            <a:r>
              <a:t> (but don’t interrupt current task)</a:t>
            </a:r>
          </a:p>
          <a:p>
            <a:pPr/>
            <a:r>
              <a:t>Include the entire context of a change, not just a </a:t>
            </a:r>
            <a:r>
              <a:rPr sz="3800">
                <a:latin typeface="Menlo Regular"/>
                <a:ea typeface="Menlo Regular"/>
                <a:cs typeface="Menlo Regular"/>
                <a:sym typeface="Menlo Regular"/>
              </a:rPr>
              <a:t>diff</a:t>
            </a:r>
          </a:p>
          <a:p>
            <a:pPr/>
            <a:r>
              <a:t>Google’s entire process is publicly documented: </a:t>
            </a:r>
            <a:r>
              <a:rPr u="sng">
                <a:hlinkClick r:id="rId3" invalidUrl="" action="" tgtFrame="" tooltip="" history="1" highlightClick="0" endSnd="0"/>
              </a:rPr>
              <a:t>https://google.github.io/eng-practices/review/</a:t>
            </a:r>
            <a:r>
              <a:t>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his work is licensed under a Creative Commons Attribution-ShareAlike license"/>
          <p:cNvSpPr txBox="1"/>
          <p:nvPr>
            <p:ph type="title"/>
          </p:nvPr>
        </p:nvSpPr>
        <p:spPr>
          <a:xfrm>
            <a:off x="1206500" y="1079500"/>
            <a:ext cx="21971000" cy="2055994"/>
          </a:xfrm>
          <a:prstGeom prst="rect">
            <a:avLst/>
          </a:prstGeom>
        </p:spPr>
        <p:txBody>
          <a:bodyPr/>
          <a:lstStyle>
            <a:lvl1pPr algn="ctr" defTabSz="2023821">
              <a:defRPr spc="-141" sz="7054"/>
            </a:lvl1pPr>
          </a:lstStyle>
          <a:p>
            <a:pPr/>
            <a:r>
              <a:t>This work is licensed under a Creative Commons Attribution-ShareAlike license</a:t>
            </a:r>
          </a:p>
        </p:txBody>
      </p:sp>
      <p:sp>
        <p:nvSpPr>
          <p:cNvPr id="296" name="This work is licensed under the Creative Commons Attribution-ShareAlike 4.0 International License. To view a copy of this license, visit http://creativecommons.org/licenses/by-sa/4.0/…"/>
          <p:cNvSpPr txBox="1"/>
          <p:nvPr>
            <p:ph type="body" idx="1"/>
          </p:nvPr>
        </p:nvSpPr>
        <p:spPr>
          <a:prstGeom prst="rect">
            <a:avLst/>
          </a:prstGeom>
        </p:spPr>
        <p:txBody>
          <a:bodyPr/>
          <a:lstStyle/>
          <a:p>
            <a:pPr marL="458390" indent="-458390" defTabSz="542210">
              <a:lnSpc>
                <a:spcPct val="100000"/>
              </a:lnSpc>
              <a:spcBef>
                <a:spcPts val="1000"/>
              </a:spcBef>
              <a:buSzPct val="75000"/>
              <a:defRPr sz="3300">
                <a:latin typeface="Helvetica Light"/>
                <a:ea typeface="Helvetica Light"/>
                <a:cs typeface="Helvetica Light"/>
                <a:sym typeface="Helvetica Light"/>
              </a:defRPr>
            </a:pPr>
            <a:r>
              <a:t>This work is licensed under the Creative Commons Attribution-ShareAlike 4.0 International License. To view a copy of this license, visit </a:t>
            </a:r>
            <a:r>
              <a:rPr u="sng">
                <a:hlinkClick r:id="rId2" invalidUrl="" action="" tgtFrame="" tooltip="" history="1" highlightClick="0" endSnd="0"/>
              </a:rPr>
              <a:t>http://creativecommons.org/licenses/by-sa/4.0/</a:t>
            </a:r>
            <a:r>
              <a:t> </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You are free to:</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 — copy and redistribute the material in any medium or format</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Adapt — remix, transform, and build upon the material</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for any purpose, even commercially.</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Under the following terms:</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Attribution — You must give appropriate credit, provide a link to the license, and indicate if changes were made. You may do so in any reasonable manner, but not in any way that suggests the licensor endorses you or your use.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ShareAlike — If you remix, transform, or build upon the material, you must distribute your contributions under the same license as the original.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No additional restrictions — You may not apply legal terms or technological measures that legally restrict others from doing anything the license permits.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oday’s Agenda"/>
          <p:cNvSpPr txBox="1"/>
          <p:nvPr>
            <p:ph type="title"/>
          </p:nvPr>
        </p:nvSpPr>
        <p:spPr>
          <a:prstGeom prst="rect">
            <a:avLst/>
          </a:prstGeom>
        </p:spPr>
        <p:txBody>
          <a:bodyPr/>
          <a:lstStyle/>
          <a:p>
            <a:pPr/>
            <a:r>
              <a:t>Today’s Agenda</a:t>
            </a:r>
          </a:p>
        </p:txBody>
      </p:sp>
      <p:sp>
        <p:nvSpPr>
          <p:cNvPr id="172" name="Agenda Subtitle"/>
          <p:cNvSpPr txBox="1"/>
          <p:nvPr>
            <p:ph type="body" idx="21"/>
          </p:nvPr>
        </p:nvSpPr>
        <p:spPr>
          <a:prstGeom prst="rect">
            <a:avLst/>
          </a:prstGeom>
        </p:spPr>
        <p:txBody>
          <a:bodyPr/>
          <a:lstStyle/>
          <a:p>
            <a:pPr/>
          </a:p>
        </p:txBody>
      </p:sp>
      <p:sp>
        <p:nvSpPr>
          <p:cNvPr id="173" name="Administrative:…"/>
          <p:cNvSpPr txBox="1"/>
          <p:nvPr>
            <p:ph type="body" idx="1"/>
          </p:nvPr>
        </p:nvSpPr>
        <p:spPr>
          <a:prstGeom prst="rect">
            <a:avLst/>
          </a:prstGeom>
        </p:spPr>
        <p:txBody>
          <a:bodyPr/>
          <a:lstStyle/>
          <a:p>
            <a:pPr/>
            <a:r>
              <a:t>Administrative:</a:t>
            </a:r>
          </a:p>
          <a:p>
            <a:pPr lvl="1"/>
            <a:r>
              <a:t>HW3 due tomorrow!</a:t>
            </a:r>
          </a:p>
          <a:p>
            <a:pPr/>
            <a:r>
              <a:t>Today’s session:</a:t>
            </a:r>
          </a:p>
          <a:p>
            <a:pPr lvl="1"/>
            <a:r>
              <a:t>Debugging</a:t>
            </a:r>
          </a:p>
          <a:p>
            <a:pPr lvl="1"/>
            <a:r>
              <a:t>Code Review</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What are your pro debugging strategies?"/>
          <p:cNvSpPr txBox="1"/>
          <p:nvPr>
            <p:ph type="title"/>
          </p:nvPr>
        </p:nvSpPr>
        <p:spPr>
          <a:prstGeom prst="rect">
            <a:avLst/>
          </a:prstGeom>
        </p:spPr>
        <p:txBody>
          <a:bodyPr/>
          <a:lstStyle/>
          <a:p>
            <a:pPr/>
            <a:r>
              <a:t>What are your pro debugging strategies?</a:t>
            </a:r>
          </a:p>
        </p:txBody>
      </p:sp>
      <p:sp>
        <p:nvSpPr>
          <p:cNvPr id="178" name="Slide Subtitl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Domain-specific debugging"/>
          <p:cNvSpPr txBox="1"/>
          <p:nvPr>
            <p:ph type="title"/>
          </p:nvPr>
        </p:nvSpPr>
        <p:spPr>
          <a:prstGeom prst="rect">
            <a:avLst/>
          </a:prstGeom>
        </p:spPr>
        <p:txBody>
          <a:bodyPr/>
          <a:lstStyle/>
          <a:p>
            <a:pPr/>
            <a:r>
              <a:t>Domain-specific debugging</a:t>
            </a:r>
          </a:p>
        </p:txBody>
      </p:sp>
      <p:sp>
        <p:nvSpPr>
          <p:cNvPr id="183" name="Valgrind: C/C++ Memory Erro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Valgrind: C/C++ Memory Errors</a:t>
            </a:r>
          </a:p>
        </p:txBody>
      </p:sp>
      <p:sp>
        <p:nvSpPr>
          <p:cNvPr id="184" name="$ ./main…"/>
          <p:cNvSpPr txBox="1"/>
          <p:nvPr/>
        </p:nvSpPr>
        <p:spPr>
          <a:xfrm>
            <a:off x="1871217" y="4756860"/>
            <a:ext cx="6720484"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700">
                <a:solidFill>
                  <a:srgbClr val="000000"/>
                </a:solidFill>
                <a:latin typeface="Menlo Regular"/>
                <a:ea typeface="Menlo Regular"/>
                <a:cs typeface="Menlo Regular"/>
                <a:sym typeface="Menlo Regular"/>
              </a:defRPr>
            </a:pPr>
            <a:r>
              <a:t>$ ./main</a:t>
            </a:r>
          </a:p>
          <a:p>
            <a:pPr algn="l" defTabSz="457200">
              <a:defRPr sz="2700">
                <a:solidFill>
                  <a:srgbClr val="000000"/>
                </a:solidFill>
                <a:latin typeface="Menlo Regular"/>
                <a:ea typeface="Menlo Regular"/>
                <a:cs typeface="Menlo Regular"/>
                <a:sym typeface="Menlo Regular"/>
              </a:defRPr>
            </a:pPr>
            <a:r>
              <a:t>Segmentation fault (core dumped)</a:t>
            </a:r>
          </a:p>
        </p:txBody>
      </p:sp>
      <p:sp>
        <p:nvSpPr>
          <p:cNvPr id="185" name="$ valgrind ./main…"/>
          <p:cNvSpPr txBox="1"/>
          <p:nvPr/>
        </p:nvSpPr>
        <p:spPr>
          <a:xfrm>
            <a:off x="12285308" y="2490068"/>
            <a:ext cx="11812749" cy="1103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800">
                <a:solidFill>
                  <a:srgbClr val="000000"/>
                </a:solidFill>
                <a:latin typeface="Menlo Regular"/>
                <a:ea typeface="Menlo Regular"/>
                <a:cs typeface="Menlo Regular"/>
                <a:sym typeface="Menlo Regular"/>
              </a:defRPr>
            </a:pPr>
            <a:r>
              <a:t>$ valgrind ./main</a:t>
            </a:r>
          </a:p>
          <a:p>
            <a:pPr algn="l" defTabSz="457200">
              <a:defRPr sz="1800">
                <a:solidFill>
                  <a:srgbClr val="000000"/>
                </a:solidFill>
                <a:latin typeface="Menlo Regular"/>
                <a:ea typeface="Menlo Regular"/>
                <a:cs typeface="Menlo Regular"/>
                <a:sym typeface="Menlo Regular"/>
              </a:defRPr>
            </a:pPr>
            <a:r>
              <a:t>==8515== Memcheck, a memory error detector</a:t>
            </a:r>
          </a:p>
          <a:p>
            <a:pPr algn="l" defTabSz="457200">
              <a:defRPr sz="1800">
                <a:solidFill>
                  <a:srgbClr val="000000"/>
                </a:solidFill>
                <a:latin typeface="Menlo Regular"/>
                <a:ea typeface="Menlo Regular"/>
                <a:cs typeface="Menlo Regular"/>
                <a:sym typeface="Menlo Regular"/>
              </a:defRPr>
            </a:pPr>
            <a:r>
              <a:t>==8515== Copyright (C) 2002-2015, and GNU GPL'd, by Julian Seward et al.</a:t>
            </a:r>
          </a:p>
          <a:p>
            <a:pPr algn="l" defTabSz="457200">
              <a:defRPr sz="1800">
                <a:solidFill>
                  <a:srgbClr val="000000"/>
                </a:solidFill>
                <a:latin typeface="Menlo Regular"/>
                <a:ea typeface="Menlo Regular"/>
                <a:cs typeface="Menlo Regular"/>
                <a:sym typeface="Menlo Regular"/>
              </a:defRPr>
            </a:pPr>
            <a:r>
              <a:t>==8515== Using Valgrind-3.11.0 and LibVEX; rerun with -h for copyright info</a:t>
            </a:r>
          </a:p>
          <a:p>
            <a:pPr algn="l" defTabSz="457200">
              <a:defRPr sz="1800">
                <a:solidFill>
                  <a:srgbClr val="000000"/>
                </a:solidFill>
                <a:latin typeface="Menlo Regular"/>
                <a:ea typeface="Menlo Regular"/>
                <a:cs typeface="Menlo Regular"/>
                <a:sym typeface="Menlo Regular"/>
              </a:defRPr>
            </a:pPr>
            <a:r>
              <a:t>==8515== Command: ./main</a:t>
            </a:r>
          </a:p>
          <a:p>
            <a:pPr algn="l" defTabSz="457200">
              <a:defRPr sz="1800">
                <a:solidFill>
                  <a:srgbClr val="000000"/>
                </a:solidFill>
                <a:latin typeface="Menlo Regular"/>
                <a:ea typeface="Menlo Regular"/>
                <a:cs typeface="Menlo Regular"/>
                <a:sym typeface="Menlo Regular"/>
              </a:defRPr>
            </a:pPr>
            <a:r>
              <a:t>==8515==</a:t>
            </a:r>
          </a:p>
          <a:p>
            <a:pPr algn="l" defTabSz="457200">
              <a:defRPr sz="1800">
                <a:solidFill>
                  <a:srgbClr val="000000"/>
                </a:solidFill>
                <a:latin typeface="Menlo Regular"/>
                <a:ea typeface="Menlo Regular"/>
                <a:cs typeface="Menlo Regular"/>
                <a:sym typeface="Menlo Regular"/>
              </a:defRPr>
            </a:pPr>
            <a:r>
              <a:t>==8515== Conditional jump or move depends on uninitialised value(s)</a:t>
            </a:r>
          </a:p>
          <a:p>
            <a:pPr algn="l" defTabSz="457200">
              <a:defRPr sz="1800">
                <a:solidFill>
                  <a:srgbClr val="000000"/>
                </a:solidFill>
                <a:latin typeface="Menlo Regular"/>
                <a:ea typeface="Menlo Regular"/>
                <a:cs typeface="Menlo Regular"/>
                <a:sym typeface="Menlo Regular"/>
              </a:defRPr>
            </a:pPr>
            <a:r>
              <a:t>==8515==    at 0x400813: fail() (main.cpp:7)</a:t>
            </a:r>
          </a:p>
          <a:p>
            <a:pPr algn="l" defTabSz="457200">
              <a:defRPr sz="1800">
                <a:solidFill>
                  <a:srgbClr val="000000"/>
                </a:solidFill>
                <a:latin typeface="Menlo Regular"/>
                <a:ea typeface="Menlo Regular"/>
                <a:cs typeface="Menlo Regular"/>
                <a:sym typeface="Menlo Regular"/>
              </a:defRPr>
            </a:pPr>
            <a:r>
              <a:t>==8515==    by 0x40083F: main (main.cpp:13)</a:t>
            </a:r>
          </a:p>
          <a:p>
            <a:pPr algn="l" defTabSz="457200">
              <a:defRPr sz="1800">
                <a:solidFill>
                  <a:srgbClr val="000000"/>
                </a:solidFill>
                <a:latin typeface="Menlo Regular"/>
                <a:ea typeface="Menlo Regular"/>
                <a:cs typeface="Menlo Regular"/>
                <a:sym typeface="Menlo Regular"/>
              </a:defRPr>
            </a:pPr>
            <a:r>
              <a:t>==8515==</a:t>
            </a:r>
          </a:p>
          <a:p>
            <a:pPr algn="l" defTabSz="457200">
              <a:defRPr sz="1800">
                <a:solidFill>
                  <a:srgbClr val="000000"/>
                </a:solidFill>
                <a:latin typeface="Menlo Regular"/>
                <a:ea typeface="Menlo Regular"/>
                <a:cs typeface="Menlo Regular"/>
                <a:sym typeface="Menlo Regular"/>
              </a:defRPr>
            </a:pPr>
            <a:r>
              <a:t>==8515== Invalid read of size 4</a:t>
            </a:r>
          </a:p>
          <a:p>
            <a:pPr algn="l" defTabSz="457200">
              <a:defRPr sz="1800">
                <a:solidFill>
                  <a:srgbClr val="000000"/>
                </a:solidFill>
                <a:latin typeface="Menlo Regular"/>
                <a:ea typeface="Menlo Regular"/>
                <a:cs typeface="Menlo Regular"/>
                <a:sym typeface="Menlo Regular"/>
              </a:defRPr>
            </a:pPr>
            <a:r>
              <a:t>==8515==    at 0x400819: fail() (main.cpp:8)</a:t>
            </a:r>
          </a:p>
          <a:p>
            <a:pPr algn="l" defTabSz="457200">
              <a:defRPr sz="1800">
                <a:solidFill>
                  <a:srgbClr val="000000"/>
                </a:solidFill>
                <a:latin typeface="Menlo Regular"/>
                <a:ea typeface="Menlo Regular"/>
                <a:cs typeface="Menlo Regular"/>
                <a:sym typeface="Menlo Regular"/>
              </a:defRPr>
            </a:pPr>
            <a:r>
              <a:t>==8515==    by 0x40083F: main (main.cpp:13)</a:t>
            </a:r>
          </a:p>
          <a:p>
            <a:pPr algn="l" defTabSz="457200">
              <a:defRPr sz="1800">
                <a:solidFill>
                  <a:srgbClr val="000000"/>
                </a:solidFill>
                <a:latin typeface="Menlo Regular"/>
                <a:ea typeface="Menlo Regular"/>
                <a:cs typeface="Menlo Regular"/>
                <a:sym typeface="Menlo Regular"/>
              </a:defRPr>
            </a:pPr>
            <a:r>
              <a:t>==8515==  Address 0x0 is not stack'd, malloc'd or (recently) free'd</a:t>
            </a:r>
          </a:p>
          <a:p>
            <a:pPr algn="l" defTabSz="457200">
              <a:defRPr sz="1800">
                <a:solidFill>
                  <a:srgbClr val="000000"/>
                </a:solidFill>
                <a:latin typeface="Menlo Regular"/>
                <a:ea typeface="Menlo Regular"/>
                <a:cs typeface="Menlo Regular"/>
                <a:sym typeface="Menlo Regular"/>
              </a:defRPr>
            </a:pPr>
            <a:r>
              <a:t>==8515==</a:t>
            </a:r>
          </a:p>
          <a:p>
            <a:pPr algn="l" defTabSz="457200">
              <a:defRPr sz="1800">
                <a:solidFill>
                  <a:srgbClr val="000000"/>
                </a:solidFill>
                <a:latin typeface="Menlo Regular"/>
                <a:ea typeface="Menlo Regular"/>
                <a:cs typeface="Menlo Regular"/>
                <a:sym typeface="Menlo Regular"/>
              </a:defRPr>
            </a:pPr>
            <a:r>
              <a:t>==8515==</a:t>
            </a:r>
          </a:p>
          <a:p>
            <a:pPr algn="l" defTabSz="457200">
              <a:defRPr sz="1800">
                <a:solidFill>
                  <a:srgbClr val="000000"/>
                </a:solidFill>
                <a:latin typeface="Menlo Regular"/>
                <a:ea typeface="Menlo Regular"/>
                <a:cs typeface="Menlo Regular"/>
                <a:sym typeface="Menlo Regular"/>
              </a:defRPr>
            </a:pPr>
            <a:r>
              <a:t>==8515== Process terminating with default action of signal 11 (SIGSEGV): dumping core</a:t>
            </a:r>
          </a:p>
          <a:p>
            <a:pPr algn="l" defTabSz="457200">
              <a:defRPr sz="1800">
                <a:solidFill>
                  <a:srgbClr val="000000"/>
                </a:solidFill>
                <a:latin typeface="Menlo Regular"/>
                <a:ea typeface="Menlo Regular"/>
                <a:cs typeface="Menlo Regular"/>
                <a:sym typeface="Menlo Regular"/>
              </a:defRPr>
            </a:pPr>
            <a:r>
              <a:t>==8515==  Access not within mapped region at address 0x0</a:t>
            </a:r>
          </a:p>
          <a:p>
            <a:pPr algn="l" defTabSz="457200">
              <a:defRPr sz="1800">
                <a:solidFill>
                  <a:srgbClr val="000000"/>
                </a:solidFill>
                <a:latin typeface="Menlo Regular"/>
                <a:ea typeface="Menlo Regular"/>
                <a:cs typeface="Menlo Regular"/>
                <a:sym typeface="Menlo Regular"/>
              </a:defRPr>
            </a:pPr>
            <a:r>
              <a:t>==8515==    at 0x400819: fail() (main.cpp:8)</a:t>
            </a:r>
          </a:p>
          <a:p>
            <a:pPr algn="l" defTabSz="457200">
              <a:defRPr sz="1800">
                <a:solidFill>
                  <a:srgbClr val="000000"/>
                </a:solidFill>
                <a:latin typeface="Menlo Regular"/>
                <a:ea typeface="Menlo Regular"/>
                <a:cs typeface="Menlo Regular"/>
                <a:sym typeface="Menlo Regular"/>
              </a:defRPr>
            </a:pPr>
            <a:r>
              <a:t>==8515==    by 0x40083F: main (main.cpp:13)</a:t>
            </a:r>
          </a:p>
          <a:p>
            <a:pPr algn="l" defTabSz="457200">
              <a:defRPr sz="1800">
                <a:solidFill>
                  <a:srgbClr val="000000"/>
                </a:solidFill>
                <a:latin typeface="Menlo Regular"/>
                <a:ea typeface="Menlo Regular"/>
                <a:cs typeface="Menlo Regular"/>
                <a:sym typeface="Menlo Regular"/>
              </a:defRPr>
            </a:pPr>
            <a:r>
              <a:t>==8515==  If you believe this happened as a result of a stack</a:t>
            </a:r>
          </a:p>
          <a:p>
            <a:pPr algn="l" defTabSz="457200">
              <a:defRPr sz="1800">
                <a:solidFill>
                  <a:srgbClr val="000000"/>
                </a:solidFill>
                <a:latin typeface="Menlo Regular"/>
                <a:ea typeface="Menlo Regular"/>
                <a:cs typeface="Menlo Regular"/>
                <a:sym typeface="Menlo Regular"/>
              </a:defRPr>
            </a:pPr>
            <a:r>
              <a:t>==8515==  overflow in your program's main thread (unlikely but</a:t>
            </a:r>
          </a:p>
          <a:p>
            <a:pPr algn="l" defTabSz="457200">
              <a:defRPr sz="1800">
                <a:solidFill>
                  <a:srgbClr val="000000"/>
                </a:solidFill>
                <a:latin typeface="Menlo Regular"/>
                <a:ea typeface="Menlo Regular"/>
                <a:cs typeface="Menlo Regular"/>
                <a:sym typeface="Menlo Regular"/>
              </a:defRPr>
            </a:pPr>
            <a:r>
              <a:t>==8515==  possible), you can try to increase the size of the</a:t>
            </a:r>
          </a:p>
          <a:p>
            <a:pPr algn="l" defTabSz="457200">
              <a:defRPr sz="1800">
                <a:solidFill>
                  <a:srgbClr val="000000"/>
                </a:solidFill>
                <a:latin typeface="Menlo Regular"/>
                <a:ea typeface="Menlo Regular"/>
                <a:cs typeface="Menlo Regular"/>
                <a:sym typeface="Menlo Regular"/>
              </a:defRPr>
            </a:pPr>
            <a:r>
              <a:t>==8515==  main thread stack using the --main-stacksize= flag.</a:t>
            </a:r>
          </a:p>
          <a:p>
            <a:pPr algn="l" defTabSz="457200">
              <a:defRPr sz="1800">
                <a:solidFill>
                  <a:srgbClr val="000000"/>
                </a:solidFill>
                <a:latin typeface="Menlo Regular"/>
                <a:ea typeface="Menlo Regular"/>
                <a:cs typeface="Menlo Regular"/>
                <a:sym typeface="Menlo Regular"/>
              </a:defRPr>
            </a:pPr>
            <a:r>
              <a:t>==8515==  The main thread stack size used in this run was 8388608.</a:t>
            </a:r>
          </a:p>
          <a:p>
            <a:pPr algn="l" defTabSz="457200">
              <a:defRPr sz="1800">
                <a:solidFill>
                  <a:srgbClr val="000000"/>
                </a:solidFill>
                <a:latin typeface="Menlo Regular"/>
                <a:ea typeface="Menlo Regular"/>
                <a:cs typeface="Menlo Regular"/>
                <a:sym typeface="Menlo Regular"/>
              </a:defRPr>
            </a:pPr>
            <a:r>
              <a:t>==8515==</a:t>
            </a:r>
          </a:p>
          <a:p>
            <a:pPr algn="l" defTabSz="457200">
              <a:defRPr sz="1800">
                <a:solidFill>
                  <a:srgbClr val="000000"/>
                </a:solidFill>
                <a:latin typeface="Menlo Regular"/>
                <a:ea typeface="Menlo Regular"/>
                <a:cs typeface="Menlo Regular"/>
                <a:sym typeface="Menlo Regular"/>
              </a:defRPr>
            </a:pPr>
            <a:r>
              <a:t>==8515== HEAP SUMMARY:</a:t>
            </a:r>
          </a:p>
          <a:p>
            <a:pPr algn="l" defTabSz="457200">
              <a:defRPr sz="1800">
                <a:solidFill>
                  <a:srgbClr val="000000"/>
                </a:solidFill>
                <a:latin typeface="Menlo Regular"/>
                <a:ea typeface="Menlo Regular"/>
                <a:cs typeface="Menlo Regular"/>
                <a:sym typeface="Menlo Regular"/>
              </a:defRPr>
            </a:pPr>
            <a:r>
              <a:t>==8515==     in use at exit: 72,704 bytes in 1 blocks</a:t>
            </a:r>
          </a:p>
          <a:p>
            <a:pPr algn="l" defTabSz="457200">
              <a:defRPr sz="1800">
                <a:solidFill>
                  <a:srgbClr val="000000"/>
                </a:solidFill>
                <a:latin typeface="Menlo Regular"/>
                <a:ea typeface="Menlo Regular"/>
                <a:cs typeface="Menlo Regular"/>
                <a:sym typeface="Menlo Regular"/>
              </a:defRPr>
            </a:pPr>
            <a:r>
              <a:t>==8515==   total heap usage: 1 allocs, 0 frees, 72,704 bytes allocated</a:t>
            </a:r>
          </a:p>
          <a:p>
            <a:pPr algn="l" defTabSz="457200">
              <a:defRPr sz="1800">
                <a:solidFill>
                  <a:srgbClr val="000000"/>
                </a:solidFill>
                <a:latin typeface="Menlo Regular"/>
                <a:ea typeface="Menlo Regular"/>
                <a:cs typeface="Menlo Regular"/>
                <a:sym typeface="Menlo Regular"/>
              </a:defRPr>
            </a:pPr>
            <a:r>
              <a:t>==8515==</a:t>
            </a:r>
          </a:p>
          <a:p>
            <a:pPr algn="l" defTabSz="457200">
              <a:defRPr sz="1800">
                <a:solidFill>
                  <a:srgbClr val="000000"/>
                </a:solidFill>
                <a:latin typeface="Menlo Regular"/>
                <a:ea typeface="Menlo Regular"/>
                <a:cs typeface="Menlo Regular"/>
                <a:sym typeface="Menlo Regular"/>
              </a:defRPr>
            </a:pPr>
            <a:r>
              <a:t>==8515== LEAK SUMMARY:</a:t>
            </a:r>
          </a:p>
          <a:p>
            <a:pPr algn="l" defTabSz="457200">
              <a:defRPr sz="1800">
                <a:solidFill>
                  <a:srgbClr val="000000"/>
                </a:solidFill>
                <a:latin typeface="Menlo Regular"/>
                <a:ea typeface="Menlo Regular"/>
                <a:cs typeface="Menlo Regular"/>
                <a:sym typeface="Menlo Regular"/>
              </a:defRPr>
            </a:pPr>
            <a:r>
              <a:t>==8515==    definitely lost: 0 bytes in 0 blocks</a:t>
            </a:r>
          </a:p>
          <a:p>
            <a:pPr algn="l" defTabSz="457200">
              <a:defRPr sz="1800">
                <a:solidFill>
                  <a:srgbClr val="000000"/>
                </a:solidFill>
                <a:latin typeface="Menlo Regular"/>
                <a:ea typeface="Menlo Regular"/>
                <a:cs typeface="Menlo Regular"/>
                <a:sym typeface="Menlo Regular"/>
              </a:defRPr>
            </a:pPr>
            <a:r>
              <a:t>==8515==    indirectly lost: 0 bytes in 0 blocks</a:t>
            </a:r>
          </a:p>
          <a:p>
            <a:pPr algn="l" defTabSz="457200">
              <a:defRPr sz="1800">
                <a:solidFill>
                  <a:srgbClr val="000000"/>
                </a:solidFill>
                <a:latin typeface="Menlo Regular"/>
                <a:ea typeface="Menlo Regular"/>
                <a:cs typeface="Menlo Regular"/>
                <a:sym typeface="Menlo Regular"/>
              </a:defRPr>
            </a:pPr>
            <a:r>
              <a:t>==8515==      possibly lost: 0 bytes in 0 blocks</a:t>
            </a:r>
          </a:p>
          <a:p>
            <a:pPr algn="l" defTabSz="457200">
              <a:defRPr sz="1800">
                <a:solidFill>
                  <a:srgbClr val="000000"/>
                </a:solidFill>
                <a:latin typeface="Menlo Regular"/>
                <a:ea typeface="Menlo Regular"/>
                <a:cs typeface="Menlo Regular"/>
                <a:sym typeface="Menlo Regular"/>
              </a:defRPr>
            </a:pPr>
            <a:r>
              <a:t>==8515==    still reachable: 72,704 bytes in 1 blocks</a:t>
            </a:r>
          </a:p>
          <a:p>
            <a:pPr algn="l" defTabSz="457200">
              <a:defRPr sz="1800">
                <a:solidFill>
                  <a:srgbClr val="000000"/>
                </a:solidFill>
                <a:latin typeface="Menlo Regular"/>
                <a:ea typeface="Menlo Regular"/>
                <a:cs typeface="Menlo Regular"/>
                <a:sym typeface="Menlo Regular"/>
              </a:defRPr>
            </a:pPr>
            <a:r>
              <a:t>==8515==         suppressed: 0 bytes in 0 blocks</a:t>
            </a:r>
          </a:p>
          <a:p>
            <a:pPr algn="l" defTabSz="457200">
              <a:defRPr sz="1800">
                <a:solidFill>
                  <a:srgbClr val="000000"/>
                </a:solidFill>
                <a:latin typeface="Menlo Regular"/>
                <a:ea typeface="Menlo Regular"/>
                <a:cs typeface="Menlo Regular"/>
                <a:sym typeface="Menlo Regular"/>
              </a:defRPr>
            </a:pPr>
            <a:r>
              <a:t>==8515== Rerun with --leak-check=full to see details of leaked memory</a:t>
            </a:r>
          </a:p>
          <a:p>
            <a:pPr algn="l" defTabSz="457200">
              <a:defRPr sz="1800">
                <a:solidFill>
                  <a:srgbClr val="000000"/>
                </a:solidFill>
                <a:latin typeface="Menlo Regular"/>
                <a:ea typeface="Menlo Regular"/>
                <a:cs typeface="Menlo Regular"/>
                <a:sym typeface="Menlo Regular"/>
              </a:defRPr>
            </a:pPr>
            <a:r>
              <a:t>==8515==</a:t>
            </a:r>
          </a:p>
          <a:p>
            <a:pPr algn="l" defTabSz="457200">
              <a:defRPr sz="1800">
                <a:solidFill>
                  <a:srgbClr val="000000"/>
                </a:solidFill>
                <a:latin typeface="Menlo Regular"/>
                <a:ea typeface="Menlo Regular"/>
                <a:cs typeface="Menlo Regular"/>
                <a:sym typeface="Menlo Regular"/>
              </a:defRPr>
            </a:pPr>
            <a:r>
              <a:t>==8515== For counts of detected and suppressed errors, rerun with: -v</a:t>
            </a:r>
          </a:p>
          <a:p>
            <a:pPr algn="l" defTabSz="457200">
              <a:defRPr sz="1800">
                <a:solidFill>
                  <a:srgbClr val="000000"/>
                </a:solidFill>
                <a:latin typeface="Menlo Regular"/>
                <a:ea typeface="Menlo Regular"/>
                <a:cs typeface="Menlo Regular"/>
                <a:sym typeface="Menlo Regular"/>
              </a:defRPr>
            </a:pPr>
            <a:r>
              <a:t>==8515== Use --track-origins=yes to see where uninitialised values come from</a:t>
            </a:r>
          </a:p>
          <a:p>
            <a:pPr algn="l" defTabSz="457200">
              <a:defRPr sz="1800">
                <a:solidFill>
                  <a:srgbClr val="000000"/>
                </a:solidFill>
                <a:latin typeface="Menlo Regular"/>
                <a:ea typeface="Menlo Regular"/>
                <a:cs typeface="Menlo Regular"/>
                <a:sym typeface="Menlo Regular"/>
              </a:defRPr>
            </a:pPr>
            <a:r>
              <a:t>==8515== ERROR SUMMARY: 2 errors from 2 contexts (suppressed: 0 from 0)</a:t>
            </a:r>
          </a:p>
        </p:txBody>
      </p:sp>
      <p:sp>
        <p:nvSpPr>
          <p:cNvPr id="186" name="https://www.valgrind.org/info/tools.html"/>
          <p:cNvSpPr txBox="1"/>
          <p:nvPr/>
        </p:nvSpPr>
        <p:spPr>
          <a:xfrm>
            <a:off x="1761555" y="12596091"/>
            <a:ext cx="551261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https://www.valgrind.org/info/tools.html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omain-specific debugging"/>
          <p:cNvSpPr txBox="1"/>
          <p:nvPr>
            <p:ph type="title"/>
          </p:nvPr>
        </p:nvSpPr>
        <p:spPr>
          <a:prstGeom prst="rect">
            <a:avLst/>
          </a:prstGeom>
        </p:spPr>
        <p:txBody>
          <a:bodyPr/>
          <a:lstStyle/>
          <a:p>
            <a:pPr/>
            <a:r>
              <a:t>Domain-specific debugging</a:t>
            </a:r>
          </a:p>
        </p:txBody>
      </p:sp>
      <p:sp>
        <p:nvSpPr>
          <p:cNvPr id="189" name="TSan: Data race detector for C/C++/Go"/>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TSan: Data race detector for C/C++/Go</a:t>
            </a:r>
          </a:p>
        </p:txBody>
      </p:sp>
      <p:sp>
        <p:nvSpPr>
          <p:cNvPr id="190" name="$ cat simple_race.cc…"/>
          <p:cNvSpPr txBox="1"/>
          <p:nvPr/>
        </p:nvSpPr>
        <p:spPr>
          <a:xfrm>
            <a:off x="1526517" y="3733481"/>
            <a:ext cx="8234401" cy="828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360">
                <a:solidFill>
                  <a:srgbClr val="24292E"/>
                </a:solidFill>
                <a:latin typeface="Menlo Regular"/>
                <a:ea typeface="Menlo Regular"/>
                <a:cs typeface="Menlo Regular"/>
                <a:sym typeface="Menlo Regular"/>
              </a:defRPr>
            </a:pPr>
            <a:r>
              <a:t>$ cat simple_race.cc</a:t>
            </a:r>
          </a:p>
          <a:p>
            <a:pPr algn="l" defTabSz="457200">
              <a:defRPr sz="2360">
                <a:solidFill>
                  <a:srgbClr val="032F62"/>
                </a:solidFill>
                <a:latin typeface="Menlo Regular"/>
                <a:ea typeface="Menlo Regular"/>
                <a:cs typeface="Menlo Regular"/>
                <a:sym typeface="Menlo Regular"/>
              </a:defRPr>
            </a:pPr>
            <a:r>
              <a:rPr>
                <a:solidFill>
                  <a:srgbClr val="24292E"/>
                </a:solidFill>
              </a:rPr>
              <a:t>#</a:t>
            </a:r>
            <a:r>
              <a:rPr>
                <a:solidFill>
                  <a:srgbClr val="D73A49"/>
                </a:solidFill>
              </a:rPr>
              <a:t>include</a:t>
            </a:r>
            <a:r>
              <a:rPr>
                <a:solidFill>
                  <a:srgbClr val="24292E"/>
                </a:solidFill>
              </a:rPr>
              <a:t> </a:t>
            </a:r>
            <a:r>
              <a:t>&lt;pthread.h&gt;</a:t>
            </a:r>
            <a:endParaRPr>
              <a:solidFill>
                <a:srgbClr val="24292E"/>
              </a:solidFill>
            </a:endParaRPr>
          </a:p>
          <a:p>
            <a:pPr algn="l" defTabSz="457200">
              <a:defRPr sz="2360">
                <a:solidFill>
                  <a:srgbClr val="032F62"/>
                </a:solidFill>
                <a:latin typeface="Menlo Regular"/>
                <a:ea typeface="Menlo Regular"/>
                <a:cs typeface="Menlo Regular"/>
                <a:sym typeface="Menlo Regular"/>
              </a:defRPr>
            </a:pPr>
            <a:r>
              <a:rPr>
                <a:solidFill>
                  <a:srgbClr val="24292E"/>
                </a:solidFill>
              </a:rPr>
              <a:t>#</a:t>
            </a:r>
            <a:r>
              <a:rPr>
                <a:solidFill>
                  <a:srgbClr val="D73A49"/>
                </a:solidFill>
              </a:rPr>
              <a:t>include</a:t>
            </a:r>
            <a:r>
              <a:rPr>
                <a:solidFill>
                  <a:srgbClr val="24292E"/>
                </a:solidFill>
              </a:rPr>
              <a:t> </a:t>
            </a:r>
            <a:r>
              <a:t>&lt;stdio.h&gt;</a:t>
            </a:r>
            <a:endParaRPr>
              <a:solidFill>
                <a:srgbClr val="24292E"/>
              </a:solidFill>
            </a:endParaRPr>
          </a:p>
          <a:p>
            <a:pPr algn="l" defTabSz="457200">
              <a:defRPr sz="2360">
                <a:solidFill>
                  <a:srgbClr val="24292E"/>
                </a:solidFill>
                <a:latin typeface="Menlo Regular"/>
                <a:ea typeface="Menlo Regular"/>
                <a:cs typeface="Menlo Regular"/>
                <a:sym typeface="Menlo Regular"/>
              </a:defRPr>
            </a:pPr>
          </a:p>
          <a:p>
            <a:pPr algn="l" defTabSz="457200">
              <a:defRPr sz="2360">
                <a:solidFill>
                  <a:srgbClr val="24292E"/>
                </a:solidFill>
                <a:latin typeface="Menlo Regular"/>
                <a:ea typeface="Menlo Regular"/>
                <a:cs typeface="Menlo Regular"/>
                <a:sym typeface="Menlo Regular"/>
              </a:defRPr>
            </a:pPr>
            <a:r>
              <a:rPr>
                <a:solidFill>
                  <a:srgbClr val="D73A49"/>
                </a:solidFill>
              </a:rPr>
              <a:t>int</a:t>
            </a:r>
            <a:r>
              <a:t> Global;</a:t>
            </a:r>
          </a:p>
          <a:p>
            <a:pPr algn="l" defTabSz="457200">
              <a:defRPr sz="2360">
                <a:solidFill>
                  <a:srgbClr val="24292E"/>
                </a:solidFill>
                <a:latin typeface="Menlo Regular"/>
                <a:ea typeface="Menlo Regular"/>
                <a:cs typeface="Menlo Regular"/>
                <a:sym typeface="Menlo Regular"/>
              </a:defRPr>
            </a:pPr>
          </a:p>
          <a:p>
            <a:pPr algn="l" defTabSz="457200">
              <a:defRPr sz="2360">
                <a:solidFill>
                  <a:srgbClr val="6F42C1"/>
                </a:solidFill>
                <a:latin typeface="Menlo Regular"/>
                <a:ea typeface="Menlo Regular"/>
                <a:cs typeface="Menlo Regular"/>
                <a:sym typeface="Menlo Regular"/>
              </a:defRPr>
            </a:pPr>
            <a:r>
              <a:rPr>
                <a:solidFill>
                  <a:srgbClr val="D73A49"/>
                </a:solidFill>
              </a:rPr>
              <a:t>void</a:t>
            </a:r>
            <a:r>
              <a:rPr>
                <a:solidFill>
                  <a:srgbClr val="24292E"/>
                </a:solidFill>
              </a:rPr>
              <a:t> *</a:t>
            </a:r>
            <a:r>
              <a:t>Thread1</a:t>
            </a:r>
            <a:r>
              <a:rPr>
                <a:solidFill>
                  <a:srgbClr val="24292E"/>
                </a:solidFill>
              </a:rPr>
              <a:t>(</a:t>
            </a:r>
            <a:r>
              <a:rPr>
                <a:solidFill>
                  <a:srgbClr val="D73A49"/>
                </a:solidFill>
              </a:rPr>
              <a:t>void</a:t>
            </a:r>
            <a:r>
              <a:rPr>
                <a:solidFill>
                  <a:srgbClr val="24292E"/>
                </a:solidFill>
              </a:rPr>
              <a:t> *x) {</a:t>
            </a:r>
            <a:endParaRPr>
              <a:solidFill>
                <a:srgbClr val="24292E"/>
              </a:solidFill>
            </a:endParaRPr>
          </a:p>
          <a:p>
            <a:pPr algn="l" defTabSz="457200">
              <a:defRPr sz="2360">
                <a:solidFill>
                  <a:srgbClr val="24292E"/>
                </a:solidFill>
                <a:latin typeface="Menlo Regular"/>
                <a:ea typeface="Menlo Regular"/>
                <a:cs typeface="Menlo Regular"/>
                <a:sym typeface="Menlo Regular"/>
              </a:defRPr>
            </a:pPr>
            <a:r>
              <a:t>  Global++;</a:t>
            </a:r>
          </a:p>
          <a:p>
            <a:pPr algn="l" defTabSz="457200">
              <a:defRPr sz="2360">
                <a:solidFill>
                  <a:srgbClr val="D73A49"/>
                </a:solidFill>
                <a:latin typeface="Menlo Regular"/>
                <a:ea typeface="Menlo Regular"/>
                <a:cs typeface="Menlo Regular"/>
                <a:sym typeface="Menlo Regular"/>
              </a:defRPr>
            </a:pPr>
            <a:r>
              <a:rPr>
                <a:solidFill>
                  <a:srgbClr val="24292E"/>
                </a:solidFill>
              </a:rPr>
              <a:t>  </a:t>
            </a:r>
            <a:r>
              <a:t>return</a:t>
            </a:r>
            <a:r>
              <a:rPr>
                <a:solidFill>
                  <a:srgbClr val="24292E"/>
                </a:solidFill>
              </a:rPr>
              <a:t> </a:t>
            </a:r>
            <a:r>
              <a:rPr>
                <a:solidFill>
                  <a:srgbClr val="005CC5"/>
                </a:solidFill>
              </a:rPr>
              <a:t>NULL</a:t>
            </a:r>
            <a:r>
              <a:rPr>
                <a:solidFill>
                  <a:srgbClr val="24292E"/>
                </a:solidFill>
              </a:rPr>
              <a:t>;</a:t>
            </a:r>
            <a:endParaRPr>
              <a:solidFill>
                <a:srgbClr val="24292E"/>
              </a:solidFill>
            </a:endParaRPr>
          </a:p>
          <a:p>
            <a:pPr algn="l" defTabSz="457200">
              <a:defRPr sz="2360">
                <a:solidFill>
                  <a:srgbClr val="24292E"/>
                </a:solidFill>
                <a:latin typeface="Menlo Regular"/>
                <a:ea typeface="Menlo Regular"/>
                <a:cs typeface="Menlo Regular"/>
                <a:sym typeface="Menlo Regular"/>
              </a:defRPr>
            </a:pPr>
            <a:r>
              <a:t>}</a:t>
            </a:r>
          </a:p>
          <a:p>
            <a:pPr algn="l" defTabSz="457200">
              <a:defRPr sz="2360">
                <a:solidFill>
                  <a:srgbClr val="24292E"/>
                </a:solidFill>
                <a:latin typeface="Menlo Regular"/>
                <a:ea typeface="Menlo Regular"/>
                <a:cs typeface="Menlo Regular"/>
                <a:sym typeface="Menlo Regular"/>
              </a:defRPr>
            </a:pPr>
          </a:p>
          <a:p>
            <a:pPr algn="l" defTabSz="457200">
              <a:defRPr sz="2360">
                <a:solidFill>
                  <a:srgbClr val="6F42C1"/>
                </a:solidFill>
                <a:latin typeface="Menlo Regular"/>
                <a:ea typeface="Menlo Regular"/>
                <a:cs typeface="Menlo Regular"/>
                <a:sym typeface="Menlo Regular"/>
              </a:defRPr>
            </a:pPr>
            <a:r>
              <a:rPr>
                <a:solidFill>
                  <a:srgbClr val="D73A49"/>
                </a:solidFill>
              </a:rPr>
              <a:t>void</a:t>
            </a:r>
            <a:r>
              <a:rPr>
                <a:solidFill>
                  <a:srgbClr val="24292E"/>
                </a:solidFill>
              </a:rPr>
              <a:t> *</a:t>
            </a:r>
            <a:r>
              <a:t>Thread2</a:t>
            </a:r>
            <a:r>
              <a:rPr>
                <a:solidFill>
                  <a:srgbClr val="24292E"/>
                </a:solidFill>
              </a:rPr>
              <a:t>(</a:t>
            </a:r>
            <a:r>
              <a:rPr>
                <a:solidFill>
                  <a:srgbClr val="D73A49"/>
                </a:solidFill>
              </a:rPr>
              <a:t>void</a:t>
            </a:r>
            <a:r>
              <a:rPr>
                <a:solidFill>
                  <a:srgbClr val="24292E"/>
                </a:solidFill>
              </a:rPr>
              <a:t> *x) {</a:t>
            </a:r>
            <a:endParaRPr>
              <a:solidFill>
                <a:srgbClr val="24292E"/>
              </a:solidFill>
            </a:endParaRPr>
          </a:p>
          <a:p>
            <a:pPr algn="l" defTabSz="457200">
              <a:defRPr sz="2360">
                <a:solidFill>
                  <a:srgbClr val="24292E"/>
                </a:solidFill>
                <a:latin typeface="Menlo Regular"/>
                <a:ea typeface="Menlo Regular"/>
                <a:cs typeface="Menlo Regular"/>
                <a:sym typeface="Menlo Regular"/>
              </a:defRPr>
            </a:pPr>
            <a:r>
              <a:t>  Global--;</a:t>
            </a:r>
          </a:p>
          <a:p>
            <a:pPr algn="l" defTabSz="457200">
              <a:defRPr sz="2360">
                <a:solidFill>
                  <a:srgbClr val="D73A49"/>
                </a:solidFill>
                <a:latin typeface="Menlo Regular"/>
                <a:ea typeface="Menlo Regular"/>
                <a:cs typeface="Menlo Regular"/>
                <a:sym typeface="Menlo Regular"/>
              </a:defRPr>
            </a:pPr>
            <a:r>
              <a:rPr>
                <a:solidFill>
                  <a:srgbClr val="24292E"/>
                </a:solidFill>
              </a:rPr>
              <a:t>  </a:t>
            </a:r>
            <a:r>
              <a:t>return</a:t>
            </a:r>
            <a:r>
              <a:rPr>
                <a:solidFill>
                  <a:srgbClr val="24292E"/>
                </a:solidFill>
              </a:rPr>
              <a:t> </a:t>
            </a:r>
            <a:r>
              <a:rPr>
                <a:solidFill>
                  <a:srgbClr val="005CC5"/>
                </a:solidFill>
              </a:rPr>
              <a:t>NULL</a:t>
            </a:r>
            <a:r>
              <a:rPr>
                <a:solidFill>
                  <a:srgbClr val="24292E"/>
                </a:solidFill>
              </a:rPr>
              <a:t>;</a:t>
            </a:r>
            <a:endParaRPr>
              <a:solidFill>
                <a:srgbClr val="24292E"/>
              </a:solidFill>
            </a:endParaRPr>
          </a:p>
          <a:p>
            <a:pPr algn="l" defTabSz="457200">
              <a:defRPr sz="2360">
                <a:solidFill>
                  <a:srgbClr val="24292E"/>
                </a:solidFill>
                <a:latin typeface="Menlo Regular"/>
                <a:ea typeface="Menlo Regular"/>
                <a:cs typeface="Menlo Regular"/>
                <a:sym typeface="Menlo Regular"/>
              </a:defRPr>
            </a:pPr>
            <a:r>
              <a:t>}</a:t>
            </a:r>
          </a:p>
          <a:p>
            <a:pPr algn="l" defTabSz="457200">
              <a:defRPr sz="2360">
                <a:solidFill>
                  <a:srgbClr val="24292E"/>
                </a:solidFill>
                <a:latin typeface="Menlo Regular"/>
                <a:ea typeface="Menlo Regular"/>
                <a:cs typeface="Menlo Regular"/>
                <a:sym typeface="Menlo Regular"/>
              </a:defRPr>
            </a:pPr>
          </a:p>
          <a:p>
            <a:pPr algn="l" defTabSz="457200">
              <a:defRPr sz="2360">
                <a:solidFill>
                  <a:srgbClr val="24292E"/>
                </a:solidFill>
                <a:latin typeface="Menlo Regular"/>
                <a:ea typeface="Menlo Regular"/>
                <a:cs typeface="Menlo Regular"/>
                <a:sym typeface="Menlo Regular"/>
              </a:defRPr>
            </a:pPr>
            <a:r>
              <a:rPr>
                <a:solidFill>
                  <a:srgbClr val="D73A49"/>
                </a:solidFill>
              </a:rPr>
              <a:t>int</a:t>
            </a:r>
            <a:r>
              <a:t> </a:t>
            </a:r>
            <a:r>
              <a:rPr>
                <a:solidFill>
                  <a:srgbClr val="6F42C1"/>
                </a:solidFill>
              </a:rPr>
              <a:t>main</a:t>
            </a:r>
            <a:r>
              <a:t>() {</a:t>
            </a:r>
          </a:p>
          <a:p>
            <a:pPr algn="l" defTabSz="457200">
              <a:defRPr sz="2360">
                <a:solidFill>
                  <a:srgbClr val="005CC5"/>
                </a:solidFill>
                <a:latin typeface="Menlo Regular"/>
                <a:ea typeface="Menlo Regular"/>
                <a:cs typeface="Menlo Regular"/>
                <a:sym typeface="Menlo Regular"/>
              </a:defRPr>
            </a:pPr>
            <a:r>
              <a:rPr>
                <a:solidFill>
                  <a:srgbClr val="24292E"/>
                </a:solidFill>
              </a:rPr>
              <a:t>  </a:t>
            </a:r>
            <a:r>
              <a:t>pthread_t</a:t>
            </a:r>
            <a:r>
              <a:rPr>
                <a:solidFill>
                  <a:srgbClr val="24292E"/>
                </a:solidFill>
              </a:rPr>
              <a:t> t[</a:t>
            </a:r>
            <a:r>
              <a:t>2</a:t>
            </a:r>
            <a:r>
              <a:rPr>
                <a:solidFill>
                  <a:srgbClr val="24292E"/>
                </a:solidFill>
              </a:rPr>
              <a:t>];</a:t>
            </a:r>
            <a:endParaRPr>
              <a:solidFill>
                <a:srgbClr val="24292E"/>
              </a:solidFill>
            </a:endParaRPr>
          </a:p>
          <a:p>
            <a:pPr algn="l" defTabSz="457200">
              <a:defRPr sz="2360">
                <a:solidFill>
                  <a:srgbClr val="005CC5"/>
                </a:solidFill>
                <a:latin typeface="Menlo Regular"/>
                <a:ea typeface="Menlo Regular"/>
                <a:cs typeface="Menlo Regular"/>
                <a:sym typeface="Menlo Regular"/>
              </a:defRPr>
            </a:pPr>
            <a:r>
              <a:rPr>
                <a:solidFill>
                  <a:srgbClr val="24292E"/>
                </a:solidFill>
              </a:rPr>
              <a:t>  </a:t>
            </a:r>
            <a:r>
              <a:t>pthread_create</a:t>
            </a:r>
            <a:r>
              <a:rPr>
                <a:solidFill>
                  <a:srgbClr val="24292E"/>
                </a:solidFill>
              </a:rPr>
              <a:t>(&amp;t[</a:t>
            </a:r>
            <a:r>
              <a:t>0</a:t>
            </a:r>
            <a:r>
              <a:rPr>
                <a:solidFill>
                  <a:srgbClr val="24292E"/>
                </a:solidFill>
              </a:rPr>
              <a:t>], </a:t>
            </a:r>
            <a:r>
              <a:t>NULL</a:t>
            </a:r>
            <a:r>
              <a:rPr>
                <a:solidFill>
                  <a:srgbClr val="24292E"/>
                </a:solidFill>
              </a:rPr>
              <a:t>, Thread1, </a:t>
            </a:r>
            <a:r>
              <a:t>NULL</a:t>
            </a:r>
            <a:r>
              <a:rPr>
                <a:solidFill>
                  <a:srgbClr val="24292E"/>
                </a:solidFill>
              </a:rPr>
              <a:t>);</a:t>
            </a:r>
            <a:endParaRPr>
              <a:solidFill>
                <a:srgbClr val="24292E"/>
              </a:solidFill>
            </a:endParaRPr>
          </a:p>
          <a:p>
            <a:pPr algn="l" defTabSz="457200">
              <a:defRPr sz="2360">
                <a:solidFill>
                  <a:srgbClr val="005CC5"/>
                </a:solidFill>
                <a:latin typeface="Menlo Regular"/>
                <a:ea typeface="Menlo Regular"/>
                <a:cs typeface="Menlo Regular"/>
                <a:sym typeface="Menlo Regular"/>
              </a:defRPr>
            </a:pPr>
            <a:r>
              <a:rPr>
                <a:solidFill>
                  <a:srgbClr val="24292E"/>
                </a:solidFill>
              </a:rPr>
              <a:t>  </a:t>
            </a:r>
            <a:r>
              <a:t>pthread_create</a:t>
            </a:r>
            <a:r>
              <a:rPr>
                <a:solidFill>
                  <a:srgbClr val="24292E"/>
                </a:solidFill>
              </a:rPr>
              <a:t>(&amp;t[</a:t>
            </a:r>
            <a:r>
              <a:t>1</a:t>
            </a:r>
            <a:r>
              <a:rPr>
                <a:solidFill>
                  <a:srgbClr val="24292E"/>
                </a:solidFill>
              </a:rPr>
              <a:t>], </a:t>
            </a:r>
            <a:r>
              <a:t>NULL</a:t>
            </a:r>
            <a:r>
              <a:rPr>
                <a:solidFill>
                  <a:srgbClr val="24292E"/>
                </a:solidFill>
              </a:rPr>
              <a:t>, Thread2, </a:t>
            </a:r>
            <a:r>
              <a:t>NULL</a:t>
            </a:r>
            <a:r>
              <a:rPr>
                <a:solidFill>
                  <a:srgbClr val="24292E"/>
                </a:solidFill>
              </a:rPr>
              <a:t>);</a:t>
            </a:r>
            <a:endParaRPr>
              <a:solidFill>
                <a:srgbClr val="24292E"/>
              </a:solidFill>
            </a:endParaRPr>
          </a:p>
          <a:p>
            <a:pPr algn="l" defTabSz="457200">
              <a:defRPr sz="2360">
                <a:solidFill>
                  <a:srgbClr val="005CC5"/>
                </a:solidFill>
                <a:latin typeface="Menlo Regular"/>
                <a:ea typeface="Menlo Regular"/>
                <a:cs typeface="Menlo Regular"/>
                <a:sym typeface="Menlo Regular"/>
              </a:defRPr>
            </a:pPr>
            <a:r>
              <a:rPr>
                <a:solidFill>
                  <a:srgbClr val="24292E"/>
                </a:solidFill>
              </a:rPr>
              <a:t>  </a:t>
            </a:r>
            <a:r>
              <a:t>pthread_join</a:t>
            </a:r>
            <a:r>
              <a:rPr>
                <a:solidFill>
                  <a:srgbClr val="24292E"/>
                </a:solidFill>
              </a:rPr>
              <a:t>(t[</a:t>
            </a:r>
            <a:r>
              <a:t>0</a:t>
            </a:r>
            <a:r>
              <a:rPr>
                <a:solidFill>
                  <a:srgbClr val="24292E"/>
                </a:solidFill>
              </a:rPr>
              <a:t>], </a:t>
            </a:r>
            <a:r>
              <a:t>NULL</a:t>
            </a:r>
            <a:r>
              <a:rPr>
                <a:solidFill>
                  <a:srgbClr val="24292E"/>
                </a:solidFill>
              </a:rPr>
              <a:t>);</a:t>
            </a:r>
            <a:endParaRPr>
              <a:solidFill>
                <a:srgbClr val="24292E"/>
              </a:solidFill>
            </a:endParaRPr>
          </a:p>
          <a:p>
            <a:pPr algn="l" defTabSz="457200">
              <a:defRPr sz="2360">
                <a:solidFill>
                  <a:srgbClr val="005CC5"/>
                </a:solidFill>
                <a:latin typeface="Menlo Regular"/>
                <a:ea typeface="Menlo Regular"/>
                <a:cs typeface="Menlo Regular"/>
                <a:sym typeface="Menlo Regular"/>
              </a:defRPr>
            </a:pPr>
            <a:r>
              <a:rPr>
                <a:solidFill>
                  <a:srgbClr val="24292E"/>
                </a:solidFill>
              </a:rPr>
              <a:t>  </a:t>
            </a:r>
            <a:r>
              <a:t>pthread_join</a:t>
            </a:r>
            <a:r>
              <a:rPr>
                <a:solidFill>
                  <a:srgbClr val="24292E"/>
                </a:solidFill>
              </a:rPr>
              <a:t>(t[</a:t>
            </a:r>
            <a:r>
              <a:t>1</a:t>
            </a:r>
            <a:r>
              <a:rPr>
                <a:solidFill>
                  <a:srgbClr val="24292E"/>
                </a:solidFill>
              </a:rPr>
              <a:t>], </a:t>
            </a:r>
            <a:r>
              <a:t>NULL</a:t>
            </a:r>
            <a:r>
              <a:rPr>
                <a:solidFill>
                  <a:srgbClr val="24292E"/>
                </a:solidFill>
              </a:rPr>
              <a:t>);</a:t>
            </a:r>
            <a:endParaRPr>
              <a:solidFill>
                <a:srgbClr val="24292E"/>
              </a:solidFill>
            </a:endParaRPr>
          </a:p>
          <a:p>
            <a:pPr algn="l" defTabSz="457200">
              <a:defRPr sz="2360">
                <a:solidFill>
                  <a:srgbClr val="24292E"/>
                </a:solidFill>
                <a:latin typeface="Menlo Regular"/>
                <a:ea typeface="Menlo Regular"/>
                <a:cs typeface="Menlo Regular"/>
                <a:sym typeface="Menlo Regular"/>
              </a:defRPr>
            </a:pPr>
            <a:r>
              <a:t>}</a:t>
            </a:r>
          </a:p>
        </p:txBody>
      </p:sp>
      <p:sp>
        <p:nvSpPr>
          <p:cNvPr id="191" name="$ clang++ simple_race.cc -fsanitize=thread -fPIE -pie -g…"/>
          <p:cNvSpPr txBox="1"/>
          <p:nvPr/>
        </p:nvSpPr>
        <p:spPr>
          <a:xfrm>
            <a:off x="11042829" y="3721347"/>
            <a:ext cx="12204227" cy="685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360">
                <a:solidFill>
                  <a:srgbClr val="24292E"/>
                </a:solidFill>
                <a:latin typeface="Menlo Regular"/>
                <a:ea typeface="Menlo Regular"/>
                <a:cs typeface="Menlo Regular"/>
                <a:sym typeface="Menlo Regular"/>
              </a:defRPr>
            </a:pPr>
            <a:r>
              <a:t>$ clang++ simple_race.cc -fsanitize=thread -fPIE -pie -g</a:t>
            </a:r>
          </a:p>
          <a:p>
            <a:pPr algn="l" defTabSz="457200">
              <a:defRPr sz="2360">
                <a:solidFill>
                  <a:srgbClr val="24292E"/>
                </a:solidFill>
                <a:latin typeface="Menlo Regular"/>
                <a:ea typeface="Menlo Regular"/>
                <a:cs typeface="Menlo Regular"/>
                <a:sym typeface="Menlo Regular"/>
              </a:defRPr>
            </a:pPr>
            <a:r>
              <a:t>$ ./a.out </a:t>
            </a:r>
          </a:p>
          <a:p>
            <a:pPr algn="l" defTabSz="457200">
              <a:defRPr sz="2360">
                <a:solidFill>
                  <a:srgbClr val="24292E"/>
                </a:solidFill>
                <a:latin typeface="Menlo Regular"/>
                <a:ea typeface="Menlo Regular"/>
                <a:cs typeface="Menlo Regular"/>
                <a:sym typeface="Menlo Regular"/>
              </a:defRPr>
            </a:pPr>
            <a:r>
              <a:t>==================</a:t>
            </a:r>
          </a:p>
          <a:p>
            <a:pPr algn="l" defTabSz="457200">
              <a:defRPr sz="2360">
                <a:solidFill>
                  <a:srgbClr val="24292E"/>
                </a:solidFill>
                <a:latin typeface="Menlo Regular"/>
                <a:ea typeface="Menlo Regular"/>
                <a:cs typeface="Menlo Regular"/>
                <a:sym typeface="Menlo Regular"/>
              </a:defRPr>
            </a:pPr>
            <a:r>
              <a:t>WARNING: ThreadSanitizer: data race (pid=26327)</a:t>
            </a:r>
          </a:p>
          <a:p>
            <a:pPr algn="l" defTabSz="457200">
              <a:defRPr sz="2360">
                <a:solidFill>
                  <a:srgbClr val="24292E"/>
                </a:solidFill>
                <a:latin typeface="Menlo Regular"/>
                <a:ea typeface="Menlo Regular"/>
                <a:cs typeface="Menlo Regular"/>
                <a:sym typeface="Menlo Regular"/>
              </a:defRPr>
            </a:pPr>
            <a:r>
              <a:t>  Write of size 4 at 0x7f89554701d0 by thread T1:</a:t>
            </a:r>
          </a:p>
          <a:p>
            <a:pPr algn="l" defTabSz="457200">
              <a:defRPr sz="2360">
                <a:solidFill>
                  <a:srgbClr val="24292E"/>
                </a:solidFill>
                <a:latin typeface="Menlo Regular"/>
                <a:ea typeface="Menlo Regular"/>
                <a:cs typeface="Menlo Regular"/>
                <a:sym typeface="Menlo Regular"/>
              </a:defRPr>
            </a:pPr>
            <a:r>
              <a:t>    #0 Thread1(void*) simple_race.cc:8 (exe+0x000000006e66)</a:t>
            </a:r>
          </a:p>
          <a:p>
            <a:pPr algn="l" defTabSz="457200">
              <a:defRPr sz="2360">
                <a:solidFill>
                  <a:srgbClr val="24292E"/>
                </a:solidFill>
                <a:latin typeface="Menlo Regular"/>
                <a:ea typeface="Menlo Regular"/>
                <a:cs typeface="Menlo Regular"/>
                <a:sym typeface="Menlo Regular"/>
              </a:defRPr>
            </a:pPr>
          </a:p>
          <a:p>
            <a:pPr algn="l" defTabSz="457200">
              <a:defRPr sz="2360">
                <a:solidFill>
                  <a:srgbClr val="24292E"/>
                </a:solidFill>
                <a:latin typeface="Menlo Regular"/>
                <a:ea typeface="Menlo Regular"/>
                <a:cs typeface="Menlo Regular"/>
                <a:sym typeface="Menlo Regular"/>
              </a:defRPr>
            </a:pPr>
            <a:r>
              <a:t>  Previous write of size 4 at 0x7f89554701d0 by thread T2:</a:t>
            </a:r>
          </a:p>
          <a:p>
            <a:pPr algn="l" defTabSz="457200">
              <a:defRPr sz="2360">
                <a:solidFill>
                  <a:srgbClr val="24292E"/>
                </a:solidFill>
                <a:latin typeface="Menlo Regular"/>
                <a:ea typeface="Menlo Regular"/>
                <a:cs typeface="Menlo Regular"/>
                <a:sym typeface="Menlo Regular"/>
              </a:defRPr>
            </a:pPr>
            <a:r>
              <a:t>    #0 Thread2(void*) simple_race.cc:13 (exe+0x000000006ed6)</a:t>
            </a:r>
          </a:p>
          <a:p>
            <a:pPr algn="l" defTabSz="457200">
              <a:defRPr sz="2360">
                <a:solidFill>
                  <a:srgbClr val="24292E"/>
                </a:solidFill>
                <a:latin typeface="Menlo Regular"/>
                <a:ea typeface="Menlo Regular"/>
                <a:cs typeface="Menlo Regular"/>
                <a:sym typeface="Menlo Regular"/>
              </a:defRPr>
            </a:pPr>
          </a:p>
          <a:p>
            <a:pPr algn="l" defTabSz="457200">
              <a:defRPr sz="2360">
                <a:solidFill>
                  <a:srgbClr val="24292E"/>
                </a:solidFill>
                <a:latin typeface="Menlo Regular"/>
                <a:ea typeface="Menlo Regular"/>
                <a:cs typeface="Menlo Regular"/>
                <a:sym typeface="Menlo Regular"/>
              </a:defRPr>
            </a:pPr>
            <a:r>
              <a:t>  Thread T1 (tid=26328, running) created at:</a:t>
            </a:r>
          </a:p>
          <a:p>
            <a:pPr algn="l" defTabSz="457200">
              <a:defRPr sz="2360">
                <a:solidFill>
                  <a:srgbClr val="24292E"/>
                </a:solidFill>
                <a:latin typeface="Menlo Regular"/>
                <a:ea typeface="Menlo Regular"/>
                <a:cs typeface="Menlo Regular"/>
                <a:sym typeface="Menlo Regular"/>
              </a:defRPr>
            </a:pPr>
            <a:r>
              <a:t>    #0 pthread_create tsan_interceptors.cc:683 (exe+0x00000001108b)</a:t>
            </a:r>
          </a:p>
          <a:p>
            <a:pPr algn="l" defTabSz="457200">
              <a:defRPr sz="2360">
                <a:solidFill>
                  <a:srgbClr val="24292E"/>
                </a:solidFill>
                <a:latin typeface="Menlo Regular"/>
                <a:ea typeface="Menlo Regular"/>
                <a:cs typeface="Menlo Regular"/>
                <a:sym typeface="Menlo Regular"/>
              </a:defRPr>
            </a:pPr>
            <a:r>
              <a:t>    #1 main simple_race.cc:19 (exe+0x000000006f39)</a:t>
            </a:r>
          </a:p>
          <a:p>
            <a:pPr algn="l" defTabSz="457200">
              <a:defRPr sz="2360">
                <a:solidFill>
                  <a:srgbClr val="24292E"/>
                </a:solidFill>
                <a:latin typeface="Menlo Regular"/>
                <a:ea typeface="Menlo Regular"/>
                <a:cs typeface="Menlo Regular"/>
                <a:sym typeface="Menlo Regular"/>
              </a:defRPr>
            </a:pPr>
          </a:p>
          <a:p>
            <a:pPr algn="l" defTabSz="457200">
              <a:defRPr sz="2360">
                <a:solidFill>
                  <a:srgbClr val="24292E"/>
                </a:solidFill>
                <a:latin typeface="Menlo Regular"/>
                <a:ea typeface="Menlo Regular"/>
                <a:cs typeface="Menlo Regular"/>
                <a:sym typeface="Menlo Regular"/>
              </a:defRPr>
            </a:pPr>
            <a:r>
              <a:t>  Thread T2 (tid=26329, running) created at:</a:t>
            </a:r>
          </a:p>
          <a:p>
            <a:pPr algn="l" defTabSz="457200">
              <a:defRPr sz="2360">
                <a:solidFill>
                  <a:srgbClr val="24292E"/>
                </a:solidFill>
                <a:latin typeface="Menlo Regular"/>
                <a:ea typeface="Menlo Regular"/>
                <a:cs typeface="Menlo Regular"/>
                <a:sym typeface="Menlo Regular"/>
              </a:defRPr>
            </a:pPr>
            <a:r>
              <a:t>    #0 pthread_create tsan_interceptors.cc:683 (exe+0x00000001108b)</a:t>
            </a:r>
          </a:p>
          <a:p>
            <a:pPr algn="l" defTabSz="457200">
              <a:defRPr sz="2360">
                <a:solidFill>
                  <a:srgbClr val="24292E"/>
                </a:solidFill>
                <a:latin typeface="Menlo Regular"/>
                <a:ea typeface="Menlo Regular"/>
                <a:cs typeface="Menlo Regular"/>
                <a:sym typeface="Menlo Regular"/>
              </a:defRPr>
            </a:pPr>
            <a:r>
              <a:t>    #1 main simple_race.cc:20 (exe+0x000000006f63)</a:t>
            </a:r>
          </a:p>
          <a:p>
            <a:pPr algn="l" defTabSz="457200">
              <a:defRPr sz="2360">
                <a:solidFill>
                  <a:srgbClr val="24292E"/>
                </a:solidFill>
                <a:latin typeface="Menlo Regular"/>
                <a:ea typeface="Menlo Regular"/>
                <a:cs typeface="Menlo Regular"/>
                <a:sym typeface="Menlo Regular"/>
              </a:defRPr>
            </a:pPr>
            <a:r>
              <a:t>==================</a:t>
            </a:r>
          </a:p>
          <a:p>
            <a:pPr algn="l" defTabSz="457200">
              <a:defRPr sz="2360">
                <a:solidFill>
                  <a:srgbClr val="24292E"/>
                </a:solidFill>
                <a:latin typeface="Menlo Regular"/>
                <a:ea typeface="Menlo Regular"/>
                <a:cs typeface="Menlo Regular"/>
                <a:sym typeface="Menlo Regular"/>
              </a:defRPr>
            </a:pPr>
            <a:r>
              <a:t>ThreadSanitizer: reported 1 warnings</a:t>
            </a:r>
          </a:p>
        </p:txBody>
      </p:sp>
      <p:sp>
        <p:nvSpPr>
          <p:cNvPr id="192" name="https://github.com/google/sanitizers/wiki/ThreadSanitizerCppManual"/>
          <p:cNvSpPr txBox="1"/>
          <p:nvPr/>
        </p:nvSpPr>
        <p:spPr>
          <a:xfrm>
            <a:off x="901791" y="12796179"/>
            <a:ext cx="948385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https://github.com/google/sanitizers/wiki/ThreadSanitizerCppManual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Domain-specific debugging"/>
          <p:cNvSpPr txBox="1"/>
          <p:nvPr>
            <p:ph type="title"/>
          </p:nvPr>
        </p:nvSpPr>
        <p:spPr>
          <a:prstGeom prst="rect">
            <a:avLst/>
          </a:prstGeom>
        </p:spPr>
        <p:txBody>
          <a:bodyPr/>
          <a:lstStyle/>
          <a:p>
            <a:pPr/>
            <a:r>
              <a:t>Domain-specific debugging</a:t>
            </a:r>
          </a:p>
        </p:txBody>
      </p:sp>
      <p:sp>
        <p:nvSpPr>
          <p:cNvPr id="195" name="RVPredict: Data race detector (Jav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RVPredict: Data race detector (Java)</a:t>
            </a:r>
          </a:p>
        </p:txBody>
      </p:sp>
      <p:sp>
        <p:nvSpPr>
          <p:cNvPr id="196" name="package examples;…"/>
          <p:cNvSpPr txBox="1"/>
          <p:nvPr/>
        </p:nvSpPr>
        <p:spPr>
          <a:xfrm>
            <a:off x="1623966" y="4012881"/>
            <a:ext cx="8726807" cy="772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560">
                <a:solidFill>
                  <a:srgbClr val="212529"/>
                </a:solidFill>
                <a:latin typeface="Menlo Regular"/>
                <a:ea typeface="Menlo Regular"/>
                <a:cs typeface="Menlo Regular"/>
                <a:sym typeface="Menlo Regular"/>
              </a:defRPr>
            </a:pPr>
            <a:r>
              <a:rPr>
                <a:solidFill>
                  <a:srgbClr val="0077AA"/>
                </a:solidFill>
              </a:rPr>
              <a:t>package</a:t>
            </a:r>
            <a:r>
              <a:t> examples</a:t>
            </a:r>
            <a:r>
              <a:rPr>
                <a:solidFill>
                  <a:srgbClr val="999999"/>
                </a:solidFill>
              </a:rPr>
              <a:t>;</a:t>
            </a:r>
          </a:p>
          <a:p>
            <a:pPr algn="l" defTabSz="457200">
              <a:defRPr sz="2560">
                <a:solidFill>
                  <a:srgbClr val="212529"/>
                </a:solidFill>
                <a:latin typeface="Menlo Regular"/>
                <a:ea typeface="Menlo Regular"/>
                <a:cs typeface="Menlo Regular"/>
                <a:sym typeface="Menlo Regular"/>
              </a:defRPr>
            </a:pPr>
          </a:p>
          <a:p>
            <a:pPr algn="l" defTabSz="457200">
              <a:defRPr sz="2560">
                <a:solidFill>
                  <a:srgbClr val="DD4A68"/>
                </a:solidFill>
                <a:latin typeface="Menlo Regular"/>
                <a:ea typeface="Menlo Regular"/>
                <a:cs typeface="Menlo Regular"/>
                <a:sym typeface="Menlo Regular"/>
              </a:defRPr>
            </a:pPr>
            <a:r>
              <a:rPr>
                <a:solidFill>
                  <a:srgbClr val="0077AA"/>
                </a:solidFill>
              </a:rPr>
              <a:t>public</a:t>
            </a:r>
            <a:r>
              <a:rPr>
                <a:solidFill>
                  <a:srgbClr val="212529"/>
                </a:solidFill>
              </a:rPr>
              <a:t> </a:t>
            </a:r>
            <a:r>
              <a:rPr>
                <a:solidFill>
                  <a:srgbClr val="0077AA"/>
                </a:solidFill>
              </a:rPr>
              <a:t>class</a:t>
            </a:r>
            <a:r>
              <a:rPr>
                <a:solidFill>
                  <a:srgbClr val="212529"/>
                </a:solidFill>
              </a:rPr>
              <a:t> </a:t>
            </a:r>
            <a:r>
              <a:t>SimpleRace</a:t>
            </a:r>
            <a:r>
              <a:rPr>
                <a:solidFill>
                  <a:srgbClr val="212529"/>
                </a:solidFill>
              </a:rPr>
              <a:t> </a:t>
            </a:r>
            <a:r>
              <a:rPr>
                <a:solidFill>
                  <a:srgbClr val="999999"/>
                </a:solidFill>
              </a:rPr>
              <a:t>{</a:t>
            </a:r>
            <a:endParaRPr>
              <a:solidFill>
                <a:srgbClr val="212529"/>
              </a:solidFill>
            </a:endParaRPr>
          </a:p>
          <a:p>
            <a:pPr algn="l" defTabSz="457200">
              <a:defRPr sz="2560">
                <a:solidFill>
                  <a:srgbClr val="212529"/>
                </a:solidFill>
                <a:latin typeface="Menlo Regular"/>
                <a:ea typeface="Menlo Regular"/>
                <a:cs typeface="Menlo Regular"/>
                <a:sym typeface="Menlo Regular"/>
              </a:defRPr>
            </a:pPr>
          </a:p>
          <a:p>
            <a:pPr algn="l" defTabSz="457200">
              <a:defRPr sz="2560">
                <a:solidFill>
                  <a:srgbClr val="212529"/>
                </a:solidFill>
                <a:latin typeface="Menlo Regular"/>
                <a:ea typeface="Menlo Regular"/>
                <a:cs typeface="Menlo Regular"/>
                <a:sym typeface="Menlo Regular"/>
              </a:defRPr>
            </a:pPr>
            <a:r>
              <a:t>    </a:t>
            </a:r>
            <a:r>
              <a:rPr>
                <a:solidFill>
                  <a:srgbClr val="0077AA"/>
                </a:solidFill>
              </a:rPr>
              <a:t>static</a:t>
            </a:r>
            <a:r>
              <a:t> </a:t>
            </a:r>
            <a:r>
              <a:rPr>
                <a:solidFill>
                  <a:srgbClr val="0077AA"/>
                </a:solidFill>
              </a:rPr>
              <a:t>int</a:t>
            </a:r>
            <a:r>
              <a:t> sharedVar</a:t>
            </a:r>
            <a:r>
              <a:rPr>
                <a:solidFill>
                  <a:srgbClr val="999999"/>
                </a:solidFill>
              </a:rPr>
              <a:t>;</a:t>
            </a:r>
          </a:p>
          <a:p>
            <a:pPr algn="l" defTabSz="457200">
              <a:defRPr sz="2560">
                <a:solidFill>
                  <a:srgbClr val="212529"/>
                </a:solidFill>
                <a:latin typeface="Menlo Regular"/>
                <a:ea typeface="Menlo Regular"/>
                <a:cs typeface="Menlo Regular"/>
                <a:sym typeface="Menlo Regular"/>
              </a:defRPr>
            </a:pPr>
          </a:p>
          <a:p>
            <a:pPr algn="l" defTabSz="457200">
              <a:defRPr sz="2560">
                <a:solidFill>
                  <a:srgbClr val="0077AA"/>
                </a:solidFill>
                <a:latin typeface="Menlo Regular"/>
                <a:ea typeface="Menlo Regular"/>
                <a:cs typeface="Menlo Regular"/>
                <a:sym typeface="Menlo Regular"/>
              </a:defRPr>
            </a:pPr>
            <a:r>
              <a:rPr>
                <a:solidFill>
                  <a:srgbClr val="212529"/>
                </a:solidFill>
              </a:rPr>
              <a:t>    </a:t>
            </a:r>
            <a:r>
              <a:t>public</a:t>
            </a:r>
            <a:r>
              <a:rPr>
                <a:solidFill>
                  <a:srgbClr val="212529"/>
                </a:solidFill>
              </a:rPr>
              <a:t> </a:t>
            </a:r>
            <a:r>
              <a:t>static</a:t>
            </a:r>
            <a:r>
              <a:rPr>
                <a:solidFill>
                  <a:srgbClr val="212529"/>
                </a:solidFill>
              </a:rPr>
              <a:t> </a:t>
            </a:r>
            <a:r>
              <a:t>void</a:t>
            </a:r>
            <a:r>
              <a:rPr>
                <a:solidFill>
                  <a:srgbClr val="212529"/>
                </a:solidFill>
              </a:rPr>
              <a:t> </a:t>
            </a:r>
            <a:r>
              <a:rPr>
                <a:solidFill>
                  <a:srgbClr val="DD4A68"/>
                </a:solidFill>
              </a:rPr>
              <a:t>main</a:t>
            </a:r>
            <a:r>
              <a:rPr>
                <a:solidFill>
                  <a:srgbClr val="999999"/>
                </a:solidFill>
              </a:rPr>
              <a:t>(</a:t>
            </a:r>
            <a:r>
              <a:rPr>
                <a:solidFill>
                  <a:srgbClr val="DD4A68"/>
                </a:solidFill>
              </a:rPr>
              <a:t>String</a:t>
            </a:r>
            <a:r>
              <a:rPr>
                <a:solidFill>
                  <a:srgbClr val="999999"/>
                </a:solidFill>
              </a:rPr>
              <a:t>[]</a:t>
            </a:r>
            <a:r>
              <a:rPr>
                <a:solidFill>
                  <a:srgbClr val="212529"/>
                </a:solidFill>
              </a:rPr>
              <a:t> args</a:t>
            </a:r>
            <a:r>
              <a:rPr>
                <a:solidFill>
                  <a:srgbClr val="999999"/>
                </a:solidFill>
              </a:rPr>
              <a:t>)</a:t>
            </a:r>
            <a:r>
              <a:rPr>
                <a:solidFill>
                  <a:srgbClr val="212529"/>
                </a:solidFill>
              </a:rPr>
              <a:t> </a:t>
            </a:r>
            <a:r>
              <a:rPr>
                <a:solidFill>
                  <a:srgbClr val="999999"/>
                </a:solidFill>
              </a:rPr>
              <a:t>{</a:t>
            </a:r>
            <a:endParaRPr>
              <a:solidFill>
                <a:srgbClr val="212529"/>
              </a:solidFill>
            </a:endParaRPr>
          </a:p>
          <a:p>
            <a:pPr algn="l" defTabSz="457200">
              <a:defRPr sz="2560">
                <a:solidFill>
                  <a:srgbClr val="DD4A68"/>
                </a:solidFill>
                <a:latin typeface="Menlo Regular"/>
                <a:ea typeface="Menlo Regular"/>
                <a:cs typeface="Menlo Regular"/>
                <a:sym typeface="Menlo Regular"/>
              </a:defRPr>
            </a:pPr>
            <a:r>
              <a:rPr>
                <a:solidFill>
                  <a:srgbClr val="212529"/>
                </a:solidFill>
              </a:rPr>
              <a:t>        </a:t>
            </a:r>
            <a:r>
              <a:rPr>
                <a:solidFill>
                  <a:srgbClr val="0077AA"/>
                </a:solidFill>
              </a:rPr>
              <a:t>new</a:t>
            </a:r>
            <a:r>
              <a:rPr>
                <a:solidFill>
                  <a:srgbClr val="212529"/>
                </a:solidFill>
              </a:rPr>
              <a:t> </a:t>
            </a:r>
            <a:r>
              <a:t>ThreadRunner</a:t>
            </a:r>
            <a:r>
              <a:rPr>
                <a:solidFill>
                  <a:srgbClr val="999999"/>
                </a:solidFill>
              </a:rPr>
              <a:t>()</a:t>
            </a:r>
            <a:r>
              <a:rPr>
                <a:solidFill>
                  <a:srgbClr val="212529"/>
                </a:solidFill>
              </a:rPr>
              <a:t> </a:t>
            </a:r>
            <a:r>
              <a:rPr>
                <a:solidFill>
                  <a:srgbClr val="999999"/>
                </a:solidFill>
              </a:rPr>
              <a:t>{</a:t>
            </a:r>
            <a:endParaRPr>
              <a:solidFill>
                <a:srgbClr val="212529"/>
              </a:solidFill>
            </a:endParaRPr>
          </a:p>
          <a:p>
            <a:pPr algn="l" defTabSz="457200">
              <a:defRPr sz="2560">
                <a:solidFill>
                  <a:srgbClr val="212529"/>
                </a:solidFill>
                <a:latin typeface="Menlo Regular"/>
                <a:ea typeface="Menlo Regular"/>
                <a:cs typeface="Menlo Regular"/>
                <a:sym typeface="Menlo Regular"/>
              </a:defRPr>
            </a:pPr>
            <a:r>
              <a:t>            </a:t>
            </a:r>
            <a:r>
              <a:rPr>
                <a:solidFill>
                  <a:srgbClr val="999999"/>
                </a:solidFill>
              </a:rPr>
              <a:t>@Override</a:t>
            </a:r>
          </a:p>
          <a:p>
            <a:pPr algn="l" defTabSz="457200">
              <a:defRPr sz="2560">
                <a:solidFill>
                  <a:srgbClr val="212529"/>
                </a:solidFill>
                <a:latin typeface="Menlo Regular"/>
                <a:ea typeface="Menlo Regular"/>
                <a:cs typeface="Menlo Regular"/>
                <a:sym typeface="Menlo Regular"/>
              </a:defRPr>
            </a:pPr>
            <a:r>
              <a:t>            </a:t>
            </a:r>
            <a:r>
              <a:rPr>
                <a:solidFill>
                  <a:srgbClr val="0077AA"/>
                </a:solidFill>
              </a:rPr>
              <a:t>public</a:t>
            </a:r>
            <a:r>
              <a:t> </a:t>
            </a:r>
            <a:r>
              <a:rPr>
                <a:solidFill>
                  <a:srgbClr val="0077AA"/>
                </a:solidFill>
              </a:rPr>
              <a:t>void</a:t>
            </a:r>
            <a:r>
              <a:t> </a:t>
            </a:r>
            <a:r>
              <a:rPr>
                <a:solidFill>
                  <a:srgbClr val="DD4A68"/>
                </a:solidFill>
              </a:rPr>
              <a:t>thread1</a:t>
            </a:r>
            <a:r>
              <a:rPr>
                <a:solidFill>
                  <a:srgbClr val="999999"/>
                </a:solidFill>
              </a:rPr>
              <a:t>()</a:t>
            </a:r>
            <a:r>
              <a:t> </a:t>
            </a:r>
            <a:r>
              <a:rPr>
                <a:solidFill>
                  <a:srgbClr val="999999"/>
                </a:solidFill>
              </a:rPr>
              <a:t>{</a:t>
            </a:r>
          </a:p>
          <a:p>
            <a:pPr algn="l" defTabSz="457200">
              <a:defRPr sz="2560">
                <a:solidFill>
                  <a:srgbClr val="212529"/>
                </a:solidFill>
                <a:latin typeface="Menlo Regular"/>
                <a:ea typeface="Menlo Regular"/>
                <a:cs typeface="Menlo Regular"/>
                <a:sym typeface="Menlo Regular"/>
              </a:defRPr>
            </a:pPr>
            <a:r>
              <a:t>                sharedVar</a:t>
            </a:r>
            <a:r>
              <a:rPr>
                <a:solidFill>
                  <a:srgbClr val="9A6E3A"/>
                </a:solidFill>
              </a:rPr>
              <a:t>++</a:t>
            </a:r>
            <a:r>
              <a:rPr>
                <a:solidFill>
                  <a:srgbClr val="999999"/>
                </a:solidFill>
              </a:rPr>
              <a:t>;</a:t>
            </a:r>
          </a:p>
          <a:p>
            <a:pPr algn="l" defTabSz="457200">
              <a:defRPr sz="2560">
                <a:solidFill>
                  <a:srgbClr val="212529"/>
                </a:solidFill>
                <a:latin typeface="Menlo Regular"/>
                <a:ea typeface="Menlo Regular"/>
                <a:cs typeface="Menlo Regular"/>
                <a:sym typeface="Menlo Regular"/>
              </a:defRPr>
            </a:pPr>
            <a:r>
              <a:t>            </a:t>
            </a:r>
            <a:r>
              <a:rPr>
                <a:solidFill>
                  <a:srgbClr val="999999"/>
                </a:solidFill>
              </a:rPr>
              <a:t>}</a:t>
            </a:r>
          </a:p>
          <a:p>
            <a:pPr algn="l" defTabSz="457200">
              <a:defRPr sz="2560">
                <a:solidFill>
                  <a:srgbClr val="212529"/>
                </a:solidFill>
                <a:latin typeface="Menlo Regular"/>
                <a:ea typeface="Menlo Regular"/>
                <a:cs typeface="Menlo Regular"/>
                <a:sym typeface="Menlo Regular"/>
              </a:defRPr>
            </a:pPr>
          </a:p>
          <a:p>
            <a:pPr algn="l" defTabSz="457200">
              <a:defRPr sz="2560">
                <a:solidFill>
                  <a:srgbClr val="212529"/>
                </a:solidFill>
                <a:latin typeface="Menlo Regular"/>
                <a:ea typeface="Menlo Regular"/>
                <a:cs typeface="Menlo Regular"/>
                <a:sym typeface="Menlo Regular"/>
              </a:defRPr>
            </a:pPr>
            <a:r>
              <a:t>            </a:t>
            </a:r>
            <a:r>
              <a:rPr>
                <a:solidFill>
                  <a:srgbClr val="999999"/>
                </a:solidFill>
              </a:rPr>
              <a:t>@Override</a:t>
            </a:r>
          </a:p>
          <a:p>
            <a:pPr algn="l" defTabSz="457200">
              <a:defRPr sz="2560">
                <a:solidFill>
                  <a:srgbClr val="212529"/>
                </a:solidFill>
                <a:latin typeface="Menlo Regular"/>
                <a:ea typeface="Menlo Regular"/>
                <a:cs typeface="Menlo Regular"/>
                <a:sym typeface="Menlo Regular"/>
              </a:defRPr>
            </a:pPr>
            <a:r>
              <a:t>            </a:t>
            </a:r>
            <a:r>
              <a:rPr>
                <a:solidFill>
                  <a:srgbClr val="0077AA"/>
                </a:solidFill>
              </a:rPr>
              <a:t>public</a:t>
            </a:r>
            <a:r>
              <a:t> </a:t>
            </a:r>
            <a:r>
              <a:rPr>
                <a:solidFill>
                  <a:srgbClr val="0077AA"/>
                </a:solidFill>
              </a:rPr>
              <a:t>void</a:t>
            </a:r>
            <a:r>
              <a:t> </a:t>
            </a:r>
            <a:r>
              <a:rPr>
                <a:solidFill>
                  <a:srgbClr val="DD4A68"/>
                </a:solidFill>
              </a:rPr>
              <a:t>thread2</a:t>
            </a:r>
            <a:r>
              <a:rPr>
                <a:solidFill>
                  <a:srgbClr val="999999"/>
                </a:solidFill>
              </a:rPr>
              <a:t>()</a:t>
            </a:r>
            <a:r>
              <a:t> </a:t>
            </a:r>
            <a:r>
              <a:rPr>
                <a:solidFill>
                  <a:srgbClr val="999999"/>
                </a:solidFill>
              </a:rPr>
              <a:t>{</a:t>
            </a:r>
          </a:p>
          <a:p>
            <a:pPr algn="l" defTabSz="457200">
              <a:defRPr sz="2560">
                <a:solidFill>
                  <a:srgbClr val="212529"/>
                </a:solidFill>
                <a:latin typeface="Menlo Regular"/>
                <a:ea typeface="Menlo Regular"/>
                <a:cs typeface="Menlo Regular"/>
                <a:sym typeface="Menlo Regular"/>
              </a:defRPr>
            </a:pPr>
            <a:r>
              <a:t>                sharedVar</a:t>
            </a:r>
            <a:r>
              <a:rPr>
                <a:solidFill>
                  <a:srgbClr val="9A6E3A"/>
                </a:solidFill>
              </a:rPr>
              <a:t>++</a:t>
            </a:r>
            <a:r>
              <a:rPr>
                <a:solidFill>
                  <a:srgbClr val="999999"/>
                </a:solidFill>
              </a:rPr>
              <a:t>;</a:t>
            </a:r>
          </a:p>
          <a:p>
            <a:pPr algn="l" defTabSz="457200">
              <a:defRPr sz="2560">
                <a:solidFill>
                  <a:srgbClr val="212529"/>
                </a:solidFill>
                <a:latin typeface="Menlo Regular"/>
                <a:ea typeface="Menlo Regular"/>
                <a:cs typeface="Menlo Regular"/>
                <a:sym typeface="Menlo Regular"/>
              </a:defRPr>
            </a:pPr>
            <a:r>
              <a:t>            </a:t>
            </a:r>
            <a:r>
              <a:rPr>
                <a:solidFill>
                  <a:srgbClr val="999999"/>
                </a:solidFill>
              </a:rPr>
              <a:t>}</a:t>
            </a:r>
          </a:p>
          <a:p>
            <a:pPr algn="l" defTabSz="457200">
              <a:defRPr sz="2560">
                <a:solidFill>
                  <a:srgbClr val="212529"/>
                </a:solidFill>
                <a:latin typeface="Menlo Regular"/>
                <a:ea typeface="Menlo Regular"/>
                <a:cs typeface="Menlo Regular"/>
                <a:sym typeface="Menlo Regular"/>
              </a:defRPr>
            </a:pPr>
            <a:r>
              <a:t>        </a:t>
            </a:r>
            <a:r>
              <a:rPr>
                <a:solidFill>
                  <a:srgbClr val="999999"/>
                </a:solidFill>
              </a:rPr>
              <a:t>};</a:t>
            </a:r>
          </a:p>
          <a:p>
            <a:pPr algn="l" defTabSz="457200">
              <a:defRPr sz="2560">
                <a:solidFill>
                  <a:srgbClr val="212529"/>
                </a:solidFill>
                <a:latin typeface="Menlo Regular"/>
                <a:ea typeface="Menlo Regular"/>
                <a:cs typeface="Menlo Regular"/>
                <a:sym typeface="Menlo Regular"/>
              </a:defRPr>
            </a:pPr>
            <a:r>
              <a:t>    </a:t>
            </a:r>
            <a:r>
              <a:rPr>
                <a:solidFill>
                  <a:srgbClr val="999999"/>
                </a:solidFill>
              </a:rPr>
              <a:t>}</a:t>
            </a:r>
          </a:p>
          <a:p>
            <a:pPr algn="l" defTabSz="457200">
              <a:defRPr sz="2560">
                <a:solidFill>
                  <a:srgbClr val="999999"/>
                </a:solidFill>
                <a:latin typeface="Menlo Regular"/>
                <a:ea typeface="Menlo Regular"/>
                <a:cs typeface="Menlo Regular"/>
                <a:sym typeface="Menlo Regular"/>
              </a:defRPr>
            </a:pPr>
            <a:r>
              <a:t>}</a:t>
            </a:r>
          </a:p>
        </p:txBody>
      </p:sp>
      <p:sp>
        <p:nvSpPr>
          <p:cNvPr id="197" name="Data race on field examples.SimpleRace.sharedVar: {{{…"/>
          <p:cNvSpPr txBox="1"/>
          <p:nvPr/>
        </p:nvSpPr>
        <p:spPr>
          <a:xfrm>
            <a:off x="11042829" y="4362698"/>
            <a:ext cx="12054364" cy="557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560">
                <a:solidFill>
                  <a:srgbClr val="212529"/>
                </a:solidFill>
                <a:latin typeface="Menlo Regular"/>
                <a:ea typeface="Menlo Regular"/>
                <a:cs typeface="Menlo Regular"/>
                <a:sym typeface="Menlo Regular"/>
              </a:defRPr>
            </a:pPr>
            <a:r>
              <a:t>Data race on field examples.SimpleRace.sharedVar: {{{</a:t>
            </a:r>
          </a:p>
          <a:p>
            <a:pPr algn="l" defTabSz="457200">
              <a:defRPr sz="2560">
                <a:solidFill>
                  <a:srgbClr val="212529"/>
                </a:solidFill>
                <a:latin typeface="Menlo Regular"/>
                <a:ea typeface="Menlo Regular"/>
                <a:cs typeface="Menlo Regular"/>
                <a:sym typeface="Menlo Regular"/>
              </a:defRPr>
            </a:pPr>
            <a:r>
              <a:t>    Concurrent write in thread T10 (locks held: {})</a:t>
            </a:r>
          </a:p>
          <a:p>
            <a:pPr algn="l" defTabSz="457200">
              <a:defRPr sz="2560">
                <a:solidFill>
                  <a:srgbClr val="212529"/>
                </a:solidFill>
                <a:latin typeface="Menlo Regular"/>
                <a:ea typeface="Menlo Regular"/>
                <a:cs typeface="Menlo Regular"/>
                <a:sym typeface="Menlo Regular"/>
              </a:defRPr>
            </a:pPr>
            <a:r>
              <a:t> ----&gt;  at examples.SimpleRace$1.thread1(SimpleRace.java:11)</a:t>
            </a:r>
          </a:p>
          <a:p>
            <a:pPr algn="l" defTabSz="457200">
              <a:defRPr sz="2560">
                <a:solidFill>
                  <a:srgbClr val="212529"/>
                </a:solidFill>
                <a:latin typeface="Menlo Regular"/>
                <a:ea typeface="Menlo Regular"/>
                <a:cs typeface="Menlo Regular"/>
                <a:sym typeface="Menlo Regular"/>
              </a:defRPr>
            </a:pPr>
            <a:r>
              <a:t>        at examples.ThreadRunner$1.run(ThreadRunner.java:17)</a:t>
            </a:r>
          </a:p>
          <a:p>
            <a:pPr algn="l" defTabSz="457200">
              <a:defRPr sz="2560">
                <a:solidFill>
                  <a:srgbClr val="212529"/>
                </a:solidFill>
                <a:latin typeface="Menlo Regular"/>
                <a:ea typeface="Menlo Regular"/>
                <a:cs typeface="Menlo Regular"/>
                <a:sym typeface="Menlo Regular"/>
              </a:defRPr>
            </a:pPr>
            <a:r>
              <a:t>    T10 is created by T1</a:t>
            </a:r>
          </a:p>
          <a:p>
            <a:pPr algn="l" defTabSz="457200">
              <a:defRPr sz="2560">
                <a:solidFill>
                  <a:srgbClr val="212529"/>
                </a:solidFill>
                <a:latin typeface="Menlo Regular"/>
                <a:ea typeface="Menlo Regular"/>
                <a:cs typeface="Menlo Regular"/>
                <a:sym typeface="Menlo Regular"/>
              </a:defRPr>
            </a:pPr>
            <a:r>
              <a:t>        at examples.ThreadRunner.&lt;init&gt;(ThreadRunner.java:26)</a:t>
            </a:r>
          </a:p>
          <a:p>
            <a:pPr algn="l" defTabSz="457200">
              <a:defRPr sz="2560">
                <a:solidFill>
                  <a:srgbClr val="212529"/>
                </a:solidFill>
                <a:latin typeface="Menlo Regular"/>
                <a:ea typeface="Menlo Regular"/>
                <a:cs typeface="Menlo Regular"/>
                <a:sym typeface="Menlo Regular"/>
              </a:defRPr>
            </a:pPr>
          </a:p>
          <a:p>
            <a:pPr algn="l" defTabSz="457200">
              <a:defRPr sz="2560">
                <a:solidFill>
                  <a:srgbClr val="212529"/>
                </a:solidFill>
                <a:latin typeface="Menlo Regular"/>
                <a:ea typeface="Menlo Regular"/>
                <a:cs typeface="Menlo Regular"/>
                <a:sym typeface="Menlo Regular"/>
              </a:defRPr>
            </a:pPr>
            <a:r>
              <a:t>    Concurrent read in thread T11 (locks held: {})</a:t>
            </a:r>
          </a:p>
          <a:p>
            <a:pPr algn="l" defTabSz="457200">
              <a:defRPr sz="2560">
                <a:solidFill>
                  <a:srgbClr val="212529"/>
                </a:solidFill>
                <a:latin typeface="Menlo Regular"/>
                <a:ea typeface="Menlo Regular"/>
                <a:cs typeface="Menlo Regular"/>
                <a:sym typeface="Menlo Regular"/>
              </a:defRPr>
            </a:pPr>
            <a:r>
              <a:t> ----&gt;  at examples.SimpleRace$1.thread2(SimpleRace.java:16)</a:t>
            </a:r>
          </a:p>
          <a:p>
            <a:pPr algn="l" defTabSz="457200">
              <a:defRPr sz="2560">
                <a:solidFill>
                  <a:srgbClr val="212529"/>
                </a:solidFill>
                <a:latin typeface="Menlo Regular"/>
                <a:ea typeface="Menlo Regular"/>
                <a:cs typeface="Menlo Regular"/>
                <a:sym typeface="Menlo Regular"/>
              </a:defRPr>
            </a:pPr>
            <a:r>
              <a:t>        at examples.ThreadRunner$2.run(ThreadRunner.java:23)</a:t>
            </a:r>
          </a:p>
          <a:p>
            <a:pPr algn="l" defTabSz="457200">
              <a:defRPr sz="2560">
                <a:solidFill>
                  <a:srgbClr val="212529"/>
                </a:solidFill>
                <a:latin typeface="Menlo Regular"/>
                <a:ea typeface="Menlo Regular"/>
                <a:cs typeface="Menlo Regular"/>
                <a:sym typeface="Menlo Regular"/>
              </a:defRPr>
            </a:pPr>
            <a:r>
              <a:t>    T11 is created by T1</a:t>
            </a:r>
          </a:p>
          <a:p>
            <a:pPr algn="l" defTabSz="457200">
              <a:defRPr sz="2560">
                <a:solidFill>
                  <a:srgbClr val="212529"/>
                </a:solidFill>
                <a:latin typeface="Menlo Regular"/>
                <a:ea typeface="Menlo Regular"/>
                <a:cs typeface="Menlo Regular"/>
                <a:sym typeface="Menlo Regular"/>
              </a:defRPr>
            </a:pPr>
            <a:r>
              <a:t>        at examples.ThreadRunner.&lt;init&gt;(ThreadRunner.java:27)</a:t>
            </a:r>
          </a:p>
          <a:p>
            <a:pPr algn="l" defTabSz="457200">
              <a:defRPr sz="2560">
                <a:solidFill>
                  <a:srgbClr val="212529"/>
                </a:solidFill>
                <a:latin typeface="Menlo Regular"/>
                <a:ea typeface="Menlo Regular"/>
                <a:cs typeface="Menlo Regular"/>
                <a:sym typeface="Menlo Regular"/>
              </a:defRPr>
            </a:pPr>
            <a:r>
              <a:t>}}}</a:t>
            </a:r>
          </a:p>
        </p:txBody>
      </p:sp>
      <p:sp>
        <p:nvSpPr>
          <p:cNvPr id="198" name="https://runtimeverification.com/blog/detecting-popular-data-races-in-java-using-rv-predict/"/>
          <p:cNvSpPr txBox="1"/>
          <p:nvPr/>
        </p:nvSpPr>
        <p:spPr>
          <a:xfrm>
            <a:off x="5939180" y="12912801"/>
            <a:ext cx="1250564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https://runtimeverification.com/blog/detecting-popular-data-races-in-java-using-rv-predict/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7"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Domain-specific debugging"/>
          <p:cNvSpPr txBox="1"/>
          <p:nvPr>
            <p:ph type="title"/>
          </p:nvPr>
        </p:nvSpPr>
        <p:spPr>
          <a:prstGeom prst="rect">
            <a:avLst/>
          </a:prstGeom>
        </p:spPr>
        <p:txBody>
          <a:bodyPr/>
          <a:lstStyle/>
          <a:p>
            <a:pPr/>
            <a:r>
              <a:t>Domain-specific debugging</a:t>
            </a:r>
          </a:p>
        </p:txBody>
      </p:sp>
      <p:sp>
        <p:nvSpPr>
          <p:cNvPr id="201" name="React Developer Tool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React Developer Tools</a:t>
            </a:r>
          </a:p>
        </p:txBody>
      </p:sp>
      <p:pic>
        <p:nvPicPr>
          <p:cNvPr id="202" name="Image" descr="Image"/>
          <p:cNvPicPr>
            <a:picLocks noChangeAspect="1"/>
          </p:cNvPicPr>
          <p:nvPr/>
        </p:nvPicPr>
        <p:blipFill>
          <a:blip r:embed="rId2">
            <a:extLst/>
          </a:blip>
          <a:stretch>
            <a:fillRect/>
          </a:stretch>
        </p:blipFill>
        <p:spPr>
          <a:xfrm>
            <a:off x="5698384" y="4318000"/>
            <a:ext cx="12987232" cy="8117020"/>
          </a:xfrm>
          <a:prstGeom prst="rect">
            <a:avLst/>
          </a:prstGeom>
          <a:ln w="12700">
            <a:miter lim="400000"/>
          </a:ln>
        </p:spPr>
      </p:pic>
      <p:sp>
        <p:nvSpPr>
          <p:cNvPr id="203" name="https://chrome.google.com/webstore/detail/react-developer-tools/fmkadmapgofadopljbjfkapdkoienihi?hl=en"/>
          <p:cNvSpPr txBox="1"/>
          <p:nvPr/>
        </p:nvSpPr>
        <p:spPr>
          <a:xfrm>
            <a:off x="4760823" y="12766627"/>
            <a:ext cx="1486235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https://chrome.google.com/webstore/detail/react-developer-tools/fmkadmapgofadopljbjfkapdkoienihi?hl=en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Activity: Debugging (Continued)"/>
          <p:cNvSpPr txBox="1"/>
          <p:nvPr>
            <p:ph type="body" sz="half" idx="1"/>
          </p:nvPr>
        </p:nvSpPr>
        <p:spPr>
          <a:prstGeom prst="rect">
            <a:avLst/>
          </a:prstGeom>
        </p:spPr>
        <p:txBody>
          <a:bodyPr/>
          <a:lstStyle/>
          <a:p>
            <a:pPr/>
            <a:r>
              <a:t>Activity: Debugging (Continued)</a:t>
            </a:r>
          </a:p>
        </p:txBody>
      </p:sp>
      <p:sp>
        <p:nvSpPr>
          <p:cNvPr id="206" name="https://neu-se.github.io/CS4530-CS5500-Spring-2021/Activities/activity7-1"/>
          <p:cNvSpPr txBox="1"/>
          <p:nvPr/>
        </p:nvSpPr>
        <p:spPr>
          <a:xfrm>
            <a:off x="7008571" y="10756851"/>
            <a:ext cx="1036685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https://neu-se.github.io/CS4530-CS5500-Spring-2021/Activities/activity7-1</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