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4" r:id="rId4"/>
    <p:sldId id="305" r:id="rId5"/>
    <p:sldId id="308" r:id="rId6"/>
    <p:sldId id="306" r:id="rId7"/>
    <p:sldId id="309" r:id="rId8"/>
    <p:sldId id="307" r:id="rId9"/>
    <p:sldId id="311" r:id="rId10"/>
    <p:sldId id="310" r:id="rId11"/>
    <p:sldId id="315" r:id="rId12"/>
    <p:sldId id="314" r:id="rId13"/>
    <p:sldId id="312" r:id="rId14"/>
    <p:sldId id="313" r:id="rId15"/>
    <p:sldId id="303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nk Free" panose="03080402000500000000" pitchFamily="66" charset="0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webprogramming/HTTP_Basic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where123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>
                <a:sym typeface="Calibri" charset="0"/>
              </a:rPr>
              <a:t>Lesson </a:t>
            </a:r>
            <a:r>
              <a:rPr lang="en-US" altLang="en-US">
                <a:sym typeface="Calibri" charset="0"/>
              </a:rPr>
              <a:t>3.2: </a:t>
            </a:r>
            <a:r>
              <a:rPr lang="en-US" altLang="en-US" dirty="0">
                <a:sym typeface="Calibri" charset="0"/>
              </a:rPr>
              <a:t>HTTP Basics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D7D-FAED-40A3-A6A9-3B514074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2: </a:t>
            </a:r>
            <a:br>
              <a:rPr lang="en-US" dirty="0"/>
            </a:br>
            <a:r>
              <a:rPr lang="en-US" dirty="0"/>
              <a:t>Client sends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0BBB-7C3E-4D5A-B932-E062159E87DC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a method</a:t>
            </a:r>
          </a:p>
          <a:p>
            <a:pPr lvl="2"/>
            <a:r>
              <a:rPr lang="en-US" dirty="0"/>
              <a:t>one of a few simple verbs</a:t>
            </a:r>
          </a:p>
          <a:p>
            <a:pPr lvl="1"/>
            <a:r>
              <a:rPr lang="en-US" dirty="0"/>
              <a:t>a path</a:t>
            </a:r>
          </a:p>
          <a:p>
            <a:pPr lvl="2"/>
            <a:r>
              <a:rPr lang="en-US" dirty="0"/>
              <a:t>a URL 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maybe a body</a:t>
            </a:r>
          </a:p>
          <a:p>
            <a:pPr lvl="2"/>
            <a:r>
              <a:rPr lang="en-US" dirty="0"/>
              <a:t>separated from the headers by a blank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FBDE-2508-4614-83AF-48A84382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2977-345A-4C43-BC43-40DD9B4C0850}"/>
              </a:ext>
            </a:extLst>
          </p:cNvPr>
          <p:cNvSpPr txBox="1"/>
          <p:nvPr/>
        </p:nvSpPr>
        <p:spPr>
          <a:xfrm>
            <a:off x="4835213" y="2414379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DE763-9F9C-4EC8-A003-2C13C1B65A5C}"/>
              </a:ext>
            </a:extLst>
          </p:cNvPr>
          <p:cNvSpPr txBox="1"/>
          <p:nvPr/>
        </p:nvSpPr>
        <p:spPr>
          <a:xfrm>
            <a:off x="2907353" y="585149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https://www3.ntu.edu.sg/home/ehchua/programming/webprogramming/HTTP_Basics.html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6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D9C-DEF5-4E19-83B1-660BD2F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(Verbs)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378-1043-401F-A839-4103FFB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request comes with a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.</a:t>
            </a:r>
          </a:p>
          <a:p>
            <a:r>
              <a:rPr lang="en-US" dirty="0"/>
              <a:t>There are just a few of these that you should know:</a:t>
            </a:r>
          </a:p>
          <a:p>
            <a:r>
              <a:rPr lang="en-US" dirty="0"/>
              <a:t>GET: requests a representation of a resource</a:t>
            </a:r>
          </a:p>
          <a:p>
            <a:r>
              <a:rPr lang="en-US" dirty="0"/>
              <a:t>POST: requests the server to create a resource</a:t>
            </a:r>
          </a:p>
          <a:p>
            <a:pPr lvl="1"/>
            <a:r>
              <a:rPr lang="en-US" dirty="0"/>
              <a:t>there are several ways in which the value of the resource can be transmitted (more later)</a:t>
            </a:r>
          </a:p>
          <a:p>
            <a:r>
              <a:rPr lang="en-US" dirty="0"/>
              <a:t>PUT: requests the server to change the value of the resource</a:t>
            </a:r>
          </a:p>
          <a:p>
            <a:r>
              <a:rPr lang="en-US" dirty="0"/>
              <a:t>DELETE: requests the server to delete the resource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C03-C3AA-4861-A4C0-E31803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D27A8-CCE6-42F2-80A1-E7459DB4DD16}"/>
              </a:ext>
            </a:extLst>
          </p:cNvPr>
          <p:cNvSpPr/>
          <p:nvPr/>
        </p:nvSpPr>
        <p:spPr>
          <a:xfrm>
            <a:off x="8824606" y="2050095"/>
            <a:ext cx="2743199" cy="723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GET is what a browser does.</a:t>
            </a:r>
          </a:p>
        </p:txBody>
      </p:sp>
    </p:spTree>
    <p:extLst>
      <p:ext uri="{BB962C8B-B14F-4D97-AF65-F5344CB8AC3E}">
        <p14:creationId xmlns:p14="http://schemas.microsoft.com/office/powerpoint/2010/main" val="25117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594D-ACB8-4B83-B1A7-B1499E3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3: </a:t>
            </a:r>
            <a:br>
              <a:rPr lang="en-US" dirty="0"/>
            </a:br>
            <a:r>
              <a:rPr lang="en-US" dirty="0"/>
              <a:t>Server interprets the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40B-47FD-4416-BD38-74A867B7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8862060" cy="4351338"/>
          </a:xfrm>
        </p:spPr>
        <p:txBody>
          <a:bodyPr/>
          <a:lstStyle/>
          <a:p>
            <a:r>
              <a:rPr lang="en-US" dirty="0"/>
              <a:t>This request probably started out as http://www.nowhere123.com/docs/index.html</a:t>
            </a:r>
          </a:p>
          <a:p>
            <a:r>
              <a:rPr lang="en-US" dirty="0">
                <a:hlinkClick r:id="rId2"/>
              </a:rPr>
              <a:t>www.nowhere123.com</a:t>
            </a:r>
            <a:r>
              <a:rPr lang="en-US" dirty="0"/>
              <a:t> identifies the server</a:t>
            </a:r>
          </a:p>
          <a:p>
            <a:r>
              <a:rPr lang="en-US" dirty="0"/>
              <a:t>the rest of the request is the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, here /docs/index.html</a:t>
            </a:r>
          </a:p>
          <a:p>
            <a:r>
              <a:rPr lang="en-US" dirty="0"/>
              <a:t>this might be a path in the server's file system,</a:t>
            </a:r>
          </a:p>
          <a:p>
            <a:r>
              <a:rPr lang="en-US" dirty="0"/>
              <a:t>OR it could be anything at all—</a:t>
            </a:r>
          </a:p>
          <a:p>
            <a:r>
              <a:rPr lang="en-US" dirty="0"/>
              <a:t>it's entirely up to the server to interpret the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4E26-8742-4FF7-B1F1-6D6AC65D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2F01-06BA-4588-AF38-1F726A1A4AF5}"/>
              </a:ext>
            </a:extLst>
          </p:cNvPr>
          <p:cNvSpPr txBox="1"/>
          <p:nvPr/>
        </p:nvSpPr>
        <p:spPr>
          <a:xfrm>
            <a:off x="1314773" y="4888530"/>
            <a:ext cx="714169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GET /docs/index.html HTTP/1.1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Host: www.nowhere123.com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image/gif, image/jpeg, */*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-us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deflate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User-Agent: Mozilla/4.0 (compatible; MSIE 6.0; Windows NT 5.1)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(blank 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C799-91A9-45E4-81A8-DA58007D3328}"/>
              </a:ext>
            </a:extLst>
          </p:cNvPr>
          <p:cNvSpPr/>
          <p:nvPr/>
        </p:nvSpPr>
        <p:spPr>
          <a:xfrm>
            <a:off x="8824606" y="3675829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We'll see later how these paths are interpreted in REST protocols.</a:t>
            </a:r>
          </a:p>
        </p:txBody>
      </p:sp>
    </p:spTree>
    <p:extLst>
      <p:ext uri="{BB962C8B-B14F-4D97-AF65-F5344CB8AC3E}">
        <p14:creationId xmlns:p14="http://schemas.microsoft.com/office/powerpoint/2010/main" val="57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2916-2BD4-4221-92C1-76D6237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4: </a:t>
            </a:r>
            <a:br>
              <a:rPr lang="en-US" dirty="0"/>
            </a:br>
            <a:r>
              <a:rPr lang="en-US" dirty="0"/>
              <a:t>Server sends a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04FE-9D44-4FB3-8E97-B2997DD2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a version</a:t>
            </a:r>
          </a:p>
          <a:p>
            <a:pPr lvl="1"/>
            <a:r>
              <a:rPr lang="en-US" dirty="0"/>
              <a:t>a status code</a:t>
            </a:r>
          </a:p>
          <a:p>
            <a:pPr lvl="1"/>
            <a:r>
              <a:rPr lang="en-US" dirty="0"/>
              <a:t>a status message</a:t>
            </a:r>
          </a:p>
          <a:p>
            <a:pPr lvl="1"/>
            <a:r>
              <a:rPr lang="en-US" dirty="0"/>
              <a:t>some headers</a:t>
            </a:r>
          </a:p>
          <a:p>
            <a:pPr lvl="1"/>
            <a:r>
              <a:rPr lang="en-US" dirty="0"/>
              <a:t>maybe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E41-3950-42CB-91F7-7CAE4289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83E92E-ABF7-4CA1-B9C1-BFA689B33EE6}"/>
              </a:ext>
            </a:extLst>
          </p:cNvPr>
          <p:cNvSpPr txBox="1">
            <a:spLocks/>
          </p:cNvSpPr>
          <p:nvPr/>
        </p:nvSpPr>
        <p:spPr>
          <a:xfrm>
            <a:off x="3994053" y="2005012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332F57-11CA-40A6-9D90-9A8AF266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7" y="3181249"/>
            <a:ext cx="8125622" cy="2622462"/>
          </a:xfrm>
          <a:prstGeom prst="rect">
            <a:avLst/>
          </a:prstGeom>
          <a:solidFill>
            <a:srgbClr val="F5F2F0"/>
          </a:solidFill>
          <a:ln>
            <a:solidFill>
              <a:schemeClr val="tx2"/>
            </a:solidFill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HTTP/1.1 200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Date: Sat, 09 Oct 2010 14:28:02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Server: Apache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Last-Modified: Tue, 01 Dec 2009 20:18:22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"51142bc1-7449-479b075b2891b"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Accept-Ranges: bytes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Content-Length: 29769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Content-Type: text/html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html... (here comes the 29769 bytes of the requested web page)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81289-F3B7-47D3-B2B1-E794BE3CEF35}"/>
              </a:ext>
            </a:extLst>
          </p:cNvPr>
          <p:cNvSpPr txBox="1"/>
          <p:nvPr/>
        </p:nvSpPr>
        <p:spPr>
          <a:xfrm>
            <a:off x="4547321" y="5985397"/>
            <a:ext cx="612103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https://developer.mozilla.org/en-us/docs/Web/HTTP/Overview</a:t>
            </a:r>
            <a:r>
              <a:rPr lang="en-US" dirty="0">
                <a:solidFill>
                  <a:schemeClr val="tx1"/>
                </a:solidFill>
              </a:rPr>
              <a:t> (NOT a response to the preceding request!)</a:t>
            </a:r>
          </a:p>
        </p:txBody>
      </p:sp>
    </p:spTree>
    <p:extLst>
      <p:ext uri="{BB962C8B-B14F-4D97-AF65-F5344CB8AC3E}">
        <p14:creationId xmlns:p14="http://schemas.microsoft.com/office/powerpoint/2010/main" val="2640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5A7-E19B-443F-BC3F-0FF1EC5F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Step 5: </a:t>
            </a:r>
            <a:br>
              <a:rPr lang="en-US" dirty="0"/>
            </a:br>
            <a:r>
              <a:rPr lang="en-US" dirty="0"/>
              <a:t>The client closes or reuses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6826-C632-4957-82F3-C3A96C3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1B05-C220-4B6E-A20A-397CE1B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server, user-agent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List the steps 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16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B3D6D2-D150-43A6-BD19-D484F0270E9B}"/>
              </a:ext>
            </a:extLst>
          </p:cNvPr>
          <p:cNvSpPr txBox="1">
            <a:spLocks/>
          </p:cNvSpPr>
          <p:nvPr/>
        </p:nvSpPr>
        <p:spPr>
          <a:xfrm>
            <a:off x="990600" y="1652560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next lesson, we will learn about REST, a philosophy for </a:t>
            </a:r>
            <a:r>
              <a:rPr lang="en-US"/>
              <a:t>designing application-level protocols </a:t>
            </a:r>
            <a:r>
              <a:rPr lang="en-US" dirty="0"/>
              <a:t>on top of http.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Explain the basic structure of the HTTP protocol</a:t>
            </a:r>
          </a:p>
          <a:p>
            <a:pPr lvl="1"/>
            <a:r>
              <a:rPr lang="en-US" dirty="0"/>
              <a:t>Define the following terms in the context of HTTP:</a:t>
            </a:r>
          </a:p>
          <a:p>
            <a:pPr lvl="2"/>
            <a:r>
              <a:rPr lang="en-US" dirty="0"/>
              <a:t>client, server, user-agent</a:t>
            </a:r>
          </a:p>
          <a:p>
            <a:pPr lvl="2"/>
            <a:r>
              <a:rPr lang="en-US" dirty="0"/>
              <a:t>request, response</a:t>
            </a:r>
          </a:p>
          <a:p>
            <a:pPr lvl="2"/>
            <a:r>
              <a:rPr lang="en-US" dirty="0"/>
              <a:t>message header</a:t>
            </a:r>
          </a:p>
          <a:p>
            <a:pPr lvl="2"/>
            <a:r>
              <a:rPr lang="en-US" dirty="0"/>
              <a:t>message body</a:t>
            </a:r>
          </a:p>
          <a:p>
            <a:pPr lvl="1"/>
            <a:r>
              <a:rPr lang="en-US" dirty="0"/>
              <a:t>Explain the basic flow of an HTTP request</a:t>
            </a:r>
          </a:p>
          <a:p>
            <a:pPr lvl="1"/>
            <a:r>
              <a:rPr lang="en-US" dirty="0"/>
              <a:t>Explain what is meant by the following:</a:t>
            </a:r>
          </a:p>
          <a:p>
            <a:pPr lvl="2"/>
            <a:r>
              <a:rPr lang="en-US" dirty="0"/>
              <a:t>HTTP is stateless but not </a:t>
            </a:r>
            <a:r>
              <a:rPr lang="en-US" dirty="0" err="1"/>
              <a:t>sessionless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ED6-7F8B-4939-BE9D-44A9E703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241-6F34-4C1C-829D-C0A452E2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stands for "</a:t>
            </a:r>
            <a:r>
              <a:rPr lang="en-US" dirty="0" err="1"/>
              <a:t>HyperText</a:t>
            </a:r>
            <a:r>
              <a:rPr lang="en-US" dirty="0"/>
              <a:t> Transfer Protocol"</a:t>
            </a:r>
          </a:p>
          <a:p>
            <a:r>
              <a:rPr lang="en-US" dirty="0"/>
              <a:t>Originally developed (1998-1991) by Tim Berners-Lee as a protocol for transmitting web pages.</a:t>
            </a:r>
          </a:p>
          <a:p>
            <a:r>
              <a:rPr lang="en-US" dirty="0"/>
              <a:t>Has evolved into a general-purpose character-based protocol for communicating on the web.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618ED-2A8F-49B9-88E7-BF1216C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18F3-83A1-406F-9A2E-5CF445F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EE56-F170-419D-B062-A929BF32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distinguishes between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.</a:t>
            </a:r>
          </a:p>
          <a:p>
            <a:r>
              <a:rPr lang="en-US" dirty="0"/>
              <a:t>The client initiates a </a:t>
            </a:r>
            <a:r>
              <a:rPr lang="en-US" dirty="0">
                <a:solidFill>
                  <a:srgbClr val="FF0000"/>
                </a:solidFill>
              </a:rPr>
              <a:t>request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 replies by sending a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D7E22-5119-4A70-8CEB-C1AD7CF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564052-7D74-4708-9FDF-C7C92BF4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3251200"/>
            <a:ext cx="7407446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CFB1F-28AC-4ED1-8EA6-17A27818CC67}"/>
              </a:ext>
            </a:extLst>
          </p:cNvPr>
          <p:cNvSpPr txBox="1"/>
          <p:nvPr/>
        </p:nvSpPr>
        <p:spPr>
          <a:xfrm>
            <a:off x="3200400" y="5987018"/>
            <a:ext cx="88717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https://www3.ntu.edu.sg/home/ehchua/programming/webprogramming/HTTP_Basics.html</a:t>
            </a:r>
          </a:p>
        </p:txBody>
      </p:sp>
    </p:spTree>
    <p:extLst>
      <p:ext uri="{BB962C8B-B14F-4D97-AF65-F5344CB8AC3E}">
        <p14:creationId xmlns:p14="http://schemas.microsoft.com/office/powerpoint/2010/main" val="16669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B118-C852-461D-A7A0-C69BE585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6E0E-DDF3-4A78-AA5F-F4BB4E68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request/response pair is independent.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D191-6093-4496-AEE4-203C8412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6487-4A23-42C5-A6DC-99C67E8E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00CE687C-8EC1-4C52-95AC-7EB80F130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33696"/>
            <a:ext cx="5472220" cy="3922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AF17-08B5-4E2B-8F8E-A1C846C7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B407D-95B5-42C8-B268-4D0A8F75D482}"/>
              </a:ext>
            </a:extLst>
          </p:cNvPr>
          <p:cNvSpPr txBox="1"/>
          <p:nvPr/>
        </p:nvSpPr>
        <p:spPr>
          <a:xfrm>
            <a:off x="5612422" y="6169580"/>
            <a:ext cx="612103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https://developer.mozilla.org/en-us/docs/Web/HTTP/Overview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9A1B4-5608-4DFD-A6F1-C002C1B32573}"/>
              </a:ext>
            </a:extLst>
          </p:cNvPr>
          <p:cNvSpPr/>
          <p:nvPr/>
        </p:nvSpPr>
        <p:spPr>
          <a:xfrm>
            <a:off x="8039044" y="1733696"/>
            <a:ext cx="3314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Usually sits on top of TCP/IP, but other transport layers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966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EAB-F0E6-4C36-A198-2BD79A0D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an Application-Level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0202-BB87-407B-9A00-CA582334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designed for transmitting HTML data, but can be used for almost anything.</a:t>
            </a:r>
          </a:p>
          <a:p>
            <a:r>
              <a:rPr lang="en-US" dirty="0"/>
              <a:t>It's up to the client and the server to decide on what the data is and how it is to be interpreted</a:t>
            </a:r>
          </a:p>
          <a:p>
            <a:r>
              <a:rPr lang="en-US" dirty="0"/>
              <a:t>Similarly, the client and server may agree on a protocol defining a sequence of HTTP messages</a:t>
            </a:r>
          </a:p>
          <a:p>
            <a:r>
              <a:rPr lang="en-US" dirty="0"/>
              <a:t>These protocols may be arbitrarily complex, but we'll learn about a useful class of simple protocols, called </a:t>
            </a:r>
            <a:r>
              <a:rPr lang="en-US" dirty="0">
                <a:solidFill>
                  <a:srgbClr val="FF0000"/>
                </a:solidFill>
              </a:rPr>
              <a:t>REST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C355-367F-4EDB-8D60-F00DFD6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3720B-B6E7-49E2-AB97-A7E797FA3EB6}"/>
              </a:ext>
            </a:extLst>
          </p:cNvPr>
          <p:cNvSpPr/>
          <p:nvPr/>
        </p:nvSpPr>
        <p:spPr>
          <a:xfrm>
            <a:off x="8725546" y="2366830"/>
            <a:ext cx="2743199" cy="1062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 Design Principle #2: Define Your Data!</a:t>
            </a:r>
          </a:p>
        </p:txBody>
      </p:sp>
    </p:spTree>
    <p:extLst>
      <p:ext uri="{BB962C8B-B14F-4D97-AF65-F5344CB8AC3E}">
        <p14:creationId xmlns:p14="http://schemas.microsoft.com/office/powerpoint/2010/main" val="40678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FE42-AC0F-4DFE-B137-AA8F326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00C8-F346-4CA7-BD5A-3373DFD3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request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define the kind of data the server is sending and the kind of data it expects (or is willing to) receive.</a:t>
            </a:r>
          </a:p>
          <a:p>
            <a:r>
              <a:rPr lang="en-US" dirty="0"/>
              <a:t>Similarly, a response comes with </a:t>
            </a:r>
            <a:r>
              <a:rPr lang="en-US" dirty="0">
                <a:solidFill>
                  <a:srgbClr val="FF0000"/>
                </a:solidFill>
              </a:rPr>
              <a:t>headers</a:t>
            </a:r>
            <a:r>
              <a:rPr lang="en-US" dirty="0"/>
              <a:t>, which indicate whether the request was successful or not, and the format or formats in which the data is transmitted.</a:t>
            </a:r>
          </a:p>
          <a:p>
            <a:r>
              <a:rPr lang="en-US" dirty="0"/>
              <a:t>Headers may also include many other kinds of metadata.</a:t>
            </a:r>
          </a:p>
          <a:p>
            <a:r>
              <a:rPr lang="en-US" dirty="0"/>
              <a:t>The set of possible headers has grown tremendously over the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5220-A192-46A0-8633-21CAD58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59F-98FA-4B84-82CE-3A8067F4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Flow Step 1: </a:t>
            </a:r>
            <a:br>
              <a:rPr lang="en-US" dirty="0"/>
            </a:br>
            <a:r>
              <a:rPr lang="en-US" dirty="0"/>
              <a:t>Client opens a TCP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D688-7BEE-43E1-9B17-EF62BE4C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connection over which data will flow</a:t>
            </a:r>
          </a:p>
          <a:p>
            <a:r>
              <a:rPr lang="en-US" dirty="0"/>
              <a:t>Client can create a fresh connection or re-use an existing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3C6DA-9AB0-41AF-96FC-7857F6AC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11062</TotalTime>
  <Words>1049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Verdana</vt:lpstr>
      <vt:lpstr>Consolas</vt:lpstr>
      <vt:lpstr>Calibri</vt:lpstr>
      <vt:lpstr>Arial</vt:lpstr>
      <vt:lpstr>Ink Free</vt:lpstr>
      <vt:lpstr>Office Theme</vt:lpstr>
      <vt:lpstr>CS 4350: Fundamentals of Software Engineering CS 5500: Foundations of Software Engineering  Lesson 3.2: HTTP Basics</vt:lpstr>
      <vt:lpstr>Learning Objectives for this Lesson</vt:lpstr>
      <vt:lpstr>What is HTTP?</vt:lpstr>
      <vt:lpstr>HTTP is Asymmetric</vt:lpstr>
      <vt:lpstr>HTTP is Stateless</vt:lpstr>
      <vt:lpstr>HTTP is an Application-Level Protocol</vt:lpstr>
      <vt:lpstr>HTTP is an Application-Level Protocol</vt:lpstr>
      <vt:lpstr>HTTP is Extensible</vt:lpstr>
      <vt:lpstr>HTTP Flow Step 1:  Client opens a TCP Connection </vt:lpstr>
      <vt:lpstr>HTTP Step 2:  Client sends a Request</vt:lpstr>
      <vt:lpstr>HTTP Methods (Verbs)</vt:lpstr>
      <vt:lpstr>HTTP Step 3:  Server interprets the Request</vt:lpstr>
      <vt:lpstr>HTTP Step 4:  Server sends a Response</vt:lpstr>
      <vt:lpstr>HTTP Step 5:  The client closes or reuses the connection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196</cp:revision>
  <dcterms:created xsi:type="dcterms:W3CDTF">2021-01-07T15:19:22Z</dcterms:created>
  <dcterms:modified xsi:type="dcterms:W3CDTF">2021-01-31T02:47:36Z</dcterms:modified>
</cp:coreProperties>
</file>