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1" name="Shape 141"/>
          <p:cNvSpPr/>
          <p:nvPr>
            <p:ph type="sldImg"/>
          </p:nvPr>
        </p:nvSpPr>
        <p:spPr>
          <a:xfrm>
            <a:off x="1143000" y="685800"/>
            <a:ext cx="4572000" cy="3429000"/>
          </a:xfrm>
          <a:prstGeom prst="rect">
            <a:avLst/>
          </a:prstGeom>
        </p:spPr>
        <p:txBody>
          <a:bodyPr/>
          <a:lstStyle/>
          <a:p>
            <a:pPr/>
          </a:p>
        </p:txBody>
      </p:sp>
      <p:sp>
        <p:nvSpPr>
          <p:cNvPr id="142" name="Shape 1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s://neu-se.github.io/CS4530-CS5500-Spring-2021/tutorials/week3-apis" TargetMode="External"/><Relationship Id="rId4" Type="http://schemas.openxmlformats.org/officeDocument/2006/relationships/hyperlink" Target="https://rest-example.covey.tow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Note: what’s wrong with studentids? Studentids is not really a resource on its own, but another view into transcripts.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[Open code. Discuss: Middleware, DB abstractions, response codes, parameters]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Activity - 25 minutes.</a:t>
            </a:r>
          </a:p>
          <a:p>
            <a:pPr/>
          </a:p>
          <a:p>
            <a:pPr/>
            <a:r>
              <a:t>In your group, everybody should install Postman. See the tutorial for getting started: </a:t>
            </a:r>
            <a:r>
              <a:rPr u="sng">
                <a:hlinkClick r:id="rId3" invalidUrl="" action="" tgtFrame="" tooltip="" history="1" highlightClick="0" endSnd="0"/>
              </a:rPr>
              <a:t>https://neu-se.github.io/CS4530-CS5500-Spring-2021/tutorials/week3-apis</a:t>
            </a:r>
          </a:p>
          <a:p>
            <a:pPr/>
          </a:p>
          <a:p>
            <a:pPr/>
            <a:r>
              <a:t>Experiment with the API server, using my installation. Instead of “localhost:4001”, use </a:t>
            </a:r>
            <a:r>
              <a:rPr u="sng">
                <a:hlinkClick r:id="rId4" invalidUrl="" action="" tgtFrame="" tooltip="" history="1" highlightClick="0" endSnd="0"/>
              </a:rPr>
              <a:t>https://rest-example.covey.town</a:t>
            </a:r>
          </a:p>
          <a:p>
            <a:pPr/>
          </a:p>
          <a:p>
            <a:pPr/>
            <a:r>
              <a:t>Test out getting the list of transcripts. Follow the instructions to create a new student to create a student “Group X” (where X is your group number in Zoom)</a:t>
            </a:r>
          </a:p>
          <a:p>
            <a:pPr/>
          </a:p>
          <a:p>
            <a:pPr/>
            <a:r>
              <a:t>Study the API in the handout, and deduce how to set your group’s grade for CS4530 to 100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lvl1pPr>
              <a:defRPr>
                <a:solidFill>
                  <a:srgbClr val="000000"/>
                </a:solidFill>
              </a:defRPr>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lvl1pPr>
              <a:defRPr>
                <a:solidFill>
                  <a:srgbClr val="000000"/>
                </a:solidFill>
              </a:defRPr>
            </a:lvl1p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lvl1pPr>
              <a:defRPr>
                <a:solidFill>
                  <a:srgbClr val="000000"/>
                </a:solidFill>
              </a:defRPr>
            </a:lvl1p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neu-se.github.io/CS4530-CS5500-Spring-2021/tutorials/week3-api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reativecommons.org/licenses/by-sa/4.0/"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Jonathan Bell, John Boyland, Mitch Wand…"/>
          <p:cNvSpPr txBox="1"/>
          <p:nvPr>
            <p:ph type="body" idx="21"/>
          </p:nvPr>
        </p:nvSpPr>
        <p:spPr>
          <a:xfrm>
            <a:off x="1201340" y="11177783"/>
            <a:ext cx="21971003" cy="1319058"/>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p>
        </p:txBody>
      </p:sp>
      <p:sp>
        <p:nvSpPr>
          <p:cNvPr id="145" name="CS 4530…"/>
          <p:cNvSpPr txBox="1"/>
          <p:nvPr>
            <p:ph type="ctrTitle"/>
          </p:nvPr>
        </p:nvSpPr>
        <p:spPr>
          <a:prstGeom prst="rect">
            <a:avLst/>
          </a:prstGeom>
        </p:spPr>
        <p:txBody>
          <a:bodyPr/>
          <a:lstStyle/>
          <a:p>
            <a:pPr>
              <a:defRPr>
                <a:solidFill>
                  <a:srgbClr val="005493"/>
                </a:solidFill>
              </a:defRPr>
            </a:pPr>
            <a:r>
              <a:t>CS 4530</a:t>
            </a:r>
          </a:p>
          <a:p>
            <a:pPr>
              <a:defRPr>
                <a:solidFill>
                  <a:srgbClr val="005493"/>
                </a:solidFill>
              </a:defRPr>
            </a:pPr>
            <a:r>
              <a:t>Software Engineering</a:t>
            </a:r>
          </a:p>
        </p:txBody>
      </p:sp>
      <p:sp>
        <p:nvSpPr>
          <p:cNvPr id="146" name="Lecture 5 - HTTP + REST"/>
          <p:cNvSpPr txBox="1"/>
          <p:nvPr>
            <p:ph type="subTitle" sz="quarter" idx="1"/>
          </p:nvPr>
        </p:nvSpPr>
        <p:spPr>
          <a:prstGeom prst="rect">
            <a:avLst/>
          </a:prstGeom>
        </p:spPr>
        <p:txBody>
          <a:bodyPr/>
          <a:lstStyle/>
          <a:p>
            <a:pPr/>
            <a:r>
              <a:t>Lecture 5 - HTTP + REST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ctivity: Postman"/>
          <p:cNvSpPr txBox="1"/>
          <p:nvPr>
            <p:ph type="title"/>
          </p:nvPr>
        </p:nvSpPr>
        <p:spPr>
          <a:prstGeom prst="rect">
            <a:avLst/>
          </a:prstGeom>
        </p:spPr>
        <p:txBody>
          <a:bodyPr/>
          <a:lstStyle/>
          <a:p>
            <a:pPr/>
            <a:r>
              <a:t>Activity: Postman</a:t>
            </a:r>
          </a:p>
        </p:txBody>
      </p:sp>
      <p:sp>
        <p:nvSpPr>
          <p:cNvPr id="191" name="REST API Test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REST API Testing</a:t>
            </a:r>
          </a:p>
        </p:txBody>
      </p:sp>
      <p:sp>
        <p:nvSpPr>
          <p:cNvPr id="192" name="https://neu-se.github.io/CS4530-CS5500-Spring-2021/tutorials/week3-apis"/>
          <p:cNvSpPr txBox="1"/>
          <p:nvPr/>
        </p:nvSpPr>
        <p:spPr>
          <a:xfrm>
            <a:off x="4907326" y="6149150"/>
            <a:ext cx="14234618" cy="585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3300" u="sng">
                <a:solidFill>
                  <a:srgbClr val="000000"/>
                </a:solidFill>
                <a:hlinkClick r:id="rId3" invalidUrl="" action="" tgtFrame="" tooltip="" history="1" highlightClick="0" endSnd="0"/>
              </a:defRPr>
            </a:lvl1pPr>
          </a:lstStyle>
          <a:p>
            <a:pPr>
              <a:defRPr u="none"/>
            </a:pPr>
            <a:r>
              <a:rPr u="sng">
                <a:hlinkClick r:id="rId3" invalidUrl="" action="" tgtFrame="" tooltip="" history="1" highlightClick="0" endSnd="0"/>
              </a:rPr>
              <a:t>https://neu-se.github.io/CS4530-CS5500-Spring-2021/tutorials/week3-apis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197"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Zoom Mechanics"/>
          <p:cNvSpPr txBox="1"/>
          <p:nvPr>
            <p:ph type="title"/>
          </p:nvPr>
        </p:nvSpPr>
        <p:spPr>
          <a:prstGeom prst="rect">
            <a:avLst/>
          </a:prstGeom>
        </p:spPr>
        <p:txBody>
          <a:bodyPr/>
          <a:lstStyle/>
          <a:p>
            <a:pPr/>
            <a:r>
              <a:t>Zoom Mechanics</a:t>
            </a:r>
          </a:p>
        </p:txBody>
      </p:sp>
      <p:sp>
        <p:nvSpPr>
          <p:cNvPr id="149" name="Slide Subtitle"/>
          <p:cNvSpPr txBox="1"/>
          <p:nvPr>
            <p:ph type="body" idx="21"/>
          </p:nvPr>
        </p:nvSpPr>
        <p:spPr>
          <a:prstGeom prst="rect">
            <a:avLst/>
          </a:prstGeom>
        </p:spPr>
        <p:txBody>
          <a:bodyPr/>
          <a:lstStyle/>
          <a:p>
            <a:pPr/>
          </a:p>
        </p:txBody>
      </p:sp>
      <p:sp>
        <p:nvSpPr>
          <p:cNvPr id="150" name="Recording: This meeting is being recorded…"/>
          <p:cNvSpPr txBox="1"/>
          <p:nvPr>
            <p:ph type="body" idx="1"/>
          </p:nvPr>
        </p:nvSpPr>
        <p:spPr>
          <a:prstGeom prst="rect">
            <a:avLst/>
          </a:prstGeom>
        </p:spPr>
        <p:txBody>
          <a:bodyPr/>
          <a:lstStyle/>
          <a:p>
            <a:pPr marL="457200" indent="-457200" defTabSz="1828754">
              <a:spcBef>
                <a:spcPts val="3300"/>
              </a:spcBef>
              <a:defRPr sz="3600"/>
            </a:pPr>
            <a:r>
              <a:t>Recording: This meeting is being recorded</a:t>
            </a:r>
          </a:p>
          <a:p>
            <a:pPr marL="457200" indent="-457200" defTabSz="1828754">
              <a:spcBef>
                <a:spcPts val="3300"/>
              </a:spcBef>
              <a:defRPr sz="3600"/>
            </a:pPr>
            <a:r>
              <a:t>If you feel comfortable having your camera on, please do so! If not: a photo?</a:t>
            </a:r>
          </a:p>
          <a:p>
            <a:pPr marL="457200" indent="-457200" defTabSz="1828754">
              <a:spcBef>
                <a:spcPts val="3300"/>
              </a:spcBef>
              <a:defRPr sz="3600"/>
            </a:pPr>
            <a:r>
              <a:t>I can see the zoom chat while lecturing, slack while you’re in breakout rooms</a:t>
            </a:r>
          </a:p>
          <a:p>
            <a:pPr marL="457200" indent="-457200" defTabSz="1828754">
              <a:spcBef>
                <a:spcPts val="3300"/>
              </a:spcBef>
              <a:defRPr sz="3600"/>
            </a:pPr>
            <a:r>
              <a:t>If you have a question or comment, please either:</a:t>
            </a:r>
          </a:p>
          <a:p>
            <a:pPr lvl="1" marL="914400" indent="-457200" defTabSz="1828754">
              <a:spcBef>
                <a:spcPts val="3300"/>
              </a:spcBef>
              <a:defRPr sz="3600"/>
            </a:pPr>
            <a:r>
              <a:t>“Raise hand” - I will call on you</a:t>
            </a:r>
          </a:p>
          <a:p>
            <a:pPr lvl="1" marL="914400" indent="-457200" defTabSz="1828754">
              <a:spcBef>
                <a:spcPts val="3300"/>
              </a:spcBef>
              <a:defRPr sz="3600"/>
            </a:pPr>
            <a:r>
              <a:t>Write “Q: &lt;my question&gt;” in chat - I will answer</a:t>
            </a:r>
            <a:br/>
            <a:r>
              <a:t>   your question, and might mention your name and ask you</a:t>
            </a:r>
            <a:br/>
            <a:r>
              <a:t>   a follow-up to make sure your question is addressed</a:t>
            </a:r>
          </a:p>
          <a:p>
            <a:pPr lvl="1" marL="914400" indent="-457200" defTabSz="1828754">
              <a:spcBef>
                <a:spcPts val="3300"/>
              </a:spcBef>
              <a:defRPr sz="3600"/>
            </a:pPr>
            <a:r>
              <a:t>Write “SQ: &lt;my question&gt;” in chat - I will answer</a:t>
            </a:r>
            <a:br/>
            <a:r>
              <a:t>   your question, and not mention your name or expect you to</a:t>
            </a:r>
            <a:br/>
            <a:r>
              <a:t>   respond verbally</a:t>
            </a:r>
          </a:p>
        </p:txBody>
      </p:sp>
      <p:pic>
        <p:nvPicPr>
          <p:cNvPr id="151" name="IMG_5632.jpeg" descr="IMG_5632.jpeg"/>
          <p:cNvPicPr>
            <a:picLocks noChangeAspect="1"/>
          </p:cNvPicPr>
          <p:nvPr/>
        </p:nvPicPr>
        <p:blipFill>
          <a:blip r:embed="rId2">
            <a:extLst/>
          </a:blip>
          <a:stretch>
            <a:fillRect/>
          </a:stretch>
        </p:blipFill>
        <p:spPr>
          <a:xfrm>
            <a:off x="16548003" y="8143606"/>
            <a:ext cx="7063663" cy="529774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oday’s Agenda"/>
          <p:cNvSpPr txBox="1"/>
          <p:nvPr>
            <p:ph type="title"/>
          </p:nvPr>
        </p:nvSpPr>
        <p:spPr>
          <a:prstGeom prst="rect">
            <a:avLst/>
          </a:prstGeom>
        </p:spPr>
        <p:txBody>
          <a:bodyPr/>
          <a:lstStyle/>
          <a:p>
            <a:pPr/>
            <a:r>
              <a:t>Today’s Agenda</a:t>
            </a:r>
          </a:p>
        </p:txBody>
      </p:sp>
      <p:sp>
        <p:nvSpPr>
          <p:cNvPr id="154" name="Agenda Subtitle"/>
          <p:cNvSpPr txBox="1"/>
          <p:nvPr>
            <p:ph type="body" idx="21"/>
          </p:nvPr>
        </p:nvSpPr>
        <p:spPr>
          <a:prstGeom prst="rect">
            <a:avLst/>
          </a:prstGeom>
        </p:spPr>
        <p:txBody>
          <a:bodyPr/>
          <a:lstStyle/>
          <a:p>
            <a:pPr/>
          </a:p>
        </p:txBody>
      </p:sp>
      <p:sp>
        <p:nvSpPr>
          <p:cNvPr id="155" name="Administrative:…"/>
          <p:cNvSpPr txBox="1"/>
          <p:nvPr>
            <p:ph type="body" idx="1"/>
          </p:nvPr>
        </p:nvSpPr>
        <p:spPr>
          <a:prstGeom prst="rect">
            <a:avLst/>
          </a:prstGeom>
        </p:spPr>
        <p:txBody>
          <a:bodyPr/>
          <a:lstStyle/>
          <a:p>
            <a:pPr/>
            <a:r>
              <a:t>Administrative:</a:t>
            </a:r>
          </a:p>
          <a:p>
            <a:pPr lvl="1"/>
            <a:r>
              <a:t>HW1 Discussion, due </a:t>
            </a:r>
            <a:r>
              <a:rPr b="1"/>
              <a:t>tomorrow at 10:00pm EST</a:t>
            </a:r>
            <a:endParaRPr b="1"/>
          </a:p>
          <a:p>
            <a:pPr lvl="1"/>
            <a:r>
              <a:t>Team formation out tomorrow, due next Friday</a:t>
            </a:r>
          </a:p>
          <a:p>
            <a:pPr/>
            <a:r>
              <a:t>Today’s session:</a:t>
            </a:r>
          </a:p>
          <a:p>
            <a:pPr lvl="1"/>
            <a:r>
              <a:t>Lesson Q&amp;A: Architecture, HTTP &amp; REST</a:t>
            </a:r>
          </a:p>
          <a:p>
            <a:pPr lvl="1"/>
            <a:r>
              <a:t>Activity: Testing REST APIs with Postman</a:t>
            </a:r>
          </a:p>
          <a:p>
            <a:pPr lvl="1"/>
            <a:r>
              <a:t>Activity (Time permitting): REST transcript server extensions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ypeScript Warmup"/>
          <p:cNvSpPr txBox="1"/>
          <p:nvPr>
            <p:ph type="title"/>
          </p:nvPr>
        </p:nvSpPr>
        <p:spPr>
          <a:prstGeom prst="rect">
            <a:avLst/>
          </a:prstGeom>
        </p:spPr>
        <p:txBody>
          <a:bodyPr/>
          <a:lstStyle/>
          <a:p>
            <a:pPr/>
            <a:r>
              <a:t>TypeScript Warmup</a:t>
            </a:r>
          </a:p>
        </p:txBody>
      </p:sp>
      <p:sp>
        <p:nvSpPr>
          <p:cNvPr id="158" name="Slide Subtitle"/>
          <p:cNvSpPr txBox="1"/>
          <p:nvPr>
            <p:ph type="body" idx="21"/>
          </p:nvPr>
        </p:nvSpPr>
        <p:spPr>
          <a:prstGeom prst="rect">
            <a:avLst/>
          </a:prstGeom>
        </p:spPr>
        <p:txBody>
          <a:bodyPr/>
          <a:lstStyle/>
          <a:p>
            <a:pPr/>
          </a:p>
        </p:txBody>
      </p:sp>
      <p:sp>
        <p:nvSpPr>
          <p:cNvPr id="159" name="const stringList: string[] = [];…"/>
          <p:cNvSpPr txBox="1"/>
          <p:nvPr/>
        </p:nvSpPr>
        <p:spPr>
          <a:xfrm>
            <a:off x="4666034" y="4117305"/>
            <a:ext cx="15051932"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800">
                <a:solidFill>
                  <a:srgbClr val="458383"/>
                </a:solidFill>
                <a:latin typeface="Courier"/>
                <a:ea typeface="Courier"/>
                <a:cs typeface="Courier"/>
                <a:sym typeface="Courier"/>
              </a:defRPr>
            </a:pPr>
            <a:r>
              <a:rPr b="1">
                <a:solidFill>
                  <a:srgbClr val="011480"/>
                </a:solidFill>
              </a:rPr>
              <a:t>const </a:t>
            </a:r>
            <a:r>
              <a:t>stringList</a:t>
            </a:r>
            <a:r>
              <a:rPr>
                <a:solidFill>
                  <a:srgbClr val="000000"/>
                </a:solidFill>
              </a:rPr>
              <a:t>: </a:t>
            </a:r>
            <a:r>
              <a:rPr b="1">
                <a:solidFill>
                  <a:srgbClr val="011480"/>
                </a:solidFill>
              </a:rPr>
              <a:t>string</a:t>
            </a:r>
            <a:r>
              <a:rPr>
                <a:solidFill>
                  <a:srgbClr val="000000"/>
                </a:solidFill>
              </a:rPr>
              <a:t>[] = [];</a:t>
            </a:r>
            <a:endParaRPr>
              <a:solidFill>
                <a:srgbClr val="000000"/>
              </a:solidFill>
            </a:endParaRPr>
          </a:p>
          <a:p>
            <a:pPr algn="l" defTabSz="457200">
              <a:defRPr sz="2800">
                <a:solidFill>
                  <a:srgbClr val="000000"/>
                </a:solidFill>
                <a:latin typeface="Courier"/>
                <a:ea typeface="Courier"/>
                <a:cs typeface="Courier"/>
                <a:sym typeface="Courier"/>
              </a:defRPr>
            </a:pPr>
          </a:p>
          <a:p>
            <a:pPr algn="l" defTabSz="457200">
              <a:defRPr sz="2800">
                <a:solidFill>
                  <a:srgbClr val="000000"/>
                </a:solidFill>
                <a:latin typeface="Courier"/>
                <a:ea typeface="Courier"/>
                <a:cs typeface="Courier"/>
                <a:sym typeface="Courier"/>
              </a:defRPr>
            </a:pPr>
            <a:r>
              <a:rPr b="1">
                <a:solidFill>
                  <a:srgbClr val="011480"/>
                </a:solidFill>
              </a:rPr>
              <a:t>function </a:t>
            </a:r>
            <a:r>
              <a:t>findStringStartingWith(prefix: </a:t>
            </a:r>
            <a:r>
              <a:rPr b="1">
                <a:solidFill>
                  <a:srgbClr val="011480"/>
                </a:solidFill>
              </a:rPr>
              <a:t>string</a:t>
            </a:r>
            <a:r>
              <a:t>): </a:t>
            </a:r>
            <a:r>
              <a:rPr b="1">
                <a:solidFill>
                  <a:srgbClr val="011480"/>
                </a:solidFill>
              </a:rPr>
              <a:t>string </a:t>
            </a:r>
            <a:r>
              <a:t>{</a:t>
            </a:r>
          </a:p>
          <a:p>
            <a:pPr algn="l" defTabSz="457200">
              <a:defRPr sz="2800">
                <a:solidFill>
                  <a:srgbClr val="000000"/>
                </a:solidFill>
                <a:latin typeface="Courier"/>
                <a:ea typeface="Courier"/>
                <a:cs typeface="Courier"/>
                <a:sym typeface="Courier"/>
              </a:defRPr>
            </a:pPr>
            <a:r>
              <a:t>  </a:t>
            </a:r>
            <a:r>
              <a:rPr b="1">
                <a:solidFill>
                  <a:srgbClr val="011480"/>
                </a:solidFill>
              </a:rPr>
              <a:t>return </a:t>
            </a:r>
            <a:r>
              <a:rPr>
                <a:solidFill>
                  <a:srgbClr val="458383"/>
                </a:solidFill>
              </a:rPr>
              <a:t>stringList</a:t>
            </a:r>
            <a:r>
              <a:t>.find(eachString =&gt; eachString.startsWith(prefix));</a:t>
            </a:r>
          </a:p>
          <a:p>
            <a:pPr algn="l" defTabSz="457200">
              <a:defRPr sz="2800">
                <a:solidFill>
                  <a:srgbClr val="000000"/>
                </a:solidFill>
                <a:latin typeface="Courier"/>
                <a:ea typeface="Courier"/>
                <a:cs typeface="Courier"/>
                <a:sym typeface="Courier"/>
              </a:defRPr>
            </a:pPr>
            <a:r>
              <a:t>}</a:t>
            </a:r>
          </a:p>
        </p:txBody>
      </p:sp>
      <p:sp>
        <p:nvSpPr>
          <p:cNvPr id="160" name="Type 'string | undefined' is not assignable to type 'string'.…"/>
          <p:cNvSpPr txBox="1"/>
          <p:nvPr/>
        </p:nvSpPr>
        <p:spPr>
          <a:xfrm>
            <a:off x="9476410" y="5869905"/>
            <a:ext cx="13173746" cy="939801"/>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solidFill>
                  <a:schemeClr val="accent5">
                    <a:lumOff val="-29866"/>
                  </a:schemeClr>
                </a:solidFill>
                <a:latin typeface="Menlo Regular"/>
                <a:ea typeface="Menlo Regular"/>
                <a:cs typeface="Menlo Regular"/>
                <a:sym typeface="Menlo Regular"/>
              </a:defRPr>
            </a:pPr>
            <a:r>
              <a:t>Type 'string | undefined' is not assignable to type 'string'.</a:t>
            </a:r>
          </a:p>
          <a:p>
            <a:pPr>
              <a:defRPr sz="2800">
                <a:solidFill>
                  <a:schemeClr val="accent5">
                    <a:lumOff val="-29866"/>
                  </a:schemeClr>
                </a:solidFill>
                <a:latin typeface="Menlo Regular"/>
                <a:ea typeface="Menlo Regular"/>
                <a:cs typeface="Menlo Regular"/>
                <a:sym typeface="Menlo Regular"/>
              </a:defRPr>
            </a:pPr>
            <a:r>
              <a:t>  Type 'undefined' is not assignable to type 'string'.</a:t>
            </a:r>
          </a:p>
        </p:txBody>
      </p:sp>
      <p:sp>
        <p:nvSpPr>
          <p:cNvPr id="161" name="const stringList: string[] = [];…"/>
          <p:cNvSpPr txBox="1"/>
          <p:nvPr/>
        </p:nvSpPr>
        <p:spPr>
          <a:xfrm>
            <a:off x="3825032" y="7619269"/>
            <a:ext cx="17185879" cy="441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800">
                <a:solidFill>
                  <a:srgbClr val="458383"/>
                </a:solidFill>
                <a:latin typeface="Courier"/>
                <a:ea typeface="Courier"/>
                <a:cs typeface="Courier"/>
                <a:sym typeface="Courier"/>
              </a:defRPr>
            </a:pPr>
            <a:r>
              <a:rPr b="1">
                <a:solidFill>
                  <a:srgbClr val="011480"/>
                </a:solidFill>
              </a:rPr>
              <a:t>const </a:t>
            </a:r>
            <a:r>
              <a:t>stringList</a:t>
            </a:r>
            <a:r>
              <a:rPr>
                <a:solidFill>
                  <a:srgbClr val="000000"/>
                </a:solidFill>
              </a:rPr>
              <a:t>: </a:t>
            </a:r>
            <a:r>
              <a:rPr b="1">
                <a:solidFill>
                  <a:srgbClr val="011480"/>
                </a:solidFill>
              </a:rPr>
              <a:t>string</a:t>
            </a:r>
            <a:r>
              <a:rPr>
                <a:solidFill>
                  <a:srgbClr val="000000"/>
                </a:solidFill>
              </a:rPr>
              <a:t>[] = [];</a:t>
            </a:r>
            <a:endParaRPr>
              <a:solidFill>
                <a:srgbClr val="000000"/>
              </a:solidFill>
            </a:endParaRPr>
          </a:p>
          <a:p>
            <a:pPr algn="l" defTabSz="457200">
              <a:defRPr sz="2800">
                <a:solidFill>
                  <a:srgbClr val="000000"/>
                </a:solidFill>
                <a:latin typeface="Courier"/>
                <a:ea typeface="Courier"/>
                <a:cs typeface="Courier"/>
                <a:sym typeface="Courier"/>
              </a:defRPr>
            </a:pPr>
          </a:p>
          <a:p>
            <a:pPr algn="l" defTabSz="457200">
              <a:defRPr sz="2800">
                <a:solidFill>
                  <a:srgbClr val="000000"/>
                </a:solidFill>
                <a:latin typeface="Courier"/>
                <a:ea typeface="Courier"/>
                <a:cs typeface="Courier"/>
                <a:sym typeface="Courier"/>
              </a:defRPr>
            </a:pPr>
            <a:r>
              <a:rPr b="1">
                <a:solidFill>
                  <a:srgbClr val="011480"/>
                </a:solidFill>
              </a:rPr>
              <a:t>function </a:t>
            </a:r>
            <a:r>
              <a:t>findStringStartingWith(prefix: </a:t>
            </a:r>
            <a:r>
              <a:rPr b="1">
                <a:solidFill>
                  <a:srgbClr val="011480"/>
                </a:solidFill>
              </a:rPr>
              <a:t>string</a:t>
            </a:r>
            <a:r>
              <a:t>): </a:t>
            </a:r>
            <a:r>
              <a:rPr b="1">
                <a:solidFill>
                  <a:srgbClr val="011480"/>
                </a:solidFill>
              </a:rPr>
              <a:t>string </a:t>
            </a:r>
            <a:r>
              <a:t>{</a:t>
            </a:r>
          </a:p>
          <a:p>
            <a:pPr algn="l" defTabSz="457200">
              <a:defRPr sz="2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foundStr </a:t>
            </a:r>
            <a:r>
              <a:t>= </a:t>
            </a:r>
            <a:r>
              <a:rPr>
                <a:solidFill>
                  <a:srgbClr val="458383"/>
                </a:solidFill>
              </a:rPr>
              <a:t>stringList</a:t>
            </a:r>
            <a:r>
              <a:t>.find(eachString =&gt; eachString.startsWith(prefix));</a:t>
            </a:r>
          </a:p>
          <a:p>
            <a:pPr algn="l" defTabSz="457200">
              <a:defRPr sz="2800">
                <a:solidFill>
                  <a:srgbClr val="458383"/>
                </a:solidFill>
                <a:latin typeface="Courier"/>
                <a:ea typeface="Courier"/>
                <a:cs typeface="Courier"/>
                <a:sym typeface="Courier"/>
              </a:defRPr>
            </a:pPr>
            <a:r>
              <a:rPr>
                <a:solidFill>
                  <a:srgbClr val="000000"/>
                </a:solidFill>
              </a:rPr>
              <a:t>  </a:t>
            </a:r>
            <a:r>
              <a:rPr b="1">
                <a:solidFill>
                  <a:srgbClr val="011480"/>
                </a:solidFill>
              </a:rPr>
              <a:t>if </a:t>
            </a:r>
            <a:r>
              <a:rPr>
                <a:solidFill>
                  <a:srgbClr val="000000"/>
                </a:solidFill>
              </a:rPr>
              <a:t>(</a:t>
            </a:r>
            <a:r>
              <a:t>foundStr </a:t>
            </a:r>
            <a:r>
              <a:rPr>
                <a:solidFill>
                  <a:srgbClr val="000000"/>
                </a:solidFill>
              </a:rPr>
              <a:t>=== </a:t>
            </a:r>
            <a:r>
              <a:rPr b="1">
                <a:solidFill>
                  <a:srgbClr val="011480"/>
                </a:solidFill>
              </a:rPr>
              <a:t>undefined</a:t>
            </a:r>
            <a:r>
              <a:rPr>
                <a:solidFill>
                  <a:srgbClr val="000000"/>
                </a:solidFill>
              </a:rPr>
              <a:t>) {</a:t>
            </a:r>
            <a:endParaRPr>
              <a:solidFill>
                <a:srgbClr val="000000"/>
              </a:solidFill>
            </a:endParaRPr>
          </a:p>
          <a:p>
            <a:pPr algn="l" defTabSz="457200">
              <a:defRPr b="1" sz="2800">
                <a:solidFill>
                  <a:srgbClr val="018001"/>
                </a:solidFill>
                <a:latin typeface="Courier"/>
                <a:ea typeface="Courier"/>
                <a:cs typeface="Courier"/>
                <a:sym typeface="Courier"/>
              </a:defRPr>
            </a:pPr>
            <a:r>
              <a:rPr b="0">
                <a:solidFill>
                  <a:srgbClr val="000000"/>
                </a:solidFill>
              </a:rPr>
              <a:t>    </a:t>
            </a:r>
            <a:r>
              <a:rPr>
                <a:solidFill>
                  <a:srgbClr val="011480"/>
                </a:solidFill>
              </a:rPr>
              <a:t>return </a:t>
            </a:r>
            <a:r>
              <a:t>'String not found'</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  }</a:t>
            </a:r>
          </a:p>
          <a:p>
            <a:pPr algn="l" defTabSz="457200">
              <a:defRPr sz="28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t>foundStr</a:t>
            </a:r>
            <a:r>
              <a:rPr>
                <a:solidFill>
                  <a:srgbClr val="000000"/>
                </a:solidFill>
              </a:rPr>
              <a:t>;</a:t>
            </a:r>
            <a:endParaRPr>
              <a:solidFill>
                <a:srgbClr val="000000"/>
              </a:solidFill>
            </a:endParaRPr>
          </a:p>
          <a:p>
            <a:pPr algn="l" defTabSz="457200">
              <a:defRPr sz="2800">
                <a:solidFill>
                  <a:srgbClr val="000000"/>
                </a:solidFill>
                <a:latin typeface="Courier"/>
                <a:ea typeface="Courier"/>
                <a:cs typeface="Courier"/>
                <a:sym typeface="Courier"/>
              </a:defRPr>
            </a:pPr>
            <a:r>
              <a:t>}</a:t>
            </a:r>
          </a:p>
        </p:txBody>
      </p:sp>
      <p:sp>
        <p:nvSpPr>
          <p:cNvPr id="162" name="No type errors (not sure that it makes sense to return the string ‘String not found’, but hopefully you get the idea..."/>
          <p:cNvSpPr txBox="1"/>
          <p:nvPr/>
        </p:nvSpPr>
        <p:spPr>
          <a:xfrm>
            <a:off x="7916512" y="10450962"/>
            <a:ext cx="15678542" cy="939801"/>
          </a:xfrm>
          <a:prstGeom prst="rect">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solidFill>
                  <a:srgbClr val="000000"/>
                </a:solidFill>
                <a:latin typeface="Menlo Regular"/>
                <a:ea typeface="Menlo Regular"/>
                <a:cs typeface="Menlo Regular"/>
                <a:sym typeface="Menlo Regular"/>
              </a:defRPr>
            </a:lvl1pPr>
          </a:lstStyle>
          <a:p>
            <a:pPr/>
            <a:r>
              <a:t>No type errors (not sure that it makes sense to return the string ‘String not found’, but hopefully you get the idea...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2"/>
      <p:bldP build="whole" bldLvl="1" animBg="1" rev="0" advAuto="0" spid="162" grpId="3"/>
      <p:bldP build="whole" bldLvl="1" animBg="1" rev="0" advAuto="0" spid="1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Lesson 3.1 Learning Objectives"/>
          <p:cNvSpPr txBox="1"/>
          <p:nvPr>
            <p:ph type="title"/>
          </p:nvPr>
        </p:nvSpPr>
        <p:spPr>
          <a:prstGeom prst="rect">
            <a:avLst/>
          </a:prstGeom>
        </p:spPr>
        <p:txBody>
          <a:bodyPr/>
          <a:lstStyle/>
          <a:p>
            <a:pPr/>
            <a:r>
              <a:t>Lesson 3.1 Learning Objectives</a:t>
            </a:r>
          </a:p>
        </p:txBody>
      </p:sp>
      <p:sp>
        <p:nvSpPr>
          <p:cNvPr id="165" name="Software Architec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Software Architectures</a:t>
            </a:r>
          </a:p>
        </p:txBody>
      </p:sp>
      <p:sp>
        <p:nvSpPr>
          <p:cNvPr id="166" name="You should now be able to:…"/>
          <p:cNvSpPr txBox="1"/>
          <p:nvPr>
            <p:ph type="body" idx="1"/>
          </p:nvPr>
        </p:nvSpPr>
        <p:spPr>
          <a:prstGeom prst="rect">
            <a:avLst/>
          </a:prstGeom>
        </p:spPr>
        <p:txBody>
          <a:bodyPr/>
          <a:lstStyle/>
          <a:p>
            <a:pPr marL="266482" indent="-266482" defTabSz="1658070">
              <a:spcBef>
                <a:spcPts val="3000"/>
              </a:spcBef>
              <a:buSzPct val="100000"/>
              <a:buFont typeface="Arial"/>
              <a:defRPr sz="3264"/>
            </a:pPr>
            <a:r>
              <a:t>You should now be able to:</a:t>
            </a:r>
          </a:p>
          <a:p>
            <a:pPr lvl="1" marL="621791" indent="-310895" defTabSz="1658070">
              <a:spcBef>
                <a:spcPts val="3000"/>
              </a:spcBef>
              <a:buSzPct val="100000"/>
              <a:buFont typeface="Arial"/>
              <a:defRPr sz="3264"/>
            </a:pPr>
            <a:r>
              <a:t>explain why software architecture is important</a:t>
            </a:r>
            <a:endParaRPr sz="1632"/>
          </a:p>
          <a:p>
            <a:pPr lvl="1" marL="621791" indent="-310895" defTabSz="1658070">
              <a:spcBef>
                <a:spcPts val="3000"/>
              </a:spcBef>
              <a:buSzPct val="100000"/>
              <a:buFont typeface="Arial"/>
              <a:defRPr sz="3264"/>
            </a:pPr>
            <a:r>
              <a:t>list a few of the properties that an architecture may have (the "ilities")</a:t>
            </a:r>
            <a:endParaRPr sz="1632"/>
          </a:p>
          <a:p>
            <a:pPr lvl="1" marL="621791" indent="-310895" defTabSz="1658070">
              <a:spcBef>
                <a:spcPts val="3000"/>
              </a:spcBef>
              <a:buSzPct val="100000"/>
              <a:buFont typeface="Arial"/>
              <a:defRPr sz="3264"/>
            </a:pPr>
            <a:r>
              <a:t>describe the basic ideas of the following architectures, with examples and pictures</a:t>
            </a:r>
            <a:endParaRPr sz="1632"/>
          </a:p>
          <a:p>
            <a:pPr lvl="2" marL="994867" indent="-373075" defTabSz="1658070">
              <a:spcBef>
                <a:spcPts val="3000"/>
              </a:spcBef>
              <a:buSzPct val="100000"/>
              <a:buFont typeface="Arial"/>
              <a:defRPr sz="3264"/>
            </a:pPr>
            <a:r>
              <a:t>monolithic</a:t>
            </a:r>
            <a:endParaRPr sz="1360"/>
          </a:p>
          <a:p>
            <a:pPr lvl="2" marL="994867" indent="-373075" defTabSz="1658070">
              <a:spcBef>
                <a:spcPts val="3000"/>
              </a:spcBef>
              <a:buSzPct val="100000"/>
              <a:buFont typeface="Arial"/>
              <a:defRPr sz="3264"/>
            </a:pPr>
            <a:r>
              <a:t>layered</a:t>
            </a:r>
            <a:endParaRPr sz="1360"/>
          </a:p>
          <a:p>
            <a:pPr lvl="2" marL="994867" indent="-373075" defTabSz="1658070">
              <a:spcBef>
                <a:spcPts val="3000"/>
              </a:spcBef>
              <a:buSzPct val="100000"/>
              <a:buFont typeface="Arial"/>
              <a:defRPr sz="3264"/>
            </a:pPr>
            <a:r>
              <a:t>pipeline</a:t>
            </a:r>
            <a:endParaRPr sz="1360"/>
          </a:p>
          <a:p>
            <a:pPr lvl="2" marL="994867" indent="-373075" defTabSz="1658070">
              <a:spcBef>
                <a:spcPts val="3000"/>
              </a:spcBef>
              <a:buSzPct val="100000"/>
              <a:buFont typeface="Arial"/>
              <a:defRPr sz="3264"/>
            </a:pPr>
            <a:r>
              <a:t>microkernel</a:t>
            </a:r>
            <a:endParaRPr sz="1360"/>
          </a:p>
          <a:p>
            <a:pPr lvl="2" marL="994867" indent="-373075" defTabSz="1658070">
              <a:spcBef>
                <a:spcPts val="3000"/>
              </a:spcBef>
              <a:buSzPct val="100000"/>
              <a:buFont typeface="Arial"/>
              <a:defRPr sz="3264"/>
            </a:pPr>
            <a:r>
              <a:t>event-driven</a:t>
            </a:r>
            <a:endParaRPr sz="1360"/>
          </a:p>
          <a:p>
            <a:pPr lvl="2" marL="994867" indent="-373075" defTabSz="1658070">
              <a:spcBef>
                <a:spcPts val="3000"/>
              </a:spcBef>
              <a:buSzPct val="100000"/>
              <a:buFont typeface="Arial"/>
              <a:defRPr sz="3264"/>
            </a:pPr>
            <a:r>
              <a:t>microservice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ecture 3.2 Learning Objectives"/>
          <p:cNvSpPr txBox="1"/>
          <p:nvPr>
            <p:ph type="title"/>
          </p:nvPr>
        </p:nvSpPr>
        <p:spPr>
          <a:prstGeom prst="rect">
            <a:avLst/>
          </a:prstGeom>
        </p:spPr>
        <p:txBody>
          <a:bodyPr/>
          <a:lstStyle/>
          <a:p>
            <a:pPr/>
            <a:r>
              <a:t>Lecture 3.2 Learning Objectives</a:t>
            </a:r>
          </a:p>
        </p:txBody>
      </p:sp>
      <p:sp>
        <p:nvSpPr>
          <p:cNvPr id="169" name="HTTP Basic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HTTP Basics</a:t>
            </a:r>
          </a:p>
        </p:txBody>
      </p:sp>
      <p:sp>
        <p:nvSpPr>
          <p:cNvPr id="170" name="You should now be able to:…"/>
          <p:cNvSpPr txBox="1"/>
          <p:nvPr>
            <p:ph type="body" idx="1"/>
          </p:nvPr>
        </p:nvSpPr>
        <p:spPr>
          <a:prstGeom prst="rect">
            <a:avLst/>
          </a:prstGeom>
        </p:spPr>
        <p:txBody>
          <a:bodyPr/>
          <a:lstStyle/>
          <a:p>
            <a:pPr marL="266482" indent="-266482" defTabSz="1658070">
              <a:spcBef>
                <a:spcPts val="3000"/>
              </a:spcBef>
              <a:buSzPct val="100000"/>
              <a:buFont typeface="Arial"/>
              <a:defRPr sz="3264"/>
            </a:pPr>
            <a:r>
              <a:t>You should now be able to:</a:t>
            </a:r>
          </a:p>
          <a:p>
            <a:pPr lvl="1" marL="621791" indent="-310895" defTabSz="1658070">
              <a:spcBef>
                <a:spcPts val="3000"/>
              </a:spcBef>
              <a:buSzPct val="100000"/>
              <a:buFont typeface="Arial"/>
              <a:defRPr sz="3264"/>
            </a:pPr>
            <a:r>
              <a:t>Explain the basic structure of the HTTP protocol</a:t>
            </a:r>
            <a:endParaRPr sz="1632"/>
          </a:p>
          <a:p>
            <a:pPr lvl="1" marL="621791" indent="-310895" defTabSz="1658070">
              <a:spcBef>
                <a:spcPts val="3000"/>
              </a:spcBef>
              <a:buSzPct val="100000"/>
              <a:buFont typeface="Arial"/>
              <a:defRPr sz="3264"/>
            </a:pPr>
            <a:r>
              <a:t>Define the following terms in the context of HTTP:</a:t>
            </a:r>
            <a:endParaRPr sz="1632"/>
          </a:p>
          <a:p>
            <a:pPr lvl="2" marL="994867" indent="-373075" defTabSz="1658070">
              <a:spcBef>
                <a:spcPts val="3000"/>
              </a:spcBef>
              <a:buSzPct val="100000"/>
              <a:buFont typeface="Arial"/>
              <a:defRPr sz="3264"/>
            </a:pPr>
            <a:r>
              <a:t>client, server</a:t>
            </a:r>
            <a:endParaRPr sz="1360"/>
          </a:p>
          <a:p>
            <a:pPr lvl="2" marL="994867" indent="-373075" defTabSz="1658070">
              <a:spcBef>
                <a:spcPts val="3000"/>
              </a:spcBef>
              <a:buSzPct val="100000"/>
              <a:buFont typeface="Arial"/>
              <a:defRPr sz="3264"/>
            </a:pPr>
            <a:r>
              <a:t>request, response</a:t>
            </a:r>
            <a:endParaRPr sz="1360"/>
          </a:p>
          <a:p>
            <a:pPr lvl="2" marL="994867" indent="-373075" defTabSz="1658070">
              <a:spcBef>
                <a:spcPts val="3000"/>
              </a:spcBef>
              <a:buSzPct val="100000"/>
              <a:buFont typeface="Arial"/>
              <a:defRPr sz="3264"/>
            </a:pPr>
            <a:r>
              <a:t>message header</a:t>
            </a:r>
            <a:endParaRPr sz="1360"/>
          </a:p>
          <a:p>
            <a:pPr lvl="2" marL="994867" indent="-373075" defTabSz="1658070">
              <a:spcBef>
                <a:spcPts val="3000"/>
              </a:spcBef>
              <a:buSzPct val="100000"/>
              <a:buFont typeface="Arial"/>
              <a:defRPr sz="3264"/>
            </a:pPr>
            <a:r>
              <a:t>message body</a:t>
            </a:r>
            <a:endParaRPr sz="1360"/>
          </a:p>
          <a:p>
            <a:pPr lvl="1" marL="621791" indent="-310895" defTabSz="1658070">
              <a:spcBef>
                <a:spcPts val="3000"/>
              </a:spcBef>
              <a:buSzPct val="100000"/>
              <a:buFont typeface="Arial"/>
              <a:defRPr sz="3264"/>
            </a:pPr>
            <a:r>
              <a:t>List the steps in the basic flow of an HTTP request</a:t>
            </a:r>
            <a:endParaRPr sz="1632"/>
          </a:p>
          <a:p>
            <a:pPr lvl="1" marL="621791" indent="-310895" defTabSz="1658070">
              <a:spcBef>
                <a:spcPts val="3000"/>
              </a:spcBef>
              <a:buSzPct val="100000"/>
              <a:buFont typeface="Arial"/>
              <a:defRPr sz="3264"/>
            </a:pPr>
            <a:r>
              <a:t>Explain what is meant by the following:</a:t>
            </a:r>
            <a:endParaRPr sz="1632"/>
          </a:p>
          <a:p>
            <a:pPr lvl="2" marL="994867" indent="-373075" defTabSz="1658070">
              <a:spcBef>
                <a:spcPts val="3000"/>
              </a:spcBef>
              <a:buSzPct val="100000"/>
              <a:buFont typeface="Arial"/>
              <a:defRPr sz="3264"/>
            </a:pPr>
            <a:r>
              <a:t>HTTP is stateless but not sessionless</a:t>
            </a:r>
          </a:p>
        </p:txBody>
      </p:sp>
      <p:sp>
        <p:nvSpPr>
          <p:cNvPr id="171" name="TextBox 4"/>
          <p:cNvSpPr txBox="1"/>
          <p:nvPr/>
        </p:nvSpPr>
        <p:spPr>
          <a:xfrm>
            <a:off x="16801177" y="7497252"/>
            <a:ext cx="7043500" cy="1758515"/>
          </a:xfrm>
          <a:prstGeom prst="rect">
            <a:avLst/>
          </a:prstGeom>
          <a:solidFill>
            <a:srgbClr val="EDEDED"/>
          </a:solidFill>
          <a:ln w="12700">
            <a:solidFill>
              <a:srgbClr val="0070C0"/>
            </a:solidFill>
            <a:miter/>
          </a:ln>
          <a:extLst>
            <a:ext uri="{C572A759-6A51-4108-AA02-DFA0A04FC94B}">
              <ma14:wrappingTextBoxFlag xmlns:ma14="http://schemas.microsoft.com/office/mac/drawingml/2011/main" val="1"/>
            </a:ext>
          </a:extLst>
        </p:spPr>
        <p:txBody>
          <a:bodyPr wrap="none" lIns="45719" rIns="45719" anchor="ctr">
            <a:spAutoFit/>
          </a:bodyPr>
          <a:lstStyle/>
          <a:p>
            <a:pPr algn="l" defTabSz="914400">
              <a:defRPr sz="1600">
                <a:solidFill>
                  <a:srgbClr val="000000"/>
                </a:solidFill>
                <a:latin typeface="Consolas"/>
                <a:ea typeface="Consolas"/>
                <a:cs typeface="Consolas"/>
                <a:sym typeface="Consolas"/>
              </a:defRPr>
            </a:pPr>
            <a:r>
              <a:t>GET /docs/index.html HTTP/1.1 </a:t>
            </a:r>
            <a:endParaRPr>
              <a:solidFill>
                <a:srgbClr val="FFFFFF"/>
              </a:solidFill>
            </a:endParaRPr>
          </a:p>
          <a:p>
            <a:pPr algn="l" defTabSz="914400">
              <a:defRPr sz="1600">
                <a:solidFill>
                  <a:srgbClr val="000000"/>
                </a:solidFill>
                <a:latin typeface="Consolas"/>
                <a:ea typeface="Consolas"/>
                <a:cs typeface="Consolas"/>
                <a:sym typeface="Consolas"/>
              </a:defRPr>
            </a:pPr>
            <a:r>
              <a:t>Host: www.nowhere123.com </a:t>
            </a:r>
            <a:endParaRPr>
              <a:solidFill>
                <a:srgbClr val="FFFFFF"/>
              </a:solidFill>
            </a:endParaRPr>
          </a:p>
          <a:p>
            <a:pPr algn="l" defTabSz="914400">
              <a:defRPr sz="1600">
                <a:solidFill>
                  <a:srgbClr val="000000"/>
                </a:solidFill>
                <a:latin typeface="Consolas"/>
                <a:ea typeface="Consolas"/>
                <a:cs typeface="Consolas"/>
                <a:sym typeface="Consolas"/>
              </a:defRPr>
            </a:pPr>
            <a:r>
              <a:t>Accept: image/gif, image/jpeg, */* </a:t>
            </a:r>
            <a:endParaRPr>
              <a:solidFill>
                <a:srgbClr val="FFFFFF"/>
              </a:solidFill>
            </a:endParaRPr>
          </a:p>
          <a:p>
            <a:pPr algn="l" defTabSz="914400">
              <a:defRPr sz="1600">
                <a:solidFill>
                  <a:srgbClr val="000000"/>
                </a:solidFill>
                <a:latin typeface="Consolas"/>
                <a:ea typeface="Consolas"/>
                <a:cs typeface="Consolas"/>
                <a:sym typeface="Consolas"/>
              </a:defRPr>
            </a:pPr>
            <a:r>
              <a:t>Accept-Language: en-us </a:t>
            </a:r>
            <a:endParaRPr>
              <a:solidFill>
                <a:srgbClr val="FFFFFF"/>
              </a:solidFill>
            </a:endParaRPr>
          </a:p>
          <a:p>
            <a:pPr algn="l" defTabSz="914400">
              <a:defRPr sz="1600">
                <a:solidFill>
                  <a:srgbClr val="000000"/>
                </a:solidFill>
                <a:latin typeface="Consolas"/>
                <a:ea typeface="Consolas"/>
                <a:cs typeface="Consolas"/>
                <a:sym typeface="Consolas"/>
              </a:defRPr>
            </a:pPr>
            <a:r>
              <a:t>Accept-Encoding: gzip, deflate </a:t>
            </a:r>
            <a:endParaRPr>
              <a:solidFill>
                <a:srgbClr val="FFFFFF"/>
              </a:solidFill>
            </a:endParaRPr>
          </a:p>
          <a:p>
            <a:pPr algn="l" defTabSz="914400">
              <a:defRPr sz="1600">
                <a:solidFill>
                  <a:srgbClr val="000000"/>
                </a:solidFill>
                <a:latin typeface="Consolas"/>
                <a:ea typeface="Consolas"/>
                <a:cs typeface="Consolas"/>
                <a:sym typeface="Consolas"/>
              </a:defRPr>
            </a:pPr>
            <a:r>
              <a:t>User-Agent: Mozilla/4.0 (compatible; MSIE 6.0; Windows NT 5.1)</a:t>
            </a:r>
            <a:endParaRPr>
              <a:solidFill>
                <a:srgbClr val="FFFFFF"/>
              </a:solidFill>
            </a:endParaRPr>
          </a:p>
          <a:p>
            <a:pPr algn="l" defTabSz="914400">
              <a:defRPr sz="1600">
                <a:solidFill>
                  <a:srgbClr val="000000"/>
                </a:solidFill>
                <a:latin typeface="Consolas"/>
                <a:ea typeface="Consolas"/>
                <a:cs typeface="Consolas"/>
                <a:sym typeface="Consolas"/>
              </a:defRPr>
            </a:pPr>
            <a:r>
              <a:t>(blank line)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Lecture 3.3 Learning Objectives"/>
          <p:cNvSpPr txBox="1"/>
          <p:nvPr>
            <p:ph type="title"/>
          </p:nvPr>
        </p:nvSpPr>
        <p:spPr>
          <a:prstGeom prst="rect">
            <a:avLst/>
          </a:prstGeom>
        </p:spPr>
        <p:txBody>
          <a:bodyPr/>
          <a:lstStyle/>
          <a:p>
            <a:pPr/>
            <a:r>
              <a:t>Lecture 3.3 Learning Objectives</a:t>
            </a:r>
          </a:p>
        </p:txBody>
      </p:sp>
      <p:sp>
        <p:nvSpPr>
          <p:cNvPr id="174" name="REST 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REST Overview</a:t>
            </a:r>
          </a:p>
        </p:txBody>
      </p:sp>
      <p:sp>
        <p:nvSpPr>
          <p:cNvPr id="175" name="By the end of this lesson you should be able to:…"/>
          <p:cNvSpPr txBox="1"/>
          <p:nvPr>
            <p:ph type="body" idx="1"/>
          </p:nvPr>
        </p:nvSpPr>
        <p:spPr>
          <a:prstGeom prst="rect">
            <a:avLst/>
          </a:prstGeom>
        </p:spPr>
        <p:txBody>
          <a:bodyPr/>
          <a:lstStyle/>
          <a:p>
            <a:pPr marL="391885" indent="-391885">
              <a:buSzPct val="100000"/>
              <a:buFont typeface="Arial"/>
            </a:pPr>
            <a:r>
              <a:t>By the end of this lesson you should be able to:</a:t>
            </a:r>
          </a:p>
          <a:p>
            <a:pPr lvl="1" marL="914400" indent="-457200">
              <a:buSzPct val="100000"/>
              <a:buFont typeface="Arial"/>
            </a:pPr>
            <a:r>
              <a:t>Explain the basic principles of RESTful protocols</a:t>
            </a:r>
            <a:endParaRPr sz="2400"/>
          </a:p>
          <a:p>
            <a:pPr lvl="1" marL="914400" indent="-457200">
              <a:buSzPct val="100000"/>
              <a:buFont typeface="Arial"/>
            </a:pPr>
            <a:r>
              <a:t>Examine a protocol and suggest ways in which it either adheres to or violates the REST principles.</a:t>
            </a:r>
          </a:p>
        </p:txBody>
      </p:sp>
      <p:sp>
        <p:nvSpPr>
          <p:cNvPr id="176" name="Anti-examples:…"/>
          <p:cNvSpPr txBox="1"/>
          <p:nvPr/>
        </p:nvSpPr>
        <p:spPr>
          <a:xfrm>
            <a:off x="1972080" y="10659943"/>
            <a:ext cx="4989613" cy="18453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defTabSz="914400">
              <a:lnSpc>
                <a:spcPct val="81000"/>
              </a:lnSpc>
              <a:spcBef>
                <a:spcPts val="1000"/>
              </a:spcBef>
              <a:buSzPct val="100000"/>
              <a:buFont typeface="Arial"/>
              <a:buChar char="•"/>
              <a:defRPr sz="3300">
                <a:solidFill>
                  <a:srgbClr val="000000"/>
                </a:solidFill>
                <a:latin typeface="Calibri"/>
                <a:ea typeface="Calibri"/>
                <a:cs typeface="Calibri"/>
                <a:sym typeface="Calibri"/>
              </a:defRPr>
            </a:pPr>
            <a:r>
              <a:t>Anti-examples:     </a:t>
            </a:r>
          </a:p>
          <a:p>
            <a:pPr lvl="1" marL="685800" indent="-228600" algn="l" defTabSz="914400">
              <a:lnSpc>
                <a:spcPct val="81000"/>
              </a:lnSpc>
              <a:spcBef>
                <a:spcPts val="500"/>
              </a:spcBef>
              <a:buSzPct val="100000"/>
              <a:buFont typeface="Arial"/>
              <a:buChar char="•"/>
              <a:defRPr sz="3000">
                <a:solidFill>
                  <a:srgbClr val="000000"/>
                </a:solidFill>
                <a:latin typeface="Consolas"/>
                <a:ea typeface="Consolas"/>
                <a:cs typeface="Consolas"/>
                <a:sym typeface="Consolas"/>
              </a:defRPr>
            </a:pPr>
            <a:r>
              <a:t>/getCity/losangeles</a:t>
            </a:r>
          </a:p>
          <a:p>
            <a:pPr lvl="1" marL="685800" indent="-228600" algn="l" defTabSz="914400">
              <a:lnSpc>
                <a:spcPct val="81000"/>
              </a:lnSpc>
              <a:spcBef>
                <a:spcPts val="500"/>
              </a:spcBef>
              <a:buSzPct val="100000"/>
              <a:buFont typeface="Arial"/>
              <a:buChar char="•"/>
              <a:defRPr sz="3000">
                <a:solidFill>
                  <a:srgbClr val="000000"/>
                </a:solidFill>
                <a:latin typeface="Consolas"/>
                <a:ea typeface="Consolas"/>
                <a:cs typeface="Consolas"/>
                <a:sym typeface="Consolas"/>
              </a:defRPr>
            </a:pPr>
            <a:r>
              <a:t>/getCitybyID/50654</a:t>
            </a:r>
          </a:p>
          <a:p>
            <a:pPr lvl="1" marL="685800" indent="-228600" algn="l" defTabSz="914400">
              <a:lnSpc>
                <a:spcPct val="81000"/>
              </a:lnSpc>
              <a:spcBef>
                <a:spcPts val="500"/>
              </a:spcBef>
              <a:buSzPct val="100000"/>
              <a:buFont typeface="Arial"/>
              <a:buChar char="•"/>
              <a:defRPr sz="3000">
                <a:solidFill>
                  <a:srgbClr val="000000"/>
                </a:solidFill>
                <a:latin typeface="Consolas"/>
                <a:ea typeface="Consolas"/>
                <a:cs typeface="Consolas"/>
                <a:sym typeface="Consolas"/>
              </a:defRPr>
            </a:pPr>
            <a:r>
              <a:t>/Cities.php?id=50654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xample REST API"/>
          <p:cNvSpPr txBox="1"/>
          <p:nvPr>
            <p:ph type="title"/>
          </p:nvPr>
        </p:nvSpPr>
        <p:spPr>
          <a:prstGeom prst="rect">
            <a:avLst/>
          </a:prstGeom>
        </p:spPr>
        <p:txBody>
          <a:bodyPr/>
          <a:lstStyle/>
          <a:p>
            <a:pPr/>
            <a:r>
              <a:t>Example REST API</a:t>
            </a:r>
          </a:p>
        </p:txBody>
      </p:sp>
      <p:sp>
        <p:nvSpPr>
          <p:cNvPr id="179" name="Slide Subtitle"/>
          <p:cNvSpPr txBox="1"/>
          <p:nvPr>
            <p:ph type="body" idx="21"/>
          </p:nvPr>
        </p:nvSpPr>
        <p:spPr>
          <a:prstGeom prst="rect">
            <a:avLst/>
          </a:prstGeom>
        </p:spPr>
        <p:txBody>
          <a:bodyPr/>
          <a:lstStyle/>
          <a:p>
            <a:pPr/>
          </a:p>
        </p:txBody>
      </p:sp>
      <p:sp>
        <p:nvSpPr>
          <p:cNvPr id="180" name="Rectangle 4"/>
          <p:cNvSpPr txBox="1"/>
          <p:nvPr/>
        </p:nvSpPr>
        <p:spPr>
          <a:xfrm>
            <a:off x="987986" y="4531925"/>
            <a:ext cx="17684530" cy="82326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914400">
              <a:defRPr sz="2900">
                <a:solidFill>
                  <a:srgbClr val="000000"/>
                </a:solidFill>
                <a:latin typeface="Consolas"/>
                <a:ea typeface="Consolas"/>
                <a:cs typeface="Consolas"/>
                <a:sym typeface="Consolas"/>
              </a:defRPr>
            </a:pPr>
            <a:r>
              <a:t>POST /transcripts    </a:t>
            </a:r>
          </a:p>
          <a:p>
            <a:pPr algn="l" defTabSz="914400">
              <a:defRPr sz="2900">
                <a:solidFill>
                  <a:srgbClr val="000000"/>
                </a:solidFill>
                <a:latin typeface="Consolas"/>
                <a:ea typeface="Consolas"/>
                <a:cs typeface="Consolas"/>
                <a:sym typeface="Consolas"/>
              </a:defRPr>
            </a:pPr>
            <a:r>
              <a:t> -- adds a new student to the database, </a:t>
            </a:r>
          </a:p>
          <a:p>
            <a:pPr algn="l" defTabSz="914400">
              <a:defRPr sz="2900">
                <a:solidFill>
                  <a:srgbClr val="000000"/>
                </a:solidFill>
                <a:latin typeface="Consolas"/>
                <a:ea typeface="Consolas"/>
                <a:cs typeface="Consolas"/>
                <a:sym typeface="Consolas"/>
              </a:defRPr>
            </a:pPr>
            <a:r>
              <a:t> -- returns an ID for this student. </a:t>
            </a:r>
          </a:p>
          <a:p>
            <a:pPr algn="l" defTabSz="914400">
              <a:defRPr sz="2900">
                <a:solidFill>
                  <a:srgbClr val="000000"/>
                </a:solidFill>
                <a:latin typeface="Consolas"/>
                <a:ea typeface="Consolas"/>
                <a:cs typeface="Consolas"/>
                <a:sym typeface="Consolas"/>
              </a:defRPr>
            </a:pPr>
            <a:r>
              <a:t> -- requires a body parameter 'name', url-encoded (eg name=avery) </a:t>
            </a:r>
          </a:p>
          <a:p>
            <a:pPr algn="l" defTabSz="914400">
              <a:defRPr sz="2900">
                <a:solidFill>
                  <a:srgbClr val="000000"/>
                </a:solidFill>
                <a:latin typeface="Consolas"/>
                <a:ea typeface="Consolas"/>
                <a:cs typeface="Consolas"/>
                <a:sym typeface="Consolas"/>
              </a:defRPr>
            </a:pPr>
            <a:r>
              <a:t> -- Multiple students may have the same name.</a:t>
            </a:r>
          </a:p>
          <a:p>
            <a:pPr algn="l" defTabSz="914400">
              <a:defRPr sz="2900">
                <a:solidFill>
                  <a:srgbClr val="000000"/>
                </a:solidFill>
                <a:latin typeface="Consolas"/>
                <a:ea typeface="Consolas"/>
                <a:cs typeface="Consolas"/>
                <a:sym typeface="Consolas"/>
              </a:defRPr>
            </a:pPr>
            <a:r>
              <a:t>GET  /transcripts/:ID           </a:t>
            </a:r>
          </a:p>
          <a:p>
            <a:pPr algn="l" defTabSz="914400">
              <a:defRPr sz="2900">
                <a:solidFill>
                  <a:srgbClr val="000000"/>
                </a:solidFill>
                <a:latin typeface="Consolas"/>
                <a:ea typeface="Consolas"/>
                <a:cs typeface="Consolas"/>
                <a:sym typeface="Consolas"/>
              </a:defRPr>
            </a:pPr>
            <a:r>
              <a:t> -- returns transcript for student with given ID.  Fails if no such student</a:t>
            </a:r>
          </a:p>
          <a:p>
            <a:pPr algn="l" defTabSz="914400">
              <a:defRPr sz="2900">
                <a:solidFill>
                  <a:srgbClr val="000000"/>
                </a:solidFill>
                <a:latin typeface="Consolas"/>
                <a:ea typeface="Consolas"/>
                <a:cs typeface="Consolas"/>
                <a:sym typeface="Consolas"/>
              </a:defRPr>
            </a:pPr>
            <a:r>
              <a:t>DELETE /transcripts/:ID          </a:t>
            </a:r>
          </a:p>
          <a:p>
            <a:pPr algn="l" defTabSz="914400">
              <a:defRPr sz="2900">
                <a:solidFill>
                  <a:srgbClr val="000000"/>
                </a:solidFill>
                <a:latin typeface="Consolas"/>
                <a:ea typeface="Consolas"/>
                <a:cs typeface="Consolas"/>
                <a:sym typeface="Consolas"/>
              </a:defRPr>
            </a:pPr>
            <a:r>
              <a:t> -- deletes transcript for student with the given ID, fails if no such student</a:t>
            </a:r>
            <a:br/>
            <a:r>
              <a:t>POST /transcripts/:studentID/:courseNumber</a:t>
            </a:r>
          </a:p>
          <a:p>
            <a:pPr algn="l" defTabSz="914400">
              <a:defRPr sz="2900">
                <a:solidFill>
                  <a:srgbClr val="000000"/>
                </a:solidFill>
                <a:latin typeface="Consolas"/>
                <a:ea typeface="Consolas"/>
                <a:cs typeface="Consolas"/>
                <a:sym typeface="Consolas"/>
              </a:defRPr>
            </a:pPr>
            <a:r>
              <a:t> -- adds an entry in this student's transcript with given name and course.  </a:t>
            </a:r>
          </a:p>
          <a:p>
            <a:pPr algn="l" defTabSz="914400">
              <a:defRPr sz="2900">
                <a:solidFill>
                  <a:srgbClr val="000000"/>
                </a:solidFill>
                <a:latin typeface="Consolas"/>
                <a:ea typeface="Consolas"/>
                <a:cs typeface="Consolas"/>
                <a:sym typeface="Consolas"/>
              </a:defRPr>
            </a:pPr>
            <a:r>
              <a:t> -- Requires a body parameter 'grade', url-encoded</a:t>
            </a:r>
          </a:p>
          <a:p>
            <a:pPr algn="l" defTabSz="914400">
              <a:defRPr sz="2900">
                <a:solidFill>
                  <a:srgbClr val="000000"/>
                </a:solidFill>
                <a:latin typeface="Consolas"/>
                <a:ea typeface="Consolas"/>
                <a:cs typeface="Consolas"/>
                <a:sym typeface="Consolas"/>
              </a:defRPr>
            </a:pPr>
            <a:r>
              <a:t> -- Fails if there is already an entry for this course in the student's transcript </a:t>
            </a:r>
          </a:p>
          <a:p>
            <a:pPr algn="l" defTabSz="914400">
              <a:defRPr sz="2900">
                <a:solidFill>
                  <a:srgbClr val="000000"/>
                </a:solidFill>
                <a:latin typeface="Consolas"/>
                <a:ea typeface="Consolas"/>
                <a:cs typeface="Consolas"/>
                <a:sym typeface="Consolas"/>
              </a:defRPr>
            </a:pPr>
            <a:r>
              <a:t>GET  /transcripts/:studentID/:courseNumber  </a:t>
            </a:r>
          </a:p>
          <a:p>
            <a:pPr algn="l" defTabSz="914400">
              <a:defRPr sz="2900">
                <a:solidFill>
                  <a:srgbClr val="000000"/>
                </a:solidFill>
                <a:latin typeface="Consolas"/>
                <a:ea typeface="Consolas"/>
                <a:cs typeface="Consolas"/>
                <a:sym typeface="Consolas"/>
              </a:defRPr>
            </a:pPr>
            <a:r>
              <a:t> -- returns the student's grade in the specified course.  </a:t>
            </a:r>
          </a:p>
          <a:p>
            <a:pPr algn="l" defTabSz="914400">
              <a:defRPr sz="2900">
                <a:solidFill>
                  <a:srgbClr val="000000"/>
                </a:solidFill>
                <a:latin typeface="Consolas"/>
                <a:ea typeface="Consolas"/>
                <a:cs typeface="Consolas"/>
                <a:sym typeface="Consolas"/>
              </a:defRPr>
            </a:pPr>
            <a:r>
              <a:t> -- Fails if student or course is missing.</a:t>
            </a:r>
          </a:p>
          <a:p>
            <a:pPr algn="l" defTabSz="914400">
              <a:defRPr sz="2900">
                <a:solidFill>
                  <a:srgbClr val="000000"/>
                </a:solidFill>
                <a:latin typeface="Consolas"/>
                <a:ea typeface="Consolas"/>
                <a:cs typeface="Consolas"/>
                <a:sym typeface="Consolas"/>
              </a:defRPr>
            </a:pPr>
            <a:r>
              <a:t>GET  /studentids?name=string     </a:t>
            </a:r>
          </a:p>
          <a:p>
            <a:pPr algn="l" defTabSz="914400">
              <a:defRPr sz="2900">
                <a:solidFill>
                  <a:srgbClr val="000000"/>
                </a:solidFill>
                <a:latin typeface="Consolas"/>
                <a:ea typeface="Consolas"/>
                <a:cs typeface="Consolas"/>
                <a:sym typeface="Consolas"/>
              </a:defRPr>
            </a:pPr>
            <a:r>
              <a:t> -- returns list of IDs for student with the given name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esson 3.4 Learning Objectives"/>
          <p:cNvSpPr txBox="1"/>
          <p:nvPr>
            <p:ph type="title"/>
          </p:nvPr>
        </p:nvSpPr>
        <p:spPr>
          <a:prstGeom prst="rect">
            <a:avLst/>
          </a:prstGeom>
        </p:spPr>
        <p:txBody>
          <a:bodyPr/>
          <a:lstStyle/>
          <a:p>
            <a:pPr/>
            <a:r>
              <a:t>Lesson 3.4 Learning Objectives</a:t>
            </a:r>
          </a:p>
        </p:txBody>
      </p:sp>
      <p:sp>
        <p:nvSpPr>
          <p:cNvPr id="185" name="REST Implement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REST Implementation</a:t>
            </a:r>
          </a:p>
        </p:txBody>
      </p:sp>
      <p:sp>
        <p:nvSpPr>
          <p:cNvPr id="186" name="You should now be prepared to:…"/>
          <p:cNvSpPr txBox="1"/>
          <p:nvPr>
            <p:ph type="body" idx="1"/>
          </p:nvPr>
        </p:nvSpPr>
        <p:spPr>
          <a:prstGeom prst="rect">
            <a:avLst/>
          </a:prstGeom>
        </p:spPr>
        <p:txBody>
          <a:bodyPr/>
          <a:lstStyle/>
          <a:p>
            <a:pPr marL="391885" indent="-391885">
              <a:buSzPct val="100000"/>
              <a:buFont typeface="Arial"/>
            </a:pPr>
            <a:r>
              <a:t>You should now be prepared to:</a:t>
            </a:r>
          </a:p>
          <a:p>
            <a:pPr lvl="1" marL="914400" indent="-457200">
              <a:buSzPct val="100000"/>
              <a:buFont typeface="Arial"/>
            </a:pPr>
            <a:r>
              <a:t>Explain the structure of a server in express.js</a:t>
            </a:r>
            <a:endParaRPr sz="2400"/>
          </a:p>
          <a:p>
            <a:pPr lvl="1" marL="914400" indent="-457200">
              <a:buSzPct val="100000"/>
              <a:buFont typeface="Arial"/>
            </a:pPr>
            <a:r>
              <a:t>Define 'middleware' and 'route' in the context of an express.js server</a:t>
            </a:r>
            <a:endParaRPr sz="2400"/>
          </a:p>
          <a:p>
            <a:pPr lvl="1" marL="914400" indent="-457200">
              <a:buSzPct val="100000"/>
              <a:buFont typeface="Arial"/>
            </a:pPr>
            <a:r>
              <a:t>Build a server for a simple REST protocol in express.js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