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3"/>
  </p:notesMasterIdLst>
  <p:sldIdLst>
    <p:sldId id="485" r:id="rId2"/>
    <p:sldId id="556" r:id="rId3"/>
    <p:sldId id="486" r:id="rId4"/>
    <p:sldId id="262" r:id="rId5"/>
    <p:sldId id="514" r:id="rId6"/>
    <p:sldId id="559" r:id="rId7"/>
    <p:sldId id="533" r:id="rId8"/>
    <p:sldId id="563" r:id="rId9"/>
    <p:sldId id="560" r:id="rId10"/>
    <p:sldId id="562" r:id="rId11"/>
    <p:sldId id="564" r:id="rId12"/>
    <p:sldId id="565" r:id="rId13"/>
    <p:sldId id="540" r:id="rId14"/>
    <p:sldId id="566" r:id="rId15"/>
    <p:sldId id="568" r:id="rId16"/>
    <p:sldId id="498" r:id="rId17"/>
    <p:sldId id="503" r:id="rId18"/>
    <p:sldId id="505" r:id="rId19"/>
    <p:sldId id="569" r:id="rId20"/>
    <p:sldId id="571" r:id="rId21"/>
    <p:sldId id="572" r:id="rId22"/>
    <p:sldId id="573" r:id="rId23"/>
    <p:sldId id="574" r:id="rId24"/>
    <p:sldId id="575" r:id="rId25"/>
    <p:sldId id="576" r:id="rId26"/>
    <p:sldId id="277" r:id="rId27"/>
    <p:sldId id="289" r:id="rId28"/>
    <p:sldId id="543" r:id="rId29"/>
    <p:sldId id="554" r:id="rId30"/>
    <p:sldId id="555" r:id="rId31"/>
    <p:sldId id="544" r:id="rId32"/>
    <p:sldId id="549" r:id="rId33"/>
    <p:sldId id="550" r:id="rId34"/>
    <p:sldId id="499" r:id="rId35"/>
    <p:sldId id="284" r:id="rId36"/>
    <p:sldId id="545" r:id="rId37"/>
    <p:sldId id="546" r:id="rId38"/>
    <p:sldId id="547" r:id="rId39"/>
    <p:sldId id="548" r:id="rId40"/>
    <p:sldId id="557" r:id="rId41"/>
    <p:sldId id="552" r:id="rId42"/>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53A4D-F61A-45F9-B125-AF65454E5131}" v="84" dt="2022-11-14T22:47:48.0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686" autoAdjust="0"/>
  </p:normalViewPr>
  <p:slideViewPr>
    <p:cSldViewPr snapToGrid="0" snapToObjects="1">
      <p:cViewPr varScale="1">
        <p:scale>
          <a:sx n="67" d="100"/>
          <a:sy n="67" d="100"/>
        </p:scale>
        <p:origin x="80" y="184"/>
      </p:cViewPr>
      <p:guideLst/>
    </p:cSldViewPr>
  </p:slideViewPr>
  <p:outlineViewPr>
    <p:cViewPr>
      <p:scale>
        <a:sx n="33" d="100"/>
        <a:sy n="33" d="100"/>
      </p:scale>
      <p:origin x="0" y="-8408"/>
    </p:cViewPr>
  </p:outlineViewPr>
  <p:notesTextViewPr>
    <p:cViewPr>
      <p:scale>
        <a:sx n="66" d="100"/>
        <a:sy n="66" d="100"/>
      </p:scale>
      <p:origin x="0" y="0"/>
    </p:cViewPr>
  </p:notesTextViewPr>
  <p:sorterViewPr>
    <p:cViewPr>
      <p:scale>
        <a:sx n="75" d="100"/>
        <a:sy n="75" d="100"/>
      </p:scale>
      <p:origin x="0" y="-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085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 Lenovo X1, </a:t>
            </a:r>
          </a:p>
        </p:txBody>
      </p:sp>
    </p:spTree>
    <p:extLst>
      <p:ext uri="{BB962C8B-B14F-4D97-AF65-F5344CB8AC3E}">
        <p14:creationId xmlns:p14="http://schemas.microsoft.com/office/powerpoint/2010/main" val="246843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752047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28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386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Usually (but not always) you will </a:t>
            </a:r>
            <a:r>
              <a:rPr lang="en-US" b="1" dirty="0"/>
              <a:t>await</a:t>
            </a:r>
            <a:r>
              <a:rPr lang="en-US" dirty="0"/>
              <a:t> the result of a concurrent operation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646814" y="4139584"/>
            <a:ext cx="11155326" cy="2431337"/>
          </a:xfrm>
        </p:spPr>
        <p:txBody>
          <a:bodyPr>
            <a:normAutofit/>
          </a:bodyPr>
          <a:lstStyle/>
          <a:p>
            <a:r>
              <a:rPr lang="en-US" dirty="0"/>
              <a:t>The http call will proceed concurrently.</a:t>
            </a:r>
          </a:p>
          <a:p>
            <a:r>
              <a:rPr lang="en-US" dirty="0"/>
              <a:t>Your current call to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 </a:t>
            </a:r>
            <a:r>
              <a:rPr lang="en-US" dirty="0"/>
              <a:t>is suspended, so other computations can continue</a:t>
            </a:r>
          </a:p>
          <a:p>
            <a:r>
              <a:rPr lang="en-US" dirty="0"/>
              <a:t>The </a:t>
            </a:r>
            <a:r>
              <a:rPr lang="en-US" sz="2800" b="0" dirty="0">
                <a:solidFill>
                  <a:srgbClr val="008000"/>
                </a:solidFill>
                <a:effectLst/>
                <a:latin typeface="Consolas" panose="020B0609020204030204" pitchFamily="49" charset="0"/>
              </a:rPr>
              <a:t>more code </a:t>
            </a:r>
            <a:r>
              <a:rPr lang="en-US" dirty="0"/>
              <a:t>will run after the http call returns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6" y="1701523"/>
            <a:ext cx="11281144" cy="224676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5048250" y="4263750"/>
            <a:ext cx="4710961" cy="1146450"/>
            <a:chOff x="5048250" y="4263750"/>
            <a:chExt cx="4710961" cy="1146450"/>
          </a:xfrm>
        </p:grpSpPr>
        <p:sp>
          <p:nvSpPr>
            <p:cNvPr id="13" name="TextBox 12">
              <a:extLst>
                <a:ext uri="{FF2B5EF4-FFF2-40B4-BE49-F238E27FC236}">
                  <a16:creationId xmlns:a16="http://schemas.microsoft.com/office/drawing/2014/main" id="{6DB8828A-708E-C2C1-AEF6-D09FAA35D1EF}"/>
                </a:ext>
              </a:extLst>
            </p:cNvPr>
            <p:cNvSpPr txBox="1"/>
            <p:nvPr/>
          </p:nvSpPr>
          <p:spPr>
            <a:xfrm>
              <a:off x="6451600"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600" b="1" dirty="0" err="1">
                  <a:solidFill>
                    <a:schemeClr val="tx1"/>
                  </a:solidFill>
                  <a:latin typeface="Ink Free" panose="03080402000500000000" pitchFamily="66" charset="0"/>
                </a:rPr>
                <a:t>makeRequest</a:t>
              </a:r>
              <a:r>
                <a:rPr lang="en-US" sz="1600" b="1" dirty="0">
                  <a:solidFill>
                    <a:schemeClr val="tx1"/>
                  </a:solidFill>
                  <a:latin typeface="Ink Free" panose="03080402000500000000" pitchFamily="66" charset="0"/>
                </a:rPr>
                <a:t> hits the await.  It returns, but the http call continues in the background</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a:off x="5048250" y="4715634"/>
              <a:ext cx="1403350" cy="694566"/>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2838450" y="5294345"/>
            <a:ext cx="6920761" cy="903768"/>
            <a:chOff x="2838450" y="5294345"/>
            <a:chExt cx="6920761" cy="903768"/>
          </a:xfrm>
        </p:grpSpPr>
        <p:sp>
          <p:nvSpPr>
            <p:cNvPr id="21" name="TextBox 20">
              <a:extLst>
                <a:ext uri="{FF2B5EF4-FFF2-40B4-BE49-F238E27FC236}">
                  <a16:creationId xmlns:a16="http://schemas.microsoft.com/office/drawing/2014/main" id="{2A8D85B0-07E0-E42D-7D9D-0B78BDCEEC94}"/>
                </a:ext>
              </a:extLst>
            </p:cNvPr>
            <p:cNvSpPr txBox="1"/>
            <p:nvPr/>
          </p:nvSpPr>
          <p:spPr>
            <a:xfrm>
              <a:off x="6451600" y="5294345"/>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600" b="1" dirty="0">
                  <a:solidFill>
                    <a:schemeClr val="tx1"/>
                  </a:solidFill>
                  <a:latin typeface="Ink Free" panose="03080402000500000000" pitchFamily="66" charset="0"/>
                </a:rPr>
                <a:t>Main thread finishes. Computation continues once the http call has returned</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2838450" y="5746229"/>
              <a:ext cx="3613150" cy="132057"/>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2DE010B5-AD1C-8ABD-04AB-8363BEA9D45B}"/>
              </a:ext>
            </a:extLst>
          </p:cNvPr>
          <p:cNvSpPr txBox="1"/>
          <p:nvPr/>
        </p:nvSpPr>
        <p:spPr>
          <a:xfrm>
            <a:off x="9367285" y="275274"/>
            <a:ext cx="2371060"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200" dirty="0">
                <a:solidFill>
                  <a:schemeClr val="tx1"/>
                </a:solidFill>
              </a:rPr>
              <a:t>example1.ts</a:t>
            </a:r>
          </a:p>
        </p:txBody>
      </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31164"/>
            <a:ext cx="4165936" cy="2654242"/>
          </a:xfrm>
        </p:spPr>
        <p:txBody>
          <a:bodyPr/>
          <a:lstStyle/>
          <a:p>
            <a:pPr marL="0" indent="0">
              <a:buNone/>
            </a:pPr>
            <a:r>
              <a:rPr lang="en-US" sz="3600" dirty="0">
                <a:solidFill>
                  <a:srgbClr val="0070C0"/>
                </a:solidFill>
                <a:cs typeface="+mj-cs"/>
              </a:rPr>
              <a:t>This makes it simple to run several concurrent requests</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sp>
        <p:nvSpPr>
          <p:cNvPr id="11" name="TextBox 10">
            <a:extLst>
              <a:ext uri="{FF2B5EF4-FFF2-40B4-BE49-F238E27FC236}">
                <a16:creationId xmlns:a16="http://schemas.microsoft.com/office/drawing/2014/main" id="{6ED409E7-02FE-55D2-DF84-664E342C823E}"/>
              </a:ext>
            </a:extLst>
          </p:cNvPr>
          <p:cNvSpPr txBox="1"/>
          <p:nvPr/>
        </p:nvSpPr>
        <p:spPr>
          <a:xfrm>
            <a:off x="5416609"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example2.ts</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request 3 arrived at 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sp>
        <p:nvSpPr>
          <p:cNvPr id="5" name="TextBox 4">
            <a:extLst>
              <a:ext uri="{FF2B5EF4-FFF2-40B4-BE49-F238E27FC236}">
                <a16:creationId xmlns:a16="http://schemas.microsoft.com/office/drawing/2014/main" id="{557B634D-CE85-DDAE-08A3-34FB232BF123}"/>
              </a:ext>
            </a:extLst>
          </p:cNvPr>
          <p:cNvSpPr txBox="1"/>
          <p:nvPr/>
        </p:nvSpPr>
        <p:spPr>
          <a:xfrm>
            <a:off x="5481345"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example3.ts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a:t>Promises are values; async functions return promises</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561053"/>
            <a:ext cx="8890591"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228485"/>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example4</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a:solidFill>
                  <a:schemeClr val="tx1"/>
                </a:solidFill>
              </a:rPr>
              <a:t>Main thread reports: </a:t>
            </a:r>
            <a:r>
              <a:rPr lang="en-US" sz="1600" dirty="0" err="1">
                <a:solidFill>
                  <a:schemeClr val="tx1"/>
                </a:solidFill>
              </a:rPr>
              <a:t>thePromises</a:t>
            </a:r>
            <a:r>
              <a:rPr lang="en-US" sz="1600" dirty="0">
                <a:solidFill>
                  <a:schemeClr val="tx1"/>
                </a:solidFill>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36.501 milliseconds</a:t>
            </a:r>
          </a:p>
          <a:p>
            <a:pPr algn="l"/>
            <a:r>
              <a:rPr lang="en-US" sz="1600" dirty="0" err="1">
                <a:solidFill>
                  <a:schemeClr val="tx1"/>
                </a:solidFill>
              </a:rPr>
              <a:t>makeRequest</a:t>
            </a:r>
            <a:r>
              <a:rPr lang="en-US" sz="1600" dirty="0">
                <a:solidFill>
                  <a:schemeClr val="tx1"/>
                </a:solidFill>
              </a:rPr>
              <a:t> reports that for request '2', server replied:  This is GET number 248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247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249 on the current server </a:t>
            </a:r>
          </a:p>
        </p:txBody>
      </p:sp>
      <p:sp>
        <p:nvSpPr>
          <p:cNvPr id="19" name="TextBox 18">
            <a:extLst>
              <a:ext uri="{FF2B5EF4-FFF2-40B4-BE49-F238E27FC236}">
                <a16:creationId xmlns:a16="http://schemas.microsoft.com/office/drawing/2014/main" id="{2A1B5BC6-9E7D-953E-4074-4A377380046E}"/>
              </a:ext>
            </a:extLst>
          </p:cNvPr>
          <p:cNvSpPr txBox="1"/>
          <p:nvPr/>
        </p:nvSpPr>
        <p:spPr>
          <a:xfrm>
            <a:off x="7767343" y="3171765"/>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So you can make lists of them!</a:t>
            </a:r>
          </a:p>
        </p:txBody>
      </p:sp>
      <p:sp>
        <p:nvSpPr>
          <p:cNvPr id="22" name="TextBox 21">
            <a:extLst>
              <a:ext uri="{FF2B5EF4-FFF2-40B4-BE49-F238E27FC236}">
                <a16:creationId xmlns:a16="http://schemas.microsoft.com/office/drawing/2014/main" id="{34149E64-439E-AA75-747A-259CC95A27A9}"/>
              </a:ext>
            </a:extLst>
          </p:cNvPr>
          <p:cNvSpPr txBox="1"/>
          <p:nvPr/>
        </p:nvSpPr>
        <p:spPr>
          <a:xfrm>
            <a:off x="7446531" y="222163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example4.ts</a:t>
            </a:r>
          </a:p>
        </p:txBody>
      </p:sp>
      <p:sp>
        <p:nvSpPr>
          <p:cNvPr id="23" name="Freeform: Shape 22">
            <a:extLst>
              <a:ext uri="{FF2B5EF4-FFF2-40B4-BE49-F238E27FC236}">
                <a16:creationId xmlns:a16="http://schemas.microsoft.com/office/drawing/2014/main" id="{2025DB32-A496-619D-352A-6F0ED6560E43}"/>
              </a:ext>
            </a:extLst>
          </p:cNvPr>
          <p:cNvSpPr/>
          <p:nvPr/>
        </p:nvSpPr>
        <p:spPr>
          <a:xfrm>
            <a:off x="4933507" y="2384857"/>
            <a:ext cx="5026048" cy="783645"/>
          </a:xfrm>
          <a:custGeom>
            <a:avLst/>
            <a:gdLst>
              <a:gd name="connsiteX0" fmla="*/ 4742121 w 5026048"/>
              <a:gd name="connsiteY0" fmla="*/ 783645 h 783645"/>
              <a:gd name="connsiteX1" fmla="*/ 4508205 w 5026048"/>
              <a:gd name="connsiteY1" fmla="*/ 18101 h 783645"/>
              <a:gd name="connsiteX2" fmla="*/ 0 w 5026048"/>
              <a:gd name="connsiteY2" fmla="*/ 315813 h 783645"/>
            </a:gdLst>
            <a:ahLst/>
            <a:cxnLst>
              <a:cxn ang="0">
                <a:pos x="connsiteX0" y="connsiteY0"/>
              </a:cxn>
              <a:cxn ang="0">
                <a:pos x="connsiteX1" y="connsiteY1"/>
              </a:cxn>
              <a:cxn ang="0">
                <a:pos x="connsiteX2" y="connsiteY2"/>
              </a:cxn>
            </a:cxnLst>
            <a:rect l="l" t="t" r="r" b="b"/>
            <a:pathLst>
              <a:path w="5026048" h="783645">
                <a:moveTo>
                  <a:pt x="4742121" y="783645"/>
                </a:moveTo>
                <a:cubicBezTo>
                  <a:pt x="5020339" y="439859"/>
                  <a:pt x="5298558" y="96073"/>
                  <a:pt x="4508205" y="18101"/>
                </a:cubicBezTo>
                <a:cubicBezTo>
                  <a:pt x="3717852" y="-59871"/>
                  <a:pt x="1858926" y="127971"/>
                  <a:pt x="0" y="315813"/>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6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allows you to wait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4" name="TextBox 3">
            <a:extLst>
              <a:ext uri="{FF2B5EF4-FFF2-40B4-BE49-F238E27FC236}">
                <a16:creationId xmlns:a16="http://schemas.microsoft.com/office/drawing/2014/main" id="{E311C675-2535-D5A7-D677-AB7E68696ECA}"/>
              </a:ext>
            </a:extLst>
          </p:cNvPr>
          <p:cNvSpPr txBox="1"/>
          <p:nvPr/>
        </p:nvSpPr>
        <p:spPr>
          <a:xfrm>
            <a:off x="7767343" y="157441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example5.ts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19</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092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transcript-v2.simple.ts</a:t>
            </a: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60960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transcript-v2.simple.ts</a:t>
            </a: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C:\Users\wand\OneDrive\Documents\Work\Courses\CS 4530 Future\My Modules Workspace\Module 05 Concurrency Patterns\Examples\Lecture05-Async\</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7900593" y="4301637"/>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4954662" y="4866676"/>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Tree>
    <p:extLst>
      <p:ext uri="{BB962C8B-B14F-4D97-AF65-F5344CB8AC3E}">
        <p14:creationId xmlns:p14="http://schemas.microsoft.com/office/powerpoint/2010/main" val="1101111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Tree>
    <p:extLst>
      <p:ext uri="{BB962C8B-B14F-4D97-AF65-F5344CB8AC3E}">
        <p14:creationId xmlns:p14="http://schemas.microsoft.com/office/powerpoint/2010/main" val="174677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transcript-v2.handle-errors.ts</a:t>
            </a: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normAutofit fontScale="92500" lnSpcReduction="10000"/>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p>
          <a:p>
            <a:r>
              <a:rPr lang="en-US" dirty="0"/>
              <a:t>Call async procedures only from the top level.</a:t>
            </a:r>
          </a:p>
          <a:p>
            <a:pPr lvl="1"/>
            <a:r>
              <a:rPr lang="en-US" dirty="0"/>
              <a:t>You can’t return a value from an async procedure to an ordinary procedure.</a:t>
            </a:r>
            <a:endParaRPr dirty="0"/>
          </a:p>
        </p:txBody>
      </p:sp>
      <p:sp>
        <p:nvSpPr>
          <p:cNvPr id="2" name="TextBox 1">
            <a:extLst>
              <a:ext uri="{FF2B5EF4-FFF2-40B4-BE49-F238E27FC236}">
                <a16:creationId xmlns:a16="http://schemas.microsoft.com/office/drawing/2014/main" id="{5AD3FFB0-2B71-96EE-8EF1-89A745969D68}"/>
              </a:ext>
            </a:extLst>
          </p:cNvPr>
          <p:cNvSpPr txBox="1"/>
          <p:nvPr/>
        </p:nvSpPr>
        <p:spPr>
          <a:xfrm>
            <a:off x="8803852" y="1586477"/>
            <a:ext cx="3100766"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We broke up </a:t>
            </a:r>
            <a:r>
              <a:rPr lang="en-US" sz="2000" b="1" dirty="0" err="1">
                <a:solidFill>
                  <a:schemeClr val="tx1"/>
                </a:solidFill>
                <a:latin typeface="Ink Free" panose="03080402000500000000" pitchFamily="66" charset="0"/>
              </a:rPr>
              <a:t>asyncProcessStudent</a:t>
            </a:r>
            <a:r>
              <a:rPr lang="en-US" sz="2000" b="1" dirty="0">
                <a:solidFill>
                  <a:schemeClr val="tx1"/>
                </a:solidFill>
                <a:latin typeface="Ink Free" panose="03080402000500000000" pitchFamily="66" charset="0"/>
              </a:rPr>
              <a:t> to give </a:t>
            </a:r>
            <a:r>
              <a:rPr lang="en-US" sz="2000" b="1" dirty="0" err="1">
                <a:solidFill>
                  <a:schemeClr val="tx1"/>
                </a:solidFill>
                <a:latin typeface="Ink Free" panose="03080402000500000000" pitchFamily="66" charset="0"/>
              </a:rPr>
              <a:t>othere</a:t>
            </a:r>
            <a:r>
              <a:rPr lang="en-US" sz="2000" b="1" dirty="0">
                <a:solidFill>
                  <a:schemeClr val="tx1"/>
                </a:solidFill>
                <a:latin typeface="Ink Free" panose="03080402000500000000" pitchFamily="66" charset="0"/>
              </a:rPr>
              <a:t> processes a chance to run</a:t>
            </a:r>
          </a:p>
        </p:txBody>
      </p:sp>
      <p:sp>
        <p:nvSpPr>
          <p:cNvPr id="3" name="TextBox 2">
            <a:extLst>
              <a:ext uri="{FF2B5EF4-FFF2-40B4-BE49-F238E27FC236}">
                <a16:creationId xmlns:a16="http://schemas.microsoft.com/office/drawing/2014/main" id="{E43F281C-3064-741C-32FB-27D132908455}"/>
              </a:ext>
            </a:extLst>
          </p:cNvPr>
          <p:cNvSpPr txBox="1"/>
          <p:nvPr/>
        </p:nvSpPr>
        <p:spPr>
          <a:xfrm>
            <a:off x="8803852" y="3945961"/>
            <a:ext cx="3100766"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Among other things, this confuses the 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2" name="Rectangle 1">
            <a:extLst>
              <a:ext uri="{FF2B5EF4-FFF2-40B4-BE49-F238E27FC236}">
                <a16:creationId xmlns:a16="http://schemas.microsoft.com/office/drawing/2014/main" id="{3F0A062B-F3EA-5C16-CD75-06D64B818D3B}"/>
              </a:ext>
            </a:extLst>
          </p:cNvPr>
          <p:cNvSpPr/>
          <p:nvPr/>
        </p:nvSpPr>
        <p:spPr>
          <a:xfrm>
            <a:off x="8743406" y="435189"/>
            <a:ext cx="2985227" cy="1522141"/>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tx1"/>
                </a:solidFill>
              </a:rPr>
              <a:t>Need to do something else with this slide.  Is it compatible with the transcript code on the preceding slides?</a:t>
            </a:r>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249010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2176297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73365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133822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83F8-A518-09E8-BBDE-00CD7A685D30}"/>
              </a:ext>
            </a:extLst>
          </p:cNvPr>
          <p:cNvSpPr>
            <a:spLocks noGrp="1"/>
          </p:cNvSpPr>
          <p:nvPr>
            <p:ph type="title"/>
          </p:nvPr>
        </p:nvSpPr>
        <p:spPr/>
        <p:txBody>
          <a:bodyPr/>
          <a:lstStyle/>
          <a:p>
            <a:r>
              <a:rPr lang="en-US" dirty="0"/>
              <a:t>Promises</a:t>
            </a:r>
          </a:p>
        </p:txBody>
      </p:sp>
      <p:sp>
        <p:nvSpPr>
          <p:cNvPr id="3" name="Content Placeholder 2">
            <a:extLst>
              <a:ext uri="{FF2B5EF4-FFF2-40B4-BE49-F238E27FC236}">
                <a16:creationId xmlns:a16="http://schemas.microsoft.com/office/drawing/2014/main" id="{2F19334D-78D6-D4C1-0D13-2D1761FC5EB6}"/>
              </a:ext>
            </a:extLst>
          </p:cNvPr>
          <p:cNvSpPr>
            <a:spLocks noGrp="1"/>
          </p:cNvSpPr>
          <p:nvPr>
            <p:ph idx="1"/>
          </p:nvPr>
        </p:nvSpPr>
        <p:spPr/>
        <p:txBody>
          <a:bodyPr/>
          <a:lstStyle/>
          <a:p>
            <a:r>
              <a:rPr lang="en-US" dirty="0"/>
              <a:t>In Typescript, these “threads” are called </a:t>
            </a:r>
            <a:r>
              <a:rPr lang="en-US" b="1" dirty="0"/>
              <a:t>promises</a:t>
            </a:r>
            <a:r>
              <a:rPr lang="en-US" dirty="0"/>
              <a:t>.</a:t>
            </a:r>
          </a:p>
          <a:p>
            <a:r>
              <a:rPr lang="en-US" dirty="0"/>
              <a:t>You create a promise with an </a:t>
            </a:r>
            <a:r>
              <a:rPr lang="en-US" sz="2800" b="0" dirty="0">
                <a:solidFill>
                  <a:srgbClr val="0000FF"/>
                </a:solidFill>
                <a:effectLst/>
              </a:rPr>
              <a:t>async</a:t>
            </a:r>
            <a:r>
              <a:rPr lang="en-US" sz="2800" b="0" dirty="0">
                <a:solidFill>
                  <a:srgbClr val="000000"/>
                </a:solidFill>
                <a:effectLst/>
              </a:rPr>
              <a:t> </a:t>
            </a:r>
            <a:r>
              <a:rPr lang="en-US" sz="2800" b="0" dirty="0">
                <a:solidFill>
                  <a:srgbClr val="0000FF"/>
                </a:solidFill>
                <a:effectLst/>
              </a:rPr>
              <a:t>function</a:t>
            </a:r>
            <a:r>
              <a:rPr lang="en-US" dirty="0">
                <a:solidFill>
                  <a:srgbClr val="0000FF"/>
                </a:solidFill>
              </a:rPr>
              <a:t>.</a:t>
            </a:r>
          </a:p>
          <a:p>
            <a:r>
              <a:rPr lang="en-US" dirty="0"/>
              <a:t>The promise doesn’t start running until its creator finishes or is suspended.</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CE04512-D057-D63C-B2BF-B1486D65EE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A computation is not suspended until it hits an ‘await’ or finishes.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is suspended when it hits an ‘await’. The runtime system (node.js, for us) chooses what to do next. </a:t>
            </a:r>
          </a:p>
          <a:p>
            <a:r>
              <a:rPr lang="en-US" dirty="0"/>
              <a:t>This means that a computation runs continuously until it is either suspended or completed.</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7036-D8CD-3773-7DD8-49BE101CD482}"/>
              </a:ext>
            </a:extLst>
          </p:cNvPr>
          <p:cNvSpPr>
            <a:spLocks noGrp="1"/>
          </p:cNvSpPr>
          <p:nvPr>
            <p:ph type="title"/>
          </p:nvPr>
        </p:nvSpPr>
        <p:spPr/>
        <p:txBody>
          <a:bodyPr/>
          <a:lstStyle/>
          <a:p>
            <a:r>
              <a:rPr lang="en-US" dirty="0"/>
              <a:t>But where does the concurrency come from?</a:t>
            </a:r>
          </a:p>
        </p:txBody>
      </p:sp>
      <p:sp>
        <p:nvSpPr>
          <p:cNvPr id="3" name="Content Placeholder 2">
            <a:extLst>
              <a:ext uri="{FF2B5EF4-FFF2-40B4-BE49-F238E27FC236}">
                <a16:creationId xmlns:a16="http://schemas.microsoft.com/office/drawing/2014/main" id="{A6C4781B-0B46-0C17-3F34-55E9CC399D9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ED64108-4A58-6E3C-6D3D-73FF47E655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20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to start a concurrent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199" y="1500160"/>
            <a:ext cx="9953847" cy="4351338"/>
          </a:xfrm>
        </p:spPr>
        <p:txBody>
          <a:bodyPr>
            <a:normAutofit/>
          </a:bodyPr>
          <a:lstStyle/>
          <a:p>
            <a:r>
              <a:rPr lang="en-US" dirty="0"/>
              <a:t>These are things like http requests, I/O operations, or timers.</a:t>
            </a:r>
          </a:p>
          <a:p>
            <a:r>
              <a:rPr lang="en-US" dirty="0"/>
              <a:t>You will hardly ever call one of these primitives yourself; usually they are wrapped in a convenient procedure, </a:t>
            </a:r>
            <a:r>
              <a:rPr lang="en-US" dirty="0" err="1"/>
              <a:t>eg</a:t>
            </a:r>
            <a:r>
              <a:rPr lang="en-US" dirty="0"/>
              <a:t>,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a:t>
            </a:r>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9984</TotalTime>
  <Words>5473</Words>
  <Application>Microsoft Office PowerPoint</Application>
  <PresentationFormat>Widescreen</PresentationFormat>
  <Paragraphs>609</Paragraphs>
  <Slides>41</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Arial</vt:lpstr>
      <vt:lpstr>Calibri</vt:lpstr>
      <vt:lpstr>Consolas</vt:lpstr>
      <vt:lpstr>Courier</vt:lpstr>
      <vt:lpstr>Courier New</vt:lpstr>
      <vt:lpstr>Helvetica Light</vt:lpstr>
      <vt:lpstr>Helvetica Neue</vt:lpstr>
      <vt:lpstr>Helvetica Neue Medium</vt:lpstr>
      <vt:lpstr>Ink Free</vt:lpstr>
      <vt:lpstr>Lucida Console</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Promises</vt:lpstr>
      <vt:lpstr>A computation is not suspended until it hits an ‘await’ or finishes.</vt:lpstr>
      <vt:lpstr>But where does the concurrency come from?</vt:lpstr>
      <vt:lpstr>Answer: JS/TS has some primitives to start a concurrent computation</vt:lpstr>
      <vt:lpstr>Usually (but not always) you will await the result of a concurrent operation</vt:lpstr>
      <vt:lpstr>Example</vt:lpstr>
      <vt:lpstr>PowerPoint Presentation</vt:lpstr>
      <vt:lpstr>await makes your code more sequential</vt:lpstr>
      <vt:lpstr>Promises are values; async functions return promises</vt:lpstr>
      <vt:lpstr>Promise.all allows you to wait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General Rules for Writing Asynchronous Code</vt:lpstr>
      <vt:lpstr>Leverage Concurrency When Possible</vt:lpstr>
      <vt:lpstr>Async/Await Programming Activity</vt:lpstr>
      <vt:lpstr>Learning Goals for this Lesson</vt:lpstr>
      <vt:lpstr>Learning Goals for this Lesson (expanded)</vt:lpstr>
      <vt:lpstr>Additional Topics</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The Self-Ticking Clock</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65</cp:revision>
  <dcterms:modified xsi:type="dcterms:W3CDTF">2022-11-14T22:49:20Z</dcterms:modified>
</cp:coreProperties>
</file>