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56" r:id="rId17"/>
    <p:sldId id="318" r:id="rId18"/>
    <p:sldId id="279" r:id="rId19"/>
    <p:sldId id="280" r:id="rId20"/>
    <p:sldId id="297" r:id="rId21"/>
    <p:sldId id="306" r:id="rId22"/>
    <p:sldId id="314" r:id="rId23"/>
    <p:sldId id="305" r:id="rId24"/>
    <p:sldId id="35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B7DCC-FB13-4DF2-B595-86DAC0B4855C}" v="2" dt="2022-12-20T01:59:4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83AB7DCC-FB13-4DF2-B595-86DAC0B4855C}"/>
    <pc:docChg chg="undo custSel addSld modSld sldOrd">
      <pc:chgData name="Mitchell Wand" userId="de9b44c55c049659" providerId="LiveId" clId="{83AB7DCC-FB13-4DF2-B595-86DAC0B4855C}" dt="2022-12-20T02:08:07.234" v="742" actId="20577"/>
      <pc:docMkLst>
        <pc:docMk/>
      </pc:docMkLst>
      <pc:sldChg chg="modSp mod">
        <pc:chgData name="Mitchell Wand" userId="de9b44c55c049659" providerId="LiveId" clId="{83AB7DCC-FB13-4DF2-B595-86DAC0B4855C}" dt="2022-12-20T01:45:16.323" v="249" actId="20577"/>
        <pc:sldMkLst>
          <pc:docMk/>
          <pc:sldMk cId="3191866407" sldId="299"/>
        </pc:sldMkLst>
        <pc:spChg chg="mod">
          <ac:chgData name="Mitchell Wand" userId="de9b44c55c049659" providerId="LiveId" clId="{83AB7DCC-FB13-4DF2-B595-86DAC0B4855C}" dt="2022-12-20T01:45:16.323" v="249" actId="20577"/>
          <ac:spMkLst>
            <pc:docMk/>
            <pc:sldMk cId="3191866407" sldId="299"/>
            <ac:spMk id="3" creationId="{3B13C7A6-A28D-4387-9F64-48979188D9B1}"/>
          </ac:spMkLst>
        </pc:spChg>
      </pc:sldChg>
      <pc:sldChg chg="modSp mod">
        <pc:chgData name="Mitchell Wand" userId="de9b44c55c049659" providerId="LiveId" clId="{83AB7DCC-FB13-4DF2-B595-86DAC0B4855C}" dt="2022-12-20T01:43:50.237" v="168" actId="20577"/>
        <pc:sldMkLst>
          <pc:docMk/>
          <pc:sldMk cId="504651817" sldId="308"/>
        </pc:sldMkLst>
        <pc:spChg chg="mod">
          <ac:chgData name="Mitchell Wand" userId="de9b44c55c049659" providerId="LiveId" clId="{83AB7DCC-FB13-4DF2-B595-86DAC0B4855C}" dt="2022-12-20T01:43:50.237" v="168" actId="20577"/>
          <ac:spMkLst>
            <pc:docMk/>
            <pc:sldMk cId="504651817" sldId="308"/>
            <ac:spMk id="3" creationId="{83E7DD52-8BF4-47F1-A03F-8790E75F276E}"/>
          </ac:spMkLst>
        </pc:spChg>
      </pc:sldChg>
      <pc:sldChg chg="addSp delSp modSp mod modNotesTx">
        <pc:chgData name="Mitchell Wand" userId="de9b44c55c049659" providerId="LiveId" clId="{83AB7DCC-FB13-4DF2-B595-86DAC0B4855C}" dt="2022-12-20T02:02:54.930" v="624" actId="6549"/>
        <pc:sldMkLst>
          <pc:docMk/>
          <pc:sldMk cId="2527724101" sldId="318"/>
        </pc:sldMkLst>
        <pc:spChg chg="mod">
          <ac:chgData name="Mitchell Wand" userId="de9b44c55c049659" providerId="LiveId" clId="{83AB7DCC-FB13-4DF2-B595-86DAC0B4855C}" dt="2022-12-20T01:52:25.259" v="444" actId="20577"/>
          <ac:spMkLst>
            <pc:docMk/>
            <pc:sldMk cId="2527724101" sldId="318"/>
            <ac:spMk id="2" creationId="{46CF8AAD-C000-4577-AEBC-F85F657FFE8C}"/>
          </ac:spMkLst>
        </pc:spChg>
        <pc:spChg chg="mod">
          <ac:chgData name="Mitchell Wand" userId="de9b44c55c049659" providerId="LiveId" clId="{83AB7DCC-FB13-4DF2-B595-86DAC0B4855C}" dt="2022-12-20T02:02:49.496" v="623" actId="20577"/>
          <ac:spMkLst>
            <pc:docMk/>
            <pc:sldMk cId="2527724101" sldId="318"/>
            <ac:spMk id="3" creationId="{3B13C7A6-A28D-4387-9F64-48979188D9B1}"/>
          </ac:spMkLst>
        </pc:spChg>
        <pc:spChg chg="mod">
          <ac:chgData name="Mitchell Wand" userId="de9b44c55c049659" providerId="LiveId" clId="{83AB7DCC-FB13-4DF2-B595-86DAC0B4855C}" dt="2022-12-20T02:02:27.126" v="619" actId="27636"/>
          <ac:spMkLst>
            <pc:docMk/>
            <pc:sldMk cId="2527724101" sldId="318"/>
            <ac:spMk id="5" creationId="{9E3EB6B5-1CBD-EBF7-9E2B-FDF2FC9DBE96}"/>
          </ac:spMkLst>
        </pc:spChg>
        <pc:graphicFrameChg chg="add del mod modGraphic">
          <ac:chgData name="Mitchell Wand" userId="de9b44c55c049659" providerId="LiveId" clId="{83AB7DCC-FB13-4DF2-B595-86DAC0B4855C}" dt="2022-12-20T01:57:30.027" v="537" actId="478"/>
          <ac:graphicFrameMkLst>
            <pc:docMk/>
            <pc:sldMk cId="2527724101" sldId="318"/>
            <ac:graphicFrameMk id="6" creationId="{80CD6EBD-EBD3-0E0A-768B-D348253B961A}"/>
          </ac:graphicFrameMkLst>
        </pc:graphicFrameChg>
        <pc:graphicFrameChg chg="add del mod modGraphic">
          <ac:chgData name="Mitchell Wand" userId="de9b44c55c049659" providerId="LiveId" clId="{83AB7DCC-FB13-4DF2-B595-86DAC0B4855C}" dt="2022-12-20T01:59:27.763" v="545" actId="21"/>
          <ac:graphicFrameMkLst>
            <pc:docMk/>
            <pc:sldMk cId="2527724101" sldId="318"/>
            <ac:graphicFrameMk id="8" creationId="{681FF368-9BD4-9D79-C538-7CBE52C3A340}"/>
          </ac:graphicFrameMkLst>
        </pc:graphicFrameChg>
        <pc:graphicFrameChg chg="add del mod modGraphic">
          <ac:chgData name="Mitchell Wand" userId="de9b44c55c049659" providerId="LiveId" clId="{83AB7DCC-FB13-4DF2-B595-86DAC0B4855C}" dt="2022-12-20T02:01:00.522" v="550" actId="478"/>
          <ac:graphicFrameMkLst>
            <pc:docMk/>
            <pc:sldMk cId="2527724101" sldId="318"/>
            <ac:graphicFrameMk id="9" creationId="{CF8161B6-9C14-D72F-636F-843774107A7D}"/>
          </ac:graphicFrameMkLst>
        </pc:graphicFrameChg>
        <pc:picChg chg="del">
          <ac:chgData name="Mitchell Wand" userId="de9b44c55c049659" providerId="LiveId" clId="{83AB7DCC-FB13-4DF2-B595-86DAC0B4855C}" dt="2022-12-20T01:53:19.448" v="485" actId="478"/>
          <ac:picMkLst>
            <pc:docMk/>
            <pc:sldMk cId="2527724101" sldId="318"/>
            <ac:picMk id="4" creationId="{CD25A98C-6460-DA1F-D73B-2EC23F2B0812}"/>
          </ac:picMkLst>
        </pc:picChg>
      </pc:sldChg>
      <pc:sldChg chg="modSp add mod ord">
        <pc:chgData name="Mitchell Wand" userId="de9b44c55c049659" providerId="LiveId" clId="{83AB7DCC-FB13-4DF2-B595-86DAC0B4855C}" dt="2022-12-20T02:08:07.234" v="742" actId="20577"/>
        <pc:sldMkLst>
          <pc:docMk/>
          <pc:sldMk cId="3217851107" sldId="356"/>
        </pc:sldMkLst>
        <pc:spChg chg="mod">
          <ac:chgData name="Mitchell Wand" userId="de9b44c55c049659" providerId="LiveId" clId="{83AB7DCC-FB13-4DF2-B595-86DAC0B4855C}" dt="2022-12-20T02:08:07.234" v="742" actId="20577"/>
          <ac:spMkLst>
            <pc:docMk/>
            <pc:sldMk cId="3217851107" sldId="356"/>
            <ac:spMk id="2" creationId="{46CF8AAD-C000-4577-AEBC-F85F657FFE8C}"/>
          </ac:spMkLst>
        </pc:spChg>
        <pc:spChg chg="mod">
          <ac:chgData name="Mitchell Wand" userId="de9b44c55c049659" providerId="LiveId" clId="{83AB7DCC-FB13-4DF2-B595-86DAC0B4855C}" dt="2022-12-20T02:06:43.656" v="629" actId="20577"/>
          <ac:spMkLst>
            <pc:docMk/>
            <pc:sldMk cId="3217851107" sldId="356"/>
            <ac:spMk id="3" creationId="{3B13C7A6-A28D-4387-9F64-48979188D9B1}"/>
          </ac:spMkLst>
        </pc:spChg>
        <pc:spChg chg="mod">
          <ac:chgData name="Mitchell Wand" userId="de9b44c55c049659" providerId="LiveId" clId="{83AB7DCC-FB13-4DF2-B595-86DAC0B4855C}" dt="2022-12-20T01:49:15.178" v="321" actId="5793"/>
          <ac:spMkLst>
            <pc:docMk/>
            <pc:sldMk cId="3217851107" sldId="356"/>
            <ac:spMk id="5" creationId="{9E3EB6B5-1CBD-EBF7-9E2B-FDF2FC9DBE96}"/>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refers to study of all aspects of software development …. It is an attempt to apply a typical engineering “process” to building of software. The word cloud shows everything that’s typically part of SE. We will highlight the approaches that {hopefully} scale well.</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look over all aspects of SDLC and our focus will be on </a:t>
            </a:r>
            <a:r>
              <a:rPr lang="en-US" dirty="0">
                <a:solidFill>
                  <a:srgbClr val="FF0000"/>
                </a:solidFill>
              </a:rPr>
              <a:t>TDD</a:t>
            </a:r>
            <a:r>
              <a:rPr lang="en-US" dirty="0"/>
              <a:t>. There are several different SDLCs that have been proposed over the last half a century.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they different? Which one should you use? The answer is: it depends ….</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4854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87524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00248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9/4/2023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9/4/2023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9/4/2023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9/4/2023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9/4/2023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9/4/2023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9/4/2023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9/4/2023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9/4/2023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9/4/2023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9/4/2023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9/4/2023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gatherly.i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eu-se.github.io/CS4530-Fall-2023/staff/" TargetMode="External"/><Relationship Id="rId2" Type="http://schemas.openxmlformats.org/officeDocument/2006/relationships/hyperlink" Target="https://neu-se.github.io/CS4530-Spring-202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3/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There will often be in-class exercises to give you practice with the technologies we will use.</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r>
              <a:rPr lang="en-US" dirty="0"/>
              <a:t>In addition, there will be </a:t>
            </a:r>
            <a:r>
              <a:rPr lang="en-US" b="1" dirty="0">
                <a:solidFill>
                  <a:srgbClr val="FF0000"/>
                </a:solidFill>
              </a:rPr>
              <a:t>tutorials</a:t>
            </a:r>
            <a:r>
              <a:rPr lang="en-US" dirty="0"/>
              <a:t> posted on the web.</a:t>
            </a:r>
          </a:p>
          <a:p>
            <a:r>
              <a:rPr lang="en-US" dirty="0"/>
              <a:t>These will extend the in-class materials.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lnSpcReduction="10000"/>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 (Nov 1-3). There will not be a final exam.</a:t>
            </a:r>
          </a:p>
          <a:p>
            <a:r>
              <a:rPr lang="en-US" dirty="0"/>
              <a:t>The overall grading breakdown is:</a:t>
            </a:r>
          </a:p>
          <a:p>
            <a:pPr lvl="1"/>
            <a:r>
              <a:rPr lang="en-US" dirty="0"/>
              <a:t>30% Individual Assignments (Individual Projects 1 and 2)</a:t>
            </a:r>
          </a:p>
          <a:p>
            <a:pPr lvl="1"/>
            <a:r>
              <a:rPr lang="en-US" dirty="0"/>
              <a:t>40% Team Project</a:t>
            </a:r>
          </a:p>
          <a:p>
            <a:pPr lvl="1"/>
            <a:r>
              <a:rPr lang="en-US" dirty="0"/>
              <a:t>10% Participation &amp; In-class activities</a:t>
            </a:r>
          </a:p>
          <a:p>
            <a:pPr lvl="1"/>
            <a:r>
              <a:rPr lang="en-US" dirty="0"/>
              <a:t>20% Week 9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We will use </a:t>
            </a:r>
            <a:r>
              <a:rPr lang="en-US" dirty="0" err="1"/>
              <a:t>Covey.Town</a:t>
            </a:r>
            <a:r>
              <a:rPr lang="en-US" dirty="0"/>
              <a:t> as the running codebase for the course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fontScale="77500" lnSpcReduction="20000"/>
          </a:bodyPr>
          <a:lstStyle/>
          <a:p>
            <a:r>
              <a:rPr lang="en-US" dirty="0" err="1"/>
              <a:t>Covey.Town</a:t>
            </a:r>
            <a:r>
              <a:rPr lang="en-US" dirty="0"/>
              <a:t> is a virtual meeting space.</a:t>
            </a:r>
          </a:p>
          <a:p>
            <a:r>
              <a:rPr lang="en-US" b="0" i="0" dirty="0">
                <a:solidFill>
                  <a:srgbClr val="2D3B45"/>
                </a:solidFill>
                <a:effectLst/>
                <a:latin typeface="Lato Extended"/>
              </a:rPr>
              <a:t>Different groups of people can have simultaneous video calls, allowing participants to drift between different conversations, just like in real life. </a:t>
            </a:r>
          </a:p>
          <a:p>
            <a:r>
              <a:rPr lang="en-US" b="0" i="0" dirty="0">
                <a:solidFill>
                  <a:srgbClr val="2D3B45"/>
                </a:solidFill>
                <a:effectLst/>
                <a:latin typeface="Lato Extended"/>
              </a:rPr>
              <a:t>Inspired by existing products like </a:t>
            </a:r>
            <a:r>
              <a:rPr lang="en-US" b="0" i="0" u="sng" dirty="0" err="1">
                <a:effectLst/>
                <a:latin typeface="Lato Extended"/>
              </a:rPr>
              <a:t>Gather.Town</a:t>
            </a:r>
            <a:r>
              <a:rPr lang="en-US" b="0" i="0" u="sng" dirty="0">
                <a:effectLst/>
                <a:latin typeface="Lato Extended"/>
              </a:rPr>
              <a:t>,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endParaRPr lang="en-US" b="0" i="0" u="sng" dirty="0">
              <a:effectLst/>
              <a:latin typeface="Lato Extended"/>
            </a:endParaRPr>
          </a:p>
          <a:p>
            <a:r>
              <a:rPr lang="en-US" b="0" i="0" dirty="0">
                <a:solidFill>
                  <a:srgbClr val="2D3B45"/>
                </a:solidFill>
                <a:effectLst/>
                <a:latin typeface="Lato Extended"/>
              </a:rPr>
              <a:t>But it is an open-source effort </a:t>
            </a:r>
          </a:p>
          <a:p>
            <a:r>
              <a:rPr lang="en-US" dirty="0">
                <a:solidFill>
                  <a:srgbClr val="2D3B45"/>
                </a:solidFill>
                <a:latin typeface="Lato Extended"/>
              </a:rPr>
              <a:t>T</a:t>
            </a:r>
            <a:r>
              <a:rPr lang="en-US" b="0" i="0" dirty="0">
                <a:solidFill>
                  <a:srgbClr val="2D3B45"/>
                </a:solidFill>
                <a:effectLst/>
                <a:latin typeface="Lato Extended"/>
              </a:rPr>
              <a:t>he features will be proposed and implemented by you! </a:t>
            </a:r>
          </a:p>
          <a:p>
            <a:r>
              <a:rPr lang="en-US" b="0" i="0" dirty="0">
                <a:solidFill>
                  <a:srgbClr val="2D3B45"/>
                </a:solidFill>
                <a:effectLst/>
                <a:latin typeface="Lato Extended"/>
              </a:rPr>
              <a:t>All implementation will take place in the TypeScript programming language, using React for the user interface.</a:t>
            </a:r>
            <a:endParaRPr lang="en-US" dirty="0"/>
          </a:p>
          <a:p>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F0000"/>
              </a:solidFill>
            </a:endParaRPr>
          </a:p>
        </p:txBody>
      </p:sp>
    </p:spTree>
    <p:extLst>
      <p:ext uri="{BB962C8B-B14F-4D97-AF65-F5344CB8AC3E}">
        <p14:creationId xmlns:p14="http://schemas.microsoft.com/office/powerpoint/2010/main" val="321785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err="1"/>
              <a:t>Covey.Town</a:t>
            </a:r>
            <a:r>
              <a:rPr lang="en-US" dirty="0"/>
              <a:t> and you</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60"/>
            <a:ext cx="10331245" cy="4351338"/>
          </a:xfrm>
        </p:spPr>
        <p:txBody>
          <a:bodyPr>
            <a:normAutofit/>
          </a:bodyPr>
          <a:lstStyle/>
          <a:p>
            <a:r>
              <a:rPr lang="en-US" dirty="0"/>
              <a:t>The individual projects will help you become familiar with the codebase.</a:t>
            </a:r>
          </a:p>
          <a:p>
            <a:r>
              <a:rPr lang="en-US" dirty="0"/>
              <a:t>The team project will be a new feature that you will propose.</a:t>
            </a:r>
          </a:p>
          <a:p>
            <a:r>
              <a:rPr lang="en-US" dirty="0"/>
              <a:t>Further breakdown of team project grade (i.e., 40%) is:</a:t>
            </a:r>
          </a:p>
          <a:p>
            <a:pPr lvl="1"/>
            <a:r>
              <a:rPr lang="en-US" dirty="0"/>
              <a:t>Planning (20%)</a:t>
            </a:r>
          </a:p>
          <a:p>
            <a:pPr lvl="1"/>
            <a:r>
              <a:rPr lang="en-US" dirty="0"/>
              <a:t>Process (20%)</a:t>
            </a:r>
          </a:p>
          <a:p>
            <a:pPr lvl="1"/>
            <a:r>
              <a:rPr lang="en-US" dirty="0"/>
              <a:t>Product (40%)</a:t>
            </a:r>
          </a:p>
          <a:p>
            <a:pPr lvl="1"/>
            <a:r>
              <a:rPr lang="en-US" dirty="0"/>
              <a:t>Reports (20%)</a:t>
            </a:r>
          </a:p>
          <a:p>
            <a:r>
              <a:rPr lang="en-US" dirty="0">
                <a:solidFill>
                  <a:srgbClr val="FF0000"/>
                </a:solidFill>
              </a:rPr>
              <a:t>Peer evaluations (surveys) may be utilized, and individual contributions WILL impact your project grade.</a:t>
            </a:r>
          </a:p>
          <a:p>
            <a:endParaRPr lang="en-US" dirty="0"/>
          </a:p>
          <a:p>
            <a:pPr lvl="1"/>
            <a:endParaRPr lang="en-US" dirty="0"/>
          </a:p>
          <a:p>
            <a:endParaRPr lang="en-US" dirty="0"/>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17</a:t>
            </a:fld>
            <a:endParaRPr lang="en-US" dirty="0"/>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52772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lnSpcReduction="10000"/>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 or </a:t>
            </a:r>
            <a:r>
              <a:rPr lang="en-US" dirty="0" err="1"/>
              <a:t>Autograder</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t>
            </a:r>
            <a:r>
              <a:rPr lang="en-US"/>
              <a:t>Resource Center, </a:t>
            </a:r>
            <a:r>
              <a:rPr lang="en-US" dirty="0"/>
              <a:t>you must request it from the instructors separately for each assignment or exam.</a:t>
            </a:r>
          </a:p>
          <a:p>
            <a:pPr lvl="2"/>
            <a:r>
              <a:rPr lang="en-US" dirty="0"/>
              <a:t>DRC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4849838" y="4731704"/>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6     </a:t>
            </a:r>
          </a:p>
        </p:txBody>
      </p:sp>
      <p:sp>
        <p:nvSpPr>
          <p:cNvPr id="15" name="TextBox 14">
            <a:extLst>
              <a:ext uri="{FF2B5EF4-FFF2-40B4-BE49-F238E27FC236}">
                <a16:creationId xmlns:a16="http://schemas.microsoft.com/office/drawing/2014/main" id="{418EBC79-D586-4EF1-9F65-B76A9E709F75}"/>
              </a:ext>
            </a:extLst>
          </p:cNvPr>
          <p:cNvSpPr txBox="1"/>
          <p:nvPr/>
        </p:nvSpPr>
        <p:spPr>
          <a:xfrm>
            <a:off x="970817" y="4780091"/>
            <a:ext cx="2743199"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2, 4 &amp; 7</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276" y="1600598"/>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763" y="160059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42231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21</a:t>
            </a:fld>
            <a:endParaRPr lang="en-US"/>
          </a:p>
        </p:txBody>
      </p:sp>
    </p:spTree>
    <p:extLst>
      <p:ext uri="{BB962C8B-B14F-4D97-AF65-F5344CB8AC3E}">
        <p14:creationId xmlns:p14="http://schemas.microsoft.com/office/powerpoint/2010/main" val="1665633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a:t>
            </a:r>
            <a:r>
              <a:rPr lang="en-US" dirty="0">
                <a:hlinkClick r:id="rId2"/>
              </a:rPr>
              <a:t>https://neu-se.github.io/CS4530-Fall-2023</a:t>
            </a:r>
            <a:r>
              <a:rPr lang="en-US" dirty="0"/>
              <a:t>)</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r>
              <a:rPr lang="en-US" dirty="0"/>
              <a:t>Office Hours </a:t>
            </a:r>
          </a:p>
          <a:p>
            <a:pPr lvl="1"/>
            <a:r>
              <a:rPr lang="en-US" dirty="0"/>
              <a:t>Schedule is available at (</a:t>
            </a:r>
            <a:r>
              <a:rPr lang="en-US" dirty="0">
                <a:hlinkClick r:id="rId3"/>
              </a:rPr>
              <a:t>https://neu-se.github.io/CS4530-Fall-2023/staff/</a:t>
            </a:r>
            <a:r>
              <a:rPr lang="en-US" dirty="0"/>
              <a:t>)</a:t>
            </a:r>
          </a:p>
          <a:p>
            <a:pPr lvl="1"/>
            <a:r>
              <a:rPr lang="en-US" dirty="0"/>
              <a:t>TA Office Hours are held via </a:t>
            </a:r>
            <a:r>
              <a:rPr lang="en-US" b="1" dirty="0"/>
              <a:t>Khoury Office Hours App</a:t>
            </a: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285591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279846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1.1 Activity: Introductions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Activity 1:  Introduce yourself and ask students to introduce themselves</a:t>
            </a:r>
          </a:p>
          <a:p>
            <a:endParaRPr lang="en-US" dirty="0"/>
          </a:p>
          <a:p>
            <a:r>
              <a:rPr lang="en-US" dirty="0"/>
              <a:t>Activity 2 {Optional}: </a:t>
            </a:r>
            <a:r>
              <a:rPr lang="en-US" b="1" dirty="0"/>
              <a:t>Welcome Survey</a:t>
            </a:r>
          </a:p>
          <a:p>
            <a:pPr lvl="1"/>
            <a:r>
              <a:rPr lang="en-US" dirty="0"/>
              <a:t>Discuss survey responses and answer questions</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98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150+ students and 11 teaching assistants.</a:t>
            </a:r>
          </a:p>
          <a:p>
            <a:r>
              <a:rPr lang="en-US" dirty="0"/>
              <a:t>Their contact info and pictures are on the website</a:t>
            </a:r>
          </a:p>
          <a:p>
            <a:pPr marL="0" indent="0">
              <a:buNone/>
            </a:pPr>
            <a:r>
              <a:rPr lang="en-US" dirty="0">
                <a:hlinkClick r:id="rId2"/>
              </a:rPr>
              <a:t>https://neu-se.github.io/CS4530-Fall-2023/staff/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1883</TotalTime>
  <Words>1677</Words>
  <Application>Microsoft Office PowerPoint</Application>
  <PresentationFormat>Widescreen</PresentationFormat>
  <Paragraphs>194</Paragraphs>
  <Slides>24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Helvetica Neue Medium</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We will use Covey.Town as the running codebase for the course</vt:lpstr>
      <vt:lpstr>Covey.Town and you</vt:lpstr>
      <vt:lpstr>Grade Appeal Policy</vt:lpstr>
      <vt:lpstr>Late Policy</vt:lpstr>
      <vt:lpstr>Academic Integrity (1)</vt:lpstr>
      <vt:lpstr>Academic Integrity (2)</vt:lpstr>
      <vt:lpstr>Communication</vt:lpstr>
      <vt:lpstr>Review</vt:lpstr>
      <vt:lpstr>Lesson 1.1 Activity: Introductions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68</cp:revision>
  <dcterms:created xsi:type="dcterms:W3CDTF">2021-01-07T15:19:22Z</dcterms:created>
  <dcterms:modified xsi:type="dcterms:W3CDTF">2023-09-04T05:13:41Z</dcterms:modified>
</cp:coreProperties>
</file>