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41"/>
  </p:notesMasterIdLst>
  <p:sldIdLst>
    <p:sldId id="485" r:id="rId2"/>
    <p:sldId id="556" r:id="rId3"/>
    <p:sldId id="486" r:id="rId4"/>
    <p:sldId id="262" r:id="rId5"/>
    <p:sldId id="514" r:id="rId6"/>
    <p:sldId id="532" r:id="rId7"/>
    <p:sldId id="533" r:id="rId8"/>
    <p:sldId id="534" r:id="rId9"/>
    <p:sldId id="536" r:id="rId10"/>
    <p:sldId id="537" r:id="rId11"/>
    <p:sldId id="540" r:id="rId12"/>
    <p:sldId id="541" r:id="rId13"/>
    <p:sldId id="542" r:id="rId14"/>
    <p:sldId id="498" r:id="rId15"/>
    <p:sldId id="503" r:id="rId16"/>
    <p:sldId id="497" r:id="rId17"/>
    <p:sldId id="505" r:id="rId18"/>
    <p:sldId id="506" r:id="rId19"/>
    <p:sldId id="507" r:id="rId20"/>
    <p:sldId id="508" r:id="rId21"/>
    <p:sldId id="509" r:id="rId22"/>
    <p:sldId id="510" r:id="rId23"/>
    <p:sldId id="511" r:id="rId24"/>
    <p:sldId id="289" r:id="rId25"/>
    <p:sldId id="543" r:id="rId26"/>
    <p:sldId id="554" r:id="rId27"/>
    <p:sldId id="555" r:id="rId28"/>
    <p:sldId id="544" r:id="rId29"/>
    <p:sldId id="277" r:id="rId30"/>
    <p:sldId id="549" r:id="rId31"/>
    <p:sldId id="550" r:id="rId32"/>
    <p:sldId id="499" r:id="rId33"/>
    <p:sldId id="284" r:id="rId34"/>
    <p:sldId id="545" r:id="rId35"/>
    <p:sldId id="546" r:id="rId36"/>
    <p:sldId id="547" r:id="rId37"/>
    <p:sldId id="548" r:id="rId38"/>
    <p:sldId id="557" r:id="rId39"/>
    <p:sldId id="552" r:id="rId40"/>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983"/>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026" autoAdjust="0"/>
  </p:normalViewPr>
  <p:slideViewPr>
    <p:cSldViewPr snapToGrid="0" snapToObjects="1">
      <p:cViewPr varScale="1">
        <p:scale>
          <a:sx n="51" d="100"/>
          <a:sy n="51" d="100"/>
        </p:scale>
        <p:origin x="1256" y="24"/>
      </p:cViewPr>
      <p:guideLst/>
    </p:cSldViewPr>
  </p:slideViewPr>
  <p:notesTextViewPr>
    <p:cViewPr>
      <p:scale>
        <a:sx n="66" d="100"/>
        <a:sy n="66" d="100"/>
      </p:scale>
      <p:origin x="0" y="0"/>
    </p:cViewPr>
  </p:notesTextViewPr>
  <p:sorterViewPr>
    <p:cViewPr varScale="1">
      <p:scale>
        <a:sx n="1" d="1"/>
        <a:sy n="1" d="1"/>
      </p:scale>
      <p:origin x="0" y="-1058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5F788236-F622-4F92-81A2-AAB773A767CB}"/>
    <pc:docChg chg="undo custSel addSld modSld">
      <pc:chgData name="Mitchell Wand" userId="de9b44c55c049659" providerId="LiveId" clId="{5F788236-F622-4F92-81A2-AAB773A767CB}" dt="2022-09-20T18:38:28.835" v="671" actId="20577"/>
      <pc:docMkLst>
        <pc:docMk/>
      </pc:docMkLst>
      <pc:sldChg chg="modNotesTx">
        <pc:chgData name="Mitchell Wand" userId="de9b44c55c049659" providerId="LiveId" clId="{5F788236-F622-4F92-81A2-AAB773A767CB}" dt="2022-09-20T17:28:28.152" v="82" actId="20577"/>
        <pc:sldMkLst>
          <pc:docMk/>
          <pc:sldMk cId="0" sldId="262"/>
        </pc:sldMkLst>
      </pc:sldChg>
      <pc:sldChg chg="modNotesTx">
        <pc:chgData name="Mitchell Wand" userId="de9b44c55c049659" providerId="LiveId" clId="{5F788236-F622-4F92-81A2-AAB773A767CB}" dt="2022-09-20T17:29:13.896" v="184" actId="20577"/>
        <pc:sldMkLst>
          <pc:docMk/>
          <pc:sldMk cId="966027799" sldId="514"/>
        </pc:sldMkLst>
      </pc:sldChg>
      <pc:sldChg chg="addSp modSp new mod modNotesTx">
        <pc:chgData name="Mitchell Wand" userId="de9b44c55c049659" providerId="LiveId" clId="{5F788236-F622-4F92-81A2-AAB773A767CB}" dt="2022-09-20T18:38:28.835" v="671" actId="20577"/>
        <pc:sldMkLst>
          <pc:docMk/>
          <pc:sldMk cId="3573365039" sldId="557"/>
        </pc:sldMkLst>
        <pc:spChg chg="mod">
          <ac:chgData name="Mitchell Wand" userId="de9b44c55c049659" providerId="LiveId" clId="{5F788236-F622-4F92-81A2-AAB773A767CB}" dt="2022-09-20T18:38:28.835" v="671" actId="20577"/>
          <ac:spMkLst>
            <pc:docMk/>
            <pc:sldMk cId="3573365039" sldId="557"/>
            <ac:spMk id="2" creationId="{4AB7B9C2-5D09-C319-491E-9E97079CFA3D}"/>
          </ac:spMkLst>
        </pc:spChg>
        <pc:spChg chg="mod">
          <ac:chgData name="Mitchell Wand" userId="de9b44c55c049659" providerId="LiveId" clId="{5F788236-F622-4F92-81A2-AAB773A767CB}" dt="2022-09-20T18:34:42.701" v="281"/>
          <ac:spMkLst>
            <pc:docMk/>
            <pc:sldMk cId="3573365039" sldId="557"/>
            <ac:spMk id="3" creationId="{E95A29C5-3A07-008B-EE77-48C8F818925D}"/>
          </ac:spMkLst>
        </pc:spChg>
        <pc:spChg chg="add mod">
          <ac:chgData name="Mitchell Wand" userId="de9b44c55c049659" providerId="LiveId" clId="{5F788236-F622-4F92-81A2-AAB773A767CB}" dt="2022-09-20T18:36:09.157" v="308" actId="6549"/>
          <ac:spMkLst>
            <pc:docMk/>
            <pc:sldMk cId="3573365039" sldId="557"/>
            <ac:spMk id="6" creationId="{D7EEA937-36F0-3A62-61A1-D81A0C7A205D}"/>
          </ac:spMkLst>
        </pc:spChg>
      </pc:sldChg>
    </pc:docChg>
  </pc:docChgLst>
  <pc:docChgLst>
    <pc:chgData name="Mitchell Wand" userId="de9b44c55c049659" providerId="LiveId" clId="{AC681E7E-7BCE-42F4-8397-34877DEEDE5D}"/>
    <pc:docChg chg="addSld delSld modSld">
      <pc:chgData name="Mitchell Wand" userId="de9b44c55c049659" providerId="LiveId" clId="{AC681E7E-7BCE-42F4-8397-34877DEEDE5D}" dt="2022-09-09T17:52:31.662" v="75" actId="2696"/>
      <pc:docMkLst>
        <pc:docMk/>
      </pc:docMkLst>
      <pc:sldChg chg="modSp del mod">
        <pc:chgData name="Mitchell Wand" userId="de9b44c55c049659" providerId="LiveId" clId="{AC681E7E-7BCE-42F4-8397-34877DEEDE5D}" dt="2022-09-09T17:52:31.662" v="75" actId="2696"/>
        <pc:sldMkLst>
          <pc:docMk/>
          <pc:sldMk cId="3463548191" sldId="513"/>
        </pc:sldMkLst>
        <pc:spChg chg="mod">
          <ac:chgData name="Mitchell Wand" userId="de9b44c55c049659" providerId="LiveId" clId="{AC681E7E-7BCE-42F4-8397-34877DEEDE5D}" dt="2022-09-09T17:48:29.400" v="64" actId="20577"/>
          <ac:spMkLst>
            <pc:docMk/>
            <pc:sldMk cId="3463548191" sldId="513"/>
            <ac:spMk id="3" creationId="{AC300E2B-BFD0-4090-AFC5-FE82683F997F}"/>
          </ac:spMkLst>
        </pc:spChg>
      </pc:sldChg>
      <pc:sldChg chg="del">
        <pc:chgData name="Mitchell Wand" userId="de9b44c55c049659" providerId="LiveId" clId="{AC681E7E-7BCE-42F4-8397-34877DEEDE5D}" dt="2022-09-09T17:49:10.740" v="66" actId="2696"/>
        <pc:sldMkLst>
          <pc:docMk/>
          <pc:sldMk cId="4247007316" sldId="551"/>
        </pc:sldMkLst>
      </pc:sldChg>
      <pc:sldChg chg="add del">
        <pc:chgData name="Mitchell Wand" userId="de9b44c55c049659" providerId="LiveId" clId="{AC681E7E-7BCE-42F4-8397-34877DEEDE5D}" dt="2022-09-09T17:50:19.058" v="70" actId="2696"/>
        <pc:sldMkLst>
          <pc:docMk/>
          <pc:sldMk cId="1522486575" sldId="553"/>
        </pc:sldMkLst>
      </pc:sldChg>
      <pc:sldChg chg="add del">
        <pc:chgData name="Mitchell Wand" userId="de9b44c55c049659" providerId="LiveId" clId="{AC681E7E-7BCE-42F4-8397-34877DEEDE5D}" dt="2022-09-09T17:47:03.385" v="26" actId="2696"/>
        <pc:sldMkLst>
          <pc:docMk/>
          <pc:sldMk cId="3060696973" sldId="553"/>
        </pc:sldMkLst>
      </pc:sldChg>
      <pc:sldChg chg="modSp add mod">
        <pc:chgData name="Mitchell Wand" userId="de9b44c55c049659" providerId="LiveId" clId="{AC681E7E-7BCE-42F4-8397-34877DEEDE5D}" dt="2022-09-09T17:51:55.382" v="73" actId="20577"/>
        <pc:sldMkLst>
          <pc:docMk/>
          <pc:sldMk cId="2490106296" sldId="554"/>
        </pc:sldMkLst>
        <pc:spChg chg="mod">
          <ac:chgData name="Mitchell Wand" userId="de9b44c55c049659" providerId="LiveId" clId="{AC681E7E-7BCE-42F4-8397-34877DEEDE5D}" dt="2022-09-09T17:51:47.379" v="72" actId="20577"/>
          <ac:spMkLst>
            <pc:docMk/>
            <pc:sldMk cId="2490106296" sldId="554"/>
            <ac:spMk id="2" creationId="{E743D407-5B53-49A7-9907-E801EA7FFD8E}"/>
          </ac:spMkLst>
        </pc:spChg>
        <pc:spChg chg="mod">
          <ac:chgData name="Mitchell Wand" userId="de9b44c55c049659" providerId="LiveId" clId="{AC681E7E-7BCE-42F4-8397-34877DEEDE5D}" dt="2022-09-09T17:51:55.382" v="73" actId="20577"/>
          <ac:spMkLst>
            <pc:docMk/>
            <pc:sldMk cId="2490106296" sldId="554"/>
            <ac:spMk id="3" creationId="{AC300E2B-BFD0-4090-AFC5-FE82683F997F}"/>
          </ac:spMkLst>
        </pc:spChg>
      </pc:sldChg>
      <pc:sldChg chg="add del">
        <pc:chgData name="Mitchell Wand" userId="de9b44c55c049659" providerId="LiveId" clId="{AC681E7E-7BCE-42F4-8397-34877DEEDE5D}" dt="2022-09-09T17:49:49.423" v="68" actId="2696"/>
        <pc:sldMkLst>
          <pc:docMk/>
          <pc:sldMk cId="2814110292" sldId="554"/>
        </pc:sldMkLst>
      </pc:sldChg>
      <pc:sldChg chg="add">
        <pc:chgData name="Mitchell Wand" userId="de9b44c55c049659" providerId="LiveId" clId="{AC681E7E-7BCE-42F4-8397-34877DEEDE5D}" dt="2022-09-09T17:51:37.957" v="71" actId="2890"/>
        <pc:sldMkLst>
          <pc:docMk/>
          <pc:sldMk cId="2176297323" sldId="555"/>
        </pc:sldMkLst>
      </pc:sldChg>
      <pc:sldChg chg="add">
        <pc:chgData name="Mitchell Wand" userId="de9b44c55c049659" providerId="LiveId" clId="{AC681E7E-7BCE-42F4-8397-34877DEEDE5D}" dt="2022-09-09T17:52:22.260" v="74"/>
        <pc:sldMkLst>
          <pc:docMk/>
          <pc:sldMk cId="2314319587" sldId="5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all three requests are sent out concurrently.  </a:t>
            </a:r>
          </a:p>
        </p:txBody>
      </p:sp>
    </p:spTree>
    <p:extLst>
      <p:ext uri="{BB962C8B-B14F-4D97-AF65-F5344CB8AC3E}">
        <p14:creationId xmlns:p14="http://schemas.microsoft.com/office/powerpoint/2010/main" val="3329866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leverage concurrency whenever possible. Again, in this example, it seems like it’s probably OK to make all of the requests at once, and then wait for the responses.</a:t>
            </a:r>
          </a:p>
          <a:p>
            <a:endParaRPr lang="en-US" dirty="0"/>
          </a:p>
          <a:p>
            <a:r>
              <a:rPr lang="en-US" dirty="0"/>
              <a:t>Multiple “awaits” on left means (read slide)</a:t>
            </a:r>
          </a:p>
          <a:p>
            <a:endParaRPr lang="en-US" dirty="0"/>
          </a:p>
          <a:p>
            <a:r>
              <a:rPr lang="en-US" dirty="0" err="1"/>
              <a:t>Promise.all</a:t>
            </a:r>
            <a:r>
              <a:rPr lang="en-US" dirty="0"/>
              <a:t> on right means (read slide)</a:t>
            </a:r>
          </a:p>
        </p:txBody>
      </p:sp>
    </p:spTree>
    <p:extLst>
      <p:ext uri="{BB962C8B-B14F-4D97-AF65-F5344CB8AC3E}">
        <p14:creationId xmlns:p14="http://schemas.microsoft.com/office/powerpoint/2010/main" val="2468432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Concurrency lets us mask latency. </a:t>
            </a:r>
          </a:p>
          <a:p>
            <a:endParaRPr lang="en-US" dirty="0"/>
          </a:p>
          <a:p>
            <a:r>
              <a:rPr lang="en-US" dirty="0"/>
              <a:t>Well-written asynchronous code leverages concurrency when possible.</a:t>
            </a:r>
          </a:p>
          <a:p>
            <a:r>
              <a:rPr lang="en-US" dirty="0"/>
              <a:t>If you have a bunch of things that can be done at the same time, say, making 3 requests to servers, and you don’t care the order in which those requests are made, then do not write code that enforces any ordering. The example on the right will produce output that might have a different order than the one on the left, but if we are OK with that, we can mask how slow that I/O is by doing things concurrently.</a:t>
            </a:r>
          </a:p>
          <a:p>
            <a:endParaRPr lang="en-US" dirty="0"/>
          </a:p>
          <a:p>
            <a:r>
              <a:rPr lang="en-US" dirty="0"/>
              <a:t>(Click through builds to see the sequence of operations. The * stands in for </a:t>
            </a:r>
            <a:r>
              <a:rPr lang="en-US" dirty="0" err="1"/>
              <a:t>console.log</a:t>
            </a:r>
            <a:r>
              <a:rPr lang="en-US" dirty="0"/>
              <a:t>, boxes are not to-scale. Notice how on the concurrent one the results got printed as 3,2,1.</a:t>
            </a:r>
          </a:p>
          <a:p>
            <a:endParaRPr lang="en-US" dirty="0"/>
          </a:p>
          <a:p>
            <a:r>
              <a:rPr lang="en-US" dirty="0"/>
              <a:t>In this simple example the performance difference is a small absolute number (130msec), but another way of saying it is that the code on the left is 3x slower!</a:t>
            </a:r>
          </a:p>
        </p:txBody>
      </p:sp>
    </p:spTree>
    <p:extLst>
      <p:ext uri="{BB962C8B-B14F-4D97-AF65-F5344CB8AC3E}">
        <p14:creationId xmlns:p14="http://schemas.microsoft.com/office/powerpoint/2010/main" val="3672567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rest of this lesson, we’ll look at a more interesting example, where we will make multiple requests to a web service. This slide documents the operations that this web service supports. </a:t>
            </a:r>
          </a:p>
          <a:p>
            <a:endParaRPr lang="en-US" dirty="0"/>
          </a:p>
          <a:p>
            <a:r>
              <a:rPr lang="en-US" dirty="0"/>
              <a:t>For now, the important part to understand is that this is a service that tracks student transcripts. It supports creating new transcripts, fetching a student’s transcript by the student’s ID, and listing the students in the system.</a:t>
            </a:r>
          </a:p>
        </p:txBody>
      </p:sp>
    </p:spTree>
    <p:extLst>
      <p:ext uri="{BB962C8B-B14F-4D97-AF65-F5344CB8AC3E}">
        <p14:creationId xmlns:p14="http://schemas.microsoft.com/office/powerpoint/2010/main" val="1493980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3467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student, we’ll need to fetch the transcript.  This is an http request, so we do it asynchronously.   First, we describe the promise we’d like to make for this student.  The promise is to call </a:t>
            </a:r>
            <a:r>
              <a:rPr lang="en-US" dirty="0" err="1"/>
              <a:t>axios</a:t>
            </a:r>
            <a:r>
              <a:rPr lang="en-US" dirty="0"/>
              <a:t> and wait for the result.</a:t>
            </a:r>
          </a:p>
        </p:txBody>
      </p:sp>
    </p:spTree>
    <p:extLst>
      <p:ext uri="{BB962C8B-B14F-4D97-AF65-F5344CB8AC3E}">
        <p14:creationId xmlns:p14="http://schemas.microsoft.com/office/powerpoint/2010/main" val="15936533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783952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.This pattern of taking an array of stuff and ‘</a:t>
            </a:r>
            <a:r>
              <a:rPr lang="en-US" dirty="0" err="1"/>
              <a:t>map’ing</a:t>
            </a:r>
            <a:r>
              <a:rPr lang="en-US" dirty="0"/>
              <a:t> it to promises is extremely common and valuable – you should write this down. </a:t>
            </a:r>
          </a:p>
          <a:p>
            <a:endParaRPr lang="en-US" dirty="0"/>
          </a:p>
        </p:txBody>
      </p:sp>
    </p:spTree>
    <p:extLst>
      <p:ext uri="{BB962C8B-B14F-4D97-AF65-F5344CB8AC3E}">
        <p14:creationId xmlns:p14="http://schemas.microsoft.com/office/powerpoint/2010/main" val="29133466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our mapping pattern again:  We take an array, map it to promises, and wait for all of them to finish.   This is how we start lots of jobs asynchronously.</a:t>
            </a:r>
          </a:p>
        </p:txBody>
      </p:sp>
    </p:spTree>
    <p:extLst>
      <p:ext uri="{BB962C8B-B14F-4D97-AF65-F5344CB8AC3E}">
        <p14:creationId xmlns:p14="http://schemas.microsoft.com/office/powerpoint/2010/main" val="15751064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39856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21775583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Shape 632"/>
          <p:cNvSpPr>
            <a:spLocks noGrp="1" noRot="1" noChangeAspect="1"/>
          </p:cNvSpPr>
          <p:nvPr>
            <p:ph type="sldImg"/>
          </p:nvPr>
        </p:nvSpPr>
        <p:spPr>
          <a:prstGeom prst="rect">
            <a:avLst/>
          </a:prstGeom>
        </p:spPr>
        <p:txBody>
          <a:bodyPr/>
          <a:lstStyle/>
          <a:p>
            <a:endParaRPr/>
          </a:p>
        </p:txBody>
      </p:sp>
      <p:sp>
        <p:nvSpPr>
          <p:cNvPr id="633" name="Shape 633"/>
          <p:cNvSpPr>
            <a:spLocks noGrp="1"/>
          </p:cNvSpPr>
          <p:nvPr>
            <p:ph type="body" sz="quarter" idx="1"/>
          </p:nvPr>
        </p:nvSpPr>
        <p:spPr>
          <a:prstGeom prst="rect">
            <a:avLst/>
          </a:prstGeom>
        </p:spPr>
        <p:txBody>
          <a:bodyPr/>
          <a:lstStyle/>
          <a:p>
            <a:r>
              <a:rPr lang="en-US" dirty="0"/>
              <a:t>Why is that concurrency important?</a:t>
            </a:r>
          </a:p>
          <a:p>
            <a:r>
              <a:rPr lang="en-US" dirty="0"/>
              <a:t>Here’s another implementation of those same tasks, which is functionally equivalent. But, there is a subtle difference in how they run.</a:t>
            </a:r>
          </a:p>
          <a:p>
            <a:endParaRPr lang="en-US" dirty="0"/>
          </a:p>
          <a:p>
            <a:r>
              <a:rPr lang="en-US" dirty="0"/>
              <a:t>(Build) In the code that we built up on the past slides, we create an async task for each student to fetch the transcript.</a:t>
            </a:r>
          </a:p>
          <a:p>
            <a:endParaRPr lang="en-US" dirty="0"/>
          </a:p>
          <a:p>
            <a:r>
              <a:rPr lang="en-US" dirty="0"/>
              <a:t>(Build) In the code on the bottom, we have a single handler. It gets the first student’s transcript. THEN it gets the second, THEN the third, etc. This prevents concurrency: can’t fetch multiple things at once. Same story for the rest of the code – checking the size of each JSON file</a:t>
            </a:r>
          </a:p>
          <a:p>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(Build) The bottom implementation is 1.5x slower. Again, these are small numbers here with just 4 student IDs, but if you had hundreds or thousands, you would see a tremendous performance difference.</a:t>
            </a:r>
          </a:p>
          <a:p>
            <a:pPr marL="0" marR="0" lvl="0" indent="0" defTabSz="228600" eaLnBrk="1" fontAlgn="auto" latinLnBrk="0" hangingPunct="1">
              <a:lnSpc>
                <a:spcPct val="117999"/>
              </a:lnSpc>
              <a:spcBef>
                <a:spcPts val="0"/>
              </a:spcBef>
              <a:spcAft>
                <a:spcPts val="0"/>
              </a:spcAft>
              <a:buClrTx/>
              <a:buSzTx/>
              <a:buFontTx/>
              <a:buNone/>
              <a:tabLst/>
              <a:defRPr/>
            </a:pPr>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Hence, our reminder and lesson is to leverage concurrency when possible. If you have multiple things that could happen at once, await them all by using </a:t>
            </a:r>
            <a:r>
              <a:rPr lang="en-US" dirty="0" err="1"/>
              <a:t>Promise.all</a:t>
            </a:r>
            <a:r>
              <a:rPr lang="en-US" dirty="0"/>
              <a:t>. This pattern of taking an array of stuff and ‘</a:t>
            </a:r>
            <a:r>
              <a:rPr lang="en-US" dirty="0" err="1"/>
              <a:t>map’ing</a:t>
            </a:r>
            <a:r>
              <a:rPr lang="en-US" dirty="0"/>
              <a:t> it to promises is extremely common and valuable – you should write this down.</a:t>
            </a:r>
          </a:p>
        </p:txBody>
      </p:sp>
    </p:spTree>
    <p:extLst>
      <p:ext uri="{BB962C8B-B14F-4D97-AF65-F5344CB8AC3E}">
        <p14:creationId xmlns:p14="http://schemas.microsoft.com/office/powerpoint/2010/main" val="328955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prstGeom prst="rect">
            <a:avLst/>
          </a:prstGeom>
        </p:spPr>
        <p:txBody>
          <a:bodyPr/>
          <a:lstStyle/>
          <a:p>
            <a:endParaRPr/>
          </a:p>
        </p:txBody>
      </p:sp>
      <p:sp>
        <p:nvSpPr>
          <p:cNvPr id="642" name="Shape 642"/>
          <p:cNvSpPr>
            <a:spLocks noGrp="1"/>
          </p:cNvSpPr>
          <p:nvPr>
            <p:ph type="body" sz="quarter" idx="1"/>
          </p:nvPr>
        </p:nvSpPr>
        <p:spPr>
          <a:prstGeom prst="rect">
            <a:avLst/>
          </a:prstGeom>
        </p:spPr>
        <p:txBody>
          <a:bodyPr/>
          <a:lstStyle/>
          <a:p>
            <a:r>
              <a:rPr lang="en-US" dirty="0"/>
              <a:t>For this activity, you will work with an API client that we will provide to interact with our transcript server.</a:t>
            </a:r>
          </a:p>
          <a:p>
            <a:endParaRPr lang="en-US" dirty="0"/>
          </a:p>
          <a:p>
            <a:r>
              <a:rPr lang="en-US" dirty="0"/>
              <a:t>&lt;read slide&gt;</a:t>
            </a:r>
          </a:p>
        </p:txBody>
      </p:sp>
    </p:spTree>
    <p:extLst>
      <p:ext uri="{BB962C8B-B14F-4D97-AF65-F5344CB8AC3E}">
        <p14:creationId xmlns:p14="http://schemas.microsoft.com/office/powerpoint/2010/main" val="11926842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3911755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14169342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slide, these points summarize past few slides, adding the note that if you have concurrency, you have concurrency)</a:t>
            </a:r>
          </a:p>
        </p:txBody>
      </p:sp>
    </p:spTree>
    <p:extLst>
      <p:ext uri="{BB962C8B-B14F-4D97-AF65-F5344CB8AC3E}">
        <p14:creationId xmlns:p14="http://schemas.microsoft.com/office/powerpoint/2010/main" val="3582835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enforce the order of operations only through the .then. The code in the ‘then’ won’t run until the promise is resolved.</a:t>
            </a:r>
          </a:p>
          <a:p>
            <a:br>
              <a:rPr lang="en-US" dirty="0"/>
            </a:br>
            <a:r>
              <a:rPr lang="en-US" dirty="0"/>
              <a:t>(build through example, explaining the possible orders of results. Point out that we should never depend on the order of results we hear back form google/</a:t>
            </a:r>
            <a:r>
              <a:rPr lang="en-US" dirty="0" err="1"/>
              <a:t>facebook</a:t>
            </a:r>
            <a:r>
              <a:rPr lang="en-US" dirty="0"/>
              <a:t>/</a:t>
            </a:r>
            <a:r>
              <a:rPr lang="en-US" dirty="0" err="1"/>
              <a:t>coveytown</a:t>
            </a:r>
            <a:r>
              <a:rPr lang="en-US" dirty="0"/>
              <a:t> because it is non-deterministic. You might happen to see 9/10 times one ordering, but there is no guarantee)</a:t>
            </a:r>
          </a:p>
        </p:txBody>
      </p:sp>
    </p:spTree>
    <p:extLst>
      <p:ext uri="{BB962C8B-B14F-4D97-AF65-F5344CB8AC3E}">
        <p14:creationId xmlns:p14="http://schemas.microsoft.com/office/powerpoint/2010/main" val="23709934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a:t>
            </a:r>
          </a:p>
        </p:txBody>
      </p:sp>
    </p:spTree>
    <p:extLst>
      <p:ext uri="{BB962C8B-B14F-4D97-AF65-F5344CB8AC3E}">
        <p14:creationId xmlns:p14="http://schemas.microsoft.com/office/powerpoint/2010/main" val="23798866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one-slide comparison of async/await and promises. You should be familiar with the “rules of the road” for async/await.</a:t>
            </a:r>
          </a:p>
          <a:p>
            <a:r>
              <a:rPr lang="en-US" dirty="0"/>
              <a:t>(read slide)</a:t>
            </a:r>
          </a:p>
          <a:p>
            <a:endParaRPr lang="en-US" dirty="0"/>
          </a:p>
          <a:p>
            <a:r>
              <a:rPr lang="en-US" dirty="0"/>
              <a:t>We haven’t talked about error handling yet, but that doesn’t mean you should ignore them! Here’s the two ways to handle errors, one for await, one for using promises.</a:t>
            </a:r>
          </a:p>
          <a:p>
            <a:r>
              <a:rPr lang="en-US" dirty="0"/>
              <a:t>Common gotcha is that try/catch around a promise won’t catch async errors thrown by promise!</a:t>
            </a:r>
          </a:p>
          <a:p>
            <a:endParaRPr lang="en-US" dirty="0"/>
          </a:p>
          <a:p>
            <a:r>
              <a:rPr lang="en-US" dirty="0"/>
              <a:t>Feel free to point out that, again, code on left and code on right are functionally equivalent, and the JS engine will generate code on right from code on left</a:t>
            </a:r>
          </a:p>
        </p:txBody>
      </p:sp>
    </p:spTree>
    <p:extLst>
      <p:ext uri="{BB962C8B-B14F-4D97-AF65-F5344CB8AC3E}">
        <p14:creationId xmlns:p14="http://schemas.microsoft.com/office/powerpoint/2010/main" val="10672166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JS, only one computation (other than asynchronous IO) is running at a time, so statement 3 is guaranteed to run *immediately* after statement 2.</a:t>
            </a:r>
          </a:p>
        </p:txBody>
      </p:sp>
    </p:spTree>
    <p:extLst>
      <p:ext uri="{BB962C8B-B14F-4D97-AF65-F5344CB8AC3E}">
        <p14:creationId xmlns:p14="http://schemas.microsoft.com/office/powerpoint/2010/main" val="41542798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said at the end of the last lecture that making a clock that ticks by itself was easy and that we would learn about it in the next lecture.  Well, here it is.</a:t>
            </a:r>
          </a:p>
          <a:p>
            <a:r>
              <a:rPr lang="en-US" b="1" dirty="0" err="1"/>
              <a:t>setInterval</a:t>
            </a:r>
            <a:r>
              <a:rPr lang="en-US" b="1" dirty="0"/>
              <a:t> </a:t>
            </a:r>
            <a:r>
              <a:rPr lang="en-US" b="0" dirty="0"/>
              <a:t>is one of the JS primitives that creates a concurrent computation.  Here, it creates a concurrent computation that ticks the clock every 50 </a:t>
            </a:r>
            <a:r>
              <a:rPr lang="en-US" b="0" dirty="0" err="1"/>
              <a:t>ms.</a:t>
            </a:r>
            <a:endParaRPr lang="en-US" b="0" dirty="0"/>
          </a:p>
          <a:p>
            <a:r>
              <a:rPr lang="en-US" b="0" dirty="0"/>
              <a:t>We told you it was easy!</a:t>
            </a:r>
          </a:p>
          <a:p>
            <a:endParaRPr lang="en-US" b="1" dirty="0"/>
          </a:p>
        </p:txBody>
      </p:sp>
    </p:spTree>
    <p:extLst>
      <p:ext uri="{BB962C8B-B14F-4D97-AF65-F5344CB8AC3E}">
        <p14:creationId xmlns:p14="http://schemas.microsoft.com/office/powerpoint/2010/main" val="752047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principles: why do we need concurrency?</a:t>
            </a:r>
          </a:p>
          <a:p>
            <a:endParaRPr lang="en-US" dirty="0"/>
          </a:p>
          <a:p>
            <a:r>
              <a:rPr lang="en-US" dirty="0"/>
              <a:t>Mostly I/O. We are spoiled today with huge amounts of RAM, but there are still occasions when you need to read or write something to/from disk, or to/from network.</a:t>
            </a:r>
          </a:p>
          <a:p>
            <a:endParaRPr lang="en-US" dirty="0"/>
          </a:p>
          <a:p>
            <a:r>
              <a:rPr lang="en-US" dirty="0"/>
              <a:t>This diagram shows roughly the overhead of different kinds of I/O, in nanoseconds. Cutting-edge hardware architectures and OS designs aim to reduce these delays, but the rough order of magnitudes still stand.</a:t>
            </a:r>
          </a:p>
          <a:p>
            <a:endParaRPr lang="en-US" dirty="0"/>
          </a:p>
          <a:p>
            <a:r>
              <a:rPr lang="en-US" dirty="0"/>
              <a:t>If we are “computing” things (running instructions on the CPU), on a 1Ghz CPU, that’s nice and round, so you get 1 instruction executed per nano-second. You could run 150k instructions in time to read 4KB from SSD, 10m instructions in time to get the read head on your spinning magnetic HD into place to read something, or 100m instructions in time to receive a packet over internet.</a:t>
            </a:r>
          </a:p>
          <a:p>
            <a:endParaRPr lang="en-US" dirty="0"/>
          </a:p>
          <a:p>
            <a:r>
              <a:rPr lang="en-US" dirty="0"/>
              <a:t>So, it is desirable to be able to keep doing things while we are waiting for I/O, and not stop the world. Another way to put this, is that we would like to mask this latency to do such slow operations with concurrency: do something else while these I/O operations are happening.</a:t>
            </a:r>
          </a:p>
        </p:txBody>
      </p:sp>
    </p:spTree>
    <p:extLst>
      <p:ext uri="{BB962C8B-B14F-4D97-AF65-F5344CB8AC3E}">
        <p14:creationId xmlns:p14="http://schemas.microsoft.com/office/powerpoint/2010/main" val="42898120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39</a:t>
            </a:fld>
            <a:endParaRPr lang="en-US"/>
          </a:p>
        </p:txBody>
      </p:sp>
    </p:spTree>
    <p:extLst>
      <p:ext uri="{BB962C8B-B14F-4D97-AF65-F5344CB8AC3E}">
        <p14:creationId xmlns:p14="http://schemas.microsoft.com/office/powerpoint/2010/main" val="2031181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programming languages, like Java or C, you can have asynchronous computation with threads. </a:t>
            </a:r>
          </a:p>
          <a:p>
            <a:br>
              <a:rPr lang="en-US" dirty="0"/>
            </a:br>
            <a:r>
              <a:rPr lang="en-US" dirty="0"/>
              <a:t>You might be familiar with this programming model. As it turns out, the “</a:t>
            </a:r>
            <a:r>
              <a:rPr lang="en-US" dirty="0" err="1"/>
              <a:t>interprocess</a:t>
            </a:r>
            <a:r>
              <a:rPr lang="en-US" dirty="0"/>
              <a:t> communication by shared memory” part is extremely hard to get right, and almost impossible to prove correct</a:t>
            </a:r>
          </a:p>
          <a:p>
            <a:endParaRPr lang="en-US" dirty="0"/>
          </a:p>
          <a:p>
            <a:r>
              <a:rPr lang="en-US" dirty="0"/>
              <a:t>This is not how JS or TS does asynchronous computation.</a:t>
            </a:r>
          </a:p>
        </p:txBody>
      </p:sp>
    </p:spTree>
    <p:extLst>
      <p:ext uri="{BB962C8B-B14F-4D97-AF65-F5344CB8AC3E}">
        <p14:creationId xmlns:p14="http://schemas.microsoft.com/office/powerpoint/2010/main" val="89200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cooperative multiprocessing, each thread decides when it should yield to let other threads execute.</a:t>
            </a:r>
          </a:p>
        </p:txBody>
      </p:sp>
    </p:spTree>
    <p:extLst>
      <p:ext uri="{BB962C8B-B14F-4D97-AF65-F5344CB8AC3E}">
        <p14:creationId xmlns:p14="http://schemas.microsoft.com/office/powerpoint/2010/main" val="2534470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9139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function is currently suspended and is awaiting the </a:t>
            </a:r>
            <a:r>
              <a:rPr lang="en-US" dirty="0" err="1"/>
              <a:t>axios.get</a:t>
            </a:r>
            <a:r>
              <a:rPr lang="en-US" dirty="0"/>
              <a:t> to be returned. Since get is itself async function, it returns the promise immediately which allows you to continue executing the suspended function.</a:t>
            </a:r>
          </a:p>
        </p:txBody>
      </p:sp>
    </p:spTree>
    <p:extLst>
      <p:ext uri="{BB962C8B-B14F-4D97-AF65-F5344CB8AC3E}">
        <p14:creationId xmlns:p14="http://schemas.microsoft.com/office/powerpoint/2010/main" val="1001250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p>
          <a:p>
            <a:r>
              <a:rPr lang="en-US" dirty="0"/>
              <a:t>When one request starts, this code proceeds to the next one.</a:t>
            </a:r>
          </a:p>
          <a:p>
            <a:r>
              <a:rPr lang="en-US" dirty="0"/>
              <a:t>The starting process ran to completion: the Console.log executed before the requests.</a:t>
            </a:r>
          </a:p>
          <a:p>
            <a:endParaRPr lang="en-US" dirty="0"/>
          </a:p>
          <a:p>
            <a:r>
              <a:rPr lang="en-US" dirty="0"/>
              <a:t>Transmission is out-of-order:  Request 2 evidently reached the server before Request 1.</a:t>
            </a:r>
          </a:p>
          <a:p>
            <a:endParaRPr lang="en-US" dirty="0"/>
          </a:p>
        </p:txBody>
      </p:sp>
    </p:spTree>
    <p:extLst>
      <p:ext uri="{BB962C8B-B14F-4D97-AF65-F5344CB8AC3E}">
        <p14:creationId xmlns:p14="http://schemas.microsoft.com/office/powerpoint/2010/main" val="2432822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caller waits for each request to finish before starting the next one.</a:t>
            </a:r>
          </a:p>
        </p:txBody>
      </p:sp>
    </p:spTree>
    <p:extLst>
      <p:ext uri="{BB962C8B-B14F-4D97-AF65-F5344CB8AC3E}">
        <p14:creationId xmlns:p14="http://schemas.microsoft.com/office/powerpoint/2010/main" val="2293380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9/19/2023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9/19/2023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9/19/2023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9/19/2023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7363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9/19/2023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9/19/2023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9/19/2023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9/19/2023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9/19/2023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9/19/2023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9/19/2023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9/19/2023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9/19/2023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a:sym typeface="Helvetica Neue" charset="0"/>
              </a:rPr>
              <a:t>CS 4530</a:t>
            </a:r>
            <a:r>
              <a:rPr lang="en-US" altLang="en-US" dirty="0">
                <a:sym typeface="Helvetica Neue" charset="0"/>
              </a:rPr>
              <a:t>: Fundamentals of Software Engineering</a:t>
            </a:r>
            <a:br>
              <a:rPr lang="en-US" altLang="en-US" dirty="0">
                <a:sym typeface="Helvetica Neue" charset="0"/>
              </a:rPr>
            </a:br>
            <a:br>
              <a:rPr lang="en-US" altLang="en-US" dirty="0">
                <a:sym typeface="Helvetica Neue" charset="0"/>
              </a:rPr>
            </a:br>
            <a:r>
              <a:rPr lang="en-US" altLang="en-US" dirty="0">
                <a:sym typeface="Helvetica Neue" charset="0"/>
              </a:rPr>
              <a:t>Module 5: Concurrency Patterns in Typescript</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and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39F5-643D-BB20-5928-E0CBC1057746}"/>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82D7EBF8-3327-9402-0343-155397C3C400}"/>
              </a:ext>
            </a:extLst>
          </p:cNvPr>
          <p:cNvSpPr>
            <a:spLocks noGrp="1"/>
          </p:cNvSpPr>
          <p:nvPr>
            <p:ph idx="1"/>
          </p:nvPr>
        </p:nvSpPr>
        <p:spPr>
          <a:xfrm>
            <a:off x="8310030" y="1479668"/>
            <a:ext cx="3614748" cy="4351338"/>
          </a:xfrm>
        </p:spPr>
        <p:txBody>
          <a:bodyPr>
            <a:normAutofit/>
          </a:bodyPr>
          <a:lstStyle/>
          <a:p>
            <a:r>
              <a:rPr lang="en-US" sz="2400" i="1" dirty="0"/>
              <a:t>Notice that the empty promise from the first function returned (even though the computation is suspended). This allows the second function to be called.</a:t>
            </a:r>
          </a:p>
        </p:txBody>
      </p:sp>
      <p:sp>
        <p:nvSpPr>
          <p:cNvPr id="4" name="Slide Number Placeholder 3">
            <a:extLst>
              <a:ext uri="{FF2B5EF4-FFF2-40B4-BE49-F238E27FC236}">
                <a16:creationId xmlns:a16="http://schemas.microsoft.com/office/drawing/2014/main" id="{B67985D7-319F-CFFF-24B9-7C57E70FB3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512FD97-DFA1-0DA5-29A6-EA1DF76FD696}"/>
              </a:ext>
            </a:extLst>
          </p:cNvPr>
          <p:cNvSpPr txBox="1"/>
          <p:nvPr/>
        </p:nvSpPr>
        <p:spPr>
          <a:xfrm>
            <a:off x="1035586" y="1927952"/>
            <a:ext cx="6290631" cy="1501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7" name="TextBox 6">
            <a:extLst>
              <a:ext uri="{FF2B5EF4-FFF2-40B4-BE49-F238E27FC236}">
                <a16:creationId xmlns:a16="http://schemas.microsoft.com/office/drawing/2014/main" id="{A72B653F-6546-D11D-87EB-9FDD66B6FC90}"/>
              </a:ext>
            </a:extLst>
          </p:cNvPr>
          <p:cNvSpPr txBox="1"/>
          <p:nvPr/>
        </p:nvSpPr>
        <p:spPr>
          <a:xfrm>
            <a:off x="838200" y="1631794"/>
            <a:ext cx="6896560"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makeThreeSimpleRequests</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"Three requests made"</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err="1">
                <a:solidFill>
                  <a:srgbClr val="795E26"/>
                </a:solidFill>
                <a:effectLst/>
                <a:latin typeface="Consolas" panose="020B0609020204030204" pitchFamily="49" charset="0"/>
              </a:rPr>
              <a:t>makeThreeSimpleRequests</a:t>
            </a:r>
            <a:r>
              <a:rPr lang="en-US" sz="20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EEB0647A-FD84-88CA-AE13-A167A669C61B}"/>
              </a:ext>
            </a:extLst>
          </p:cNvPr>
          <p:cNvSpPr txBox="1"/>
          <p:nvPr/>
        </p:nvSpPr>
        <p:spPr>
          <a:xfrm>
            <a:off x="502932" y="4641405"/>
            <a:ext cx="10916928" cy="1477328"/>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example2.ts</a:t>
            </a:r>
          </a:p>
          <a:p>
            <a:r>
              <a:rPr lang="en-US" sz="1800" dirty="0">
                <a:solidFill>
                  <a:prstClr val="black"/>
                </a:solidFill>
                <a:latin typeface="Lucida Console" panose="020B0609040504020204" pitchFamily="49" charset="0"/>
              </a:rPr>
              <a:t>Three requests made</a:t>
            </a:r>
          </a:p>
          <a:p>
            <a:r>
              <a:rPr lang="en-US" sz="1800" dirty="0">
                <a:solidFill>
                  <a:prstClr val="black"/>
                </a:solidFill>
                <a:latin typeface="Lucida Console" panose="020B0609040504020204" pitchFamily="49" charset="0"/>
              </a:rPr>
              <a:t>For request 2, server replied:  This is GET number 280 on the current server</a:t>
            </a:r>
          </a:p>
          <a:p>
            <a:r>
              <a:rPr lang="en-US" sz="1800" dirty="0">
                <a:solidFill>
                  <a:prstClr val="black"/>
                </a:solidFill>
                <a:latin typeface="Lucida Console" panose="020B0609040504020204" pitchFamily="49" charset="0"/>
              </a:rPr>
              <a:t>For request 3, server replied:  This is GET number 281 on the current server</a:t>
            </a:r>
          </a:p>
          <a:p>
            <a:r>
              <a:rPr lang="en-US" sz="1800" dirty="0">
                <a:solidFill>
                  <a:prstClr val="black"/>
                </a:solidFill>
                <a:latin typeface="Lucida Console" panose="020B0609040504020204" pitchFamily="49" charset="0"/>
              </a:rPr>
              <a:t>For request 1, server replied:  This is GET number 282 on the current server</a:t>
            </a:r>
          </a:p>
        </p:txBody>
      </p:sp>
      <p:sp>
        <p:nvSpPr>
          <p:cNvPr id="9" name="Arrow: Down 8">
            <a:extLst>
              <a:ext uri="{FF2B5EF4-FFF2-40B4-BE49-F238E27FC236}">
                <a16:creationId xmlns:a16="http://schemas.microsoft.com/office/drawing/2014/main" id="{C5D43409-349B-BD6B-9FBC-06D3B09E95A8}"/>
              </a:ext>
            </a:extLst>
          </p:cNvPr>
          <p:cNvSpPr/>
          <p:nvPr/>
        </p:nvSpPr>
        <p:spPr>
          <a:xfrm>
            <a:off x="3945729" y="4193266"/>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4286834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DA5E5-23BE-735D-EF8B-8AEBB3ED4E23}"/>
              </a:ext>
            </a:extLst>
          </p:cNvPr>
          <p:cNvSpPr>
            <a:spLocks noGrp="1"/>
          </p:cNvSpPr>
          <p:nvPr>
            <p:ph type="title"/>
          </p:nvPr>
        </p:nvSpPr>
        <p:spPr/>
        <p:txBody>
          <a:bodyPr/>
          <a:lstStyle/>
          <a:p>
            <a:r>
              <a:rPr lang="en-US" dirty="0"/>
              <a:t>Awaiting a promise prevents your method from continuing</a:t>
            </a:r>
          </a:p>
        </p:txBody>
      </p:sp>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AF914EDD-2D38-EC82-7738-4D1396C604E6}"/>
              </a:ext>
            </a:extLst>
          </p:cNvPr>
          <p:cNvSpPr txBox="1"/>
          <p:nvPr/>
        </p:nvSpPr>
        <p:spPr>
          <a:xfrm>
            <a:off x="838201" y="1595890"/>
            <a:ext cx="10387988"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makeThreeSerialRequests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Promise</a:t>
            </a:r>
            <a:r>
              <a:rPr lang="en-US" sz="2000" b="0" dirty="0">
                <a:solidFill>
                  <a:srgbClr val="000000"/>
                </a:solidFill>
                <a:effectLst/>
                <a:latin typeface="Consolas" panose="020B0609020204030204" pitchFamily="49" charset="0"/>
              </a:rPr>
              <a:t>&lt;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&gt; {</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'Heard back from all of the requests'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err="1">
                <a:solidFill>
                  <a:srgbClr val="795E26"/>
                </a:solidFill>
                <a:effectLst/>
                <a:latin typeface="Consolas" panose="020B0609020204030204" pitchFamily="49" charset="0"/>
              </a:rPr>
              <a:t>makeThreeSerialRequests</a:t>
            </a:r>
            <a:r>
              <a:rPr lang="en-US" sz="20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CF2BAC3C-B7C6-4351-F8BA-E62094EEBBBD}"/>
              </a:ext>
            </a:extLst>
          </p:cNvPr>
          <p:cNvSpPr txBox="1"/>
          <p:nvPr/>
        </p:nvSpPr>
        <p:spPr>
          <a:xfrm>
            <a:off x="838201" y="4413151"/>
            <a:ext cx="10706099" cy="1477328"/>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For request 1, server replied:  This is GET number 37 on the current server</a:t>
            </a:r>
          </a:p>
          <a:p>
            <a:r>
              <a:rPr lang="en-US" sz="1800" dirty="0">
                <a:solidFill>
                  <a:prstClr val="black"/>
                </a:solidFill>
                <a:latin typeface="Lucida Console" panose="020B0609040504020204" pitchFamily="49" charset="0"/>
              </a:rPr>
              <a:t>For request 2, server replied:  This is GET number 38 on the current server</a:t>
            </a:r>
          </a:p>
          <a:p>
            <a:r>
              <a:rPr lang="en-US" sz="1800" dirty="0">
                <a:solidFill>
                  <a:prstClr val="black"/>
                </a:solidFill>
                <a:latin typeface="Lucida Console" panose="020B0609040504020204" pitchFamily="49" charset="0"/>
              </a:rPr>
              <a:t>For request 3, server replied:  This is GET number 39 on the current server</a:t>
            </a:r>
          </a:p>
          <a:p>
            <a:r>
              <a:rPr lang="en-US" sz="1800" dirty="0">
                <a:solidFill>
                  <a:prstClr val="black"/>
                </a:solidFill>
                <a:latin typeface="Lucida Console" panose="020B0609040504020204" pitchFamily="49" charset="0"/>
              </a:rPr>
              <a:t>Heard back from all of the requests</a:t>
            </a:r>
          </a:p>
          <a:p>
            <a:r>
              <a:rPr lang="en-US" sz="1800" dirty="0">
                <a:solidFill>
                  <a:prstClr val="black"/>
                </a:solidFill>
                <a:latin typeface="Lucida Console" panose="020B0609040504020204" pitchFamily="49" charset="0"/>
              </a:rPr>
              <a:t>Elapsed time: 364.0822000205517 milliseconds</a:t>
            </a:r>
          </a:p>
        </p:txBody>
      </p:sp>
      <p:sp>
        <p:nvSpPr>
          <p:cNvPr id="12" name="Arrow: Down 11">
            <a:extLst>
              <a:ext uri="{FF2B5EF4-FFF2-40B4-BE49-F238E27FC236}">
                <a16:creationId xmlns:a16="http://schemas.microsoft.com/office/drawing/2014/main" id="{17F21303-1FB8-D831-C3AD-AFAECF4EACED}"/>
              </a:ext>
            </a:extLst>
          </p:cNvPr>
          <p:cNvSpPr/>
          <p:nvPr/>
        </p:nvSpPr>
        <p:spPr>
          <a:xfrm>
            <a:off x="5480662" y="3804909"/>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428863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6A7E9-8FE6-9D62-342E-CF2D894BE48B}"/>
              </a:ext>
            </a:extLst>
          </p:cNvPr>
          <p:cNvSpPr>
            <a:spLocks noGrp="1"/>
          </p:cNvSpPr>
          <p:nvPr>
            <p:ph type="title"/>
          </p:nvPr>
        </p:nvSpPr>
        <p:spPr/>
        <p:txBody>
          <a:bodyPr/>
          <a:lstStyle/>
          <a:p>
            <a:r>
              <a:rPr lang="en-US" dirty="0" err="1"/>
              <a:t>Promise.all</a:t>
            </a:r>
            <a:r>
              <a:rPr lang="en-US" dirty="0"/>
              <a:t> starts several promises concurrently</a:t>
            </a:r>
          </a:p>
        </p:txBody>
      </p:sp>
      <p:sp>
        <p:nvSpPr>
          <p:cNvPr id="4" name="Slide Number Placeholder 3">
            <a:extLst>
              <a:ext uri="{FF2B5EF4-FFF2-40B4-BE49-F238E27FC236}">
                <a16:creationId xmlns:a16="http://schemas.microsoft.com/office/drawing/2014/main" id="{56602B34-A116-84B7-4032-DC563580C8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1FEDCBE-5B9E-724C-02E1-8F24450178AC}"/>
              </a:ext>
            </a:extLst>
          </p:cNvPr>
          <p:cNvSpPr txBox="1"/>
          <p:nvPr/>
        </p:nvSpPr>
        <p:spPr>
          <a:xfrm>
            <a:off x="838200" y="1717036"/>
            <a:ext cx="9686925" cy="2943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makeThreeConcurrentRequests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Promise</a:t>
            </a:r>
            <a:r>
              <a:rPr lang="en-US" sz="2000" b="0" dirty="0">
                <a:solidFill>
                  <a:srgbClr val="000000"/>
                </a:solidFill>
                <a:effectLst/>
                <a:latin typeface="Consolas" panose="020B0609020204030204" pitchFamily="49" charset="0"/>
              </a:rPr>
              <a:t>&lt;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&gt; {</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Promise</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all</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'Heard back from all of the requests'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p:txBody>
      </p:sp>
      <p:sp>
        <p:nvSpPr>
          <p:cNvPr id="7" name="Rectangle: Rounded Corners 6">
            <a:extLst>
              <a:ext uri="{FF2B5EF4-FFF2-40B4-BE49-F238E27FC236}">
                <a16:creationId xmlns:a16="http://schemas.microsoft.com/office/drawing/2014/main" id="{762A3C88-75C1-19AE-F396-A1956F8D411B}"/>
              </a:ext>
            </a:extLst>
          </p:cNvPr>
          <p:cNvSpPr/>
          <p:nvPr/>
        </p:nvSpPr>
        <p:spPr>
          <a:xfrm>
            <a:off x="2113287" y="1960035"/>
            <a:ext cx="2125337" cy="519303"/>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9" name="Content Placeholder 2">
            <a:extLst>
              <a:ext uri="{FF2B5EF4-FFF2-40B4-BE49-F238E27FC236}">
                <a16:creationId xmlns:a16="http://schemas.microsoft.com/office/drawing/2014/main" id="{DA07F616-1AF9-6A04-B980-C36F39EF3C73}"/>
              </a:ext>
            </a:extLst>
          </p:cNvPr>
          <p:cNvSpPr txBox="1">
            <a:spLocks/>
          </p:cNvSpPr>
          <p:nvPr/>
        </p:nvSpPr>
        <p:spPr>
          <a:xfrm>
            <a:off x="838200" y="4549731"/>
            <a:ext cx="8382000" cy="15186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err="1"/>
              <a:t>Promise.all</a:t>
            </a:r>
            <a:r>
              <a:rPr lang="en-US" sz="2400" b="1" dirty="0"/>
              <a:t> </a:t>
            </a:r>
            <a:r>
              <a:rPr lang="en-US" sz="2400" dirty="0"/>
              <a:t>takes a list of promises and runs them all concurrently.</a:t>
            </a:r>
          </a:p>
          <a:p>
            <a:r>
              <a:rPr lang="en-US" sz="2400" dirty="0"/>
              <a:t>It finishes when all the promises have finished.</a:t>
            </a:r>
          </a:p>
        </p:txBody>
      </p:sp>
    </p:spTree>
    <p:extLst>
      <p:ext uri="{BB962C8B-B14F-4D97-AF65-F5344CB8AC3E}">
        <p14:creationId xmlns:p14="http://schemas.microsoft.com/office/powerpoint/2010/main" val="405805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DA5E5-23BE-735D-EF8B-8AEBB3ED4E23}"/>
              </a:ext>
            </a:extLst>
          </p:cNvPr>
          <p:cNvSpPr>
            <a:spLocks noGrp="1"/>
          </p:cNvSpPr>
          <p:nvPr>
            <p:ph type="title"/>
          </p:nvPr>
        </p:nvSpPr>
        <p:spPr/>
        <p:txBody>
          <a:bodyPr/>
          <a:lstStyle/>
          <a:p>
            <a:r>
              <a:rPr lang="en-US" dirty="0" err="1"/>
              <a:t>Promise.all</a:t>
            </a:r>
            <a:r>
              <a:rPr lang="en-US" dirty="0"/>
              <a:t> allows for concurrency</a:t>
            </a:r>
          </a:p>
        </p:txBody>
      </p:sp>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AF914EDD-2D38-EC82-7738-4D1396C604E6}"/>
              </a:ext>
            </a:extLst>
          </p:cNvPr>
          <p:cNvSpPr txBox="1"/>
          <p:nvPr/>
        </p:nvSpPr>
        <p:spPr>
          <a:xfrm>
            <a:off x="838201" y="1595890"/>
            <a:ext cx="10387988" cy="3170099"/>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makeThreeConcurrentRequests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Promise</a:t>
            </a:r>
            <a:r>
              <a:rPr lang="en-US" sz="2000" b="0" dirty="0">
                <a:solidFill>
                  <a:srgbClr val="000000"/>
                </a:solidFill>
                <a:effectLst/>
                <a:latin typeface="Consolas" panose="020B0609020204030204" pitchFamily="49" charset="0"/>
              </a:rPr>
              <a:t>&lt;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&gt; {</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Promise</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all</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'Heard back from all of the requests'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err="1">
                <a:solidFill>
                  <a:srgbClr val="795E26"/>
                </a:solidFill>
                <a:effectLst/>
                <a:latin typeface="Consolas" panose="020B0609020204030204" pitchFamily="49" charset="0"/>
              </a:rPr>
              <a:t>makeThreeConcurrentRequests</a:t>
            </a:r>
            <a:r>
              <a:rPr lang="en-US" sz="20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CF2BAC3C-B7C6-4351-F8BA-E62094EEBBBD}"/>
              </a:ext>
            </a:extLst>
          </p:cNvPr>
          <p:cNvSpPr txBox="1"/>
          <p:nvPr/>
        </p:nvSpPr>
        <p:spPr>
          <a:xfrm>
            <a:off x="838200" y="5064660"/>
            <a:ext cx="10706099" cy="1477328"/>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For request 2, server replied:  This is GET number 58 on the current server</a:t>
            </a:r>
          </a:p>
          <a:p>
            <a:r>
              <a:rPr lang="en-US" sz="1800" dirty="0">
                <a:solidFill>
                  <a:prstClr val="black"/>
                </a:solidFill>
                <a:latin typeface="Lucida Console" panose="020B0609040504020204" pitchFamily="49" charset="0"/>
              </a:rPr>
              <a:t>For request 1, server replied:  This is GET number 59 on the current server</a:t>
            </a:r>
          </a:p>
          <a:p>
            <a:r>
              <a:rPr lang="en-US" sz="1800" dirty="0">
                <a:solidFill>
                  <a:prstClr val="black"/>
                </a:solidFill>
                <a:latin typeface="Lucida Console" panose="020B0609040504020204" pitchFamily="49" charset="0"/>
              </a:rPr>
              <a:t>For request 3, server replied:  This is GET number 60 on the current server</a:t>
            </a:r>
          </a:p>
          <a:p>
            <a:r>
              <a:rPr lang="en-US" sz="1800" dirty="0">
                <a:solidFill>
                  <a:prstClr val="black"/>
                </a:solidFill>
                <a:latin typeface="Lucida Console" panose="020B0609040504020204" pitchFamily="49" charset="0"/>
              </a:rPr>
              <a:t>Heard back from all of the requests</a:t>
            </a:r>
          </a:p>
          <a:p>
            <a:r>
              <a:rPr lang="en-US" sz="1800" dirty="0">
                <a:solidFill>
                  <a:prstClr val="black"/>
                </a:solidFill>
                <a:latin typeface="Lucida Console" panose="020B0609040504020204" pitchFamily="49" charset="0"/>
              </a:rPr>
              <a:t>Elapsed time: 203.7674999833107 milliseconds</a:t>
            </a:r>
          </a:p>
        </p:txBody>
      </p:sp>
      <p:sp>
        <p:nvSpPr>
          <p:cNvPr id="12" name="Arrow: Down 11">
            <a:extLst>
              <a:ext uri="{FF2B5EF4-FFF2-40B4-BE49-F238E27FC236}">
                <a16:creationId xmlns:a16="http://schemas.microsoft.com/office/drawing/2014/main" id="{17F21303-1FB8-D831-C3AD-AFAECF4EACED}"/>
              </a:ext>
            </a:extLst>
          </p:cNvPr>
          <p:cNvSpPr/>
          <p:nvPr/>
        </p:nvSpPr>
        <p:spPr>
          <a:xfrm>
            <a:off x="5480662" y="3804909"/>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2685177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(1)</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1002E598-970F-DA4F-9E4B-CDA40E328AC9}"/>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~400msec</a:t>
            </a:r>
          </a:p>
        </p:txBody>
      </p:sp>
      <p:sp>
        <p:nvSpPr>
          <p:cNvPr id="19" name="TextBox 18">
            <a:extLst>
              <a:ext uri="{FF2B5EF4-FFF2-40B4-BE49-F238E27FC236}">
                <a16:creationId xmlns:a16="http://schemas.microsoft.com/office/drawing/2014/main" id="{C282803E-0A89-3A4A-8801-831B206F649F}"/>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~126msec</a:t>
            </a:r>
          </a:p>
        </p:txBody>
      </p:sp>
      <p:sp>
        <p:nvSpPr>
          <p:cNvPr id="2" name="TextBox 1">
            <a:extLst>
              <a:ext uri="{FF2B5EF4-FFF2-40B4-BE49-F238E27FC236}">
                <a16:creationId xmlns:a16="http://schemas.microsoft.com/office/drawing/2014/main" id="{930B899D-9BB6-AD47-B830-594DB4F83663}"/>
              </a:ext>
            </a:extLst>
          </p:cNvPr>
          <p:cNvSpPr txBox="1"/>
          <p:nvPr/>
        </p:nvSpPr>
        <p:spPr>
          <a:xfrm>
            <a:off x="925924" y="5055723"/>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“Don’t make another request until you got the last response back”</a:t>
            </a:r>
          </a:p>
        </p:txBody>
      </p:sp>
      <p:sp>
        <p:nvSpPr>
          <p:cNvPr id="16" name="TextBox 15">
            <a:extLst>
              <a:ext uri="{FF2B5EF4-FFF2-40B4-BE49-F238E27FC236}">
                <a16:creationId xmlns:a16="http://schemas.microsoft.com/office/drawing/2014/main" id="{E500DDA0-02DF-5D4D-8F96-DD723E7D68DA}"/>
              </a:ext>
            </a:extLst>
          </p:cNvPr>
          <p:cNvSpPr txBox="1"/>
          <p:nvPr/>
        </p:nvSpPr>
        <p:spPr>
          <a:xfrm>
            <a:off x="7020367" y="5082747"/>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“Make all of the requests at the same time, then wait for all of the responses”</a:t>
            </a:r>
          </a:p>
        </p:txBody>
      </p:sp>
    </p:spTree>
    <p:extLst>
      <p:ext uri="{BB962C8B-B14F-4D97-AF65-F5344CB8AC3E}">
        <p14:creationId xmlns:p14="http://schemas.microsoft.com/office/powerpoint/2010/main" val="3824388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(2)</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2" name="Group 11">
            <a:extLst>
              <a:ext uri="{FF2B5EF4-FFF2-40B4-BE49-F238E27FC236}">
                <a16:creationId xmlns:a16="http://schemas.microsoft.com/office/drawing/2014/main" id="{7E0D0333-62B7-9740-829B-A6D10A382E72}"/>
              </a:ext>
            </a:extLst>
          </p:cNvPr>
          <p:cNvGrpSpPr/>
          <p:nvPr/>
        </p:nvGrpSpPr>
        <p:grpSpPr>
          <a:xfrm>
            <a:off x="96342" y="4241974"/>
            <a:ext cx="6470374" cy="287258"/>
            <a:chOff x="99392" y="4632123"/>
            <a:chExt cx="6470374" cy="287258"/>
          </a:xfrm>
        </p:grpSpPr>
        <p:cxnSp>
          <p:nvCxnSpPr>
            <p:cNvPr id="6" name="Straight Arrow Connector 5">
              <a:extLst>
                <a:ext uri="{FF2B5EF4-FFF2-40B4-BE49-F238E27FC236}">
                  <a16:creationId xmlns:a16="http://schemas.microsoft.com/office/drawing/2014/main" id="{6BDBBB26-66B7-2F40-9773-71F2DCF45A31}"/>
                </a:ext>
              </a:extLst>
            </p:cNvPr>
            <p:cNvCxnSpPr>
              <a:cxnSpLocks/>
            </p:cNvCxnSpPr>
            <p:nvPr/>
          </p:nvCxnSpPr>
          <p:spPr>
            <a:xfrm>
              <a:off x="596349" y="4800600"/>
              <a:ext cx="5973417"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TextBox 6">
              <a:extLst>
                <a:ext uri="{FF2B5EF4-FFF2-40B4-BE49-F238E27FC236}">
                  <a16:creationId xmlns:a16="http://schemas.microsoft.com/office/drawing/2014/main" id="{849C6015-94C2-DC48-BB2F-05D233A79544}"/>
                </a:ext>
              </a:extLst>
            </p:cNvPr>
            <p:cNvSpPr txBox="1"/>
            <p:nvPr/>
          </p:nvSpPr>
          <p:spPr>
            <a:xfrm>
              <a:off x="99392" y="4632123"/>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13" name="Group 12">
            <a:extLst>
              <a:ext uri="{FF2B5EF4-FFF2-40B4-BE49-F238E27FC236}">
                <a16:creationId xmlns:a16="http://schemas.microsoft.com/office/drawing/2014/main" id="{7315374C-BB5E-3E4A-A2A8-FF87AB84A3D0}"/>
              </a:ext>
            </a:extLst>
          </p:cNvPr>
          <p:cNvGrpSpPr/>
          <p:nvPr/>
        </p:nvGrpSpPr>
        <p:grpSpPr>
          <a:xfrm>
            <a:off x="7037824" y="4215722"/>
            <a:ext cx="2908853" cy="287258"/>
            <a:chOff x="7000461" y="4615558"/>
            <a:chExt cx="2908853" cy="287258"/>
          </a:xfrm>
        </p:grpSpPr>
        <p:cxnSp>
          <p:nvCxnSpPr>
            <p:cNvPr id="74" name="Straight Arrow Connector 73">
              <a:extLst>
                <a:ext uri="{FF2B5EF4-FFF2-40B4-BE49-F238E27FC236}">
                  <a16:creationId xmlns:a16="http://schemas.microsoft.com/office/drawing/2014/main" id="{3E32BA9E-7CE3-8741-A8BE-B55609E56171}"/>
                </a:ext>
              </a:extLst>
            </p:cNvPr>
            <p:cNvCxnSpPr>
              <a:cxnSpLocks/>
            </p:cNvCxnSpPr>
            <p:nvPr/>
          </p:nvCxnSpPr>
          <p:spPr>
            <a:xfrm>
              <a:off x="7477540" y="4803913"/>
              <a:ext cx="2431774"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5" name="TextBox 74">
              <a:extLst>
                <a:ext uri="{FF2B5EF4-FFF2-40B4-BE49-F238E27FC236}">
                  <a16:creationId xmlns:a16="http://schemas.microsoft.com/office/drawing/2014/main" id="{D17A8234-955A-874B-8FA4-710FF97BA393}"/>
                </a:ext>
              </a:extLst>
            </p:cNvPr>
            <p:cNvSpPr txBox="1"/>
            <p:nvPr/>
          </p:nvSpPr>
          <p:spPr>
            <a:xfrm>
              <a:off x="7000461" y="4615558"/>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76" name="Group 75">
            <a:extLst>
              <a:ext uri="{FF2B5EF4-FFF2-40B4-BE49-F238E27FC236}">
                <a16:creationId xmlns:a16="http://schemas.microsoft.com/office/drawing/2014/main" id="{7F340681-005E-4B33-89A1-FC8FF0FD3ED0}"/>
              </a:ext>
            </a:extLst>
          </p:cNvPr>
          <p:cNvGrpSpPr/>
          <p:nvPr/>
        </p:nvGrpSpPr>
        <p:grpSpPr>
          <a:xfrm>
            <a:off x="291487" y="4532189"/>
            <a:ext cx="2033229" cy="539721"/>
            <a:chOff x="6138332" y="3195721"/>
            <a:chExt cx="2953739" cy="539721"/>
          </a:xfrm>
        </p:grpSpPr>
        <p:sp>
          <p:nvSpPr>
            <p:cNvPr id="77" name="makeOneGetRequest #1">
              <a:extLst>
                <a:ext uri="{FF2B5EF4-FFF2-40B4-BE49-F238E27FC236}">
                  <a16:creationId xmlns:a16="http://schemas.microsoft.com/office/drawing/2014/main" id="{B8F3E6A8-F383-4F43-9C05-2DD8E82CCD60}"/>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78" name="axios.get">
              <a:extLst>
                <a:ext uri="{FF2B5EF4-FFF2-40B4-BE49-F238E27FC236}">
                  <a16:creationId xmlns:a16="http://schemas.microsoft.com/office/drawing/2014/main" id="{1E40B47F-1BF2-4ADA-B890-0FE453803665}"/>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79" name="*">
              <a:extLst>
                <a:ext uri="{FF2B5EF4-FFF2-40B4-BE49-F238E27FC236}">
                  <a16:creationId xmlns:a16="http://schemas.microsoft.com/office/drawing/2014/main" id="{46C71DEE-0E3E-40EE-B3ED-0B9461890C2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80" name="*">
              <a:extLst>
                <a:ext uri="{FF2B5EF4-FFF2-40B4-BE49-F238E27FC236}">
                  <a16:creationId xmlns:a16="http://schemas.microsoft.com/office/drawing/2014/main" id="{A7A69131-C7C1-47E5-996F-3C8D515CB348}"/>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96" name="Group 95">
            <a:extLst>
              <a:ext uri="{FF2B5EF4-FFF2-40B4-BE49-F238E27FC236}">
                <a16:creationId xmlns:a16="http://schemas.microsoft.com/office/drawing/2014/main" id="{DD6C8015-3B99-4B24-BDD2-0E6C830DAF19}"/>
              </a:ext>
            </a:extLst>
          </p:cNvPr>
          <p:cNvGrpSpPr/>
          <p:nvPr/>
        </p:nvGrpSpPr>
        <p:grpSpPr>
          <a:xfrm>
            <a:off x="7886538" y="5570429"/>
            <a:ext cx="2033229" cy="539721"/>
            <a:chOff x="6138332" y="3195721"/>
            <a:chExt cx="2953739" cy="539721"/>
          </a:xfrm>
        </p:grpSpPr>
        <p:sp>
          <p:nvSpPr>
            <p:cNvPr id="97" name="makeOneGetRequest #1">
              <a:extLst>
                <a:ext uri="{FF2B5EF4-FFF2-40B4-BE49-F238E27FC236}">
                  <a16:creationId xmlns:a16="http://schemas.microsoft.com/office/drawing/2014/main" id="{43FDBD1B-877E-434A-8968-7524CCA1D5A9}"/>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sp>
          <p:nvSpPr>
            <p:cNvPr id="98" name="axios.get">
              <a:extLst>
                <a:ext uri="{FF2B5EF4-FFF2-40B4-BE49-F238E27FC236}">
                  <a16:creationId xmlns:a16="http://schemas.microsoft.com/office/drawing/2014/main" id="{A18BB694-7A59-44EF-8283-F6DDB0AF2D42}"/>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99" name="*">
              <a:extLst>
                <a:ext uri="{FF2B5EF4-FFF2-40B4-BE49-F238E27FC236}">
                  <a16:creationId xmlns:a16="http://schemas.microsoft.com/office/drawing/2014/main" id="{E7354152-0701-4F3A-871E-8E3600A3206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0" name="*">
              <a:extLst>
                <a:ext uri="{FF2B5EF4-FFF2-40B4-BE49-F238E27FC236}">
                  <a16:creationId xmlns:a16="http://schemas.microsoft.com/office/drawing/2014/main" id="{5F71B7F8-EE94-4825-ACDC-91FBF414CB5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1" name="Group 100">
            <a:extLst>
              <a:ext uri="{FF2B5EF4-FFF2-40B4-BE49-F238E27FC236}">
                <a16:creationId xmlns:a16="http://schemas.microsoft.com/office/drawing/2014/main" id="{54D32D75-3562-4D5D-8560-07573776FF37}"/>
              </a:ext>
            </a:extLst>
          </p:cNvPr>
          <p:cNvGrpSpPr/>
          <p:nvPr/>
        </p:nvGrpSpPr>
        <p:grpSpPr>
          <a:xfrm>
            <a:off x="7674239" y="5055132"/>
            <a:ext cx="2033229" cy="539721"/>
            <a:chOff x="6138332" y="3195721"/>
            <a:chExt cx="2953739" cy="539721"/>
          </a:xfrm>
        </p:grpSpPr>
        <p:sp>
          <p:nvSpPr>
            <p:cNvPr id="102" name="makeOneGetRequest #1">
              <a:extLst>
                <a:ext uri="{FF2B5EF4-FFF2-40B4-BE49-F238E27FC236}">
                  <a16:creationId xmlns:a16="http://schemas.microsoft.com/office/drawing/2014/main" id="{5884F2BA-3B52-4B19-ACD5-9C5D508DC856}"/>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03" name="axios.get">
              <a:extLst>
                <a:ext uri="{FF2B5EF4-FFF2-40B4-BE49-F238E27FC236}">
                  <a16:creationId xmlns:a16="http://schemas.microsoft.com/office/drawing/2014/main" id="{601E21CF-D7B9-4C41-B0B2-997242987978}"/>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4" name="*">
              <a:extLst>
                <a:ext uri="{FF2B5EF4-FFF2-40B4-BE49-F238E27FC236}">
                  <a16:creationId xmlns:a16="http://schemas.microsoft.com/office/drawing/2014/main" id="{7C0246E0-123E-484B-A745-5B44E5B1210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5" name="*">
              <a:extLst>
                <a:ext uri="{FF2B5EF4-FFF2-40B4-BE49-F238E27FC236}">
                  <a16:creationId xmlns:a16="http://schemas.microsoft.com/office/drawing/2014/main" id="{DF9ED5CA-750F-4D0C-9671-E6882A9CE0ED}"/>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6" name="Group 105">
            <a:extLst>
              <a:ext uri="{FF2B5EF4-FFF2-40B4-BE49-F238E27FC236}">
                <a16:creationId xmlns:a16="http://schemas.microsoft.com/office/drawing/2014/main" id="{331DE3AF-3807-4C57-8F57-B0072ABE5B66}"/>
              </a:ext>
            </a:extLst>
          </p:cNvPr>
          <p:cNvGrpSpPr/>
          <p:nvPr/>
        </p:nvGrpSpPr>
        <p:grpSpPr>
          <a:xfrm>
            <a:off x="7475636" y="4513680"/>
            <a:ext cx="2033229" cy="539721"/>
            <a:chOff x="6138332" y="3195721"/>
            <a:chExt cx="2953739" cy="539721"/>
          </a:xfrm>
        </p:grpSpPr>
        <p:sp>
          <p:nvSpPr>
            <p:cNvPr id="107" name="makeOneGetRequest #1">
              <a:extLst>
                <a:ext uri="{FF2B5EF4-FFF2-40B4-BE49-F238E27FC236}">
                  <a16:creationId xmlns:a16="http://schemas.microsoft.com/office/drawing/2014/main" id="{DCCA541F-3D6E-46CB-8047-B1AEB29E5928}"/>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108" name="axios.get">
              <a:extLst>
                <a:ext uri="{FF2B5EF4-FFF2-40B4-BE49-F238E27FC236}">
                  <a16:creationId xmlns:a16="http://schemas.microsoft.com/office/drawing/2014/main" id="{D3E8F14A-ACB6-4C62-920E-293FEAA902CE}"/>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9" name="*">
              <a:extLst>
                <a:ext uri="{FF2B5EF4-FFF2-40B4-BE49-F238E27FC236}">
                  <a16:creationId xmlns:a16="http://schemas.microsoft.com/office/drawing/2014/main" id="{615081D5-4856-4FF2-BEFF-4C528DE2A7B9}"/>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0" name="*">
              <a:extLst>
                <a:ext uri="{FF2B5EF4-FFF2-40B4-BE49-F238E27FC236}">
                  <a16:creationId xmlns:a16="http://schemas.microsoft.com/office/drawing/2014/main" id="{3FD3596E-E52C-4968-99F0-8C2C628D6B0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11" name="Group 110">
            <a:extLst>
              <a:ext uri="{FF2B5EF4-FFF2-40B4-BE49-F238E27FC236}">
                <a16:creationId xmlns:a16="http://schemas.microsoft.com/office/drawing/2014/main" id="{6B59CE3D-A7A1-489F-833A-CC6A16A6AF24}"/>
              </a:ext>
            </a:extLst>
          </p:cNvPr>
          <p:cNvGrpSpPr/>
          <p:nvPr/>
        </p:nvGrpSpPr>
        <p:grpSpPr>
          <a:xfrm>
            <a:off x="4347499" y="4521928"/>
            <a:ext cx="2044365" cy="558669"/>
            <a:chOff x="6122154" y="3158264"/>
            <a:chExt cx="2969917" cy="558669"/>
          </a:xfrm>
        </p:grpSpPr>
        <p:sp>
          <p:nvSpPr>
            <p:cNvPr id="112" name="makeOneGetRequest #1">
              <a:extLst>
                <a:ext uri="{FF2B5EF4-FFF2-40B4-BE49-F238E27FC236}">
                  <a16:creationId xmlns:a16="http://schemas.microsoft.com/office/drawing/2014/main" id="{7B8C17ED-422D-4551-9C80-9390BCF3EBAB}"/>
                </a:ext>
              </a:extLst>
            </p:cNvPr>
            <p:cNvSpPr/>
            <p:nvPr/>
          </p:nvSpPr>
          <p:spPr>
            <a:xfrm>
              <a:off x="6122154" y="3158264"/>
              <a:ext cx="2951865"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sp>
          <p:nvSpPr>
            <p:cNvPr id="113" name="axios.get">
              <a:extLst>
                <a:ext uri="{FF2B5EF4-FFF2-40B4-BE49-F238E27FC236}">
                  <a16:creationId xmlns:a16="http://schemas.microsoft.com/office/drawing/2014/main" id="{0A63EEED-1E79-483F-A378-90EC0B06F03C}"/>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4" name="*">
              <a:extLst>
                <a:ext uri="{FF2B5EF4-FFF2-40B4-BE49-F238E27FC236}">
                  <a16:creationId xmlns:a16="http://schemas.microsoft.com/office/drawing/2014/main" id="{41E677D6-B481-444B-9835-F1A8F76FE768}"/>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5" name="*">
              <a:extLst>
                <a:ext uri="{FF2B5EF4-FFF2-40B4-BE49-F238E27FC236}">
                  <a16:creationId xmlns:a16="http://schemas.microsoft.com/office/drawing/2014/main" id="{1D280C3E-44B3-4217-9808-045CB8DCAFC8}"/>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16" name="Group 115">
            <a:extLst>
              <a:ext uri="{FF2B5EF4-FFF2-40B4-BE49-F238E27FC236}">
                <a16:creationId xmlns:a16="http://schemas.microsoft.com/office/drawing/2014/main" id="{304FE898-2DC2-48C6-BB35-5DDC21278EE7}"/>
              </a:ext>
            </a:extLst>
          </p:cNvPr>
          <p:cNvGrpSpPr/>
          <p:nvPr/>
        </p:nvGrpSpPr>
        <p:grpSpPr>
          <a:xfrm>
            <a:off x="2315559" y="4521928"/>
            <a:ext cx="2033229" cy="539721"/>
            <a:chOff x="6138332" y="3195721"/>
            <a:chExt cx="2953739" cy="539721"/>
          </a:xfrm>
        </p:grpSpPr>
        <p:sp>
          <p:nvSpPr>
            <p:cNvPr id="117" name="makeOneGetRequest #1">
              <a:extLst>
                <a:ext uri="{FF2B5EF4-FFF2-40B4-BE49-F238E27FC236}">
                  <a16:creationId xmlns:a16="http://schemas.microsoft.com/office/drawing/2014/main" id="{ECD84007-1465-4FFF-803C-07E2998C20BB}"/>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18" name="axios.get">
              <a:extLst>
                <a:ext uri="{FF2B5EF4-FFF2-40B4-BE49-F238E27FC236}">
                  <a16:creationId xmlns:a16="http://schemas.microsoft.com/office/drawing/2014/main" id="{B9631B9A-6505-40F3-B809-E0FF19E221CF}"/>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9" name="*">
              <a:extLst>
                <a:ext uri="{FF2B5EF4-FFF2-40B4-BE49-F238E27FC236}">
                  <a16:creationId xmlns:a16="http://schemas.microsoft.com/office/drawing/2014/main" id="{6C930A26-29A6-4C60-A802-E0800081DB2C}"/>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0" name="*">
              <a:extLst>
                <a:ext uri="{FF2B5EF4-FFF2-40B4-BE49-F238E27FC236}">
                  <a16:creationId xmlns:a16="http://schemas.microsoft.com/office/drawing/2014/main" id="{B2E57B5B-3DD8-467E-B305-177469C44314}"/>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sp>
        <p:nvSpPr>
          <p:cNvPr id="124" name="*">
            <a:extLst>
              <a:ext uri="{FF2B5EF4-FFF2-40B4-BE49-F238E27FC236}">
                <a16:creationId xmlns:a16="http://schemas.microsoft.com/office/drawing/2014/main" id="{ACB04907-8B1E-462E-8A86-1034CB882C16}"/>
              </a:ext>
            </a:extLst>
          </p:cNvPr>
          <p:cNvSpPr txBox="1"/>
          <p:nvPr/>
        </p:nvSpPr>
        <p:spPr>
          <a:xfrm>
            <a:off x="3391621" y="5737698"/>
            <a:ext cx="197326"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5" name="*">
            <a:extLst>
              <a:ext uri="{FF2B5EF4-FFF2-40B4-BE49-F238E27FC236}">
                <a16:creationId xmlns:a16="http://schemas.microsoft.com/office/drawing/2014/main" id="{C4B9D122-D756-4D4D-AD6A-966D29C5E8E2}"/>
              </a:ext>
            </a:extLst>
          </p:cNvPr>
          <p:cNvSpPr txBox="1"/>
          <p:nvPr/>
        </p:nvSpPr>
        <p:spPr>
          <a:xfrm>
            <a:off x="3385255" y="5306605"/>
            <a:ext cx="19475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sp>
        <p:nvSpPr>
          <p:cNvPr id="2" name="TextBox 1">
            <a:extLst>
              <a:ext uri="{FF2B5EF4-FFF2-40B4-BE49-F238E27FC236}">
                <a16:creationId xmlns:a16="http://schemas.microsoft.com/office/drawing/2014/main" id="{60022A31-5B42-4853-96E6-6BDF0F34B932}"/>
              </a:ext>
            </a:extLst>
          </p:cNvPr>
          <p:cNvSpPr txBox="1"/>
          <p:nvPr/>
        </p:nvSpPr>
        <p:spPr>
          <a:xfrm>
            <a:off x="3753438" y="5262222"/>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rPr>
              <a:t>send</a:t>
            </a:r>
          </a:p>
        </p:txBody>
      </p:sp>
      <p:sp>
        <p:nvSpPr>
          <p:cNvPr id="126" name="TextBox 125">
            <a:extLst>
              <a:ext uri="{FF2B5EF4-FFF2-40B4-BE49-F238E27FC236}">
                <a16:creationId xmlns:a16="http://schemas.microsoft.com/office/drawing/2014/main" id="{1DC7FE2C-6297-4846-B9E6-B8BAD56B3FC1}"/>
              </a:ext>
            </a:extLst>
          </p:cNvPr>
          <p:cNvSpPr txBox="1"/>
          <p:nvPr/>
        </p:nvSpPr>
        <p:spPr>
          <a:xfrm>
            <a:off x="3753438" y="5673693"/>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en-US" dirty="0">
                <a:latin typeface="Courier New" panose="02070309020205020404" pitchFamily="49" charset="0"/>
                <a:cs typeface="Courier New" panose="02070309020205020404" pitchFamily="49" charset="0"/>
              </a:rPr>
              <a:t>receive</a:t>
            </a:r>
            <a:endPar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endParaRPr>
          </a:p>
        </p:txBody>
      </p:sp>
      <p:grpSp>
        <p:nvGrpSpPr>
          <p:cNvPr id="14" name="Group 13">
            <a:extLst>
              <a:ext uri="{FF2B5EF4-FFF2-40B4-BE49-F238E27FC236}">
                <a16:creationId xmlns:a16="http://schemas.microsoft.com/office/drawing/2014/main" id="{4743BCF6-AB5F-E1FB-76EF-849F531EBF22}"/>
              </a:ext>
            </a:extLst>
          </p:cNvPr>
          <p:cNvGrpSpPr/>
          <p:nvPr/>
        </p:nvGrpSpPr>
        <p:grpSpPr>
          <a:xfrm>
            <a:off x="96342" y="1423382"/>
            <a:ext cx="11943585" cy="2718306"/>
            <a:chOff x="248415" y="2235560"/>
            <a:chExt cx="11943585" cy="2718306"/>
          </a:xfrm>
        </p:grpSpPr>
        <p:sp>
          <p:nvSpPr>
            <p:cNvPr id="3" name="async function axiosAwaitExample() {…">
              <a:extLst>
                <a:ext uri="{FF2B5EF4-FFF2-40B4-BE49-F238E27FC236}">
                  <a16:creationId xmlns:a16="http://schemas.microsoft.com/office/drawing/2014/main" id="{9B510086-2805-423F-B53D-A48FF1813E6E}"/>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03E74E02-9E3F-1A83-5509-76694354D029}"/>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8" name="async function axiosAwaitExample() {…">
              <a:extLst>
                <a:ext uri="{FF2B5EF4-FFF2-40B4-BE49-F238E27FC236}">
                  <a16:creationId xmlns:a16="http://schemas.microsoft.com/office/drawing/2014/main" id="{8B9A9BD0-D4E8-C784-9F73-1F60CB9E948F}"/>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982D0330-E4CD-DB66-9628-EED9BC6B8AE0}"/>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~400msec</a:t>
              </a:r>
            </a:p>
          </p:txBody>
        </p:sp>
        <p:sp>
          <p:nvSpPr>
            <p:cNvPr id="11" name="TextBox 10">
              <a:extLst>
                <a:ext uri="{FF2B5EF4-FFF2-40B4-BE49-F238E27FC236}">
                  <a16:creationId xmlns:a16="http://schemas.microsoft.com/office/drawing/2014/main" id="{25AE02E9-DC28-A7F0-4EC6-39D09C845B67}"/>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~126msec</a:t>
              </a:r>
            </a:p>
          </p:txBody>
        </p:sp>
      </p:grpSp>
    </p:spTree>
    <p:extLst>
      <p:ext uri="{BB962C8B-B14F-4D97-AF65-F5344CB8AC3E}">
        <p14:creationId xmlns:p14="http://schemas.microsoft.com/office/powerpoint/2010/main" val="215697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95E0D-82FC-4B49-9FF4-97F1D2F52585}"/>
              </a:ext>
            </a:extLst>
          </p:cNvPr>
          <p:cNvSpPr>
            <a:spLocks noGrp="1"/>
          </p:cNvSpPr>
          <p:nvPr>
            <p:ph type="title"/>
          </p:nvPr>
        </p:nvSpPr>
        <p:spPr/>
        <p:txBody>
          <a:bodyPr/>
          <a:lstStyle/>
          <a:p>
            <a:r>
              <a:rPr lang="en-US" dirty="0"/>
              <a:t>Patterns for Concurrent Code:</a:t>
            </a:r>
            <a:br>
              <a:rPr lang="en-US" dirty="0"/>
            </a:br>
            <a:r>
              <a:rPr lang="en-US" dirty="0"/>
              <a:t>Example: Using a Web Service</a:t>
            </a:r>
          </a:p>
        </p:txBody>
      </p:sp>
      <p:sp>
        <p:nvSpPr>
          <p:cNvPr id="5" name="Rectangle 4">
            <a:extLst>
              <a:ext uri="{FF2B5EF4-FFF2-40B4-BE49-F238E27FC236}">
                <a16:creationId xmlns:a16="http://schemas.microsoft.com/office/drawing/2014/main" id="{2F74EBD6-035E-4640-9C63-B8599DE6E133}"/>
              </a:ext>
            </a:extLst>
          </p:cNvPr>
          <p:cNvSpPr/>
          <p:nvPr/>
        </p:nvSpPr>
        <p:spPr>
          <a:xfrm>
            <a:off x="838200" y="2035229"/>
            <a:ext cx="9563100" cy="4770537"/>
          </a:xfrm>
          <a:prstGeom prst="rect">
            <a:avLst/>
          </a:prstGeom>
        </p:spPr>
        <p:txBody>
          <a:bodyPr wrap="square">
            <a:spAutoFit/>
          </a:bodyPr>
          <a:lstStyle/>
          <a:p>
            <a:pPr algn="l"/>
            <a:r>
              <a:rPr lang="en-US" sz="1600" dirty="0">
                <a:solidFill>
                  <a:srgbClr val="000000"/>
                </a:solidFill>
                <a:latin typeface="Consolas" panose="020B0609020204030204" pitchFamily="49" charset="0"/>
              </a:rPr>
              <a:t>POST /transcripts    </a:t>
            </a:r>
          </a:p>
          <a:p>
            <a:pPr algn="l"/>
            <a:r>
              <a:rPr lang="en-US" sz="1600" dirty="0">
                <a:solidFill>
                  <a:srgbClr val="000000"/>
                </a:solidFill>
                <a:latin typeface="Consolas" panose="020B0609020204030204" pitchFamily="49" charset="0"/>
              </a:rPr>
              <a:t> -- adds a new student to the database, </a:t>
            </a:r>
          </a:p>
          <a:p>
            <a:pPr algn="l"/>
            <a:r>
              <a:rPr lang="en-US" sz="1600" dirty="0">
                <a:solidFill>
                  <a:srgbClr val="000000"/>
                </a:solidFill>
                <a:latin typeface="Consolas" panose="020B0609020204030204" pitchFamily="49" charset="0"/>
              </a:rPr>
              <a:t> -- returns an ID for this student. </a:t>
            </a:r>
          </a:p>
          <a:p>
            <a:pPr algn="l"/>
            <a:r>
              <a:rPr lang="en-US" sz="1600" dirty="0">
                <a:solidFill>
                  <a:srgbClr val="000000"/>
                </a:solidFill>
                <a:latin typeface="Consolas" panose="020B0609020204030204" pitchFamily="49" charset="0"/>
              </a:rPr>
              <a:t> -- requires a body parameter 'name'</a:t>
            </a:r>
            <a:endParaRPr lang="en-US" sz="1600" dirty="0">
              <a:solidFill>
                <a:srgbClr val="000000"/>
              </a:solidFill>
              <a:highlight>
                <a:srgbClr val="FFFF00"/>
              </a:highlight>
              <a:latin typeface="Consolas" panose="020B0609020204030204" pitchFamily="49" charset="0"/>
            </a:endParaRPr>
          </a:p>
          <a:p>
            <a:pPr algn="l"/>
            <a:r>
              <a:rPr lang="en-US" sz="1600" dirty="0">
                <a:solidFill>
                  <a:srgbClr val="000000"/>
                </a:solidFill>
                <a:latin typeface="Consolas" panose="020B0609020204030204" pitchFamily="49" charset="0"/>
              </a:rPr>
              <a:t> -- Multiple students may have the same name.</a:t>
            </a:r>
          </a:p>
          <a:p>
            <a:pPr algn="l"/>
            <a:r>
              <a:rPr lang="en-US" sz="1600" dirty="0">
                <a:solidFill>
                  <a:srgbClr val="000000"/>
                </a:solidFill>
                <a:latin typeface="Consolas" panose="020B0609020204030204" pitchFamily="49" charset="0"/>
              </a:rPr>
              <a:t>GET  /transcripts/:ID           </a:t>
            </a:r>
          </a:p>
          <a:p>
            <a:pPr algn="l"/>
            <a:r>
              <a:rPr lang="en-US" sz="1600" dirty="0">
                <a:solidFill>
                  <a:srgbClr val="000000"/>
                </a:solidFill>
                <a:latin typeface="Consolas" panose="020B0609020204030204" pitchFamily="49" charset="0"/>
              </a:rPr>
              <a:t> -- returns transcript for student with given ID.  Fails if no such student</a:t>
            </a:r>
          </a:p>
          <a:p>
            <a:pPr algn="l"/>
            <a:r>
              <a:rPr lang="en-US" sz="1600" dirty="0">
                <a:solidFill>
                  <a:srgbClr val="000000"/>
                </a:solidFill>
                <a:latin typeface="Consolas" panose="020B0609020204030204" pitchFamily="49" charset="0"/>
              </a:rPr>
              <a:t>DELETE /transcripts/:ID          </a:t>
            </a:r>
          </a:p>
          <a:p>
            <a:pPr algn="l"/>
            <a:r>
              <a:rPr lang="en-US" sz="1600" dirty="0">
                <a:solidFill>
                  <a:srgbClr val="000000"/>
                </a:solidFill>
                <a:latin typeface="Consolas" panose="020B0609020204030204" pitchFamily="49" charset="0"/>
              </a:rPr>
              <a:t> -- deletes transcript for student with the given ID, fails if no such student</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POST /transcripts/:</a:t>
            </a:r>
            <a:r>
              <a:rPr lang="en-US" sz="1600" dirty="0" err="1">
                <a:solidFill>
                  <a:srgbClr val="000000"/>
                </a:solidFill>
                <a:latin typeface="Consolas" panose="020B0609020204030204" pitchFamily="49" charset="0"/>
              </a:rPr>
              <a:t>studentID</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courseNumber</a:t>
            </a:r>
            <a:endParaRPr lang="en-US" sz="1600" dirty="0">
              <a:solidFill>
                <a:srgbClr val="000000"/>
              </a:solidFill>
              <a:latin typeface="Consolas" panose="020B0609020204030204" pitchFamily="49" charset="0"/>
            </a:endParaRPr>
          </a:p>
          <a:p>
            <a:pPr algn="l"/>
            <a:r>
              <a:rPr lang="en-US" sz="1600" dirty="0">
                <a:solidFill>
                  <a:srgbClr val="000000"/>
                </a:solidFill>
                <a:latin typeface="Consolas" panose="020B0609020204030204" pitchFamily="49" charset="0"/>
              </a:rPr>
              <a:t> -- adds an entry in this student's transcript with given name and course.  </a:t>
            </a:r>
          </a:p>
          <a:p>
            <a:pPr algn="l"/>
            <a:r>
              <a:rPr lang="en-US" sz="1600" dirty="0">
                <a:solidFill>
                  <a:srgbClr val="000000"/>
                </a:solidFill>
                <a:latin typeface="Consolas" panose="020B0609020204030204" pitchFamily="49" charset="0"/>
              </a:rPr>
              <a:t> -- Requires a body parameter 'grade’</a:t>
            </a:r>
          </a:p>
          <a:p>
            <a:pPr algn="l"/>
            <a:r>
              <a:rPr lang="en-US" sz="1600" dirty="0">
                <a:solidFill>
                  <a:srgbClr val="000000"/>
                </a:solidFill>
                <a:latin typeface="Consolas" panose="020B0609020204030204" pitchFamily="49" charset="0"/>
              </a:rPr>
              <a:t> -- Fails if there is already an entry for this course in the student's transcript </a:t>
            </a:r>
          </a:p>
          <a:p>
            <a:pPr algn="l"/>
            <a:r>
              <a:rPr lang="en-US" sz="1600" dirty="0">
                <a:solidFill>
                  <a:srgbClr val="000000"/>
                </a:solidFill>
                <a:latin typeface="Consolas" panose="020B0609020204030204" pitchFamily="49" charset="0"/>
              </a:rPr>
              <a:t>GET  /transcripts/:</a:t>
            </a:r>
            <a:r>
              <a:rPr lang="en-US" sz="1600" dirty="0" err="1">
                <a:solidFill>
                  <a:srgbClr val="000000"/>
                </a:solidFill>
                <a:latin typeface="Consolas" panose="020B0609020204030204" pitchFamily="49" charset="0"/>
              </a:rPr>
              <a:t>studentID</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courseNumber</a:t>
            </a:r>
            <a:r>
              <a:rPr lang="en-US" sz="1600" dirty="0">
                <a:solidFill>
                  <a:srgbClr val="000000"/>
                </a:solidFill>
                <a:latin typeface="Consolas" panose="020B0609020204030204" pitchFamily="49" charset="0"/>
              </a:rPr>
              <a:t>  </a:t>
            </a:r>
          </a:p>
          <a:p>
            <a:pPr algn="l"/>
            <a:r>
              <a:rPr lang="en-US" sz="1600" dirty="0">
                <a:solidFill>
                  <a:srgbClr val="000000"/>
                </a:solidFill>
                <a:latin typeface="Consolas" panose="020B0609020204030204" pitchFamily="49" charset="0"/>
              </a:rPr>
              <a:t> -- returns the student's grade in the specified course.  </a:t>
            </a:r>
          </a:p>
          <a:p>
            <a:pPr algn="l"/>
            <a:r>
              <a:rPr lang="en-US" sz="1600" dirty="0">
                <a:solidFill>
                  <a:srgbClr val="000000"/>
                </a:solidFill>
                <a:latin typeface="Consolas" panose="020B0609020204030204" pitchFamily="49" charset="0"/>
              </a:rPr>
              <a:t> -- Fails if student or course is missing.</a:t>
            </a:r>
          </a:p>
          <a:p>
            <a:pPr algn="l"/>
            <a:r>
              <a:rPr lang="en-US" sz="1600" dirty="0">
                <a:solidFill>
                  <a:srgbClr val="000000"/>
                </a:solidFill>
                <a:latin typeface="Consolas" panose="020B0609020204030204" pitchFamily="49" charset="0"/>
              </a:rPr>
              <a:t>GET  /</a:t>
            </a:r>
            <a:r>
              <a:rPr lang="en-US" sz="1600" dirty="0" err="1">
                <a:solidFill>
                  <a:srgbClr val="000000"/>
                </a:solidFill>
                <a:latin typeface="Consolas" panose="020B0609020204030204" pitchFamily="49" charset="0"/>
              </a:rPr>
              <a:t>studentids?name</a:t>
            </a:r>
            <a:r>
              <a:rPr lang="en-US" sz="1600" dirty="0">
                <a:solidFill>
                  <a:srgbClr val="000000"/>
                </a:solidFill>
                <a:latin typeface="Consolas" panose="020B0609020204030204" pitchFamily="49" charset="0"/>
              </a:rPr>
              <a:t>=string     </a:t>
            </a:r>
          </a:p>
          <a:p>
            <a:pPr algn="l"/>
            <a:r>
              <a:rPr lang="en-US" sz="1600" dirty="0">
                <a:solidFill>
                  <a:srgbClr val="000000"/>
                </a:solidFill>
                <a:latin typeface="Consolas" panose="020B0609020204030204" pitchFamily="49" charset="0"/>
              </a:rPr>
              <a:t> -- returns list of IDs for student with the given name</a:t>
            </a:r>
          </a:p>
          <a:p>
            <a:pPr algn="l"/>
            <a:endParaRPr lang="en-US" sz="16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406CAC18-7AA2-C52F-8BFD-86B4E690FA34}"/>
              </a:ext>
            </a:extLst>
          </p:cNvPr>
          <p:cNvSpPr/>
          <p:nvPr/>
        </p:nvSpPr>
        <p:spPr>
          <a:xfrm>
            <a:off x="7529512" y="1770009"/>
            <a:ext cx="3533775" cy="1314450"/>
          </a:xfrm>
          <a:prstGeom prst="roundRect">
            <a:avLst/>
          </a:prstGeom>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l"/>
            <a:r>
              <a:rPr lang="en-US" sz="2800" dirty="0">
                <a:solidFill>
                  <a:schemeClr val="tx1"/>
                </a:solidFill>
              </a:rPr>
              <a:t>Here is a web service we’d like to talk to.</a:t>
            </a:r>
          </a:p>
        </p:txBody>
      </p:sp>
    </p:spTree>
    <p:extLst>
      <p:ext uri="{BB962C8B-B14F-4D97-AF65-F5344CB8AC3E}">
        <p14:creationId xmlns:p14="http://schemas.microsoft.com/office/powerpoint/2010/main" val="1466156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Example: Writing Asynchronous Tasks"/>
          <p:cNvSpPr txBox="1">
            <a:spLocks noGrp="1"/>
          </p:cNvSpPr>
          <p:nvPr>
            <p:ph type="title"/>
          </p:nvPr>
        </p:nvSpPr>
        <p:spPr>
          <a:prstGeom prst="rect">
            <a:avLst/>
          </a:prstGeom>
        </p:spPr>
        <p:txBody>
          <a:bodyPr>
            <a:normAutofit/>
          </a:bodyPr>
          <a:lstStyle/>
          <a:p>
            <a:r>
              <a:rPr lang="en-US" dirty="0"/>
              <a:t>An Example Task Using the Transcript Server</a:t>
            </a:r>
            <a:endParaRPr dirty="0"/>
          </a:p>
        </p:txBody>
      </p:sp>
      <p:sp>
        <p:nvSpPr>
          <p:cNvPr id="576" name="Transcript Server: Calculating statistics (async/await)"/>
          <p:cNvSpPr txBox="1">
            <a:spLocks noGrp="1"/>
          </p:cNvSpPr>
          <p:nvPr>
            <p:ph type="body" idx="1"/>
          </p:nvPr>
        </p:nvSpPr>
        <p:spPr>
          <a:xfrm>
            <a:off x="838200" y="1996768"/>
            <a:ext cx="10515600" cy="435133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pPr marL="304800" indent="-304800" algn="l">
              <a:lnSpc>
                <a:spcPct val="90000"/>
              </a:lnSpc>
              <a:spcBef>
                <a:spcPts val="650"/>
              </a:spcBef>
              <a:buSzPct val="123000"/>
              <a:buChar char="•"/>
              <a:defRPr sz="4800">
                <a:solidFill>
                  <a:srgbClr val="000000"/>
                </a:solidFill>
              </a:defRPr>
            </a:pPr>
            <a:r>
              <a:rPr lang="en-US" sz="2400" dirty="0"/>
              <a:t>Given an array of </a:t>
            </a:r>
            <a:r>
              <a:rPr lang="en-US" sz="2400" dirty="0" err="1"/>
              <a:t>StudentIDs</a:t>
            </a:r>
            <a:r>
              <a:rPr lang="en-US" sz="2400" dirty="0"/>
              <a:t>:</a:t>
            </a:r>
          </a:p>
          <a:p>
            <a:pPr marL="609600" lvl="1" indent="-304800" algn="l">
              <a:lnSpc>
                <a:spcPct val="90000"/>
              </a:lnSpc>
              <a:spcBef>
                <a:spcPts val="650"/>
              </a:spcBef>
              <a:buSzPct val="123000"/>
              <a:buChar char="•"/>
              <a:defRPr sz="4800">
                <a:solidFill>
                  <a:srgbClr val="000000"/>
                </a:solidFill>
              </a:defRPr>
            </a:pPr>
            <a:r>
              <a:rPr lang="en-US" sz="2400" dirty="0"/>
              <a:t>Request each student’s transcript, and save it to disk so that we have a copy</a:t>
            </a:r>
          </a:p>
          <a:p>
            <a:pPr marL="609600" lvl="1" indent="-304800" algn="l">
              <a:lnSpc>
                <a:spcPct val="90000"/>
              </a:lnSpc>
              <a:spcBef>
                <a:spcPts val="650"/>
              </a:spcBef>
              <a:buSzPct val="123000"/>
              <a:buChar char="•"/>
              <a:defRPr sz="4800">
                <a:solidFill>
                  <a:srgbClr val="000000">
                    <a:alpha val="45923"/>
                  </a:srgbClr>
                </a:solidFill>
              </a:defRPr>
            </a:pPr>
            <a:r>
              <a:rPr lang="en-US" sz="2400" dirty="0">
                <a:solidFill>
                  <a:srgbClr val="000000"/>
                </a:solidFill>
              </a:rPr>
              <a:t>Once all of the pages are downloaded and saved, print out the total size of all of the files that were saved</a:t>
            </a:r>
          </a:p>
          <a:p>
            <a:endParaRPr dirty="0"/>
          </a:p>
        </p:txBody>
      </p:sp>
    </p:spTree>
    <p:extLst>
      <p:ext uri="{BB962C8B-B14F-4D97-AF65-F5344CB8AC3E}">
        <p14:creationId xmlns:p14="http://schemas.microsoft.com/office/powerpoint/2010/main" val="2501318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8B62-E4A0-428A-AFBC-D35D2E9944A3}"/>
              </a:ext>
            </a:extLst>
          </p:cNvPr>
          <p:cNvSpPr>
            <a:spLocks noGrp="1"/>
          </p:cNvSpPr>
          <p:nvPr>
            <p:ph type="title"/>
          </p:nvPr>
        </p:nvSpPr>
        <p:spPr/>
        <p:txBody>
          <a:bodyPr/>
          <a:lstStyle/>
          <a:p>
            <a:r>
              <a:rPr lang="en-US" dirty="0"/>
              <a:t>Generating a promise for a student</a:t>
            </a:r>
          </a:p>
        </p:txBody>
      </p:sp>
      <p:sp>
        <p:nvSpPr>
          <p:cNvPr id="3" name="Text Placeholder 2">
            <a:extLst>
              <a:ext uri="{FF2B5EF4-FFF2-40B4-BE49-F238E27FC236}">
                <a16:creationId xmlns:a16="http://schemas.microsoft.com/office/drawing/2014/main" id="{841D90B3-BF0D-41A0-8557-317B916F8E2F}"/>
              </a:ext>
            </a:extLst>
          </p:cNvPr>
          <p:cNvSpPr>
            <a:spLocks noGrp="1"/>
          </p:cNvSpPr>
          <p:nvPr>
            <p:ph type="body" idx="1"/>
          </p:nvPr>
        </p:nvSpPr>
        <p:spPr/>
        <p:txBody>
          <a:bodyPr>
            <a:normAutofit/>
          </a:bodyPr>
          <a:lstStyle/>
          <a:p>
            <a:endParaRPr lang="en-US"/>
          </a:p>
        </p:txBody>
      </p:sp>
      <p:sp>
        <p:nvSpPr>
          <p:cNvPr id="8" name="TextBox 7">
            <a:extLst>
              <a:ext uri="{FF2B5EF4-FFF2-40B4-BE49-F238E27FC236}">
                <a16:creationId xmlns:a16="http://schemas.microsoft.com/office/drawing/2014/main" id="{7706C27D-BC0D-4E7B-BD4F-2B2AEFA4A605}"/>
              </a:ext>
            </a:extLst>
          </p:cNvPr>
          <p:cNvSpPr txBox="1"/>
          <p:nvPr/>
        </p:nvSpPr>
        <p:spPr>
          <a:xfrm>
            <a:off x="723900" y="2551837"/>
            <a:ext cx="11353799" cy="1815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promiseForTranscript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response</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axios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get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`https://rest-</a:t>
            </a:r>
            <a:r>
              <a:rPr lang="en-US" sz="1600" b="0" dirty="0" err="1">
                <a:solidFill>
                  <a:srgbClr val="A31515"/>
                </a:solidFill>
                <a:effectLst/>
                <a:latin typeface="Consolas" panose="020B0609020204030204" pitchFamily="49" charset="0"/>
              </a:rPr>
              <a:t>example.covey.town</a:t>
            </a:r>
            <a:r>
              <a:rPr lang="en-US" sz="1600" b="0" dirty="0">
                <a:solidFill>
                  <a:srgbClr val="A31515"/>
                </a:solidFill>
                <a:effectLst/>
                <a:latin typeface="Consolas" panose="020B0609020204030204" pitchFamily="49" charset="0"/>
              </a:rPr>
              <a:t>/transcripts/</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chemeClr val="bg1"/>
                </a:solidFill>
                <a:effectLst/>
                <a:latin typeface="Consolas" panose="020B0609020204030204" pitchFamily="49" charset="0"/>
              </a:rPr>
              <a:t>        await </a:t>
            </a:r>
            <a:r>
              <a:rPr lang="en-US" sz="1600" b="0" dirty="0" err="1">
                <a:solidFill>
                  <a:schemeClr val="bg1"/>
                </a:solidFill>
                <a:effectLst/>
                <a:latin typeface="Consolas" panose="020B0609020204030204" pitchFamily="49" charset="0"/>
              </a:rPr>
              <a:t>fsPromises.writeFile</a:t>
            </a:r>
            <a:r>
              <a:rPr lang="en-US" sz="1600" b="0" dirty="0">
                <a:solidFill>
                  <a:schemeClr val="bg1"/>
                </a:solidFill>
                <a:effectLst/>
                <a:latin typeface="Consolas" panose="020B0609020204030204" pitchFamily="49" charset="0"/>
              </a:rPr>
              <a:t>(`transcript-${</a:t>
            </a:r>
            <a:r>
              <a:rPr lang="en-US" sz="1600" b="0" dirty="0" err="1">
                <a:solidFill>
                  <a:schemeClr val="bg1"/>
                </a:solidFill>
                <a:effectLst/>
                <a:latin typeface="Consolas" panose="020B0609020204030204" pitchFamily="49" charset="0"/>
              </a:rPr>
              <a:t>response.data.student.studentID</a:t>
            </a:r>
            <a:r>
              <a:rPr lang="en-US" sz="1600" b="0" dirty="0">
                <a:solidFill>
                  <a:schemeClr val="bg1"/>
                </a:solidFill>
                <a:effectLst/>
                <a:latin typeface="Consolas" panose="020B0609020204030204" pitchFamily="49" charset="0"/>
              </a:rPr>
              <a:t>}.json`,</a:t>
            </a:r>
          </a:p>
          <a:p>
            <a:pPr algn="l"/>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JSON.stringify</a:t>
            </a:r>
            <a:r>
              <a:rPr lang="en-US" sz="1600" b="0" dirty="0">
                <a:solidFill>
                  <a:schemeClr val="bg1"/>
                </a:solidFill>
                <a:effectLst/>
                <a:latin typeface="Consolas" panose="020B0609020204030204" pitchFamily="49" charset="0"/>
              </a:rPr>
              <a:t>(</a:t>
            </a:r>
            <a:r>
              <a:rPr lang="en-US" sz="1600" b="0" dirty="0" err="1">
                <a:solidFill>
                  <a:schemeClr val="bg1"/>
                </a:solidFill>
                <a:effectLst/>
                <a:latin typeface="Consolas" panose="020B0609020204030204" pitchFamily="49" charset="0"/>
              </a:rPr>
              <a:t>response.data</a:t>
            </a:r>
            <a:r>
              <a:rPr lang="en-US" sz="1600" b="0" dirty="0">
                <a:solidFill>
                  <a:schemeClr val="bg1"/>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grpSp>
        <p:nvGrpSpPr>
          <p:cNvPr id="9" name="Group">
            <a:extLst>
              <a:ext uri="{FF2B5EF4-FFF2-40B4-BE49-F238E27FC236}">
                <a16:creationId xmlns:a16="http://schemas.microsoft.com/office/drawing/2014/main" id="{8AD2FF88-BAD7-4180-9DAF-9AD125BED9E3}"/>
              </a:ext>
            </a:extLst>
          </p:cNvPr>
          <p:cNvGrpSpPr/>
          <p:nvPr/>
        </p:nvGrpSpPr>
        <p:grpSpPr>
          <a:xfrm>
            <a:off x="2441504" y="2819926"/>
            <a:ext cx="2435814" cy="1920357"/>
            <a:chOff x="850878" y="-3878505"/>
            <a:chExt cx="4871627" cy="3840712"/>
          </a:xfrm>
        </p:grpSpPr>
        <p:sp>
          <p:nvSpPr>
            <p:cNvPr id="10" name="await: wait for promise to resolve, then get its resolved value">
              <a:extLst>
                <a:ext uri="{FF2B5EF4-FFF2-40B4-BE49-F238E27FC236}">
                  <a16:creationId xmlns:a16="http://schemas.microsoft.com/office/drawing/2014/main" id="{6280075C-2E79-4723-8612-BD05E5822B54}"/>
                </a:ext>
              </a:extLst>
            </p:cNvPr>
            <p:cNvSpPr/>
            <p:nvPr/>
          </p:nvSpPr>
          <p:spPr>
            <a:xfrm>
              <a:off x="850878" y="-879049"/>
              <a:ext cx="3559209" cy="84125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The promise is to call </a:t>
              </a:r>
              <a:r>
                <a:rPr lang="en-US" dirty="0" err="1">
                  <a:latin typeface="Menlo Regular"/>
                  <a:ea typeface="Menlo Regular"/>
                  <a:cs typeface="Menlo Regular"/>
                  <a:sym typeface="Menlo Regular"/>
                </a:rPr>
                <a:t>axios</a:t>
              </a:r>
              <a:r>
                <a:rPr lang="en-US" dirty="0">
                  <a:latin typeface="Menlo Regular"/>
                  <a:ea typeface="Menlo Regular"/>
                  <a:cs typeface="Menlo Regular"/>
                  <a:sym typeface="Menlo Regular"/>
                </a:rPr>
                <a:t> and wait for the result.</a:t>
              </a:r>
              <a:endParaRPr dirty="0"/>
            </a:p>
          </p:txBody>
        </p:sp>
        <p:sp>
          <p:nvSpPr>
            <p:cNvPr id="11" name="Callout">
              <a:extLst>
                <a:ext uri="{FF2B5EF4-FFF2-40B4-BE49-F238E27FC236}">
                  <a16:creationId xmlns:a16="http://schemas.microsoft.com/office/drawing/2014/main" id="{2D6EB73D-548E-40B3-AE4F-DC5EF2DBA952}"/>
                </a:ext>
              </a:extLst>
            </p:cNvPr>
            <p:cNvSpPr/>
            <p:nvPr/>
          </p:nvSpPr>
          <p:spPr>
            <a:xfrm rot="16200000">
              <a:off x="2896794" y="-4144815"/>
              <a:ext cx="2559402" cy="3092021"/>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12" name="Group">
            <a:extLst>
              <a:ext uri="{FF2B5EF4-FFF2-40B4-BE49-F238E27FC236}">
                <a16:creationId xmlns:a16="http://schemas.microsoft.com/office/drawing/2014/main" id="{B3320D45-BB60-4C81-AEAC-187148CFEADC}"/>
              </a:ext>
            </a:extLst>
          </p:cNvPr>
          <p:cNvGrpSpPr/>
          <p:nvPr/>
        </p:nvGrpSpPr>
        <p:grpSpPr>
          <a:xfrm>
            <a:off x="247998" y="2617444"/>
            <a:ext cx="1779606" cy="1567850"/>
            <a:chOff x="-2187310" y="-5061169"/>
            <a:chExt cx="3559211" cy="3135696"/>
          </a:xfrm>
        </p:grpSpPr>
        <p:sp>
          <p:nvSpPr>
            <p:cNvPr id="13" name="await: wait for promise to resolve, then get its resolved value">
              <a:extLst>
                <a:ext uri="{FF2B5EF4-FFF2-40B4-BE49-F238E27FC236}">
                  <a16:creationId xmlns:a16="http://schemas.microsoft.com/office/drawing/2014/main" id="{E45DBE74-033E-4FC9-860E-30F2D815E91C}"/>
                </a:ext>
              </a:extLst>
            </p:cNvPr>
            <p:cNvSpPr/>
            <p:nvPr/>
          </p:nvSpPr>
          <p:spPr>
            <a:xfrm>
              <a:off x="-2187310" y="-2766728"/>
              <a:ext cx="3559211" cy="84125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Here is something we plan to do later</a:t>
              </a:r>
              <a:endParaRPr dirty="0"/>
            </a:p>
          </p:txBody>
        </p:sp>
        <p:sp>
          <p:nvSpPr>
            <p:cNvPr id="14" name="Callout">
              <a:extLst>
                <a:ext uri="{FF2B5EF4-FFF2-40B4-BE49-F238E27FC236}">
                  <a16:creationId xmlns:a16="http://schemas.microsoft.com/office/drawing/2014/main" id="{06B74BEB-4040-402F-817B-F76829A16F85}"/>
                </a:ext>
              </a:extLst>
            </p:cNvPr>
            <p:cNvSpPr/>
            <p:nvPr/>
          </p:nvSpPr>
          <p:spPr>
            <a:xfrm rot="16200000">
              <a:off x="-1557458" y="-5092345"/>
              <a:ext cx="1911338" cy="1973690"/>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extLst>
      <p:ext uri="{BB962C8B-B14F-4D97-AF65-F5344CB8AC3E}">
        <p14:creationId xmlns:p14="http://schemas.microsoft.com/office/powerpoint/2010/main" val="25598294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dvAuto="0"/>
      <p:bldP spid="12"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8B62-E4A0-428A-AFBC-D35D2E9944A3}"/>
              </a:ext>
            </a:extLst>
          </p:cNvPr>
          <p:cNvSpPr>
            <a:spLocks noGrp="1"/>
          </p:cNvSpPr>
          <p:nvPr>
            <p:ph type="title"/>
          </p:nvPr>
        </p:nvSpPr>
        <p:spPr/>
        <p:txBody>
          <a:bodyPr/>
          <a:lstStyle/>
          <a:p>
            <a:r>
              <a:rPr lang="en-US" dirty="0"/>
              <a:t>Generating a promise for a student (cont’d)</a:t>
            </a:r>
          </a:p>
        </p:txBody>
      </p:sp>
      <p:sp>
        <p:nvSpPr>
          <p:cNvPr id="3" name="Text Placeholder 2">
            <a:extLst>
              <a:ext uri="{FF2B5EF4-FFF2-40B4-BE49-F238E27FC236}">
                <a16:creationId xmlns:a16="http://schemas.microsoft.com/office/drawing/2014/main" id="{841D90B3-BF0D-41A0-8557-317B916F8E2F}"/>
              </a:ext>
            </a:extLst>
          </p:cNvPr>
          <p:cNvSpPr>
            <a:spLocks noGrp="1"/>
          </p:cNvSpPr>
          <p:nvPr>
            <p:ph type="body" idx="1"/>
          </p:nvPr>
        </p:nvSpPr>
        <p:spPr/>
        <p:txBody>
          <a:bodyPr>
            <a:normAutofit/>
          </a:bodyPr>
          <a:lstStyle/>
          <a:p>
            <a:endParaRPr lang="en-US"/>
          </a:p>
        </p:txBody>
      </p:sp>
      <p:sp>
        <p:nvSpPr>
          <p:cNvPr id="8" name="TextBox 7">
            <a:extLst>
              <a:ext uri="{FF2B5EF4-FFF2-40B4-BE49-F238E27FC236}">
                <a16:creationId xmlns:a16="http://schemas.microsoft.com/office/drawing/2014/main" id="{7706C27D-BC0D-4E7B-BD4F-2B2AEFA4A605}"/>
              </a:ext>
            </a:extLst>
          </p:cNvPr>
          <p:cNvSpPr txBox="1"/>
          <p:nvPr/>
        </p:nvSpPr>
        <p:spPr>
          <a:xfrm>
            <a:off x="723900" y="2551837"/>
            <a:ext cx="11353799" cy="1815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promiseForTranscript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response</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axios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get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`https://rest-</a:t>
            </a:r>
            <a:r>
              <a:rPr lang="en-US" sz="1600" b="0" dirty="0" err="1">
                <a:solidFill>
                  <a:srgbClr val="A31515"/>
                </a:solidFill>
                <a:effectLst/>
                <a:latin typeface="Consolas" panose="020B0609020204030204" pitchFamily="49" charset="0"/>
              </a:rPr>
              <a:t>example.covey.town</a:t>
            </a:r>
            <a:r>
              <a:rPr lang="en-US" sz="1600" b="0" dirty="0">
                <a:solidFill>
                  <a:srgbClr val="A31515"/>
                </a:solidFill>
                <a:effectLst/>
                <a:latin typeface="Consolas" panose="020B0609020204030204" pitchFamily="49" charset="0"/>
              </a:rPr>
              <a:t>/transcripts/</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fsPromises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writeFile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`transcript-</a:t>
            </a:r>
            <a:r>
              <a:rPr lang="en-US" sz="1600" b="0" dirty="0">
                <a:solidFill>
                  <a:srgbClr val="0000FF"/>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response</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data</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.json`</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JSON</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stringify</a:t>
            </a:r>
            <a:r>
              <a:rPr lang="en-US" sz="1600" b="0" dirty="0">
                <a:solidFill>
                  <a:srgbClr val="000000"/>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response</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data</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grpSp>
        <p:nvGrpSpPr>
          <p:cNvPr id="12" name="Group">
            <a:extLst>
              <a:ext uri="{FF2B5EF4-FFF2-40B4-BE49-F238E27FC236}">
                <a16:creationId xmlns:a16="http://schemas.microsoft.com/office/drawing/2014/main" id="{B3320D45-BB60-4C81-AEAC-187148CFEADC}"/>
              </a:ext>
            </a:extLst>
          </p:cNvPr>
          <p:cNvGrpSpPr/>
          <p:nvPr/>
        </p:nvGrpSpPr>
        <p:grpSpPr>
          <a:xfrm>
            <a:off x="723899" y="2300601"/>
            <a:ext cx="7456506" cy="3571422"/>
            <a:chOff x="-1235509" y="-5694854"/>
            <a:chExt cx="14913008" cy="7142834"/>
          </a:xfrm>
        </p:grpSpPr>
        <p:sp>
          <p:nvSpPr>
            <p:cNvPr id="13" name="await: wait for promise to resolve, then get its resolved value">
              <a:extLst>
                <a:ext uri="{FF2B5EF4-FFF2-40B4-BE49-F238E27FC236}">
                  <a16:creationId xmlns:a16="http://schemas.microsoft.com/office/drawing/2014/main" id="{E45DBE74-033E-4FC9-860E-30F2D815E91C}"/>
                </a:ext>
              </a:extLst>
            </p:cNvPr>
            <p:cNvSpPr/>
            <p:nvPr/>
          </p:nvSpPr>
          <p:spPr>
            <a:xfrm>
              <a:off x="10118288" y="-131938"/>
              <a:ext cx="3559211" cy="157991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When the file-writing promise is fulfilled, then the whole original promise is fulfilled.</a:t>
              </a:r>
              <a:endParaRPr dirty="0"/>
            </a:p>
          </p:txBody>
        </p:sp>
        <p:sp>
          <p:nvSpPr>
            <p:cNvPr id="14" name="Callout">
              <a:extLst>
                <a:ext uri="{FF2B5EF4-FFF2-40B4-BE49-F238E27FC236}">
                  <a16:creationId xmlns:a16="http://schemas.microsoft.com/office/drawing/2014/main" id="{06B74BEB-4040-402F-817B-F76829A16F85}"/>
                </a:ext>
              </a:extLst>
            </p:cNvPr>
            <p:cNvSpPr/>
            <p:nvPr/>
          </p:nvSpPr>
          <p:spPr>
            <a:xfrm rot="16200000" flipV="1">
              <a:off x="2361934" y="-9292297"/>
              <a:ext cx="5319649" cy="12514535"/>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18" name="Group">
            <a:extLst>
              <a:ext uri="{FF2B5EF4-FFF2-40B4-BE49-F238E27FC236}">
                <a16:creationId xmlns:a16="http://schemas.microsoft.com/office/drawing/2014/main" id="{6E91680A-BBF7-4069-894A-3EF13D76A868}"/>
              </a:ext>
            </a:extLst>
          </p:cNvPr>
          <p:cNvGrpSpPr/>
          <p:nvPr/>
        </p:nvGrpSpPr>
        <p:grpSpPr>
          <a:xfrm>
            <a:off x="1696339" y="3081516"/>
            <a:ext cx="4742561" cy="1908214"/>
            <a:chOff x="385055" y="-5061173"/>
            <a:chExt cx="6511344" cy="3816422"/>
          </a:xfrm>
        </p:grpSpPr>
        <p:sp>
          <p:nvSpPr>
            <p:cNvPr id="19" name="await: wait for promise to resolve, then get its resolved value">
              <a:extLst>
                <a:ext uri="{FF2B5EF4-FFF2-40B4-BE49-F238E27FC236}">
                  <a16:creationId xmlns:a16="http://schemas.microsoft.com/office/drawing/2014/main" id="{975702F7-31AE-46C3-AE25-EAE6BEE424B0}"/>
                </a:ext>
              </a:extLst>
            </p:cNvPr>
            <p:cNvSpPr/>
            <p:nvPr/>
          </p:nvSpPr>
          <p:spPr>
            <a:xfrm>
              <a:off x="3337188" y="-2455337"/>
              <a:ext cx="3559211" cy="121058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After we get the response, make a new promise: this time to write the result to a file. T</a:t>
              </a:r>
              <a:r>
                <a:rPr lang="en-US" dirty="0">
                  <a:latin typeface="Menlo Regular"/>
                  <a:sym typeface="Menlo Regular"/>
                </a:rPr>
                <a:t>hen wait for that to finish.</a:t>
              </a:r>
              <a:endParaRPr dirty="0"/>
            </a:p>
          </p:txBody>
        </p:sp>
        <p:sp>
          <p:nvSpPr>
            <p:cNvPr id="20" name="Callout">
              <a:extLst>
                <a:ext uri="{FF2B5EF4-FFF2-40B4-BE49-F238E27FC236}">
                  <a16:creationId xmlns:a16="http://schemas.microsoft.com/office/drawing/2014/main" id="{991BF98D-3A83-49D2-9A7B-DA4768494BF3}"/>
                </a:ext>
              </a:extLst>
            </p:cNvPr>
            <p:cNvSpPr/>
            <p:nvPr/>
          </p:nvSpPr>
          <p:spPr>
            <a:xfrm rot="16200000" flipV="1">
              <a:off x="1443434" y="-6119552"/>
              <a:ext cx="2294443" cy="4411201"/>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extLst>
      <p:ext uri="{BB962C8B-B14F-4D97-AF65-F5344CB8AC3E}">
        <p14:creationId xmlns:p14="http://schemas.microsoft.com/office/powerpoint/2010/main" val="10792780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dvAuto="0"/>
      <p:bldP spid="18"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2314319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normAutofit/>
          </a:bodyPr>
          <a:lstStyle/>
          <a:p>
            <a:r>
              <a:rPr lang="en-US" dirty="0"/>
              <a:t>Now, actually generate all the promises</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idx="1"/>
          </p:nvPr>
        </p:nvSpPr>
        <p:spPr/>
        <p:txBody>
          <a:bodyPr>
            <a:normAutofit/>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chemeClr val="bg1"/>
                </a:solidFill>
                <a:effectLst/>
                <a:latin typeface="Consolas" panose="020B0609020204030204" pitchFamily="49" charset="0"/>
              </a:rPr>
              <a:t>await </a:t>
            </a:r>
            <a:r>
              <a:rPr lang="en-US" sz="1800" b="0" dirty="0" err="1">
                <a:solidFill>
                  <a:schemeClr val="bg1"/>
                </a:solidFill>
                <a:effectLst/>
                <a:latin typeface="Consolas" panose="020B0609020204030204" pitchFamily="49" charset="0"/>
              </a:rPr>
              <a:t>Promise.all</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promisesForTranscripts</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const stats = await </a:t>
            </a:r>
            <a:r>
              <a:rPr lang="en-US" sz="1800" b="0" dirty="0" err="1">
                <a:solidFill>
                  <a:schemeClr val="bg1"/>
                </a:solidFill>
                <a:effectLst/>
                <a:latin typeface="Consolas" panose="020B0609020204030204" pitchFamily="49" charset="0"/>
              </a:rPr>
              <a:t>Promise.all</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studentIDs.map</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fsPromises.stat</a:t>
            </a:r>
            <a:r>
              <a:rPr lang="en-US" sz="1800" b="0" dirty="0">
                <a:solidFill>
                  <a:schemeClr val="bg1"/>
                </a:solidFill>
                <a:effectLst/>
                <a:latin typeface="Consolas" panose="020B0609020204030204" pitchFamily="49" charset="0"/>
              </a:rPr>
              <a:t>(`transcript-${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}.json`)));</a:t>
            </a:r>
          </a:p>
          <a:p>
            <a:pPr algn="l"/>
            <a:r>
              <a:rPr lang="en-US" sz="1800" b="0" dirty="0">
                <a:solidFill>
                  <a:schemeClr val="bg1"/>
                </a:solidFill>
                <a:effectLst/>
                <a:latin typeface="Consolas" panose="020B0609020204030204" pitchFamily="49" charset="0"/>
              </a:rPr>
              <a:t>    const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stats.reduce</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a:t>
            </a:r>
            <a:r>
              <a:rPr lang="en-US" sz="1800" b="0" dirty="0" err="1">
                <a:solidFill>
                  <a:schemeClr val="bg1"/>
                </a:solidFill>
                <a:effectLst/>
                <a:latin typeface="Consolas" panose="020B0609020204030204" pitchFamily="49" charset="0"/>
              </a:rPr>
              <a:t>val</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val.size</a:t>
            </a:r>
            <a:r>
              <a:rPr lang="en-US" sz="1800" b="0" dirty="0">
                <a:solidFill>
                  <a:schemeClr val="bg1"/>
                </a:solidFill>
                <a:effectLst/>
                <a:latin typeface="Consolas" panose="020B0609020204030204" pitchFamily="49" charset="0"/>
              </a:rPr>
              <a:t>, 0);</a:t>
            </a:r>
          </a:p>
          <a:p>
            <a:pPr algn="l"/>
            <a:r>
              <a:rPr lang="en-US" sz="1800" b="0" dirty="0">
                <a:solidFill>
                  <a:schemeClr val="bg1"/>
                </a:solidFill>
                <a:effectLst/>
                <a:latin typeface="Consolas" panose="020B0609020204030204" pitchFamily="49" charset="0"/>
              </a:rPr>
              <a:t>    console.log(`Finished calculating size: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console.log('Done');</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grpSp>
        <p:nvGrpSpPr>
          <p:cNvPr id="7" name="Group">
            <a:extLst>
              <a:ext uri="{FF2B5EF4-FFF2-40B4-BE49-F238E27FC236}">
                <a16:creationId xmlns:a16="http://schemas.microsoft.com/office/drawing/2014/main" id="{5F91A1E8-2A84-40DA-BE2A-D1BBD2816632}"/>
              </a:ext>
            </a:extLst>
          </p:cNvPr>
          <p:cNvGrpSpPr/>
          <p:nvPr/>
        </p:nvGrpSpPr>
        <p:grpSpPr>
          <a:xfrm>
            <a:off x="4697628" y="3354508"/>
            <a:ext cx="5321251" cy="891904"/>
            <a:chOff x="-2333194" y="777326"/>
            <a:chExt cx="10642500" cy="1783800"/>
          </a:xfrm>
        </p:grpSpPr>
        <p:sp>
          <p:nvSpPr>
            <p:cNvPr id="8" name="Functional magic: map will apply the function specified to each element in the array and return a new array containing the result of each of those functions">
              <a:extLst>
                <a:ext uri="{FF2B5EF4-FFF2-40B4-BE49-F238E27FC236}">
                  <a16:creationId xmlns:a16="http://schemas.microsoft.com/office/drawing/2014/main" id="{6ECCC9D2-A063-4C6B-9929-7AEFD98A9C49}"/>
                </a:ext>
              </a:extLst>
            </p:cNvPr>
            <p:cNvSpPr/>
            <p:nvPr/>
          </p:nvSpPr>
          <p:spPr>
            <a:xfrm>
              <a:off x="-2333194" y="1719874"/>
              <a:ext cx="10642500" cy="841252"/>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lang="en-US" b="1" dirty="0"/>
                <a:t>map </a:t>
              </a:r>
              <a:r>
                <a:rPr lang="en-US" dirty="0"/>
                <a:t>applies </a:t>
              </a:r>
              <a:r>
                <a:rPr dirty="0"/>
                <a:t>the function specified to each element in the array and return</a:t>
              </a:r>
              <a:r>
                <a:rPr lang="en-US" dirty="0"/>
                <a:t>s</a:t>
              </a:r>
              <a:r>
                <a:rPr dirty="0"/>
                <a:t> a new array containing the result of each of those functions</a:t>
              </a:r>
            </a:p>
          </p:txBody>
        </p:sp>
        <p:sp>
          <p:nvSpPr>
            <p:cNvPr id="9" name="Callout">
              <a:extLst>
                <a:ext uri="{FF2B5EF4-FFF2-40B4-BE49-F238E27FC236}">
                  <a16:creationId xmlns:a16="http://schemas.microsoft.com/office/drawing/2014/main" id="{8D69262B-8A6B-4BA6-89CC-BF518402115B}"/>
                </a:ext>
              </a:extLst>
            </p:cNvPr>
            <p:cNvSpPr/>
            <p:nvPr/>
          </p:nvSpPr>
          <p:spPr>
            <a:xfrm rot="16200000" flipH="1" flipV="1">
              <a:off x="538253" y="702623"/>
              <a:ext cx="853895" cy="1003302"/>
            </a:xfrm>
            <a:custGeom>
              <a:avLst/>
              <a:gdLst/>
              <a:ahLst/>
              <a:cxnLst>
                <a:cxn ang="0">
                  <a:pos x="wd2" y="hd2"/>
                </a:cxn>
                <a:cxn ang="5400000">
                  <a:pos x="wd2" y="hd2"/>
                </a:cxn>
                <a:cxn ang="10800000">
                  <a:pos x="wd2" y="hd2"/>
                </a:cxn>
                <a:cxn ang="16200000">
                  <a:pos x="wd2" y="hd2"/>
                </a:cxn>
              </a:cxnLst>
              <a:rect l="0" t="0" r="r" b="b"/>
              <a:pathLst>
                <a:path w="21600" h="21600" extrusionOk="0">
                  <a:moveTo>
                    <a:pt x="2163" y="0"/>
                  </a:moveTo>
                  <a:cubicBezTo>
                    <a:pt x="971" y="0"/>
                    <a:pt x="0" y="186"/>
                    <a:pt x="0" y="414"/>
                  </a:cubicBezTo>
                  <a:lnTo>
                    <a:pt x="0" y="17496"/>
                  </a:lnTo>
                  <a:cubicBezTo>
                    <a:pt x="0" y="17724"/>
                    <a:pt x="971" y="17907"/>
                    <a:pt x="2163" y="17907"/>
                  </a:cubicBezTo>
                  <a:lnTo>
                    <a:pt x="7370" y="17907"/>
                  </a:lnTo>
                  <a:lnTo>
                    <a:pt x="21600" y="21600"/>
                  </a:lnTo>
                  <a:lnTo>
                    <a:pt x="13720" y="15426"/>
                  </a:lnTo>
                  <a:lnTo>
                    <a:pt x="13720" y="414"/>
                  </a:lnTo>
                  <a:cubicBezTo>
                    <a:pt x="13720" y="186"/>
                    <a:pt x="12763" y="0"/>
                    <a:pt x="11571" y="0"/>
                  </a:cubicBezTo>
                  <a:lnTo>
                    <a:pt x="2163"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Tree>
    <p:extLst>
      <p:ext uri="{BB962C8B-B14F-4D97-AF65-F5344CB8AC3E}">
        <p14:creationId xmlns:p14="http://schemas.microsoft.com/office/powerpoint/2010/main" val="25632813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lstStyle/>
          <a:p>
            <a:r>
              <a:rPr lang="en-US" dirty="0"/>
              <a:t>Wait for all the promises to resolve</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idx="1"/>
          </p:nvPr>
        </p:nvSpPr>
        <p:spPr/>
        <p:txBody>
          <a:bodyPr>
            <a:normAutofit/>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chemeClr val="bg1"/>
                </a:solidFill>
                <a:effectLst/>
                <a:latin typeface="Consolas" panose="020B0609020204030204" pitchFamily="49" charset="0"/>
              </a:rPr>
              <a:t>const stats = await </a:t>
            </a:r>
            <a:r>
              <a:rPr lang="en-US" sz="1800" b="0" dirty="0" err="1">
                <a:solidFill>
                  <a:schemeClr val="bg1"/>
                </a:solidFill>
                <a:effectLst/>
                <a:latin typeface="Consolas" panose="020B0609020204030204" pitchFamily="49" charset="0"/>
              </a:rPr>
              <a:t>Promise.all</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studentIDs.map</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fsPromises.stat</a:t>
            </a:r>
            <a:r>
              <a:rPr lang="en-US" sz="1800" b="0" dirty="0">
                <a:solidFill>
                  <a:schemeClr val="bg1"/>
                </a:solidFill>
                <a:effectLst/>
                <a:latin typeface="Consolas" panose="020B0609020204030204" pitchFamily="49" charset="0"/>
              </a:rPr>
              <a:t>(`transcript-${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}.json`)));</a:t>
            </a:r>
          </a:p>
          <a:p>
            <a:pPr algn="l"/>
            <a:r>
              <a:rPr lang="en-US" sz="1800" b="0" dirty="0">
                <a:solidFill>
                  <a:schemeClr val="bg1"/>
                </a:solidFill>
                <a:effectLst/>
                <a:latin typeface="Consolas" panose="020B0609020204030204" pitchFamily="49" charset="0"/>
              </a:rPr>
              <a:t>    const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stats.reduce</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a:t>
            </a:r>
            <a:r>
              <a:rPr lang="en-US" sz="1800" b="0" dirty="0" err="1">
                <a:solidFill>
                  <a:schemeClr val="bg1"/>
                </a:solidFill>
                <a:effectLst/>
                <a:latin typeface="Consolas" panose="020B0609020204030204" pitchFamily="49" charset="0"/>
              </a:rPr>
              <a:t>val</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val.size</a:t>
            </a:r>
            <a:r>
              <a:rPr lang="en-US" sz="1800" b="0" dirty="0">
                <a:solidFill>
                  <a:schemeClr val="bg1"/>
                </a:solidFill>
                <a:effectLst/>
                <a:latin typeface="Consolas" panose="020B0609020204030204" pitchFamily="49" charset="0"/>
              </a:rPr>
              <a:t>, 0);</a:t>
            </a:r>
          </a:p>
          <a:p>
            <a:pPr algn="l"/>
            <a:r>
              <a:rPr lang="en-US" sz="1800" b="0" dirty="0">
                <a:solidFill>
                  <a:schemeClr val="bg1"/>
                </a:solidFill>
                <a:effectLst/>
                <a:latin typeface="Consolas" panose="020B0609020204030204" pitchFamily="49" charset="0"/>
              </a:rPr>
              <a:t>    console.log(`Finished calculating size: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console.log('Done');</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sp>
        <p:nvSpPr>
          <p:cNvPr id="5" name="Rectangle: Rounded Corners 4">
            <a:extLst>
              <a:ext uri="{FF2B5EF4-FFF2-40B4-BE49-F238E27FC236}">
                <a16:creationId xmlns:a16="http://schemas.microsoft.com/office/drawing/2014/main" id="{1C976A18-8C9C-4925-A1DC-519BB0385827}"/>
              </a:ext>
            </a:extLst>
          </p:cNvPr>
          <p:cNvSpPr/>
          <p:nvPr/>
        </p:nvSpPr>
        <p:spPr>
          <a:xfrm>
            <a:off x="1571624" y="3827951"/>
            <a:ext cx="1514475" cy="397539"/>
          </a:xfrm>
          <a:prstGeom prst="round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418344389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lstStyle/>
          <a:p>
            <a:r>
              <a:rPr lang="en-US" dirty="0"/>
              <a:t>Asynchronously stat all the files</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idx="1"/>
          </p:nvPr>
        </p:nvSpPr>
        <p:spPr/>
        <p:txBody>
          <a:bodyPr>
            <a:normAutofit/>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`transcript-</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.json`</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chemeClr val="bg1"/>
                </a:solidFill>
                <a:effectLst/>
                <a:latin typeface="Consolas" panose="020B0609020204030204" pitchFamily="49" charset="0"/>
              </a:rPr>
              <a:t>const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stats.reduce</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a:t>
            </a:r>
            <a:r>
              <a:rPr lang="en-US" sz="1800" b="0" dirty="0" err="1">
                <a:solidFill>
                  <a:schemeClr val="bg1"/>
                </a:solidFill>
                <a:effectLst/>
                <a:latin typeface="Consolas" panose="020B0609020204030204" pitchFamily="49" charset="0"/>
              </a:rPr>
              <a:t>val</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val.size</a:t>
            </a:r>
            <a:r>
              <a:rPr lang="en-US" sz="1800" b="0" dirty="0">
                <a:solidFill>
                  <a:schemeClr val="bg1"/>
                </a:solidFill>
                <a:effectLst/>
                <a:latin typeface="Consolas" panose="020B0609020204030204" pitchFamily="49" charset="0"/>
              </a:rPr>
              <a:t>, 0);</a:t>
            </a:r>
          </a:p>
          <a:p>
            <a:pPr algn="l"/>
            <a:r>
              <a:rPr lang="en-US" sz="1800" b="0" dirty="0">
                <a:solidFill>
                  <a:schemeClr val="bg1"/>
                </a:solidFill>
                <a:effectLst/>
                <a:latin typeface="Consolas" panose="020B0609020204030204" pitchFamily="49" charset="0"/>
              </a:rPr>
              <a:t>    console.log(`Finished calculating size: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console.log('Done');</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sp>
        <p:nvSpPr>
          <p:cNvPr id="8" name="Rectangle: Rounded Corners 7">
            <a:extLst>
              <a:ext uri="{FF2B5EF4-FFF2-40B4-BE49-F238E27FC236}">
                <a16:creationId xmlns:a16="http://schemas.microsoft.com/office/drawing/2014/main" id="{28A1D294-16E1-4C36-ADC9-9DFC07A876D0}"/>
              </a:ext>
            </a:extLst>
          </p:cNvPr>
          <p:cNvSpPr/>
          <p:nvPr/>
        </p:nvSpPr>
        <p:spPr>
          <a:xfrm>
            <a:off x="2590799" y="4054197"/>
            <a:ext cx="5581651" cy="397539"/>
          </a:xfrm>
          <a:prstGeom prst="round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57793870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lstStyle/>
          <a:p>
            <a:r>
              <a:rPr lang="en-US" dirty="0"/>
              <a:t>..then total the sizes</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idx="1"/>
          </p:nvPr>
        </p:nvSpPr>
        <p:spPr/>
        <p:txBody>
          <a:bodyPr>
            <a:normAutofit/>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`transcript-</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.json`</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totalSize</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reduce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runningTotal</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val</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runningTotal</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val</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`Finished calculating size: </a:t>
            </a:r>
            <a:r>
              <a:rPr lang="en-US" sz="1800" b="0" dirty="0">
                <a:solidFill>
                  <a:srgbClr val="0000FF"/>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totalSize</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'Done’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grpSp>
        <p:nvGrpSpPr>
          <p:cNvPr id="8" name="Group">
            <a:extLst>
              <a:ext uri="{FF2B5EF4-FFF2-40B4-BE49-F238E27FC236}">
                <a16:creationId xmlns:a16="http://schemas.microsoft.com/office/drawing/2014/main" id="{A65F002A-ADA4-416B-A3B3-0E559F7C458A}"/>
              </a:ext>
            </a:extLst>
          </p:cNvPr>
          <p:cNvGrpSpPr/>
          <p:nvPr/>
        </p:nvGrpSpPr>
        <p:grpSpPr>
          <a:xfrm>
            <a:off x="3587772" y="4735873"/>
            <a:ext cx="5321251" cy="853356"/>
            <a:chOff x="-781006" y="954381"/>
            <a:chExt cx="10642500" cy="1060728"/>
          </a:xfrm>
        </p:grpSpPr>
        <p:sp>
          <p:nvSpPr>
            <p:cNvPr id="9" name="Functional magic: map will apply the function specified to each element in the array and return a new array containing the result of each of those functions">
              <a:extLst>
                <a:ext uri="{FF2B5EF4-FFF2-40B4-BE49-F238E27FC236}">
                  <a16:creationId xmlns:a16="http://schemas.microsoft.com/office/drawing/2014/main" id="{10CACBEE-6210-4458-890E-95E7FD497BCF}"/>
                </a:ext>
              </a:extLst>
            </p:cNvPr>
            <p:cNvSpPr/>
            <p:nvPr/>
          </p:nvSpPr>
          <p:spPr>
            <a:xfrm>
              <a:off x="-781006" y="1721806"/>
              <a:ext cx="10642500" cy="293303"/>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lang="en-US" b="1" dirty="0"/>
                <a:t>‘reduce’ </a:t>
              </a:r>
              <a:r>
                <a:rPr lang="en-US" dirty="0"/>
                <a:t>is what you called ‘</a:t>
              </a:r>
              <a:r>
                <a:rPr lang="en-US" dirty="0" err="1"/>
                <a:t>foldl</a:t>
              </a:r>
              <a:r>
                <a:rPr lang="en-US" dirty="0"/>
                <a:t>’ back in Fundies 1.</a:t>
              </a:r>
              <a:endParaRPr dirty="0"/>
            </a:p>
          </p:txBody>
        </p:sp>
        <p:sp>
          <p:nvSpPr>
            <p:cNvPr id="10" name="Callout">
              <a:extLst>
                <a:ext uri="{FF2B5EF4-FFF2-40B4-BE49-F238E27FC236}">
                  <a16:creationId xmlns:a16="http://schemas.microsoft.com/office/drawing/2014/main" id="{B2386590-4C2E-48F7-83C9-797FC6FAD773}"/>
                </a:ext>
              </a:extLst>
            </p:cNvPr>
            <p:cNvSpPr/>
            <p:nvPr/>
          </p:nvSpPr>
          <p:spPr>
            <a:xfrm rot="16200000" flipH="1">
              <a:off x="483772" y="330911"/>
              <a:ext cx="556462" cy="1803402"/>
            </a:xfrm>
            <a:custGeom>
              <a:avLst/>
              <a:gdLst/>
              <a:ahLst/>
              <a:cxnLst>
                <a:cxn ang="0">
                  <a:pos x="wd2" y="hd2"/>
                </a:cxn>
                <a:cxn ang="5400000">
                  <a:pos x="wd2" y="hd2"/>
                </a:cxn>
                <a:cxn ang="10800000">
                  <a:pos x="wd2" y="hd2"/>
                </a:cxn>
                <a:cxn ang="16200000">
                  <a:pos x="wd2" y="hd2"/>
                </a:cxn>
              </a:cxnLst>
              <a:rect l="0" t="0" r="r" b="b"/>
              <a:pathLst>
                <a:path w="21600" h="21600" extrusionOk="0">
                  <a:moveTo>
                    <a:pt x="2163" y="0"/>
                  </a:moveTo>
                  <a:cubicBezTo>
                    <a:pt x="971" y="0"/>
                    <a:pt x="0" y="186"/>
                    <a:pt x="0" y="414"/>
                  </a:cubicBezTo>
                  <a:lnTo>
                    <a:pt x="0" y="17496"/>
                  </a:lnTo>
                  <a:cubicBezTo>
                    <a:pt x="0" y="17724"/>
                    <a:pt x="971" y="17907"/>
                    <a:pt x="2163" y="17907"/>
                  </a:cubicBezTo>
                  <a:lnTo>
                    <a:pt x="7370" y="17907"/>
                  </a:lnTo>
                  <a:lnTo>
                    <a:pt x="21600" y="21600"/>
                  </a:lnTo>
                  <a:lnTo>
                    <a:pt x="13720" y="15426"/>
                  </a:lnTo>
                  <a:lnTo>
                    <a:pt x="13720" y="414"/>
                  </a:lnTo>
                  <a:cubicBezTo>
                    <a:pt x="13720" y="186"/>
                    <a:pt x="12763" y="0"/>
                    <a:pt x="11571" y="0"/>
                  </a:cubicBezTo>
                  <a:lnTo>
                    <a:pt x="2163"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Tree>
    <p:extLst>
      <p:ext uri="{BB962C8B-B14F-4D97-AF65-F5344CB8AC3E}">
        <p14:creationId xmlns:p14="http://schemas.microsoft.com/office/powerpoint/2010/main" val="3791199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Async/Await gone mad"/>
          <p:cNvSpPr txBox="1">
            <a:spLocks noGrp="1"/>
          </p:cNvSpPr>
          <p:nvPr>
            <p:ph type="title"/>
          </p:nvPr>
        </p:nvSpPr>
        <p:spPr>
          <a:prstGeom prst="rect">
            <a:avLst/>
          </a:prstGeom>
        </p:spPr>
        <p:txBody>
          <a:bodyPr/>
          <a:lstStyle/>
          <a:p>
            <a:r>
              <a:rPr lang="en-US" dirty="0"/>
              <a:t>Leverage Concurrency When Possible</a:t>
            </a:r>
            <a:endParaRPr dirty="0"/>
          </a:p>
        </p:txBody>
      </p:sp>
      <p:sp>
        <p:nvSpPr>
          <p:cNvPr id="617" name="Where you place awaits can make a big difference!"/>
          <p:cNvSpPr txBox="1">
            <a:spLocks noGrp="1"/>
          </p:cNvSpPr>
          <p:nvPr>
            <p:ph type="body" idx="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r>
              <a:t>Where you place awaits can make a big difference!</a:t>
            </a:r>
          </a:p>
        </p:txBody>
      </p:sp>
      <p:sp>
        <p:nvSpPr>
          <p:cNvPr id="618" name="async function runClientAsync() {…"/>
          <p:cNvSpPr txBox="1"/>
          <p:nvPr/>
        </p:nvSpPr>
        <p:spPr>
          <a:xfrm>
            <a:off x="1810857" y="2065767"/>
            <a:ext cx="8116004" cy="1990288"/>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spAutoFit/>
          </a:bodyPr>
          <a:lstStyle/>
          <a:p>
            <a:pPr algn="l" defTabSz="228600">
              <a:defRPr sz="1800">
                <a:solidFill>
                  <a:srgbClr val="000000"/>
                </a:solidFill>
                <a:latin typeface="Courier"/>
                <a:ea typeface="Courier"/>
                <a:cs typeface="Courier"/>
                <a:sym typeface="Courier"/>
              </a:defRPr>
            </a:pPr>
            <a:r>
              <a:rPr sz="900" b="1">
                <a:solidFill>
                  <a:srgbClr val="011480"/>
                </a:solidFill>
              </a:rPr>
              <a:t>async function </a:t>
            </a:r>
            <a:r>
              <a:rPr sz="900"/>
              <a:t>runClientAsync()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'Making a requests'</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studentIDs </a:t>
            </a:r>
            <a:r>
              <a:rPr sz="900">
                <a:solidFill>
                  <a:srgbClr val="000000"/>
                </a:solidFill>
              </a:rPr>
              <a:t>= [</a:t>
            </a:r>
            <a:r>
              <a:rPr sz="900">
                <a:solidFill>
                  <a:srgbClr val="0432FF"/>
                </a:solidFill>
              </a:rPr>
              <a:t>1</a:t>
            </a:r>
            <a:r>
              <a:rPr sz="900">
                <a:solidFill>
                  <a:srgbClr val="000000"/>
                </a:solidFill>
              </a:rPr>
              <a:t>, </a:t>
            </a:r>
            <a:r>
              <a:rPr sz="900">
                <a:solidFill>
                  <a:srgbClr val="0432FF"/>
                </a:solidFill>
              </a:rPr>
              <a:t>2</a:t>
            </a:r>
            <a:r>
              <a:rPr sz="900">
                <a:solidFill>
                  <a:srgbClr val="000000"/>
                </a:solidFill>
              </a:rPr>
              <a:t>, </a:t>
            </a:r>
            <a:r>
              <a:rPr sz="900">
                <a:solidFill>
                  <a:srgbClr val="0432FF"/>
                </a:solidFill>
              </a:rPr>
              <a:t>3</a:t>
            </a:r>
            <a:r>
              <a:rPr sz="900">
                <a:solidFill>
                  <a:srgbClr val="000000"/>
                </a:solidFill>
              </a:rPr>
              <a:t>, </a:t>
            </a:r>
            <a:r>
              <a:rPr sz="900">
                <a:solidFill>
                  <a:srgbClr val="0432FF"/>
                </a:solidFill>
              </a:rPr>
              <a:t>4</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promisesForTranscripts </a:t>
            </a:r>
            <a:r>
              <a:rPr sz="900">
                <a:solidFill>
                  <a:srgbClr val="000000"/>
                </a:solidFill>
              </a:rPr>
              <a:t>= </a:t>
            </a:r>
            <a:r>
              <a:rPr sz="900"/>
              <a:t>studentIDs</a:t>
            </a:r>
            <a:r>
              <a:rPr sz="900">
                <a:solidFill>
                  <a:srgbClr val="000000"/>
                </a:solidFill>
              </a:rPr>
              <a:t>.</a:t>
            </a:r>
            <a:r>
              <a:rPr sz="900">
                <a:solidFill>
                  <a:srgbClr val="7A7A43"/>
                </a:solidFill>
              </a:rPr>
              <a:t>map</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async </a:t>
            </a:r>
            <a:r>
              <a:rPr sz="900"/>
              <a:t>(studentID) =&gt; {</a:t>
            </a:r>
          </a:p>
          <a:p>
            <a:pPr algn="l" defTabSz="228600">
              <a:defRPr sz="1800" b="1">
                <a:solidFill>
                  <a:srgbClr val="018001"/>
                </a:solidFill>
                <a:latin typeface="Courier"/>
                <a:ea typeface="Courier"/>
                <a:cs typeface="Courier"/>
                <a:sym typeface="Courier"/>
              </a:defRPr>
            </a:pPr>
            <a:r>
              <a:rPr sz="900">
                <a:solidFill>
                  <a:srgbClr val="000000"/>
                </a:solidFill>
              </a:rPr>
              <a:t>      </a:t>
            </a:r>
            <a:r>
              <a:rPr sz="900">
                <a:solidFill>
                  <a:srgbClr val="011480"/>
                </a:solidFill>
              </a:rPr>
              <a:t>const </a:t>
            </a:r>
            <a:r>
              <a:rPr sz="900">
                <a:solidFill>
                  <a:srgbClr val="458383"/>
                </a:solidFill>
              </a:rPr>
              <a:t>response </a:t>
            </a:r>
            <a:r>
              <a:rPr sz="900">
                <a:solidFill>
                  <a:srgbClr val="000000"/>
                </a:solidFill>
              </a:rPr>
              <a:t>= </a:t>
            </a:r>
            <a:r>
              <a:rPr sz="900">
                <a:solidFill>
                  <a:srgbClr val="011480"/>
                </a:solidFill>
              </a:rPr>
              <a:t>await </a:t>
            </a:r>
            <a:r>
              <a:rPr sz="900" i="1">
                <a:solidFill>
                  <a:srgbClr val="66187A"/>
                </a:solidFill>
              </a:rPr>
              <a:t>axios</a:t>
            </a:r>
            <a:r>
              <a:rPr sz="900">
                <a:solidFill>
                  <a:srgbClr val="000000"/>
                </a:solidFill>
              </a:rPr>
              <a:t>.</a:t>
            </a:r>
            <a:r>
              <a:rPr sz="900">
                <a:solidFill>
                  <a:srgbClr val="7A7A43"/>
                </a:solidFill>
              </a:rPr>
              <a:t>get</a:t>
            </a:r>
            <a:r>
              <a:rPr sz="900">
                <a:solidFill>
                  <a:srgbClr val="000000"/>
                </a:solidFill>
              </a:rPr>
              <a:t>(</a:t>
            </a:r>
            <a:r>
              <a:rPr sz="900"/>
              <a:t>`https://rest-example.covey.town/transcripts/</a:t>
            </a:r>
            <a:r>
              <a:rPr sz="900">
                <a:solidFill>
                  <a:srgbClr val="000000"/>
                </a:solidFill>
              </a:rPr>
              <a:t>${studentID}</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await </a:t>
            </a:r>
            <a:r>
              <a:rPr sz="900"/>
              <a:t>fsPromises.</a:t>
            </a:r>
            <a:r>
              <a:rPr sz="900" i="1"/>
              <a:t>writeFile</a:t>
            </a:r>
            <a:r>
              <a:rPr sz="900"/>
              <a:t>(</a:t>
            </a:r>
            <a:r>
              <a:rPr sz="900" b="1">
                <a:solidFill>
                  <a:srgbClr val="018001"/>
                </a:solidFill>
              </a:rPr>
              <a:t>`transcript-</a:t>
            </a:r>
            <a:r>
              <a:rPr sz="900"/>
              <a:t>${</a:t>
            </a:r>
            <a:r>
              <a:rPr sz="900">
                <a:solidFill>
                  <a:srgbClr val="458383"/>
                </a:solidFill>
              </a:rPr>
              <a:t>response</a:t>
            </a:r>
            <a:r>
              <a:rPr sz="900"/>
              <a:t>.</a:t>
            </a:r>
            <a:r>
              <a:rPr sz="900" b="1">
                <a:solidFill>
                  <a:srgbClr val="66187A"/>
                </a:solidFill>
              </a:rPr>
              <a:t>data</a:t>
            </a:r>
            <a:r>
              <a:rPr sz="900"/>
              <a:t>.</a:t>
            </a:r>
            <a:r>
              <a:rPr sz="900" b="1">
                <a:solidFill>
                  <a:srgbClr val="66187A"/>
                </a:solidFill>
              </a:rPr>
              <a:t>student</a:t>
            </a:r>
            <a:r>
              <a:rPr sz="900"/>
              <a:t>.</a:t>
            </a:r>
            <a:r>
              <a:rPr sz="900" b="1">
                <a:solidFill>
                  <a:srgbClr val="66187A"/>
                </a:solidFill>
              </a:rPr>
              <a:t>studentID</a:t>
            </a:r>
            <a:r>
              <a:rPr sz="900"/>
              <a:t>}</a:t>
            </a:r>
            <a:r>
              <a:rPr sz="900" b="1">
                <a:solidFill>
                  <a:srgbClr val="018001"/>
                </a:solidFill>
              </a:rPr>
              <a:t>.json`</a:t>
            </a:r>
            <a:r>
              <a:rPr sz="900"/>
              <a:t>, </a:t>
            </a:r>
            <a:r>
              <a:rPr sz="900" b="1" i="1">
                <a:solidFill>
                  <a:srgbClr val="66187A"/>
                </a:solidFill>
              </a:rPr>
              <a:t>JSON</a:t>
            </a:r>
            <a:r>
              <a:rPr sz="900"/>
              <a:t>.</a:t>
            </a:r>
            <a:r>
              <a:rPr sz="900">
                <a:solidFill>
                  <a:srgbClr val="7A7A43"/>
                </a:solidFill>
              </a:rPr>
              <a:t>stringify</a:t>
            </a:r>
            <a:r>
              <a:rPr sz="900"/>
              <a:t>(</a:t>
            </a:r>
            <a:r>
              <a:rPr sz="900">
                <a:solidFill>
                  <a:srgbClr val="458383"/>
                </a:solidFill>
              </a:rPr>
              <a:t>response</a:t>
            </a:r>
            <a:r>
              <a:rPr sz="900"/>
              <a:t>.</a:t>
            </a:r>
            <a:r>
              <a:rPr sz="900" b="1">
                <a:solidFill>
                  <a:srgbClr val="66187A"/>
                </a:solidFill>
              </a:rPr>
              <a:t>data</a:t>
            </a:r>
            <a:r>
              <a:rPr sz="900"/>
              <a:t>))</a:t>
            </a:r>
          </a:p>
          <a:p>
            <a:pPr algn="l" defTabSz="228600">
              <a:defRPr sz="1800">
                <a:solidFill>
                  <a:srgbClr val="000000"/>
                </a:solidFill>
                <a:latin typeface="Courier"/>
                <a:ea typeface="Courier"/>
                <a:cs typeface="Courier"/>
                <a:sym typeface="Courier"/>
              </a:defRPr>
            </a:pPr>
            <a:r>
              <a:rPr sz="900"/>
              <a:t>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'Requests sent!'</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await </a:t>
            </a:r>
            <a:r>
              <a:rPr sz="900" b="1" i="1">
                <a:solidFill>
                  <a:srgbClr val="66187A"/>
                </a:solidFill>
              </a:rPr>
              <a:t>Promise</a:t>
            </a:r>
            <a:r>
              <a:rPr sz="900">
                <a:solidFill>
                  <a:srgbClr val="000000"/>
                </a:solidFill>
              </a:rPr>
              <a:t>.</a:t>
            </a:r>
            <a:r>
              <a:rPr sz="900">
                <a:solidFill>
                  <a:srgbClr val="7A7A43"/>
                </a:solidFill>
              </a:rPr>
              <a:t>all</a:t>
            </a:r>
            <a:r>
              <a:rPr sz="900">
                <a:solidFill>
                  <a:srgbClr val="000000"/>
                </a:solidFill>
              </a:rPr>
              <a:t>(</a:t>
            </a:r>
            <a:r>
              <a:rPr sz="900"/>
              <a:t>promisesForTranscripts</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stats </a:t>
            </a:r>
            <a:r>
              <a:rPr sz="900"/>
              <a:t>= </a:t>
            </a:r>
            <a:r>
              <a:rPr sz="900" b="1">
                <a:solidFill>
                  <a:srgbClr val="011480"/>
                </a:solidFill>
              </a:rPr>
              <a:t>await </a:t>
            </a:r>
            <a:r>
              <a:rPr sz="900" b="1" i="1">
                <a:solidFill>
                  <a:srgbClr val="66187A"/>
                </a:solidFill>
              </a:rPr>
              <a:t>Promise</a:t>
            </a:r>
            <a:r>
              <a:rPr sz="900"/>
              <a:t>.</a:t>
            </a:r>
            <a:r>
              <a:rPr sz="900">
                <a:solidFill>
                  <a:srgbClr val="7A7A43"/>
                </a:solidFill>
              </a:rPr>
              <a:t>all</a:t>
            </a:r>
            <a:r>
              <a:rPr sz="900"/>
              <a:t>(</a:t>
            </a:r>
            <a:r>
              <a:rPr sz="900">
                <a:solidFill>
                  <a:srgbClr val="458383"/>
                </a:solidFill>
              </a:rPr>
              <a:t>studentIDs</a:t>
            </a:r>
            <a:r>
              <a:rPr sz="900"/>
              <a:t>.</a:t>
            </a:r>
            <a:r>
              <a:rPr sz="900">
                <a:solidFill>
                  <a:srgbClr val="7A7A43"/>
                </a:solidFill>
              </a:rPr>
              <a:t>map</a:t>
            </a:r>
            <a:r>
              <a:rPr sz="900"/>
              <a:t>(studentID =&gt; fsPromises.</a:t>
            </a:r>
            <a:r>
              <a:rPr sz="900" i="1"/>
              <a:t>stat</a:t>
            </a:r>
            <a:r>
              <a:rPr sz="900"/>
              <a:t>(</a:t>
            </a:r>
            <a:r>
              <a:rPr sz="900" b="1">
                <a:solidFill>
                  <a:srgbClr val="018001"/>
                </a:solidFill>
              </a:rPr>
              <a:t>`transcript-</a:t>
            </a:r>
            <a:r>
              <a:rPr sz="900"/>
              <a:t>${studentID}</a:t>
            </a:r>
            <a:r>
              <a:rPr sz="900" b="1">
                <a:solidFill>
                  <a:srgbClr val="018001"/>
                </a:solidFill>
              </a:rPr>
              <a:t>.json`</a:t>
            </a:r>
            <a:r>
              <a:rPr sz="900"/>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totalSize </a:t>
            </a:r>
            <a:r>
              <a:rPr sz="900"/>
              <a:t>= </a:t>
            </a:r>
            <a:r>
              <a:rPr sz="900">
                <a:solidFill>
                  <a:srgbClr val="458383"/>
                </a:solidFill>
              </a:rPr>
              <a:t>stats</a:t>
            </a:r>
            <a:r>
              <a:rPr sz="900"/>
              <a:t>.</a:t>
            </a:r>
            <a:r>
              <a:rPr sz="900">
                <a:solidFill>
                  <a:srgbClr val="7A7A43"/>
                </a:solidFill>
              </a:rPr>
              <a:t>reduce</a:t>
            </a:r>
            <a:r>
              <a:rPr sz="900"/>
              <a:t>((runningTotal, val) =&gt; runningTotal + val.</a:t>
            </a:r>
            <a:r>
              <a:rPr sz="900" b="1">
                <a:solidFill>
                  <a:srgbClr val="66187A"/>
                </a:solidFill>
              </a:rPr>
              <a:t>size</a:t>
            </a:r>
            <a:r>
              <a:rPr sz="900"/>
              <a:t>, </a:t>
            </a:r>
            <a:r>
              <a:rPr sz="900">
                <a:solidFill>
                  <a:srgbClr val="0432FF"/>
                </a:solidFill>
              </a:rPr>
              <a:t>0</a:t>
            </a:r>
            <a:r>
              <a:rPr sz="900"/>
              <a:t>);</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`Finished calculating size: </a:t>
            </a:r>
            <a:r>
              <a:rPr sz="900">
                <a:solidFill>
                  <a:srgbClr val="000000"/>
                </a:solidFill>
              </a:rPr>
              <a:t>${</a:t>
            </a:r>
            <a:r>
              <a:rPr sz="900">
                <a:solidFill>
                  <a:srgbClr val="458383"/>
                </a:solidFill>
              </a:rPr>
              <a:t>totalSize</a:t>
            </a:r>
            <a:r>
              <a:rPr sz="900">
                <a:solidFill>
                  <a:srgbClr val="000000"/>
                </a:solidFill>
              </a:rPr>
              <a:t>}</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a:t>
            </a:r>
          </a:p>
        </p:txBody>
      </p:sp>
      <p:sp>
        <p:nvSpPr>
          <p:cNvPr id="619" name="async function runClientAsyncSerially() {…"/>
          <p:cNvSpPr txBox="1"/>
          <p:nvPr/>
        </p:nvSpPr>
        <p:spPr>
          <a:xfrm>
            <a:off x="1935025" y="4452426"/>
            <a:ext cx="7978146" cy="1990288"/>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defTabSz="228600">
              <a:defRPr sz="1800">
                <a:solidFill>
                  <a:srgbClr val="000000"/>
                </a:solidFill>
                <a:latin typeface="Courier"/>
                <a:ea typeface="Courier"/>
                <a:cs typeface="Courier"/>
                <a:sym typeface="Courier"/>
              </a:defRPr>
            </a:pPr>
            <a:r>
              <a:rPr sz="900" b="1" dirty="0">
                <a:solidFill>
                  <a:srgbClr val="011480"/>
                </a:solidFill>
              </a:rPr>
              <a:t>async function </a:t>
            </a:r>
            <a:r>
              <a:rPr sz="900" dirty="0" err="1"/>
              <a:t>runClientAsyncSerially</a:t>
            </a:r>
            <a:r>
              <a:rPr sz="900" dirty="0"/>
              <a:t>() {</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i="1" dirty="0" err="1">
                <a:solidFill>
                  <a:srgbClr val="66187A"/>
                </a:solidFill>
              </a:rPr>
              <a:t>console</a:t>
            </a:r>
            <a:r>
              <a:rPr sz="900" dirty="0" err="1">
                <a:solidFill>
                  <a:srgbClr val="000000"/>
                </a:solidFill>
              </a:rPr>
              <a:t>.</a:t>
            </a:r>
            <a:r>
              <a:rPr sz="900" dirty="0" err="1">
                <a:solidFill>
                  <a:srgbClr val="7A7A43"/>
                </a:solidFill>
              </a:rPr>
              <a:t>log</a:t>
            </a:r>
            <a:r>
              <a:rPr sz="900" dirty="0">
                <a:solidFill>
                  <a:srgbClr val="000000"/>
                </a:solidFill>
              </a:rPr>
              <a:t>(</a:t>
            </a:r>
            <a:r>
              <a:rPr sz="900" dirty="0"/>
              <a:t>'Making a requests'</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const </a:t>
            </a:r>
            <a:r>
              <a:rPr sz="900" dirty="0" err="1"/>
              <a:t>studentIDs</a:t>
            </a:r>
            <a:r>
              <a:rPr sz="900" dirty="0"/>
              <a:t> </a:t>
            </a:r>
            <a:r>
              <a:rPr sz="900" dirty="0">
                <a:solidFill>
                  <a:srgbClr val="000000"/>
                </a:solidFill>
              </a:rPr>
              <a:t>= [</a:t>
            </a:r>
            <a:r>
              <a:rPr sz="900" dirty="0">
                <a:solidFill>
                  <a:srgbClr val="0432FF"/>
                </a:solidFill>
              </a:rPr>
              <a:t>1</a:t>
            </a:r>
            <a:r>
              <a:rPr sz="900" dirty="0">
                <a:solidFill>
                  <a:srgbClr val="000000"/>
                </a:solidFill>
              </a:rPr>
              <a:t>, </a:t>
            </a:r>
            <a:r>
              <a:rPr sz="900" dirty="0">
                <a:solidFill>
                  <a:srgbClr val="0432FF"/>
                </a:solidFill>
              </a:rPr>
              <a:t>2</a:t>
            </a:r>
            <a:r>
              <a:rPr sz="900" dirty="0">
                <a:solidFill>
                  <a:srgbClr val="000000"/>
                </a:solidFill>
              </a:rPr>
              <a:t>, </a:t>
            </a:r>
            <a:r>
              <a:rPr sz="900" dirty="0">
                <a:solidFill>
                  <a:srgbClr val="0432FF"/>
                </a:solidFill>
              </a:rPr>
              <a:t>3</a:t>
            </a:r>
            <a:r>
              <a:rPr sz="900" dirty="0">
                <a:solidFill>
                  <a:srgbClr val="000000"/>
                </a:solidFill>
              </a:rPr>
              <a:t>, </a:t>
            </a:r>
            <a:r>
              <a:rPr sz="900" dirty="0">
                <a:solidFill>
                  <a:srgbClr val="0432FF"/>
                </a:solidFill>
              </a:rPr>
              <a:t>4</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for</a:t>
            </a:r>
            <a:r>
              <a:rPr sz="900" dirty="0">
                <a:solidFill>
                  <a:srgbClr val="000000"/>
                </a:solidFill>
              </a:rPr>
              <a:t>(</a:t>
            </a:r>
            <a:r>
              <a:rPr sz="900" b="1" dirty="0">
                <a:solidFill>
                  <a:srgbClr val="011480"/>
                </a:solidFill>
              </a:rPr>
              <a:t>let </a:t>
            </a:r>
            <a:r>
              <a:rPr sz="900" dirty="0" err="1"/>
              <a:t>studentID</a:t>
            </a:r>
            <a:r>
              <a:rPr sz="900" dirty="0"/>
              <a:t> </a:t>
            </a:r>
            <a:r>
              <a:rPr sz="900" b="1" dirty="0">
                <a:solidFill>
                  <a:srgbClr val="011480"/>
                </a:solidFill>
              </a:rPr>
              <a:t>of </a:t>
            </a:r>
            <a:r>
              <a:rPr sz="900" dirty="0" err="1"/>
              <a:t>studentIDs</a:t>
            </a:r>
            <a:r>
              <a:rPr sz="900" dirty="0">
                <a:solidFill>
                  <a:srgbClr val="000000"/>
                </a:solidFill>
              </a:rPr>
              <a:t>){</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dirty="0">
                <a:solidFill>
                  <a:srgbClr val="011480"/>
                </a:solidFill>
              </a:rPr>
              <a:t>const </a:t>
            </a:r>
            <a:r>
              <a:rPr sz="900" dirty="0">
                <a:solidFill>
                  <a:srgbClr val="458383"/>
                </a:solidFill>
              </a:rPr>
              <a:t>response </a:t>
            </a:r>
            <a:r>
              <a:rPr sz="900" dirty="0">
                <a:solidFill>
                  <a:srgbClr val="000000"/>
                </a:solidFill>
              </a:rPr>
              <a:t>= </a:t>
            </a:r>
            <a:r>
              <a:rPr sz="900" dirty="0">
                <a:solidFill>
                  <a:srgbClr val="011480"/>
                </a:solidFill>
              </a:rPr>
              <a:t>await </a:t>
            </a:r>
            <a:r>
              <a:rPr sz="900" i="1" dirty="0" err="1">
                <a:solidFill>
                  <a:srgbClr val="66187A"/>
                </a:solidFill>
              </a:rPr>
              <a:t>axios</a:t>
            </a:r>
            <a:r>
              <a:rPr sz="900" dirty="0" err="1">
                <a:solidFill>
                  <a:srgbClr val="000000"/>
                </a:solidFill>
              </a:rPr>
              <a:t>.</a:t>
            </a:r>
            <a:r>
              <a:rPr sz="900" dirty="0" err="1">
                <a:solidFill>
                  <a:srgbClr val="7A7A43"/>
                </a:solidFill>
              </a:rPr>
              <a:t>get</a:t>
            </a:r>
            <a:r>
              <a:rPr sz="900" dirty="0">
                <a:solidFill>
                  <a:srgbClr val="000000"/>
                </a:solidFill>
              </a:rPr>
              <a:t>(</a:t>
            </a:r>
            <a:r>
              <a:rPr sz="900" dirty="0"/>
              <a:t>`https://rest-</a:t>
            </a:r>
            <a:r>
              <a:rPr sz="900" dirty="0" err="1"/>
              <a:t>example.covey.town</a:t>
            </a:r>
            <a:r>
              <a:rPr sz="900" dirty="0"/>
              <a:t>/transcripts/</a:t>
            </a:r>
            <a:r>
              <a:rPr sz="900" dirty="0">
                <a:solidFill>
                  <a:srgbClr val="000000"/>
                </a:solidFill>
              </a:rPr>
              <a:t>${</a:t>
            </a:r>
            <a:r>
              <a:rPr sz="900" dirty="0" err="1">
                <a:solidFill>
                  <a:srgbClr val="458383"/>
                </a:solidFill>
              </a:rPr>
              <a:t>studentID</a:t>
            </a:r>
            <a:r>
              <a:rPr sz="900" dirty="0">
                <a:solidFill>
                  <a:srgbClr val="000000"/>
                </a:solidFill>
              </a:rPr>
              <a:t>}</a:t>
            </a:r>
            <a:r>
              <a:rPr sz="900" dirty="0"/>
              <a:t>`</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    </a:t>
            </a:r>
            <a:r>
              <a:rPr sz="900" b="1" dirty="0">
                <a:solidFill>
                  <a:srgbClr val="011480"/>
                </a:solidFill>
              </a:rPr>
              <a:t>await </a:t>
            </a:r>
            <a:r>
              <a:rPr sz="900" dirty="0" err="1"/>
              <a:t>fsPromises.</a:t>
            </a:r>
            <a:r>
              <a:rPr sz="900" i="1" dirty="0" err="1"/>
              <a:t>writeFile</a:t>
            </a:r>
            <a:r>
              <a:rPr sz="900" dirty="0"/>
              <a:t>(</a:t>
            </a:r>
            <a:r>
              <a:rPr sz="900" b="1" dirty="0">
                <a:solidFill>
                  <a:srgbClr val="018001"/>
                </a:solidFill>
              </a:rPr>
              <a:t>`transcript-</a:t>
            </a:r>
            <a:r>
              <a:rPr sz="900" dirty="0"/>
              <a:t>${</a:t>
            </a:r>
            <a:r>
              <a:rPr sz="900" dirty="0" err="1">
                <a:solidFill>
                  <a:srgbClr val="458383"/>
                </a:solidFill>
              </a:rPr>
              <a:t>response</a:t>
            </a:r>
            <a:r>
              <a:rPr sz="900" dirty="0" err="1"/>
              <a:t>.</a:t>
            </a:r>
            <a:r>
              <a:rPr sz="900" b="1" dirty="0" err="1">
                <a:solidFill>
                  <a:srgbClr val="66187A"/>
                </a:solidFill>
              </a:rPr>
              <a:t>data</a:t>
            </a:r>
            <a:r>
              <a:rPr sz="900" dirty="0" err="1"/>
              <a:t>.</a:t>
            </a:r>
            <a:r>
              <a:rPr sz="900" b="1" dirty="0" err="1">
                <a:solidFill>
                  <a:srgbClr val="66187A"/>
                </a:solidFill>
              </a:rPr>
              <a:t>student</a:t>
            </a:r>
            <a:r>
              <a:rPr sz="900" dirty="0" err="1"/>
              <a:t>.</a:t>
            </a:r>
            <a:r>
              <a:rPr sz="900" b="1" dirty="0" err="1">
                <a:solidFill>
                  <a:srgbClr val="66187A"/>
                </a:solidFill>
              </a:rPr>
              <a:t>studentID</a:t>
            </a:r>
            <a:r>
              <a:rPr sz="900" dirty="0"/>
              <a:t>}</a:t>
            </a:r>
            <a:r>
              <a:rPr sz="900" b="1" dirty="0">
                <a:solidFill>
                  <a:srgbClr val="018001"/>
                </a:solidFill>
              </a:rPr>
              <a:t>.json`</a:t>
            </a:r>
            <a:r>
              <a:rPr sz="900" dirty="0"/>
              <a:t>, </a:t>
            </a:r>
            <a:r>
              <a:rPr sz="900" b="1" i="1" dirty="0" err="1">
                <a:solidFill>
                  <a:srgbClr val="66187A"/>
                </a:solidFill>
              </a:rPr>
              <a:t>JSON</a:t>
            </a:r>
            <a:r>
              <a:rPr sz="900" dirty="0" err="1"/>
              <a:t>.</a:t>
            </a:r>
            <a:r>
              <a:rPr sz="900" dirty="0" err="1">
                <a:solidFill>
                  <a:srgbClr val="7A7A43"/>
                </a:solidFill>
              </a:rPr>
              <a:t>stringify</a:t>
            </a:r>
            <a:r>
              <a:rPr sz="900" dirty="0"/>
              <a:t>(</a:t>
            </a:r>
            <a:r>
              <a:rPr sz="900" dirty="0" err="1">
                <a:solidFill>
                  <a:srgbClr val="458383"/>
                </a:solidFill>
              </a:rPr>
              <a:t>response</a:t>
            </a:r>
            <a:r>
              <a:rPr sz="900" dirty="0" err="1"/>
              <a:t>.</a:t>
            </a:r>
            <a:r>
              <a:rPr sz="900" b="1" dirty="0" err="1">
                <a:solidFill>
                  <a:srgbClr val="66187A"/>
                </a:solidFill>
              </a:rPr>
              <a:t>data</a:t>
            </a:r>
            <a:r>
              <a:rPr sz="900" dirty="0"/>
              <a:t>))</a:t>
            </a:r>
          </a:p>
          <a:p>
            <a:pPr algn="l" defTabSz="228600">
              <a:defRPr sz="1800">
                <a:solidFill>
                  <a:srgbClr val="000000"/>
                </a:solidFill>
                <a:latin typeface="Courier"/>
                <a:ea typeface="Courier"/>
                <a:cs typeface="Courier"/>
                <a:sym typeface="Courier"/>
              </a:defRPr>
            </a:pPr>
            <a:r>
              <a:rPr sz="900" dirty="0"/>
              <a:t>  }</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let </a:t>
            </a:r>
            <a:r>
              <a:rPr sz="900" dirty="0" err="1"/>
              <a:t>totalSize</a:t>
            </a:r>
            <a:r>
              <a:rPr sz="900" dirty="0"/>
              <a:t> </a:t>
            </a:r>
            <a:r>
              <a:rPr sz="900" dirty="0">
                <a:solidFill>
                  <a:srgbClr val="000000"/>
                </a:solidFill>
              </a:rPr>
              <a:t>= </a:t>
            </a:r>
            <a:r>
              <a:rPr sz="900" dirty="0">
                <a:solidFill>
                  <a:srgbClr val="0432FF"/>
                </a:solidFill>
              </a:rPr>
              <a:t>0</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for</a:t>
            </a:r>
            <a:r>
              <a:rPr sz="900" dirty="0">
                <a:solidFill>
                  <a:srgbClr val="000000"/>
                </a:solidFill>
              </a:rPr>
              <a:t>(</a:t>
            </a:r>
            <a:r>
              <a:rPr sz="900" b="1" dirty="0">
                <a:solidFill>
                  <a:srgbClr val="011480"/>
                </a:solidFill>
              </a:rPr>
              <a:t>let </a:t>
            </a:r>
            <a:r>
              <a:rPr sz="900" dirty="0" err="1"/>
              <a:t>studentID</a:t>
            </a:r>
            <a:r>
              <a:rPr sz="900" dirty="0"/>
              <a:t> </a:t>
            </a:r>
            <a:r>
              <a:rPr sz="900" b="1" dirty="0">
                <a:solidFill>
                  <a:srgbClr val="011480"/>
                </a:solidFill>
              </a:rPr>
              <a:t>of </a:t>
            </a:r>
            <a:r>
              <a:rPr sz="900" dirty="0" err="1"/>
              <a:t>studentIDs</a:t>
            </a:r>
            <a:r>
              <a:rPr sz="900" dirty="0">
                <a:solidFill>
                  <a:srgbClr val="000000"/>
                </a:solidFill>
              </a:rPr>
              <a:t>){</a:t>
            </a:r>
          </a:p>
          <a:p>
            <a:pPr algn="l" defTabSz="228600">
              <a:defRPr sz="1800" b="1">
                <a:solidFill>
                  <a:srgbClr val="000000"/>
                </a:solidFill>
                <a:latin typeface="Courier"/>
                <a:ea typeface="Courier"/>
                <a:cs typeface="Courier"/>
                <a:sym typeface="Courier"/>
              </a:defRPr>
            </a:pPr>
            <a:r>
              <a:rPr sz="900" dirty="0"/>
              <a:t>    </a:t>
            </a:r>
            <a:r>
              <a:rPr sz="900" dirty="0">
                <a:solidFill>
                  <a:srgbClr val="011480"/>
                </a:solidFill>
              </a:rPr>
              <a:t>const </a:t>
            </a:r>
            <a:r>
              <a:rPr sz="900" dirty="0">
                <a:solidFill>
                  <a:srgbClr val="458383"/>
                </a:solidFill>
              </a:rPr>
              <a:t>stats </a:t>
            </a:r>
            <a:r>
              <a:rPr sz="900" dirty="0"/>
              <a:t>= </a:t>
            </a:r>
            <a:r>
              <a:rPr sz="900" dirty="0">
                <a:solidFill>
                  <a:srgbClr val="011480"/>
                </a:solidFill>
              </a:rPr>
              <a:t>await </a:t>
            </a:r>
            <a:r>
              <a:rPr sz="900" dirty="0" err="1"/>
              <a:t>fsPromises.</a:t>
            </a:r>
            <a:r>
              <a:rPr sz="900" i="1" dirty="0" err="1"/>
              <a:t>stat</a:t>
            </a:r>
            <a:r>
              <a:rPr sz="900" dirty="0"/>
              <a:t>(</a:t>
            </a:r>
            <a:r>
              <a:rPr sz="900" dirty="0">
                <a:solidFill>
                  <a:srgbClr val="018001"/>
                </a:solidFill>
              </a:rPr>
              <a:t>`transcript-</a:t>
            </a:r>
            <a:r>
              <a:rPr sz="900" dirty="0"/>
              <a:t>${</a:t>
            </a:r>
            <a:r>
              <a:rPr sz="900" dirty="0" err="1">
                <a:solidFill>
                  <a:srgbClr val="458383"/>
                </a:solidFill>
              </a:rPr>
              <a:t>studentID</a:t>
            </a:r>
            <a:r>
              <a:rPr sz="900" dirty="0"/>
              <a:t>}</a:t>
            </a:r>
            <a:r>
              <a:rPr sz="900" dirty="0">
                <a:solidFill>
                  <a:srgbClr val="018001"/>
                </a:solidFill>
              </a:rPr>
              <a:t>.json`</a:t>
            </a:r>
            <a:r>
              <a:rPr sz="900" dirty="0"/>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dirty="0" err="1"/>
              <a:t>totalSize</a:t>
            </a:r>
            <a:r>
              <a:rPr sz="900" dirty="0"/>
              <a:t> </a:t>
            </a:r>
            <a:r>
              <a:rPr sz="900" dirty="0">
                <a:solidFill>
                  <a:srgbClr val="000000"/>
                </a:solidFill>
              </a:rPr>
              <a:t>+= </a:t>
            </a:r>
            <a:r>
              <a:rPr sz="900" dirty="0" err="1"/>
              <a:t>stats</a:t>
            </a:r>
            <a:r>
              <a:rPr sz="900" dirty="0" err="1">
                <a:solidFill>
                  <a:srgbClr val="000000"/>
                </a:solidFill>
              </a:rPr>
              <a:t>.</a:t>
            </a:r>
            <a:r>
              <a:rPr sz="900" b="1" dirty="0" err="1">
                <a:solidFill>
                  <a:srgbClr val="66187A"/>
                </a:solidFill>
              </a:rPr>
              <a:t>size</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  }</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i="1" dirty="0" err="1">
                <a:solidFill>
                  <a:srgbClr val="66187A"/>
                </a:solidFill>
              </a:rPr>
              <a:t>console</a:t>
            </a:r>
            <a:r>
              <a:rPr sz="900" dirty="0" err="1">
                <a:solidFill>
                  <a:srgbClr val="000000"/>
                </a:solidFill>
              </a:rPr>
              <a:t>.</a:t>
            </a:r>
            <a:r>
              <a:rPr sz="900" dirty="0" err="1">
                <a:solidFill>
                  <a:srgbClr val="7A7A43"/>
                </a:solidFill>
              </a:rPr>
              <a:t>log</a:t>
            </a:r>
            <a:r>
              <a:rPr sz="900" dirty="0">
                <a:solidFill>
                  <a:srgbClr val="000000"/>
                </a:solidFill>
              </a:rPr>
              <a:t>(</a:t>
            </a:r>
            <a:r>
              <a:rPr sz="900" dirty="0"/>
              <a:t>`Finished calculating size: </a:t>
            </a:r>
            <a:r>
              <a:rPr sz="900" dirty="0">
                <a:solidFill>
                  <a:srgbClr val="000000"/>
                </a:solidFill>
              </a:rPr>
              <a:t>${</a:t>
            </a:r>
            <a:r>
              <a:rPr sz="900" dirty="0" err="1">
                <a:solidFill>
                  <a:srgbClr val="458383"/>
                </a:solidFill>
              </a:rPr>
              <a:t>totalSize</a:t>
            </a:r>
            <a:r>
              <a:rPr sz="900" dirty="0">
                <a:solidFill>
                  <a:srgbClr val="000000"/>
                </a:solidFill>
              </a:rPr>
              <a:t>}</a:t>
            </a:r>
            <a:r>
              <a:rPr sz="900" dirty="0"/>
              <a:t>`</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a:t>
            </a:r>
          </a:p>
        </p:txBody>
      </p:sp>
      <p:sp>
        <p:nvSpPr>
          <p:cNvPr id="620" name="Running time:…"/>
          <p:cNvSpPr txBox="1"/>
          <p:nvPr/>
        </p:nvSpPr>
        <p:spPr>
          <a:xfrm>
            <a:off x="9965157" y="4775590"/>
            <a:ext cx="2389876" cy="13439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sz="1400" b="1" dirty="0"/>
              <a:t>Running time:</a:t>
            </a:r>
          </a:p>
          <a:p>
            <a:pPr algn="l"/>
            <a:r>
              <a:rPr sz="1400" b="1" dirty="0"/>
              <a:t>2.2 sec</a:t>
            </a:r>
            <a:endParaRPr lang="en-US" sz="1400" b="1" dirty="0"/>
          </a:p>
          <a:p>
            <a:pPr algn="l"/>
            <a:endParaRPr sz="1400" b="1" dirty="0"/>
          </a:p>
          <a:p>
            <a:pPr algn="l">
              <a:defRPr sz="2200"/>
            </a:pPr>
            <a:r>
              <a:rPr sz="1400" dirty="0"/>
              <a:t>This is what we mean by “your code can become synchronous”</a:t>
            </a:r>
          </a:p>
        </p:txBody>
      </p:sp>
      <p:sp>
        <p:nvSpPr>
          <p:cNvPr id="621" name="Running time:…"/>
          <p:cNvSpPr txBox="1"/>
          <p:nvPr/>
        </p:nvSpPr>
        <p:spPr>
          <a:xfrm>
            <a:off x="9964700" y="2751777"/>
            <a:ext cx="1232710" cy="4821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a:r>
              <a:rPr sz="1400" b="1" dirty="0"/>
              <a:t>Running time:</a:t>
            </a:r>
          </a:p>
          <a:p>
            <a:pPr algn="l"/>
            <a:r>
              <a:rPr sz="1400" b="1" dirty="0"/>
              <a:t>1.5 sec</a:t>
            </a:r>
          </a:p>
        </p:txBody>
      </p:sp>
      <p:sp>
        <p:nvSpPr>
          <p:cNvPr id="622" name="The code we’ve seen on past slides:"/>
          <p:cNvSpPr txBox="1"/>
          <p:nvPr/>
        </p:nvSpPr>
        <p:spPr>
          <a:xfrm>
            <a:off x="1797770" y="1804768"/>
            <a:ext cx="2959144" cy="266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1400"/>
              <a:t>The code we’ve seen on past slides:</a:t>
            </a:r>
          </a:p>
        </p:txBody>
      </p:sp>
      <p:sp>
        <p:nvSpPr>
          <p:cNvPr id="623" name="This does something different:"/>
          <p:cNvSpPr txBox="1"/>
          <p:nvPr/>
        </p:nvSpPr>
        <p:spPr>
          <a:xfrm>
            <a:off x="1861773" y="4192305"/>
            <a:ext cx="5115183" cy="266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lang="en-US" sz="1400" dirty="0"/>
              <a:t>This accomplishes the same function, but without concurrency:</a:t>
            </a:r>
            <a:endParaRPr sz="1400" dirty="0"/>
          </a:p>
        </p:txBody>
      </p:sp>
      <p:grpSp>
        <p:nvGrpSpPr>
          <p:cNvPr id="626" name="Group"/>
          <p:cNvGrpSpPr/>
          <p:nvPr/>
        </p:nvGrpSpPr>
        <p:grpSpPr>
          <a:xfrm>
            <a:off x="-19741" y="1957330"/>
            <a:ext cx="9938141" cy="1272419"/>
            <a:chOff x="-1840140" y="110222"/>
            <a:chExt cx="19876280" cy="2544838"/>
          </a:xfrm>
        </p:grpSpPr>
        <p:sp>
          <p:nvSpPr>
            <p:cNvPr id="624" name="For each student: make an async handler to fetch their transcript and save it"/>
            <p:cNvSpPr/>
            <p:nvPr/>
          </p:nvSpPr>
          <p:spPr>
            <a:xfrm>
              <a:off x="-1840140" y="110222"/>
              <a:ext cx="3720496" cy="121058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dirty="0"/>
                <a:t>For each student: make an async handler to fetch their transcript and save it</a:t>
              </a:r>
            </a:p>
          </p:txBody>
        </p:sp>
        <p:sp>
          <p:nvSpPr>
            <p:cNvPr id="625" name="Callout"/>
            <p:cNvSpPr/>
            <p:nvPr/>
          </p:nvSpPr>
          <p:spPr>
            <a:xfrm rot="16200000">
              <a:off x="8959771" y="-6421309"/>
              <a:ext cx="1373767" cy="16778971"/>
            </a:xfrm>
            <a:custGeom>
              <a:avLst/>
              <a:gdLst>
                <a:gd name="connsiteX0" fmla="*/ 21600 w 21600"/>
                <a:gd name="connsiteY0" fmla="*/ 0 h 22554"/>
                <a:gd name="connsiteX1" fmla="*/ 8493 w 21600"/>
                <a:gd name="connsiteY1" fmla="*/ 1088 h 22554"/>
                <a:gd name="connsiteX2" fmla="*/ 965 w 21600"/>
                <a:gd name="connsiteY2" fmla="*/ 1088 h 22554"/>
                <a:gd name="connsiteX3" fmla="*/ 0 w 21600"/>
                <a:gd name="connsiteY3" fmla="*/ 1173 h 22554"/>
                <a:gd name="connsiteX4" fmla="*/ 0 w 21600"/>
                <a:gd name="connsiteY4" fmla="*/ 22469 h 22554"/>
                <a:gd name="connsiteX5" fmla="*/ 965 w 21600"/>
                <a:gd name="connsiteY5" fmla="*/ 22554 h 22554"/>
                <a:gd name="connsiteX6" fmla="*/ 17600 w 21600"/>
                <a:gd name="connsiteY6" fmla="*/ 22554 h 22554"/>
                <a:gd name="connsiteX7" fmla="*/ 18564 w 21600"/>
                <a:gd name="connsiteY7" fmla="*/ 22469 h 22554"/>
                <a:gd name="connsiteX8" fmla="*/ 18564 w 21600"/>
                <a:gd name="connsiteY8" fmla="*/ 1366 h 22554"/>
                <a:gd name="connsiteX9" fmla="*/ 21600 w 21600"/>
                <a:gd name="connsiteY9" fmla="*/ 0 h 22554"/>
                <a:gd name="connsiteX0" fmla="*/ 21271 w 21271"/>
                <a:gd name="connsiteY0" fmla="*/ 0 h 22814"/>
                <a:gd name="connsiteX1" fmla="*/ 8493 w 21271"/>
                <a:gd name="connsiteY1" fmla="*/ 1348 h 22814"/>
                <a:gd name="connsiteX2" fmla="*/ 965 w 21271"/>
                <a:gd name="connsiteY2" fmla="*/ 1348 h 22814"/>
                <a:gd name="connsiteX3" fmla="*/ 0 w 21271"/>
                <a:gd name="connsiteY3" fmla="*/ 1433 h 22814"/>
                <a:gd name="connsiteX4" fmla="*/ 0 w 21271"/>
                <a:gd name="connsiteY4" fmla="*/ 22729 h 22814"/>
                <a:gd name="connsiteX5" fmla="*/ 965 w 21271"/>
                <a:gd name="connsiteY5" fmla="*/ 22814 h 22814"/>
                <a:gd name="connsiteX6" fmla="*/ 17600 w 21271"/>
                <a:gd name="connsiteY6" fmla="*/ 22814 h 22814"/>
                <a:gd name="connsiteX7" fmla="*/ 18564 w 21271"/>
                <a:gd name="connsiteY7" fmla="*/ 22729 h 22814"/>
                <a:gd name="connsiteX8" fmla="*/ 18564 w 21271"/>
                <a:gd name="connsiteY8" fmla="*/ 1626 h 22814"/>
                <a:gd name="connsiteX9" fmla="*/ 21271 w 21271"/>
                <a:gd name="connsiteY9" fmla="*/ 0 h 22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271" h="22814" extrusionOk="0">
                  <a:moveTo>
                    <a:pt x="21271" y="0"/>
                  </a:moveTo>
                  <a:lnTo>
                    <a:pt x="8493" y="1348"/>
                  </a:lnTo>
                  <a:lnTo>
                    <a:pt x="965" y="1348"/>
                  </a:lnTo>
                  <a:cubicBezTo>
                    <a:pt x="433" y="1348"/>
                    <a:pt x="0" y="1386"/>
                    <a:pt x="0" y="1433"/>
                  </a:cubicBezTo>
                  <a:lnTo>
                    <a:pt x="0" y="22729"/>
                  </a:lnTo>
                  <a:cubicBezTo>
                    <a:pt x="0" y="22776"/>
                    <a:pt x="433" y="22814"/>
                    <a:pt x="965" y="22814"/>
                  </a:cubicBezTo>
                  <a:lnTo>
                    <a:pt x="17600" y="22814"/>
                  </a:lnTo>
                  <a:cubicBezTo>
                    <a:pt x="18131" y="22814"/>
                    <a:pt x="18564" y="22776"/>
                    <a:pt x="18564" y="22729"/>
                  </a:cubicBezTo>
                  <a:lnTo>
                    <a:pt x="18564" y="1626"/>
                  </a:lnTo>
                  <a:lnTo>
                    <a:pt x="21271"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grpSp>
        <p:nvGrpSpPr>
          <p:cNvPr id="629" name="Group"/>
          <p:cNvGrpSpPr/>
          <p:nvPr/>
        </p:nvGrpSpPr>
        <p:grpSpPr>
          <a:xfrm>
            <a:off x="103433" y="4118742"/>
            <a:ext cx="9814967" cy="1292390"/>
            <a:chOff x="-298392" y="387784"/>
            <a:chExt cx="19629932" cy="2584777"/>
          </a:xfrm>
        </p:grpSpPr>
        <p:sp>
          <p:nvSpPr>
            <p:cNvPr id="627" name="For each student: wait to fetch their transcript, then wait to write it, then go on to the next student"/>
            <p:cNvSpPr/>
            <p:nvPr/>
          </p:nvSpPr>
          <p:spPr>
            <a:xfrm>
              <a:off x="-298392" y="387784"/>
              <a:ext cx="3559211" cy="157991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dirty="0"/>
                <a:t>For each student: wait to fetch their transcript, then wait to write it, then go on to the next student</a:t>
              </a:r>
            </a:p>
          </p:txBody>
        </p:sp>
        <p:sp>
          <p:nvSpPr>
            <p:cNvPr id="628" name="Callout"/>
            <p:cNvSpPr/>
            <p:nvPr/>
          </p:nvSpPr>
          <p:spPr>
            <a:xfrm rot="16200000">
              <a:off x="10523143" y="-5835836"/>
              <a:ext cx="1198937" cy="16417857"/>
            </a:xfrm>
            <a:custGeom>
              <a:avLst/>
              <a:gdLst>
                <a:gd name="connsiteX0" fmla="*/ 14356 w 18564"/>
                <a:gd name="connsiteY0" fmla="*/ 0 h 22323"/>
                <a:gd name="connsiteX1" fmla="*/ 8493 w 18564"/>
                <a:gd name="connsiteY1" fmla="*/ 857 h 22323"/>
                <a:gd name="connsiteX2" fmla="*/ 965 w 18564"/>
                <a:gd name="connsiteY2" fmla="*/ 857 h 22323"/>
                <a:gd name="connsiteX3" fmla="*/ 0 w 18564"/>
                <a:gd name="connsiteY3" fmla="*/ 942 h 22323"/>
                <a:gd name="connsiteX4" fmla="*/ 0 w 18564"/>
                <a:gd name="connsiteY4" fmla="*/ 22238 h 22323"/>
                <a:gd name="connsiteX5" fmla="*/ 965 w 18564"/>
                <a:gd name="connsiteY5" fmla="*/ 22323 h 22323"/>
                <a:gd name="connsiteX6" fmla="*/ 17600 w 18564"/>
                <a:gd name="connsiteY6" fmla="*/ 22323 h 22323"/>
                <a:gd name="connsiteX7" fmla="*/ 18564 w 18564"/>
                <a:gd name="connsiteY7" fmla="*/ 22238 h 22323"/>
                <a:gd name="connsiteX8" fmla="*/ 18564 w 18564"/>
                <a:gd name="connsiteY8" fmla="*/ 1135 h 22323"/>
                <a:gd name="connsiteX9" fmla="*/ 14356 w 18564"/>
                <a:gd name="connsiteY9" fmla="*/ 0 h 22323"/>
                <a:gd name="connsiteX0" fmla="*/ 32136 w 32136"/>
                <a:gd name="connsiteY0" fmla="*/ 0 h 21918"/>
                <a:gd name="connsiteX1" fmla="*/ 8493 w 32136"/>
                <a:gd name="connsiteY1" fmla="*/ 452 h 21918"/>
                <a:gd name="connsiteX2" fmla="*/ 965 w 32136"/>
                <a:gd name="connsiteY2" fmla="*/ 452 h 21918"/>
                <a:gd name="connsiteX3" fmla="*/ 0 w 32136"/>
                <a:gd name="connsiteY3" fmla="*/ 537 h 21918"/>
                <a:gd name="connsiteX4" fmla="*/ 0 w 32136"/>
                <a:gd name="connsiteY4" fmla="*/ 21833 h 21918"/>
                <a:gd name="connsiteX5" fmla="*/ 965 w 32136"/>
                <a:gd name="connsiteY5" fmla="*/ 21918 h 21918"/>
                <a:gd name="connsiteX6" fmla="*/ 17600 w 32136"/>
                <a:gd name="connsiteY6" fmla="*/ 21918 h 21918"/>
                <a:gd name="connsiteX7" fmla="*/ 18564 w 32136"/>
                <a:gd name="connsiteY7" fmla="*/ 21833 h 21918"/>
                <a:gd name="connsiteX8" fmla="*/ 18564 w 32136"/>
                <a:gd name="connsiteY8" fmla="*/ 730 h 21918"/>
                <a:gd name="connsiteX9" fmla="*/ 32136 w 32136"/>
                <a:gd name="connsiteY9" fmla="*/ 0 h 21918"/>
                <a:gd name="connsiteX0" fmla="*/ 14685 w 18564"/>
                <a:gd name="connsiteY0" fmla="*/ 0 h 22323"/>
                <a:gd name="connsiteX1" fmla="*/ 8493 w 18564"/>
                <a:gd name="connsiteY1" fmla="*/ 857 h 22323"/>
                <a:gd name="connsiteX2" fmla="*/ 965 w 18564"/>
                <a:gd name="connsiteY2" fmla="*/ 857 h 22323"/>
                <a:gd name="connsiteX3" fmla="*/ 0 w 18564"/>
                <a:gd name="connsiteY3" fmla="*/ 942 h 22323"/>
                <a:gd name="connsiteX4" fmla="*/ 0 w 18564"/>
                <a:gd name="connsiteY4" fmla="*/ 22238 h 22323"/>
                <a:gd name="connsiteX5" fmla="*/ 965 w 18564"/>
                <a:gd name="connsiteY5" fmla="*/ 22323 h 22323"/>
                <a:gd name="connsiteX6" fmla="*/ 17600 w 18564"/>
                <a:gd name="connsiteY6" fmla="*/ 22323 h 22323"/>
                <a:gd name="connsiteX7" fmla="*/ 18564 w 18564"/>
                <a:gd name="connsiteY7" fmla="*/ 22238 h 22323"/>
                <a:gd name="connsiteX8" fmla="*/ 18564 w 18564"/>
                <a:gd name="connsiteY8" fmla="*/ 1135 h 22323"/>
                <a:gd name="connsiteX9" fmla="*/ 14685 w 18564"/>
                <a:gd name="connsiteY9" fmla="*/ 0 h 2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64" h="22323" extrusionOk="0">
                  <a:moveTo>
                    <a:pt x="14685" y="0"/>
                  </a:moveTo>
                  <a:lnTo>
                    <a:pt x="8493" y="857"/>
                  </a:lnTo>
                  <a:lnTo>
                    <a:pt x="965" y="857"/>
                  </a:lnTo>
                  <a:cubicBezTo>
                    <a:pt x="433" y="857"/>
                    <a:pt x="0" y="895"/>
                    <a:pt x="0" y="942"/>
                  </a:cubicBezTo>
                  <a:lnTo>
                    <a:pt x="0" y="22238"/>
                  </a:lnTo>
                  <a:cubicBezTo>
                    <a:pt x="0" y="22285"/>
                    <a:pt x="433" y="22323"/>
                    <a:pt x="965" y="22323"/>
                  </a:cubicBezTo>
                  <a:lnTo>
                    <a:pt x="17600" y="22323"/>
                  </a:lnTo>
                  <a:cubicBezTo>
                    <a:pt x="18131" y="22323"/>
                    <a:pt x="18564" y="22285"/>
                    <a:pt x="18564" y="22238"/>
                  </a:cubicBezTo>
                  <a:lnTo>
                    <a:pt x="18564" y="1135"/>
                  </a:lnTo>
                  <a:lnTo>
                    <a:pt x="14685"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
        <p:nvSpPr>
          <p:cNvPr id="630" name="Dingbat Check"/>
          <p:cNvSpPr/>
          <p:nvPr/>
        </p:nvSpPr>
        <p:spPr>
          <a:xfrm>
            <a:off x="9752064" y="1956562"/>
            <a:ext cx="292848" cy="278282"/>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hueOff val="362282"/>
              <a:satOff val="31803"/>
              <a:lumOff val="-18242"/>
            </a:schemeClr>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sp>
        <p:nvSpPr>
          <p:cNvPr id="631" name="Dingbat X"/>
          <p:cNvSpPr/>
          <p:nvPr/>
        </p:nvSpPr>
        <p:spPr>
          <a:xfrm>
            <a:off x="9752064" y="4262722"/>
            <a:ext cx="292848" cy="346049"/>
          </a:xfrm>
          <a:custGeom>
            <a:avLst/>
            <a:gdLst/>
            <a:ahLst/>
            <a:cxnLst>
              <a:cxn ang="0">
                <a:pos x="wd2" y="hd2"/>
              </a:cxn>
              <a:cxn ang="5400000">
                <a:pos x="wd2" y="hd2"/>
              </a:cxn>
              <a:cxn ang="10800000">
                <a:pos x="wd2" y="hd2"/>
              </a:cxn>
              <a:cxn ang="16200000">
                <a:pos x="wd2" y="hd2"/>
              </a:cxn>
            </a:cxnLst>
            <a:rect l="0" t="0" r="r" b="b"/>
            <a:pathLst>
              <a:path w="21484" h="21548"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lumOff val="-29866"/>
            </a:schemeClr>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spTree>
    <p:extLst>
      <p:ext uri="{BB962C8B-B14F-4D97-AF65-F5344CB8AC3E}">
        <p14:creationId xmlns:p14="http://schemas.microsoft.com/office/powerpoint/2010/main" val="644150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6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6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621"/>
                                        </p:tgtEl>
                                        <p:attrNameLst>
                                          <p:attrName>style.visibility</p:attrName>
                                        </p:attrNameLst>
                                      </p:cBhvr>
                                      <p:to>
                                        <p:strVal val="visible"/>
                                      </p:to>
                                    </p:set>
                                  </p:childTnLst>
                                </p:cTn>
                              </p:par>
                              <p:par>
                                <p:cTn id="15" presetID="1" presetClass="entr" presetSubtype="0" fill="hold" grpId="0" nodeType="withEffect">
                                  <p:stCondLst>
                                    <p:cond delay="0"/>
                                  </p:stCondLst>
                                  <p:iterate>
                                    <p:tmAbs val="0"/>
                                  </p:iterate>
                                  <p:childTnLst>
                                    <p:set>
                                      <p:cBhvr>
                                        <p:cTn id="16" fill="hold"/>
                                        <p:tgtEl>
                                          <p:spTgt spid="6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 grpId="0" animBg="1" advAuto="0"/>
      <p:bldP spid="621" grpId="0" animBg="1" advAuto="0"/>
      <p:bldP spid="626" grpId="0" animBg="1" advAuto="0"/>
      <p:bldP spid="629" grpId="0"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Async/Await Programming Activity"/>
          <p:cNvSpPr txBox="1">
            <a:spLocks noGrp="1"/>
          </p:cNvSpPr>
          <p:nvPr>
            <p:ph type="title"/>
          </p:nvPr>
        </p:nvSpPr>
        <p:spPr/>
        <p:txBody>
          <a:bodyPr/>
          <a:lstStyle/>
          <a:p>
            <a:r>
              <a:rPr lang="en-US" dirty="0"/>
              <a:t>Async/Await Programming Activity</a:t>
            </a:r>
          </a:p>
        </p:txBody>
      </p:sp>
      <p:sp>
        <p:nvSpPr>
          <p:cNvPr id="3" name="TextBox 2">
            <a:extLst>
              <a:ext uri="{FF2B5EF4-FFF2-40B4-BE49-F238E27FC236}">
                <a16:creationId xmlns:a16="http://schemas.microsoft.com/office/drawing/2014/main" id="{32FD2A36-5FC5-4045-AD05-5B638E208809}"/>
              </a:ext>
            </a:extLst>
          </p:cNvPr>
          <p:cNvSpPr txBox="1"/>
          <p:nvPr/>
        </p:nvSpPr>
        <p:spPr>
          <a:xfrm>
            <a:off x="1302707" y="1909941"/>
            <a:ext cx="9707672"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2438338"/>
            <a:r>
              <a:rPr kumimoji="0" lang="en-US" sz="2400" b="0" i="0" u="none" strike="noStrike" cap="none" spc="0" normalizeH="0" baseline="0" dirty="0">
                <a:ln>
                  <a:noFill/>
                </a:ln>
                <a:solidFill>
                  <a:srgbClr val="5E5E5E"/>
                </a:solidFill>
                <a:effectLst/>
                <a:uFillTx/>
                <a:latin typeface="+mn-lt"/>
                <a:ea typeface="+mn-ea"/>
                <a:cs typeface="+mn-cs"/>
                <a:sym typeface="Helvetica Neue"/>
              </a:rPr>
              <a:t>You can find the instructions and the starter code {on the activity page} linked under Module 5 on the course webpage</a:t>
            </a:r>
          </a:p>
        </p:txBody>
      </p:sp>
    </p:spTree>
    <p:extLst>
      <p:ext uri="{BB962C8B-B14F-4D97-AF65-F5344CB8AC3E}">
        <p14:creationId xmlns:p14="http://schemas.microsoft.com/office/powerpoint/2010/main" val="439902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26</a:t>
            </a:fld>
            <a:endParaRPr lang="en-US"/>
          </a:p>
        </p:txBody>
      </p:sp>
    </p:spTree>
    <p:extLst>
      <p:ext uri="{BB962C8B-B14F-4D97-AF65-F5344CB8AC3E}">
        <p14:creationId xmlns:p14="http://schemas.microsoft.com/office/powerpoint/2010/main" val="2490106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 (expanded)</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a:p>
            <a:pPr lvl="1"/>
            <a:r>
              <a:rPr lang="en-US" dirty="0"/>
              <a:t>Write asynchronous code using promises and .then().</a:t>
            </a:r>
          </a:p>
          <a:p>
            <a:pPr lvl="1"/>
            <a:r>
              <a:rPr lang="en-US" dirty="0"/>
              <a:t>Explain the difference between JS run-to-completion semantics and interrupt-based semantics.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27</a:t>
            </a:fld>
            <a:endParaRPr lang="en-US"/>
          </a:p>
        </p:txBody>
      </p:sp>
    </p:spTree>
    <p:extLst>
      <p:ext uri="{BB962C8B-B14F-4D97-AF65-F5344CB8AC3E}">
        <p14:creationId xmlns:p14="http://schemas.microsoft.com/office/powerpoint/2010/main" val="2176297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8C9CF27-CC4B-01C9-C7B0-88C6D5010B66}"/>
              </a:ext>
            </a:extLst>
          </p:cNvPr>
          <p:cNvSpPr>
            <a:spLocks noGrp="1"/>
          </p:cNvSpPr>
          <p:nvPr>
            <p:ph type="title"/>
          </p:nvPr>
        </p:nvSpPr>
        <p:spPr/>
        <p:txBody>
          <a:bodyPr/>
          <a:lstStyle/>
          <a:p>
            <a:r>
              <a:rPr lang="en-US" dirty="0"/>
              <a:t>Additional Topics</a:t>
            </a:r>
          </a:p>
        </p:txBody>
      </p:sp>
      <p:sp>
        <p:nvSpPr>
          <p:cNvPr id="3" name="Slide Number Placeholder 2">
            <a:extLst>
              <a:ext uri="{FF2B5EF4-FFF2-40B4-BE49-F238E27FC236}">
                <a16:creationId xmlns:a16="http://schemas.microsoft.com/office/drawing/2014/main" id="{994AF94F-B74C-2AD8-6446-7B806018EA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94284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More Properties of Good Handlers"/>
          <p:cNvSpPr txBox="1">
            <a:spLocks noGrp="1"/>
          </p:cNvSpPr>
          <p:nvPr>
            <p:ph type="title"/>
          </p:nvPr>
        </p:nvSpPr>
        <p:spPr>
          <a:prstGeom prst="rect">
            <a:avLst/>
          </a:prstGeom>
        </p:spPr>
        <p:txBody>
          <a:bodyPr/>
          <a:lstStyle/>
          <a:p>
            <a:r>
              <a:rPr lang="en-US" dirty="0"/>
              <a:t>General Rules for Writing Asynchronous Code</a:t>
            </a:r>
            <a:endParaRPr dirty="0"/>
          </a:p>
        </p:txBody>
      </p:sp>
      <p:sp>
        <p:nvSpPr>
          <p:cNvPr id="517" name="Remember that event events are processed in the order they are received…"/>
          <p:cNvSpPr txBox="1">
            <a:spLocks noGrp="1"/>
          </p:cNvSpPr>
          <p:nvPr>
            <p:ph idx="1"/>
          </p:nvPr>
        </p:nvSpPr>
        <p:spPr>
          <a:prstGeom prst="rect">
            <a:avLst/>
          </a:prstGeom>
        </p:spPr>
        <p:txBody>
          <a:bodyPr/>
          <a:lstStyle/>
          <a:p>
            <a:r>
              <a:rPr lang="en-US" dirty="0"/>
              <a:t>Don’t perform long-running computations or synchronous IO</a:t>
            </a:r>
          </a:p>
          <a:p>
            <a:r>
              <a:rPr lang="en-US" dirty="0"/>
              <a:t>Leverage concurrency when possible</a:t>
            </a:r>
          </a:p>
          <a:p>
            <a:pPr lvl="1"/>
            <a:r>
              <a:rPr dirty="0"/>
              <a:t>Remember that events are processed in the order they are </a:t>
            </a:r>
            <a:r>
              <a:rPr b="1" i="1" dirty="0">
                <a:solidFill>
                  <a:srgbClr val="FF0000"/>
                </a:solidFill>
              </a:rPr>
              <a:t>received</a:t>
            </a:r>
          </a:p>
          <a:p>
            <a:pPr lvl="1"/>
            <a:r>
              <a:rPr lang="en-US" dirty="0"/>
              <a:t>But e</a:t>
            </a:r>
            <a:r>
              <a:rPr dirty="0"/>
              <a:t>vents </a:t>
            </a:r>
            <a:r>
              <a:rPr lang="en-US" dirty="0"/>
              <a:t>may</a:t>
            </a:r>
            <a:r>
              <a:rPr dirty="0"/>
              <a:t> arrive in unexpected order</a:t>
            </a:r>
            <a:r>
              <a:rPr lang="en-US" dirty="0"/>
              <a:t>!</a:t>
            </a:r>
            <a:endParaRPr dirty="0"/>
          </a:p>
          <a:p>
            <a:r>
              <a:rPr dirty="0"/>
              <a:t>Always </a:t>
            </a:r>
            <a:r>
              <a:rPr lang="en-US" dirty="0"/>
              <a:t>check for errors (try/catch for async/await, “.catch” for promises)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AFFF-8173-684B-84C4-4485658ADFAA}"/>
              </a:ext>
            </a:extLst>
          </p:cNvPr>
          <p:cNvSpPr>
            <a:spLocks noGrp="1"/>
          </p:cNvSpPr>
          <p:nvPr>
            <p:ph type="title"/>
          </p:nvPr>
        </p:nvSpPr>
        <p:spPr/>
        <p:txBody>
          <a:bodyPr/>
          <a:lstStyle/>
          <a:p>
            <a:r>
              <a:rPr lang="en-US" dirty="0"/>
              <a:t>Masking Latency with Concurrency</a:t>
            </a:r>
          </a:p>
        </p:txBody>
      </p:sp>
      <p:sp>
        <p:nvSpPr>
          <p:cNvPr id="3" name="Text Placeholder 2">
            <a:extLst>
              <a:ext uri="{FF2B5EF4-FFF2-40B4-BE49-F238E27FC236}">
                <a16:creationId xmlns:a16="http://schemas.microsoft.com/office/drawing/2014/main" id="{78B96E90-8488-4353-B730-DCAA6C341B31}"/>
              </a:ext>
            </a:extLst>
          </p:cNvPr>
          <p:cNvSpPr>
            <a:spLocks noGrp="1"/>
          </p:cNvSpPr>
          <p:nvPr>
            <p:ph type="body" idx="4294967295"/>
          </p:nvPr>
        </p:nvSpPr>
        <p:spPr>
          <a:xfrm>
            <a:off x="378738" y="1722165"/>
            <a:ext cx="5597525" cy="1325563"/>
          </a:xfrm>
        </p:spPr>
        <p:txBody>
          <a:bodyPr>
            <a:normAutofit fontScale="85000" lnSpcReduction="20000"/>
          </a:bodyPr>
          <a:lstStyle/>
          <a:p>
            <a:r>
              <a:rPr lang="en-US" dirty="0"/>
              <a:t>Consider: a 1Ghz CPU executes an instruction every 1 ns</a:t>
            </a:r>
          </a:p>
          <a:p>
            <a:r>
              <a:rPr lang="en-US" dirty="0"/>
              <a:t>Almost anything else takes forever (approximately)</a:t>
            </a:r>
          </a:p>
        </p:txBody>
      </p:sp>
      <p:sp>
        <p:nvSpPr>
          <p:cNvPr id="43" name="Slide Number">
            <a:extLst>
              <a:ext uri="{FF2B5EF4-FFF2-40B4-BE49-F238E27FC236}">
                <a16:creationId xmlns:a16="http://schemas.microsoft.com/office/drawing/2014/main" id="{7361703E-BB61-5440-98E4-6A3AF012595E}"/>
              </a:ext>
            </a:extLst>
          </p:cNvPr>
          <p:cNvSpPr txBox="1">
            <a:spLocks/>
          </p:cNvSpPr>
          <p:nvPr/>
        </p:nvSpPr>
        <p:spPr>
          <a:xfrm>
            <a:off x="11269653" y="5603206"/>
            <a:ext cx="339836" cy="32893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a:lstStyle>
          <a:p>
            <a:fld id="{86CB4B4D-7CA3-9044-876B-883B54F8677D}" type="slidenum">
              <a:rPr lang="en-US" smtClean="0"/>
              <a:pPr/>
              <a:t>3</a:t>
            </a:fld>
            <a:endParaRPr lang="en-US"/>
          </a:p>
        </p:txBody>
      </p:sp>
      <p:grpSp>
        <p:nvGrpSpPr>
          <p:cNvPr id="4" name="Group 3">
            <a:extLst>
              <a:ext uri="{FF2B5EF4-FFF2-40B4-BE49-F238E27FC236}">
                <a16:creationId xmlns:a16="http://schemas.microsoft.com/office/drawing/2014/main" id="{9CA97BE8-1ED2-DFB2-890D-11E8391B7FC1}"/>
              </a:ext>
            </a:extLst>
          </p:cNvPr>
          <p:cNvGrpSpPr/>
          <p:nvPr/>
        </p:nvGrpSpPr>
        <p:grpSpPr>
          <a:xfrm>
            <a:off x="1859107" y="3193546"/>
            <a:ext cx="9432664" cy="3138199"/>
            <a:chOff x="1601248" y="2680334"/>
            <a:chExt cx="8850152" cy="3138199"/>
          </a:xfrm>
        </p:grpSpPr>
        <p:grpSp>
          <p:nvGrpSpPr>
            <p:cNvPr id="44" name="Group">
              <a:extLst>
                <a:ext uri="{FF2B5EF4-FFF2-40B4-BE49-F238E27FC236}">
                  <a16:creationId xmlns:a16="http://schemas.microsoft.com/office/drawing/2014/main" id="{D28951AE-72F0-AA4F-8BBE-A01B57F777CE}"/>
                </a:ext>
              </a:extLst>
            </p:cNvPr>
            <p:cNvGrpSpPr/>
            <p:nvPr/>
          </p:nvGrpSpPr>
          <p:grpSpPr>
            <a:xfrm>
              <a:off x="1601248" y="2680334"/>
              <a:ext cx="8005516" cy="1561773"/>
              <a:chOff x="0" y="326479"/>
              <a:chExt cx="16011027" cy="3123543"/>
            </a:xfrm>
          </p:grpSpPr>
          <p:sp>
            <p:nvSpPr>
              <p:cNvPr id="45" name="CPU 1">
                <a:extLst>
                  <a:ext uri="{FF2B5EF4-FFF2-40B4-BE49-F238E27FC236}">
                    <a16:creationId xmlns:a16="http://schemas.microsoft.com/office/drawing/2014/main" id="{C44283A3-14B9-4F48-B140-E2F448F47176}"/>
                  </a:ext>
                </a:extLst>
              </p:cNvPr>
              <p:cNvSpPr/>
              <p:nvPr/>
            </p:nvSpPr>
            <p:spPr>
              <a:xfrm>
                <a:off x="0" y="430659"/>
                <a:ext cx="6996899" cy="2227679"/>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r>
                  <a:rPr sz="1400" dirty="0"/>
                  <a:t>CPU</a:t>
                </a:r>
                <a:r>
                  <a:rPr lang="en-US" sz="1400" dirty="0"/>
                  <a:t> 1</a:t>
                </a:r>
                <a:endParaRPr sz="1400" dirty="0"/>
              </a:p>
            </p:txBody>
          </p:sp>
          <p:sp>
            <p:nvSpPr>
              <p:cNvPr id="47" name="thread0()">
                <a:extLst>
                  <a:ext uri="{FF2B5EF4-FFF2-40B4-BE49-F238E27FC236}">
                    <a16:creationId xmlns:a16="http://schemas.microsoft.com/office/drawing/2014/main" id="{2D163110-8804-4C4F-AC94-2983B0DB297E}"/>
                  </a:ext>
                </a:extLst>
              </p:cNvPr>
              <p:cNvSpPr/>
              <p:nvPr/>
            </p:nvSpPr>
            <p:spPr>
              <a:xfrm>
                <a:off x="363536" y="1253934"/>
                <a:ext cx="2332254" cy="960919"/>
              </a:xfrm>
              <a:prstGeom prst="rect">
                <a:avLst/>
              </a:prstGeom>
              <a:solidFill>
                <a:srgbClr val="B4FCFD"/>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thread0()</a:t>
                </a:r>
              </a:p>
            </p:txBody>
          </p:sp>
          <p:sp>
            <p:nvSpPr>
              <p:cNvPr id="49" name="Main Memory">
                <a:extLst>
                  <a:ext uri="{FF2B5EF4-FFF2-40B4-BE49-F238E27FC236}">
                    <a16:creationId xmlns:a16="http://schemas.microsoft.com/office/drawing/2014/main" id="{15F491F7-3A90-6448-A43A-1CC3A010670C}"/>
                  </a:ext>
                </a:extLst>
              </p:cNvPr>
              <p:cNvSpPr/>
              <p:nvPr/>
            </p:nvSpPr>
            <p:spPr>
              <a:xfrm>
                <a:off x="8876107" y="359223"/>
                <a:ext cx="1785939" cy="2915696"/>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Main Memory</a:t>
                </a:r>
              </a:p>
            </p:txBody>
          </p:sp>
          <p:grpSp>
            <p:nvGrpSpPr>
              <p:cNvPr id="50" name="Group">
                <a:extLst>
                  <a:ext uri="{FF2B5EF4-FFF2-40B4-BE49-F238E27FC236}">
                    <a16:creationId xmlns:a16="http://schemas.microsoft.com/office/drawing/2014/main" id="{7DA54FA5-BD81-7B4E-BB1F-79830504C261}"/>
                  </a:ext>
                </a:extLst>
              </p:cNvPr>
              <p:cNvGrpSpPr/>
              <p:nvPr/>
            </p:nvGrpSpPr>
            <p:grpSpPr>
              <a:xfrm>
                <a:off x="2466902" y="1253935"/>
                <a:ext cx="6739604" cy="1315499"/>
                <a:chOff x="0" y="280981"/>
                <a:chExt cx="6739603" cy="1315499"/>
              </a:xfrm>
            </p:grpSpPr>
            <p:sp>
              <p:nvSpPr>
                <p:cNvPr id="63" name="CPU 1 Cache">
                  <a:extLst>
                    <a:ext uri="{FF2B5EF4-FFF2-40B4-BE49-F238E27FC236}">
                      <a16:creationId xmlns:a16="http://schemas.microsoft.com/office/drawing/2014/main" id="{5E9D27E1-5910-D14C-81C3-DDE2A5309E65}"/>
                    </a:ext>
                  </a:extLst>
                </p:cNvPr>
                <p:cNvSpPr/>
                <p:nvPr/>
              </p:nvSpPr>
              <p:spPr>
                <a:xfrm>
                  <a:off x="1343492" y="280981"/>
                  <a:ext cx="2951821" cy="960919"/>
                </a:xfrm>
                <a:prstGeom prst="rect">
                  <a:avLst/>
                </a:prstGeom>
                <a:solidFill>
                  <a:srgbClr val="96CBB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CPU 1 Cache</a:t>
                  </a:r>
                </a:p>
              </p:txBody>
            </p:sp>
            <p:grpSp>
              <p:nvGrpSpPr>
                <p:cNvPr id="76" name="Group">
                  <a:extLst>
                    <a:ext uri="{FF2B5EF4-FFF2-40B4-BE49-F238E27FC236}">
                      <a16:creationId xmlns:a16="http://schemas.microsoft.com/office/drawing/2014/main" id="{CA01C9CD-5B39-B044-816C-90DEC1E00A6C}"/>
                    </a:ext>
                  </a:extLst>
                </p:cNvPr>
                <p:cNvGrpSpPr/>
                <p:nvPr/>
              </p:nvGrpSpPr>
              <p:grpSpPr>
                <a:xfrm>
                  <a:off x="4230362" y="326479"/>
                  <a:ext cx="2509241" cy="1270001"/>
                  <a:chOff x="0" y="326479"/>
                  <a:chExt cx="2509238" cy="1270000"/>
                </a:xfrm>
              </p:grpSpPr>
              <p:sp>
                <p:nvSpPr>
                  <p:cNvPr id="77" name="Line">
                    <a:extLst>
                      <a:ext uri="{FF2B5EF4-FFF2-40B4-BE49-F238E27FC236}">
                        <a16:creationId xmlns:a16="http://schemas.microsoft.com/office/drawing/2014/main" id="{1D42CE66-FA2C-2A4B-B01F-3AA114EC0D09}"/>
                      </a:ext>
                    </a:extLst>
                  </p:cNvPr>
                  <p:cNvSpPr/>
                  <p:nvPr/>
                </p:nvSpPr>
                <p:spPr>
                  <a:xfrm>
                    <a:off x="0" y="571545"/>
                    <a:ext cx="2205969"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8" name="Line">
                    <a:extLst>
                      <a:ext uri="{FF2B5EF4-FFF2-40B4-BE49-F238E27FC236}">
                        <a16:creationId xmlns:a16="http://schemas.microsoft.com/office/drawing/2014/main" id="{09BE313C-67E4-FC43-9BA1-54C7F6358EB9}"/>
                      </a:ext>
                    </a:extLst>
                  </p:cNvPr>
                  <p:cNvSpPr/>
                  <p:nvPr/>
                </p:nvSpPr>
                <p:spPr>
                  <a:xfrm>
                    <a:off x="0" y="1000170"/>
                    <a:ext cx="2205969"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9" name="100ns">
                    <a:extLst>
                      <a:ext uri="{FF2B5EF4-FFF2-40B4-BE49-F238E27FC236}">
                        <a16:creationId xmlns:a16="http://schemas.microsoft.com/office/drawing/2014/main" id="{504F086F-92DB-374E-8ED7-0740686AA3B6}"/>
                      </a:ext>
                    </a:extLst>
                  </p:cNvPr>
                  <p:cNvSpPr/>
                  <p:nvPr/>
                </p:nvSpPr>
                <p:spPr>
                  <a:xfrm>
                    <a:off x="123923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100ns</a:t>
                    </a:r>
                  </a:p>
                </p:txBody>
              </p:sp>
            </p:grpSp>
            <p:grpSp>
              <p:nvGrpSpPr>
                <p:cNvPr id="68" name="Group">
                  <a:extLst>
                    <a:ext uri="{FF2B5EF4-FFF2-40B4-BE49-F238E27FC236}">
                      <a16:creationId xmlns:a16="http://schemas.microsoft.com/office/drawing/2014/main" id="{EAE5A875-AD9C-E943-B2BD-71091FE9EDAE}"/>
                    </a:ext>
                  </a:extLst>
                </p:cNvPr>
                <p:cNvGrpSpPr/>
                <p:nvPr/>
              </p:nvGrpSpPr>
              <p:grpSpPr>
                <a:xfrm>
                  <a:off x="0" y="326479"/>
                  <a:ext cx="2008787" cy="1270001"/>
                  <a:chOff x="0" y="326479"/>
                  <a:chExt cx="2008785" cy="1270000"/>
                </a:xfrm>
              </p:grpSpPr>
              <p:grpSp>
                <p:nvGrpSpPr>
                  <p:cNvPr id="69" name="Group">
                    <a:extLst>
                      <a:ext uri="{FF2B5EF4-FFF2-40B4-BE49-F238E27FC236}">
                        <a16:creationId xmlns:a16="http://schemas.microsoft.com/office/drawing/2014/main" id="{68646CCA-F4F9-5148-830B-99284A02BD69}"/>
                      </a:ext>
                    </a:extLst>
                  </p:cNvPr>
                  <p:cNvGrpSpPr/>
                  <p:nvPr/>
                </p:nvGrpSpPr>
                <p:grpSpPr>
                  <a:xfrm>
                    <a:off x="0" y="546455"/>
                    <a:ext cx="1477572" cy="287097"/>
                    <a:chOff x="0" y="0"/>
                    <a:chExt cx="1477571" cy="287095"/>
                  </a:xfrm>
                </p:grpSpPr>
                <p:sp>
                  <p:nvSpPr>
                    <p:cNvPr id="71" name="Line">
                      <a:extLst>
                        <a:ext uri="{FF2B5EF4-FFF2-40B4-BE49-F238E27FC236}">
                          <a16:creationId xmlns:a16="http://schemas.microsoft.com/office/drawing/2014/main" id="{89E3B08B-4B8C-8F4A-91E3-7002C7C1896B}"/>
                        </a:ext>
                      </a:extLst>
                    </p:cNvPr>
                    <p:cNvSpPr/>
                    <p:nvPr/>
                  </p:nvSpPr>
                  <p:spPr>
                    <a:xfrm>
                      <a:off x="0" y="0"/>
                      <a:ext cx="1477572" cy="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2" name="Line">
                      <a:extLst>
                        <a:ext uri="{FF2B5EF4-FFF2-40B4-BE49-F238E27FC236}">
                          <a16:creationId xmlns:a16="http://schemas.microsoft.com/office/drawing/2014/main" id="{7AF63D1B-E67E-F644-86B1-53D750A442BC}"/>
                        </a:ext>
                      </a:extLst>
                    </p:cNvPr>
                    <p:cNvSpPr/>
                    <p:nvPr/>
                  </p:nvSpPr>
                  <p:spPr>
                    <a:xfrm>
                      <a:off x="0" y="287095"/>
                      <a:ext cx="1477572"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grpSp>
              <p:sp>
                <p:nvSpPr>
                  <p:cNvPr id="70" name="7ns">
                    <a:extLst>
                      <a:ext uri="{FF2B5EF4-FFF2-40B4-BE49-F238E27FC236}">
                        <a16:creationId xmlns:a16="http://schemas.microsoft.com/office/drawing/2014/main" id="{A712BDBD-46F8-6148-8ECD-F7EDB780F7EA}"/>
                      </a:ext>
                    </a:extLst>
                  </p:cNvPr>
                  <p:cNvSpPr/>
                  <p:nvPr/>
                </p:nvSpPr>
                <p:spPr>
                  <a:xfrm>
                    <a:off x="738785"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7ns</a:t>
                    </a:r>
                  </a:p>
                </p:txBody>
              </p:sp>
            </p:grpSp>
          </p:grpSp>
          <p:grpSp>
            <p:nvGrpSpPr>
              <p:cNvPr id="51" name="Group">
                <a:extLst>
                  <a:ext uri="{FF2B5EF4-FFF2-40B4-BE49-F238E27FC236}">
                    <a16:creationId xmlns:a16="http://schemas.microsoft.com/office/drawing/2014/main" id="{0FC89C71-14F4-FB4E-803E-B42F61FF5EA9}"/>
                  </a:ext>
                </a:extLst>
              </p:cNvPr>
              <p:cNvGrpSpPr/>
              <p:nvPr/>
            </p:nvGrpSpPr>
            <p:grpSpPr>
              <a:xfrm>
                <a:off x="10763250" y="326479"/>
                <a:ext cx="5229913" cy="1387010"/>
                <a:chOff x="38774" y="326479"/>
                <a:chExt cx="5229912" cy="1387008"/>
              </a:xfrm>
            </p:grpSpPr>
            <p:sp>
              <p:nvSpPr>
                <p:cNvPr id="58" name="SSD">
                  <a:extLst>
                    <a:ext uri="{FF2B5EF4-FFF2-40B4-BE49-F238E27FC236}">
                      <a16:creationId xmlns:a16="http://schemas.microsoft.com/office/drawing/2014/main" id="{0EAF6096-CDDC-DF47-A423-1FFA17308BE2}"/>
                    </a:ext>
                  </a:extLst>
                </p:cNvPr>
                <p:cNvSpPr/>
                <p:nvPr/>
              </p:nvSpPr>
              <p:spPr>
                <a:xfrm>
                  <a:off x="2402164" y="752570"/>
                  <a:ext cx="2866524" cy="960919"/>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SSD</a:t>
                  </a:r>
                </a:p>
              </p:txBody>
            </p:sp>
            <p:grpSp>
              <p:nvGrpSpPr>
                <p:cNvPr id="59" name="Group">
                  <a:extLst>
                    <a:ext uri="{FF2B5EF4-FFF2-40B4-BE49-F238E27FC236}">
                      <a16:creationId xmlns:a16="http://schemas.microsoft.com/office/drawing/2014/main" id="{79FCB333-BB5A-5E40-AEE0-D340C8E61E36}"/>
                    </a:ext>
                  </a:extLst>
                </p:cNvPr>
                <p:cNvGrpSpPr/>
                <p:nvPr/>
              </p:nvGrpSpPr>
              <p:grpSpPr>
                <a:xfrm>
                  <a:off x="38774" y="326479"/>
                  <a:ext cx="5219225" cy="1270001"/>
                  <a:chOff x="38774" y="326479"/>
                  <a:chExt cx="5219223" cy="1270000"/>
                </a:xfrm>
              </p:grpSpPr>
              <p:sp>
                <p:nvSpPr>
                  <p:cNvPr id="60" name="Line">
                    <a:extLst>
                      <a:ext uri="{FF2B5EF4-FFF2-40B4-BE49-F238E27FC236}">
                        <a16:creationId xmlns:a16="http://schemas.microsoft.com/office/drawing/2014/main" id="{B4B50764-CA0F-7346-8A5C-93DBF96F6617}"/>
                      </a:ext>
                    </a:extLst>
                  </p:cNvPr>
                  <p:cNvSpPr/>
                  <p:nvPr/>
                </p:nvSpPr>
                <p:spPr>
                  <a:xfrm>
                    <a:off x="38774" y="1020623"/>
                    <a:ext cx="2205970"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1" name="Line">
                    <a:extLst>
                      <a:ext uri="{FF2B5EF4-FFF2-40B4-BE49-F238E27FC236}">
                        <a16:creationId xmlns:a16="http://schemas.microsoft.com/office/drawing/2014/main" id="{030C2544-089C-0F47-8C36-C71C58B0C2AB}"/>
                      </a:ext>
                    </a:extLst>
                  </p:cNvPr>
                  <p:cNvSpPr/>
                  <p:nvPr/>
                </p:nvSpPr>
                <p:spPr>
                  <a:xfrm>
                    <a:off x="38774" y="1449248"/>
                    <a:ext cx="2205970"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2" name="150,000ns (just to read 4KB)">
                    <a:extLst>
                      <a:ext uri="{FF2B5EF4-FFF2-40B4-BE49-F238E27FC236}">
                        <a16:creationId xmlns:a16="http://schemas.microsoft.com/office/drawing/2014/main" id="{9325D6D0-9B33-A049-BD49-8B265CC162CA}"/>
                      </a:ext>
                    </a:extLst>
                  </p:cNvPr>
                  <p:cNvSpPr/>
                  <p:nvPr/>
                </p:nvSpPr>
                <p:spPr>
                  <a:xfrm>
                    <a:off x="398799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150,000ns (just to read 4KB)</a:t>
                    </a:r>
                  </a:p>
                </p:txBody>
              </p:sp>
            </p:grpSp>
          </p:grpSp>
          <p:grpSp>
            <p:nvGrpSpPr>
              <p:cNvPr id="52" name="Group">
                <a:extLst>
                  <a:ext uri="{FF2B5EF4-FFF2-40B4-BE49-F238E27FC236}">
                    <a16:creationId xmlns:a16="http://schemas.microsoft.com/office/drawing/2014/main" id="{26D7B826-7CEA-A446-93AF-8D2CE3AD544B}"/>
                  </a:ext>
                </a:extLst>
              </p:cNvPr>
              <p:cNvGrpSpPr/>
              <p:nvPr/>
            </p:nvGrpSpPr>
            <p:grpSpPr>
              <a:xfrm>
                <a:off x="10763250" y="2063010"/>
                <a:ext cx="5247777" cy="1387012"/>
                <a:chOff x="83728" y="-1201900"/>
                <a:chExt cx="5247775" cy="1387011"/>
              </a:xfrm>
            </p:grpSpPr>
            <p:sp>
              <p:nvSpPr>
                <p:cNvPr id="53" name="Magnetic HD">
                  <a:extLst>
                    <a:ext uri="{FF2B5EF4-FFF2-40B4-BE49-F238E27FC236}">
                      <a16:creationId xmlns:a16="http://schemas.microsoft.com/office/drawing/2014/main" id="{887EC307-138E-334D-9544-EEE537956F47}"/>
                    </a:ext>
                  </a:extLst>
                </p:cNvPr>
                <p:cNvSpPr/>
                <p:nvPr/>
              </p:nvSpPr>
              <p:spPr>
                <a:xfrm>
                  <a:off x="2464979" y="-775809"/>
                  <a:ext cx="2866524" cy="960920"/>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Magnetic HD</a:t>
                  </a:r>
                </a:p>
              </p:txBody>
            </p:sp>
            <p:grpSp>
              <p:nvGrpSpPr>
                <p:cNvPr id="54" name="Group">
                  <a:extLst>
                    <a:ext uri="{FF2B5EF4-FFF2-40B4-BE49-F238E27FC236}">
                      <a16:creationId xmlns:a16="http://schemas.microsoft.com/office/drawing/2014/main" id="{ECC30FC0-871B-8043-BFC0-389A7353B08D}"/>
                    </a:ext>
                  </a:extLst>
                </p:cNvPr>
                <p:cNvGrpSpPr/>
                <p:nvPr/>
              </p:nvGrpSpPr>
              <p:grpSpPr>
                <a:xfrm>
                  <a:off x="83728" y="-1201900"/>
                  <a:ext cx="5227851" cy="1270003"/>
                  <a:chOff x="83728" y="-1201899"/>
                  <a:chExt cx="5227849" cy="1270002"/>
                </a:xfrm>
              </p:grpSpPr>
              <p:sp>
                <p:nvSpPr>
                  <p:cNvPr id="55" name="Line">
                    <a:extLst>
                      <a:ext uri="{FF2B5EF4-FFF2-40B4-BE49-F238E27FC236}">
                        <a16:creationId xmlns:a16="http://schemas.microsoft.com/office/drawing/2014/main" id="{6179BC15-F03B-7445-98CA-4DBC78F241E7}"/>
                      </a:ext>
                    </a:extLst>
                  </p:cNvPr>
                  <p:cNvSpPr/>
                  <p:nvPr/>
                </p:nvSpPr>
                <p:spPr>
                  <a:xfrm>
                    <a:off x="83728" y="-507753"/>
                    <a:ext cx="2205970" cy="2"/>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6" name="Line">
                    <a:extLst>
                      <a:ext uri="{FF2B5EF4-FFF2-40B4-BE49-F238E27FC236}">
                        <a16:creationId xmlns:a16="http://schemas.microsoft.com/office/drawing/2014/main" id="{B40C6026-6B48-B84F-B094-67D05B989047}"/>
                      </a:ext>
                    </a:extLst>
                  </p:cNvPr>
                  <p:cNvSpPr/>
                  <p:nvPr/>
                </p:nvSpPr>
                <p:spPr>
                  <a:xfrm>
                    <a:off x="83728" y="-79130"/>
                    <a:ext cx="2205970" cy="2"/>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7" name="10,000,000ns (just to seek!)">
                    <a:extLst>
                      <a:ext uri="{FF2B5EF4-FFF2-40B4-BE49-F238E27FC236}">
                        <a16:creationId xmlns:a16="http://schemas.microsoft.com/office/drawing/2014/main" id="{C3FBAB01-6491-AF49-AAA2-2C03731227D2}"/>
                      </a:ext>
                    </a:extLst>
                  </p:cNvPr>
                  <p:cNvSpPr/>
                  <p:nvPr/>
                </p:nvSpPr>
                <p:spPr>
                  <a:xfrm>
                    <a:off x="4041576" y="-1201899"/>
                    <a:ext cx="1270001" cy="1270002"/>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10,000,000ns (just to seek!)</a:t>
                    </a:r>
                  </a:p>
                </p:txBody>
              </p:sp>
            </p:grpSp>
          </p:grpSp>
        </p:grpSp>
        <p:sp>
          <p:nvSpPr>
            <p:cNvPr id="85" name="CPU 1">
              <a:extLst>
                <a:ext uri="{FF2B5EF4-FFF2-40B4-BE49-F238E27FC236}">
                  <a16:creationId xmlns:a16="http://schemas.microsoft.com/office/drawing/2014/main" id="{708F2F5E-4319-B74F-82E2-80860EDE1BA8}"/>
                </a:ext>
              </a:extLst>
            </p:cNvPr>
            <p:cNvSpPr/>
            <p:nvPr/>
          </p:nvSpPr>
          <p:spPr>
            <a:xfrm>
              <a:off x="5483209" y="5271139"/>
              <a:ext cx="2005158" cy="547394"/>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pPr algn="ctr"/>
              <a:r>
                <a:rPr lang="en-US" sz="1600" dirty="0"/>
                <a:t>Remote Computer (Internet in between)</a:t>
              </a:r>
              <a:endParaRPr sz="1600" dirty="0"/>
            </a:p>
          </p:txBody>
        </p:sp>
        <p:sp>
          <p:nvSpPr>
            <p:cNvPr id="86" name="Line">
              <a:extLst>
                <a:ext uri="{FF2B5EF4-FFF2-40B4-BE49-F238E27FC236}">
                  <a16:creationId xmlns:a16="http://schemas.microsoft.com/office/drawing/2014/main" id="{0AC42634-E149-064A-83E6-ED7D43BA6518}"/>
                </a:ext>
              </a:extLst>
            </p:cNvPr>
            <p:cNvSpPr/>
            <p:nvPr/>
          </p:nvSpPr>
          <p:spPr>
            <a:xfrm flipV="1">
              <a:off x="6352115" y="4154555"/>
              <a:ext cx="4389"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7" name="Line">
              <a:extLst>
                <a:ext uri="{FF2B5EF4-FFF2-40B4-BE49-F238E27FC236}">
                  <a16:creationId xmlns:a16="http://schemas.microsoft.com/office/drawing/2014/main" id="{BF898E9F-2960-EC4D-94DC-36C091B62C39}"/>
                </a:ext>
              </a:extLst>
            </p:cNvPr>
            <p:cNvSpPr/>
            <p:nvPr/>
          </p:nvSpPr>
          <p:spPr>
            <a:xfrm>
              <a:off x="6544272" y="4154555"/>
              <a:ext cx="0"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9" name="TextBox 88">
              <a:extLst>
                <a:ext uri="{FF2B5EF4-FFF2-40B4-BE49-F238E27FC236}">
                  <a16:creationId xmlns:a16="http://schemas.microsoft.com/office/drawing/2014/main" id="{7B5E046B-2A36-564E-BE8A-235D40FF9BD3}"/>
                </a:ext>
              </a:extLst>
            </p:cNvPr>
            <p:cNvSpPr txBox="1"/>
            <p:nvPr/>
          </p:nvSpPr>
          <p:spPr>
            <a:xfrm>
              <a:off x="6697659" y="4335500"/>
              <a:ext cx="3753741"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000" dirty="0">
                  <a:solidFill>
                    <a:schemeClr val="bg2">
                      <a:lumMod val="10000"/>
                    </a:schemeClr>
                  </a:solidFill>
                </a:rPr>
                <a:t>~100,000,000ns</a:t>
              </a:r>
            </a:p>
            <a:p>
              <a:pPr algn="l"/>
              <a:r>
                <a:rPr lang="en-US" sz="2000" dirty="0">
                  <a:solidFill>
                    <a:schemeClr val="bg2">
                      <a:lumMod val="10000"/>
                    </a:schemeClr>
                  </a:solidFill>
                </a:rPr>
                <a:t>Earth to moon: ~16,000,000 inches</a:t>
              </a:r>
            </a:p>
          </p:txBody>
        </p:sp>
      </p:grpSp>
      <p:sp>
        <p:nvSpPr>
          <p:cNvPr id="90" name="Typical Java Example">
            <a:extLst>
              <a:ext uri="{FF2B5EF4-FFF2-40B4-BE49-F238E27FC236}">
                <a16:creationId xmlns:a16="http://schemas.microsoft.com/office/drawing/2014/main" id="{8BE3D08A-63B0-9D43-82C7-497A8FE3CC61}"/>
              </a:ext>
            </a:extLst>
          </p:cNvPr>
          <p:cNvSpPr txBox="1">
            <a:spLocks/>
          </p:cNvSpPr>
          <p:nvPr/>
        </p:nvSpPr>
        <p:spPr>
          <a:xfrm>
            <a:off x="870031" y="1000578"/>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a:lstStyle>
          <a:p>
            <a:pPr marL="0" indent="0" hangingPunct="1">
              <a:buNone/>
            </a:pPr>
            <a:endParaRPr lang="en-US" dirty="0"/>
          </a:p>
        </p:txBody>
      </p:sp>
      <p:sp>
        <p:nvSpPr>
          <p:cNvPr id="7" name="Text Placeholder 2">
            <a:extLst>
              <a:ext uri="{FF2B5EF4-FFF2-40B4-BE49-F238E27FC236}">
                <a16:creationId xmlns:a16="http://schemas.microsoft.com/office/drawing/2014/main" id="{D04E28F1-8A9A-1F7F-3A64-3130A6130F08}"/>
              </a:ext>
            </a:extLst>
          </p:cNvPr>
          <p:cNvSpPr txBox="1">
            <a:spLocks/>
          </p:cNvSpPr>
          <p:nvPr/>
        </p:nvSpPr>
        <p:spPr>
          <a:xfrm>
            <a:off x="378738" y="4471620"/>
            <a:ext cx="5597525" cy="4127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Utilize this “wasted” time by doing something else</a:t>
            </a:r>
          </a:p>
          <a:p>
            <a:pPr lvl="1"/>
            <a:r>
              <a:rPr lang="en-US" sz="1800" dirty="0"/>
              <a:t>Processing data</a:t>
            </a:r>
          </a:p>
          <a:p>
            <a:pPr lvl="1"/>
            <a:r>
              <a:rPr lang="en-US" sz="1800" dirty="0"/>
              <a:t>Communicating with remote hosts</a:t>
            </a:r>
          </a:p>
          <a:p>
            <a:pPr lvl="1"/>
            <a:r>
              <a:rPr lang="en-US" sz="1800" dirty="0"/>
              <a:t>Timers that countdown while our app is running</a:t>
            </a:r>
          </a:p>
          <a:p>
            <a:pPr lvl="1"/>
            <a:r>
              <a:rPr lang="en-US" sz="1800" dirty="0"/>
              <a:t>Waiting for users to provide input</a:t>
            </a:r>
          </a:p>
        </p:txBody>
      </p:sp>
    </p:spTree>
    <p:extLst>
      <p:ext uri="{BB962C8B-B14F-4D97-AF65-F5344CB8AC3E}">
        <p14:creationId xmlns:p14="http://schemas.microsoft.com/office/powerpoint/2010/main" val="116911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9E48C-7DF7-CFF4-A102-2C8AA719E8CB}"/>
              </a:ext>
            </a:extLst>
          </p:cNvPr>
          <p:cNvSpPr>
            <a:spLocks noGrp="1"/>
          </p:cNvSpPr>
          <p:nvPr>
            <p:ph type="title"/>
          </p:nvPr>
        </p:nvSpPr>
        <p:spPr/>
        <p:txBody>
          <a:bodyPr/>
          <a:lstStyle/>
          <a:p>
            <a:r>
              <a:rPr lang="en-US" dirty="0"/>
              <a:t>Async functions use Promises Under the Hood</a:t>
            </a:r>
          </a:p>
        </p:txBody>
      </p:sp>
      <p:sp>
        <p:nvSpPr>
          <p:cNvPr id="3" name="Content Placeholder 2">
            <a:extLst>
              <a:ext uri="{FF2B5EF4-FFF2-40B4-BE49-F238E27FC236}">
                <a16:creationId xmlns:a16="http://schemas.microsoft.com/office/drawing/2014/main" id="{D94C0420-7FD4-279D-3DAF-86AFA6DBC2F3}"/>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ACCF1D1-C6F4-344E-6EEC-62A93619DB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71476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Making lots of requests"/>
          <p:cNvSpPr txBox="1">
            <a:spLocks noGrp="1"/>
          </p:cNvSpPr>
          <p:nvPr>
            <p:ph type="title"/>
          </p:nvPr>
        </p:nvSpPr>
        <p:spPr>
          <a:prstGeom prst="rect">
            <a:avLst/>
          </a:prstGeom>
        </p:spPr>
        <p:txBody>
          <a:bodyPr/>
          <a:lstStyle/>
          <a:p>
            <a:r>
              <a:rPr lang="en-US" dirty="0"/>
              <a:t>Promises Enforce Ordering Through “Then”</a:t>
            </a:r>
            <a:endParaRPr dirty="0"/>
          </a:p>
        </p:txBody>
      </p:sp>
      <p:sp>
        <p:nvSpPr>
          <p:cNvPr id="4" name="Content Placeholder 3">
            <a:extLst>
              <a:ext uri="{FF2B5EF4-FFF2-40B4-BE49-F238E27FC236}">
                <a16:creationId xmlns:a16="http://schemas.microsoft.com/office/drawing/2014/main" id="{508E961F-D555-45D3-2A10-EE51F1D7A125}"/>
              </a:ext>
            </a:extLst>
          </p:cNvPr>
          <p:cNvSpPr>
            <a:spLocks noGrp="1"/>
          </p:cNvSpPr>
          <p:nvPr>
            <p:ph idx="1"/>
          </p:nvPr>
        </p:nvSpPr>
        <p:spPr/>
        <p:txBody>
          <a:bodyPr>
            <a:normAutofit/>
          </a:bodyPr>
          <a:lstStyle/>
          <a:p>
            <a:r>
              <a:rPr lang="en-US" sz="1600" b="1" dirty="0" err="1"/>
              <a:t>axios.get</a:t>
            </a:r>
            <a:r>
              <a:rPr lang="en-US" sz="1600" b="1" dirty="0"/>
              <a:t> </a:t>
            </a:r>
            <a:r>
              <a:rPr lang="en-US" sz="1600" dirty="0"/>
              <a:t>returns a promise.  </a:t>
            </a:r>
          </a:p>
          <a:p>
            <a:r>
              <a:rPr lang="en-US" sz="1600" b="1" dirty="0" err="1"/>
              <a:t>p.then</a:t>
            </a:r>
            <a:r>
              <a:rPr lang="en-US" sz="1600" b="1" dirty="0"/>
              <a:t> </a:t>
            </a:r>
            <a:r>
              <a:rPr lang="en-US" sz="1600" dirty="0"/>
              <a:t>mutates that promise so that the then block is run immediately after the original promise returns.</a:t>
            </a:r>
          </a:p>
          <a:p>
            <a:r>
              <a:rPr lang="en-US" sz="1600" dirty="0"/>
              <a:t>The resulting promise isn’t completed until the then block finishes.</a:t>
            </a:r>
          </a:p>
          <a:p>
            <a:r>
              <a:rPr lang="en-US" sz="1600" dirty="0"/>
              <a:t>You can chain .</a:t>
            </a:r>
            <a:r>
              <a:rPr lang="en-US" sz="1600" b="1" dirty="0" err="1"/>
              <a:t>then</a:t>
            </a:r>
            <a:r>
              <a:rPr lang="en-US" sz="1600" dirty="0" err="1"/>
              <a:t>’s</a:t>
            </a:r>
            <a:r>
              <a:rPr lang="en-US" sz="1600" dirty="0"/>
              <a:t>, to get things that look like </a:t>
            </a:r>
            <a:r>
              <a:rPr lang="en-US" sz="1600" dirty="0" err="1"/>
              <a:t>p.then</a:t>
            </a:r>
            <a:r>
              <a:rPr lang="en-US" sz="1600" dirty="0"/>
              <a:t>().then().then()</a:t>
            </a:r>
          </a:p>
        </p:txBody>
      </p:sp>
      <p:sp>
        <p:nvSpPr>
          <p:cNvPr id="270" name="console.log('Making a requests');…"/>
          <p:cNvSpPr txBox="1"/>
          <p:nvPr/>
        </p:nvSpPr>
        <p:spPr>
          <a:xfrm>
            <a:off x="933370" y="1631794"/>
            <a:ext cx="6024716" cy="37446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600" b="1">
                <a:solidFill>
                  <a:srgbClr val="018001"/>
                </a:solidFill>
                <a:latin typeface="Courier"/>
                <a:ea typeface="Courier"/>
                <a:cs typeface="Courier"/>
                <a:sym typeface="Courier"/>
              </a:defRPr>
            </a:pPr>
            <a:r>
              <a:rPr lang="en-US" sz="1600" i="1" dirty="0">
                <a:solidFill>
                  <a:srgbClr val="66187A"/>
                </a:solidFill>
              </a:rPr>
              <a:t>1.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'Making requests'</a:t>
            </a:r>
            <a:r>
              <a:rPr sz="1600" dirty="0">
                <a:solidFill>
                  <a:srgbClr val="000000"/>
                </a:solidFill>
              </a:rPr>
              <a:t>);</a:t>
            </a:r>
          </a:p>
          <a:p>
            <a:pPr algn="l" defTabSz="228600">
              <a:defRPr sz="2600" b="1">
                <a:solidFill>
                  <a:srgbClr val="018001"/>
                </a:solidFill>
                <a:latin typeface="Courier"/>
                <a:ea typeface="Courier"/>
                <a:cs typeface="Courier"/>
                <a:sym typeface="Courier"/>
              </a:defRPr>
            </a:pPr>
            <a:r>
              <a:rPr lang="en-US" sz="1600" i="1" dirty="0">
                <a:solidFill>
                  <a:srgbClr val="66187A"/>
                </a:solidFill>
              </a:rPr>
              <a:t>2.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'https://rest-</a:t>
            </a:r>
            <a:r>
              <a:rPr sz="1600" dirty="0" err="1"/>
              <a:t>example.covey.town</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lang="en-US" sz="1600" dirty="0"/>
              <a:t>	</a:t>
            </a:r>
            <a:r>
              <a:rPr sz="1600" dirty="0"/>
              <a:t>  .</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server'</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b="1" i="1" dirty="0" err="1">
                <a:solidFill>
                  <a:srgbClr val="66187A"/>
                </a:solidFill>
              </a:rPr>
              <a:t>console</a:t>
            </a:r>
            <a:r>
              <a:rPr sz="1600" dirty="0" err="1"/>
              <a:t>.</a:t>
            </a:r>
            <a:r>
              <a:rPr sz="1600" dirty="0" err="1">
                <a:solidFill>
                  <a:srgbClr val="7A7A43"/>
                </a:solidFill>
              </a:rPr>
              <a:t>log</a:t>
            </a:r>
            <a:r>
              <a:rPr sz="1600" dirty="0"/>
              <a:t>(</a:t>
            </a:r>
            <a:r>
              <a:rPr sz="1600" dirty="0" err="1"/>
              <a:t>response.</a:t>
            </a:r>
            <a:r>
              <a:rPr sz="1600" b="1" dirty="0" err="1">
                <a:solidFill>
                  <a:srgbClr val="66187A"/>
                </a:solidFill>
              </a:rPr>
              <a:t>data</a:t>
            </a:r>
            <a:r>
              <a:rPr sz="1600" dirty="0"/>
              <a:t>);</a:t>
            </a:r>
          </a:p>
          <a:p>
            <a:pPr algn="l" defTabSz="228600">
              <a:defRPr sz="2600">
                <a:solidFill>
                  <a:srgbClr val="000000"/>
                </a:solidFill>
                <a:latin typeface="Courier"/>
                <a:ea typeface="Courier"/>
                <a:cs typeface="Courier"/>
                <a:sym typeface="Courier"/>
              </a:defRPr>
            </a:pP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3.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www.google.com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Google'</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4.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www.facebook.com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Facebook'</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5.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'Requests sent!'</a:t>
            </a:r>
            <a:r>
              <a:rPr sz="1600" dirty="0">
                <a:solidFill>
                  <a:srgbClr val="000000"/>
                </a:solidFill>
              </a:rPr>
              <a:t>);</a:t>
            </a:r>
          </a:p>
        </p:txBody>
      </p:sp>
    </p:spTree>
    <p:extLst>
      <p:ext uri="{BB962C8B-B14F-4D97-AF65-F5344CB8AC3E}">
        <p14:creationId xmlns:p14="http://schemas.microsoft.com/office/powerpoint/2010/main" val="30762404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8AB4-79C0-5541-B7FE-F86B81498ADA}"/>
              </a:ext>
            </a:extLst>
          </p:cNvPr>
          <p:cNvSpPr>
            <a:spLocks noGrp="1"/>
          </p:cNvSpPr>
          <p:nvPr>
            <p:ph type="title"/>
          </p:nvPr>
        </p:nvSpPr>
        <p:spPr/>
        <p:txBody>
          <a:bodyPr>
            <a:normAutofit/>
          </a:bodyPr>
          <a:lstStyle/>
          <a:p>
            <a:r>
              <a:rPr lang="en-US" dirty="0"/>
              <a:t>Async/await code is compiled into promise/then code</a:t>
            </a:r>
          </a:p>
        </p:txBody>
      </p:sp>
      <p:sp>
        <p:nvSpPr>
          <p:cNvPr id="7" name="TextBox 6">
            <a:extLst>
              <a:ext uri="{FF2B5EF4-FFF2-40B4-BE49-F238E27FC236}">
                <a16:creationId xmlns:a16="http://schemas.microsoft.com/office/drawing/2014/main" id="{664A71CD-173B-9249-90F8-EC44FC65A895}"/>
              </a:ext>
            </a:extLst>
          </p:cNvPr>
          <p:cNvSpPr txBox="1"/>
          <p:nvPr/>
        </p:nvSpPr>
        <p:spPr>
          <a:xfrm>
            <a:off x="279913" y="2130525"/>
            <a:ext cx="5629274" cy="3970318"/>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dirty="0">
                <a:solidFill>
                  <a:srgbClr val="000080"/>
                </a:solidFill>
                <a:latin typeface="Courier" pitchFamily="2" charset="0"/>
              </a:rPr>
              <a:t>async function </a:t>
            </a:r>
            <a:r>
              <a:rPr lang="en-US" sz="1800" dirty="0" err="1">
                <a:latin typeface="Courier" pitchFamily="2" charset="0"/>
              </a:rPr>
              <a:t>makeThreeSerialRequests</a:t>
            </a:r>
            <a:r>
              <a:rPr lang="en-US" sz="1800" dirty="0">
                <a:latin typeface="Courier" pitchFamily="2" charset="0"/>
              </a:rPr>
              <a:t>(){</a:t>
            </a:r>
            <a:br>
              <a:rPr lang="en-US" sz="1800" dirty="0">
                <a:latin typeface="Courier" pitchFamily="2" charset="0"/>
              </a:rPr>
            </a:br>
            <a:r>
              <a:rPr lang="en-US" sz="1800" dirty="0">
                <a:latin typeface="Courier" pitchFamily="2" charset="0"/>
              </a:rPr>
              <a:t>1.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a:latin typeface="Courier" pitchFamily="2" charset="0"/>
              </a:rPr>
              <a:t>2.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3.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4.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5.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6.  </a:t>
            </a:r>
            <a:r>
              <a:rPr lang="en-US" sz="1800" b="1" dirty="0">
                <a:solidFill>
                  <a:srgbClr val="000080"/>
                </a:solidFill>
                <a:highlight>
                  <a:srgbClr val="FFFF00"/>
                </a:highlight>
                <a:latin typeface="Courier" pitchFamily="2" charset="0"/>
              </a:rPr>
              <a:t>await</a:t>
            </a:r>
            <a:r>
              <a:rPr lang="en-US" sz="1800" b="1" dirty="0">
                <a:solidFill>
                  <a:srgbClr val="000080"/>
                </a:solidFill>
                <a:latin typeface="Courier" pitchFamily="2" charset="0"/>
              </a:rPr>
              <a: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7.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br>
              <a:rPr lang="en-US" sz="1800" dirty="0">
                <a:latin typeface="Courier" pitchFamily="2" charset="0"/>
              </a:rPr>
            </a:br>
            <a:r>
              <a:rPr lang="en-US" sz="1800" dirty="0" err="1">
                <a:latin typeface="Courier" pitchFamily="2" charset="0"/>
              </a:rPr>
              <a:t>makeThreeSerialRequests</a:t>
            </a:r>
            <a:r>
              <a:rPr lang="en-US" sz="1800" dirty="0">
                <a:latin typeface="Courier" pitchFamily="2" charset="0"/>
              </a:rPr>
              <a:t>();</a:t>
            </a:r>
          </a:p>
        </p:txBody>
      </p:sp>
      <p:sp>
        <p:nvSpPr>
          <p:cNvPr id="9" name="TextBox 8">
            <a:extLst>
              <a:ext uri="{FF2B5EF4-FFF2-40B4-BE49-F238E27FC236}">
                <a16:creationId xmlns:a16="http://schemas.microsoft.com/office/drawing/2014/main" id="{59205B7A-877D-3946-81A8-3BB73A15E5FF}"/>
              </a:ext>
            </a:extLst>
          </p:cNvPr>
          <p:cNvSpPr txBox="1"/>
          <p:nvPr/>
        </p:nvSpPr>
        <p:spPr>
          <a:xfrm>
            <a:off x="6562726" y="2151727"/>
            <a:ext cx="5629274" cy="2862322"/>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err="1">
                <a:latin typeface="Courier" pitchFamily="2" charset="0"/>
              </a:rPr>
              <a:t>makeOneGetRequest</a:t>
            </a: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 =&gt;{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=&gt; {</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p>
        </p:txBody>
      </p:sp>
      <p:sp>
        <p:nvSpPr>
          <p:cNvPr id="5" name="Arrow: Right 4">
            <a:extLst>
              <a:ext uri="{FF2B5EF4-FFF2-40B4-BE49-F238E27FC236}">
                <a16:creationId xmlns:a16="http://schemas.microsoft.com/office/drawing/2014/main" id="{D2138079-AF83-4427-60AA-1DEFDEAC13DB}"/>
              </a:ext>
            </a:extLst>
          </p:cNvPr>
          <p:cNvSpPr/>
          <p:nvPr/>
        </p:nvSpPr>
        <p:spPr>
          <a:xfrm>
            <a:off x="5422490" y="3582888"/>
            <a:ext cx="1347019" cy="582561"/>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8895179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 name="Async/Await"/>
          <p:cNvSpPr txBox="1">
            <a:spLocks noGrp="1"/>
          </p:cNvSpPr>
          <p:nvPr>
            <p:ph type="title"/>
          </p:nvPr>
        </p:nvSpPr>
        <p:spPr>
          <a:prstGeom prst="rect">
            <a:avLst/>
          </a:prstGeom>
        </p:spPr>
        <p:txBody>
          <a:bodyPr>
            <a:normAutofit/>
          </a:bodyPr>
          <a:lstStyle/>
          <a:p>
            <a:r>
              <a:rPr lang="en-US" dirty="0"/>
              <a:t>Syntax for Writing Asynchronous Code</a:t>
            </a:r>
            <a:endParaRPr dirty="0"/>
          </a:p>
        </p:txBody>
      </p:sp>
      <p:sp>
        <p:nvSpPr>
          <p:cNvPr id="573" name="Rules of the road:…"/>
          <p:cNvSpPr txBox="1">
            <a:spLocks noGrp="1"/>
          </p:cNvSpPr>
          <p:nvPr>
            <p:ph idx="1"/>
          </p:nvPr>
        </p:nvSpPr>
        <p:spPr>
          <a:xfrm>
            <a:off x="838199" y="1500160"/>
            <a:ext cx="10626213" cy="2442015"/>
          </a:xfrm>
          <a:prstGeom prst="rect">
            <a:avLst/>
          </a:prstGeom>
        </p:spPr>
        <p:txBody>
          <a:bodyPr>
            <a:normAutofit/>
          </a:bodyPr>
          <a:lstStyle/>
          <a:p>
            <a:pPr marL="274320" indent="-289560" defTabSz="1158211">
              <a:spcBef>
                <a:spcPts val="2100"/>
              </a:spcBef>
              <a:defRPr sz="4560"/>
            </a:pPr>
            <a:r>
              <a:rPr sz="2000" dirty="0"/>
              <a:t>You can only call </a:t>
            </a:r>
            <a:r>
              <a:rPr sz="2000" b="1" dirty="0">
                <a:solidFill>
                  <a:srgbClr val="011480"/>
                </a:solidFill>
              </a:rPr>
              <a:t>await</a:t>
            </a:r>
            <a:r>
              <a:rPr sz="2000" dirty="0"/>
              <a:t> from a function that is </a:t>
            </a:r>
            <a:r>
              <a:rPr sz="2000" b="1" dirty="0">
                <a:solidFill>
                  <a:srgbClr val="011480"/>
                </a:solidFill>
              </a:rPr>
              <a:t>async</a:t>
            </a:r>
          </a:p>
          <a:p>
            <a:pPr marL="274320" indent="-289560" defTabSz="1158211">
              <a:spcBef>
                <a:spcPts val="2100"/>
              </a:spcBef>
              <a:defRPr sz="4560"/>
            </a:pPr>
            <a:r>
              <a:rPr sz="2000" dirty="0"/>
              <a:t>You can only </a:t>
            </a:r>
            <a:r>
              <a:rPr sz="2000" b="1" dirty="0">
                <a:solidFill>
                  <a:srgbClr val="011480"/>
                </a:solidFill>
              </a:rPr>
              <a:t>await</a:t>
            </a:r>
            <a:r>
              <a:rPr sz="2000" dirty="0"/>
              <a:t> on functions that return a </a:t>
            </a:r>
            <a:r>
              <a:rPr sz="2000" b="1" dirty="0">
                <a:solidFill>
                  <a:srgbClr val="66187A"/>
                </a:solidFill>
              </a:rPr>
              <a:t>Promise</a:t>
            </a:r>
          </a:p>
          <a:p>
            <a:pPr marL="274320" indent="-289560" defTabSz="1158211">
              <a:spcBef>
                <a:spcPts val="2100"/>
              </a:spcBef>
              <a:defRPr sz="4560"/>
            </a:pPr>
            <a:r>
              <a:rPr sz="2000" dirty="0"/>
              <a:t>Beware: </a:t>
            </a:r>
            <a:r>
              <a:rPr sz="2000" b="1" dirty="0">
                <a:solidFill>
                  <a:srgbClr val="011480"/>
                </a:solidFill>
              </a:rPr>
              <a:t>await</a:t>
            </a:r>
            <a:r>
              <a:rPr sz="2000" dirty="0"/>
              <a:t> makes your code synchronous (this is what we want it for)!</a:t>
            </a:r>
          </a:p>
          <a:p>
            <a:pPr marL="274320" indent="-289560" defTabSz="1158211">
              <a:spcBef>
                <a:spcPts val="2100"/>
              </a:spcBef>
              <a:defRPr sz="4560"/>
            </a:pPr>
            <a:r>
              <a:rPr sz="2000" dirty="0"/>
              <a:t>Handle errors using try/catch</a:t>
            </a:r>
            <a:r>
              <a:rPr lang="en-US" sz="2000" dirty="0"/>
              <a:t> instead of “catch” (common gotcha with promises)</a:t>
            </a:r>
            <a:endParaRPr sz="2000" dirty="0"/>
          </a:p>
        </p:txBody>
      </p:sp>
      <p:sp>
        <p:nvSpPr>
          <p:cNvPr id="571" name="axios.get('https://rest-example.covey.town/').then(response =&gt; {…"/>
          <p:cNvSpPr txBox="1"/>
          <p:nvPr/>
        </p:nvSpPr>
        <p:spPr>
          <a:xfrm>
            <a:off x="6377294" y="3748311"/>
            <a:ext cx="5745880" cy="2442015"/>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anchor="ctr">
            <a:spAutoFit/>
          </a:bodyPr>
          <a:lstStyle/>
          <a:p>
            <a:pPr algn="l"/>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makeOneGetRequestNoAsync</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Promise</a:t>
            </a:r>
            <a:r>
              <a:rPr lang="en-US" sz="1400" b="0" dirty="0">
                <a:solidFill>
                  <a:srgbClr val="0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void</a:t>
            </a:r>
            <a:r>
              <a:rPr lang="en-US" sz="1400" b="0" dirty="0">
                <a:solidFill>
                  <a:srgbClr val="000000"/>
                </a:solidFill>
                <a:effectLst/>
                <a:latin typeface="Consolas" panose="020B0609020204030204" pitchFamily="49" charset="0"/>
              </a:rPr>
              <a:t>&gt;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"Making Request"</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r>
              <a:rPr lang="en-US" sz="1400" b="0" dirty="0" err="1">
                <a:solidFill>
                  <a:srgbClr val="0070C1"/>
                </a:solidFill>
                <a:effectLst/>
                <a:latin typeface="Consolas" panose="020B0609020204030204" pitchFamily="49" charset="0"/>
              </a:rPr>
              <a:t>axios</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get</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"https://rest-</a:t>
            </a:r>
            <a:r>
              <a:rPr lang="en-US" sz="1400" b="0" dirty="0" err="1">
                <a:solidFill>
                  <a:srgbClr val="A31515"/>
                </a:solidFill>
                <a:effectLst/>
                <a:latin typeface="Consolas" panose="020B0609020204030204" pitchFamily="49" charset="0"/>
              </a:rPr>
              <a:t>example.covey.town</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r>
              <a:rPr lang="en-US" sz="1400" b="0" dirty="0">
                <a:solidFill>
                  <a:srgbClr val="795E26"/>
                </a:solidFill>
                <a:effectLst/>
                <a:highlight>
                  <a:srgbClr val="FFFF00"/>
                </a:highlight>
                <a:latin typeface="Consolas" panose="020B0609020204030204" pitchFamily="49" charset="0"/>
              </a:rPr>
              <a:t>then</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response</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"Heard back from server"</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response</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data</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795E26"/>
                </a:solidFill>
                <a:effectLst/>
                <a:highlight>
                  <a:srgbClr val="FFFF00"/>
                </a:highlight>
                <a:latin typeface="Consolas" panose="020B0609020204030204" pitchFamily="49" charset="0"/>
              </a:rPr>
              <a:t>catch</a:t>
            </a:r>
            <a:r>
              <a:rPr lang="en-US" sz="1400" b="0" dirty="0">
                <a:solidFill>
                  <a:srgbClr val="000000"/>
                </a:solidFill>
                <a:effectLst/>
                <a:latin typeface="Consolas" panose="020B0609020204030204" pitchFamily="49" charset="0"/>
              </a:rPr>
              <a:t>(</a:t>
            </a:r>
            <a:r>
              <a:rPr lang="en-US" sz="1400" b="0" dirty="0">
                <a:solidFill>
                  <a:srgbClr val="001080"/>
                </a:solidFill>
                <a:effectLst/>
                <a:highlight>
                  <a:srgbClr val="FFFF00"/>
                </a:highlight>
                <a:latin typeface="Consolas" panose="020B0609020204030204" pitchFamily="49" charset="0"/>
              </a:rPr>
              <a:t>err</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'Uh oh!'</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console</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trace</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err</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a:t>
            </a:r>
          </a:p>
        </p:txBody>
      </p:sp>
      <p:sp>
        <p:nvSpPr>
          <p:cNvPr id="572" name="async function axiosAwaitExample() {…"/>
          <p:cNvSpPr txBox="1"/>
          <p:nvPr/>
        </p:nvSpPr>
        <p:spPr>
          <a:xfrm>
            <a:off x="229593" y="3748311"/>
            <a:ext cx="5990538" cy="2636619"/>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400" b="0" dirty="0">
                <a:solidFill>
                  <a:srgbClr val="0000FF"/>
                </a:solidFill>
                <a:effectLst/>
                <a:latin typeface="Consolas" panose="020B0609020204030204" pitchFamily="49" charset="0"/>
              </a:rPr>
              <a:t>async</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makeOneGetRequest</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Promise</a:t>
            </a:r>
            <a:r>
              <a:rPr lang="en-US" sz="1400" b="0" dirty="0">
                <a:solidFill>
                  <a:srgbClr val="0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void</a:t>
            </a:r>
            <a:r>
              <a:rPr lang="en-US" sz="1400" b="0" dirty="0">
                <a:solidFill>
                  <a:srgbClr val="000000"/>
                </a:solidFill>
                <a:effectLst/>
                <a:latin typeface="Consolas" panose="020B0609020204030204" pitchFamily="49" charset="0"/>
              </a:rPr>
              <a:t>&gt;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"Making Request"</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try</a:t>
            </a:r>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a:solidFill>
                  <a:srgbClr val="0070C1"/>
                </a:solidFill>
                <a:effectLst/>
                <a:highlight>
                  <a:srgbClr val="FFFF00"/>
                </a:highlight>
                <a:latin typeface="Consolas" panose="020B0609020204030204" pitchFamily="49" charset="0"/>
              </a:rPr>
              <a:t>response</a:t>
            </a:r>
            <a:r>
              <a:rPr lang="en-US" sz="1400" b="0" dirty="0">
                <a:solidFill>
                  <a:srgbClr val="000000"/>
                </a:solidFill>
                <a:effectLst/>
                <a:highlight>
                  <a:srgbClr val="FFFF00"/>
                </a:highlight>
                <a:latin typeface="Consolas" panose="020B0609020204030204" pitchFamily="49" charset="0"/>
              </a:rPr>
              <a:t> = </a:t>
            </a:r>
            <a:r>
              <a:rPr lang="en-US" sz="1400" b="0" dirty="0">
                <a:solidFill>
                  <a:srgbClr val="AF00DB"/>
                </a:solidFill>
                <a:effectLst/>
                <a:highlight>
                  <a:srgbClr val="FFFF00"/>
                </a:highlight>
                <a:latin typeface="Consolas" panose="020B0609020204030204" pitchFamily="49" charset="0"/>
              </a:rPr>
              <a:t>await</a:t>
            </a:r>
            <a:r>
              <a:rPr lang="en-US" sz="1400" b="0" dirty="0">
                <a:solidFill>
                  <a:srgbClr val="000000"/>
                </a:solidFill>
                <a:effectLst/>
                <a:highlight>
                  <a:srgbClr val="FFFF00"/>
                </a:highlight>
                <a:latin typeface="Consolas" panose="020B0609020204030204" pitchFamily="49" charset="0"/>
              </a:rPr>
              <a:t> </a:t>
            </a:r>
            <a:r>
              <a:rPr lang="en-US" sz="1400" b="0" dirty="0" err="1">
                <a:solidFill>
                  <a:srgbClr val="0070C1"/>
                </a:solidFill>
                <a:effectLst/>
                <a:latin typeface="Consolas" panose="020B0609020204030204" pitchFamily="49" charset="0"/>
              </a:rPr>
              <a:t>axios</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get</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"https://rest-</a:t>
            </a:r>
            <a:r>
              <a:rPr lang="en-US" sz="1400" b="0" dirty="0" err="1">
                <a:solidFill>
                  <a:srgbClr val="A31515"/>
                </a:solidFill>
                <a:effectLst/>
                <a:latin typeface="Consolas" panose="020B0609020204030204" pitchFamily="49" charset="0"/>
              </a:rPr>
              <a:t>example.covey.town</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"Heard back from server"</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err="1">
                <a:solidFill>
                  <a:srgbClr val="0070C1"/>
                </a:solidFill>
                <a:effectLst/>
                <a:latin typeface="Consolas" panose="020B0609020204030204" pitchFamily="49" charset="0"/>
              </a:rPr>
              <a:t>response</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data</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 </a:t>
            </a:r>
            <a:r>
              <a:rPr lang="en-US" sz="1400" b="0" dirty="0">
                <a:solidFill>
                  <a:srgbClr val="AF00DB"/>
                </a:solidFill>
                <a:effectLst/>
                <a:highlight>
                  <a:srgbClr val="FFFF00"/>
                </a:highlight>
                <a:latin typeface="Consolas" panose="020B0609020204030204" pitchFamily="49" charset="0"/>
              </a:rPr>
              <a:t>catch</a:t>
            </a:r>
            <a:r>
              <a:rPr lang="en-US" sz="1400" b="0" dirty="0">
                <a:solidFill>
                  <a:srgbClr val="000000"/>
                </a:solidFill>
                <a:effectLst/>
                <a:latin typeface="Consolas" panose="020B0609020204030204" pitchFamily="49" charset="0"/>
              </a:rPr>
              <a:t> (</a:t>
            </a:r>
            <a:r>
              <a:rPr lang="en-US" sz="1400" b="0" dirty="0">
                <a:solidFill>
                  <a:srgbClr val="001080"/>
                </a:solidFill>
                <a:effectLst/>
                <a:highlight>
                  <a:srgbClr val="FFFF00"/>
                </a:highlight>
                <a:latin typeface="Consolas" panose="020B0609020204030204" pitchFamily="49" charset="0"/>
              </a:rPr>
              <a:t>err</a:t>
            </a:r>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'Uh oh!'</a:t>
            </a:r>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console</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trace</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err</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a:t>
            </a:r>
          </a:p>
          <a:p>
            <a:pPr algn="l" defTabSz="228600">
              <a:defRPr sz="2000">
                <a:solidFill>
                  <a:srgbClr val="000000"/>
                </a:solidFill>
                <a:latin typeface="Courier"/>
                <a:ea typeface="Courier"/>
                <a:cs typeface="Courier"/>
                <a:sym typeface="Courier"/>
              </a:defRPr>
            </a:pPr>
            <a:endParaRPr sz="1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Data Races in TS vs. Java</a:t>
            </a:r>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24536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Data Races in TS vs. Java</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5864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7113652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7E845A-6C21-E299-5E23-865D28DF2E46}"/>
              </a:ext>
            </a:extLst>
          </p:cNvPr>
          <p:cNvSpPr>
            <a:spLocks noGrp="1"/>
          </p:cNvSpPr>
          <p:nvPr>
            <p:ph type="title"/>
          </p:nvPr>
        </p:nvSpPr>
        <p:spPr/>
        <p:txBody>
          <a:bodyPr/>
          <a:lstStyle/>
          <a:p>
            <a:r>
              <a:rPr lang="en-US" dirty="0"/>
              <a:t>Explanation</a:t>
            </a:r>
          </a:p>
        </p:txBody>
      </p:sp>
      <p:sp>
        <p:nvSpPr>
          <p:cNvPr id="4" name="Slide Number Placeholder 3">
            <a:extLst>
              <a:ext uri="{FF2B5EF4-FFF2-40B4-BE49-F238E27FC236}">
                <a16:creationId xmlns:a16="http://schemas.microsoft.com/office/drawing/2014/main" id="{2FC0D95B-D9D5-14F1-35B4-6423725BC7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8A3DC80F-D8BC-C139-A69D-414E9048A302}"/>
              </a:ext>
            </a:extLst>
          </p:cNvPr>
          <p:cNvSpPr>
            <a:spLocks noGrp="1"/>
          </p:cNvSpPr>
          <p:nvPr>
            <p:ph idx="1"/>
          </p:nvPr>
        </p:nvSpPr>
        <p:spPr>
          <a:xfrm>
            <a:off x="838199" y="1500160"/>
            <a:ext cx="10515601" cy="4351338"/>
          </a:xfrm>
        </p:spPr>
        <p:txBody>
          <a:bodyPr>
            <a:normAutofit/>
          </a:bodyPr>
          <a:lstStyle/>
          <a:p>
            <a:r>
              <a:rPr lang="en-US" sz="2400" dirty="0"/>
              <a:t>In the JS run-to-completion semantics, statement 3 is guaranteed to run immediately after statement 2, so the only possible orders of execution are:</a:t>
            </a:r>
          </a:p>
          <a:p>
            <a:pPr marL="457200" lvl="1" indent="0">
              <a:buNone/>
            </a:pPr>
            <a:r>
              <a:rPr lang="en-US" dirty="0"/>
              <a:t>1,2,3   (1 runs before 2 and 3, final value of x is 4)</a:t>
            </a:r>
          </a:p>
          <a:p>
            <a:pPr marL="457200" lvl="1" indent="0">
              <a:buNone/>
            </a:pPr>
            <a:r>
              <a:rPr lang="en-US" dirty="0"/>
              <a:t>2,3,1   (2 and 3 run before 1, final value of x is 6)</a:t>
            </a:r>
          </a:p>
          <a:p>
            <a:pPr marL="0" indent="0">
              <a:buNone/>
            </a:pPr>
            <a:endParaRPr lang="en-US" sz="2400" dirty="0"/>
          </a:p>
          <a:p>
            <a:r>
              <a:rPr lang="en-US" sz="2400" dirty="0"/>
              <a:t>In an interrupt-based model, it is possible that statement 1 runs </a:t>
            </a:r>
            <a:r>
              <a:rPr lang="en-US" sz="2400" b="1" dirty="0"/>
              <a:t>BETWEEN </a:t>
            </a:r>
            <a:r>
              <a:rPr lang="en-US" sz="2400" dirty="0"/>
              <a:t>statement 2 and statement 3, yielding the order of execution</a:t>
            </a:r>
          </a:p>
          <a:p>
            <a:pPr marL="457200" lvl="1" indent="0">
              <a:buNone/>
            </a:pPr>
            <a:r>
              <a:rPr lang="en-US" dirty="0"/>
              <a:t>2,1,3  (final value of x is 5).</a:t>
            </a:r>
          </a:p>
          <a:p>
            <a:pPr marL="0" indent="0">
              <a:buNone/>
            </a:pPr>
            <a:endParaRPr lang="en-US" dirty="0"/>
          </a:p>
        </p:txBody>
      </p:sp>
    </p:spTree>
    <p:extLst>
      <p:ext uri="{BB962C8B-B14F-4D97-AF65-F5344CB8AC3E}">
        <p14:creationId xmlns:p14="http://schemas.microsoft.com/office/powerpoint/2010/main" val="35078234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11E40-7E11-7541-718E-1893A975BC79}"/>
              </a:ext>
            </a:extLst>
          </p:cNvPr>
          <p:cNvSpPr>
            <a:spLocks noGrp="1"/>
          </p:cNvSpPr>
          <p:nvPr>
            <p:ph type="title"/>
          </p:nvPr>
        </p:nvSpPr>
        <p:spPr/>
        <p:txBody>
          <a:bodyPr/>
          <a:lstStyle/>
          <a:p>
            <a:r>
              <a:rPr lang="en-US" dirty="0"/>
              <a:t>Explanation (2)</a:t>
            </a:r>
          </a:p>
        </p:txBody>
      </p:sp>
      <p:sp>
        <p:nvSpPr>
          <p:cNvPr id="3" name="Content Placeholder 2">
            <a:extLst>
              <a:ext uri="{FF2B5EF4-FFF2-40B4-BE49-F238E27FC236}">
                <a16:creationId xmlns:a16="http://schemas.microsoft.com/office/drawing/2014/main" id="{7ED290E9-223E-6549-3BC8-D50F5F575922}"/>
              </a:ext>
            </a:extLst>
          </p:cNvPr>
          <p:cNvSpPr>
            <a:spLocks noGrp="1"/>
          </p:cNvSpPr>
          <p:nvPr>
            <p:ph idx="1"/>
          </p:nvPr>
        </p:nvSpPr>
        <p:spPr>
          <a:xfrm>
            <a:off x="838199" y="1500160"/>
            <a:ext cx="8885903" cy="4351338"/>
          </a:xfrm>
        </p:spPr>
        <p:txBody>
          <a:bodyPr/>
          <a:lstStyle/>
          <a:p>
            <a:r>
              <a:rPr lang="en-US" dirty="0"/>
              <a:t>Notice that there is still a data race between statement 1 and statements 2 and 3; </a:t>
            </a:r>
          </a:p>
          <a:p>
            <a:r>
              <a:rPr lang="en-US" dirty="0"/>
              <a:t>Run-to-completion semantics does not eliminate data races entirely, but it makes them much rarer.</a:t>
            </a:r>
          </a:p>
        </p:txBody>
      </p:sp>
      <p:sp>
        <p:nvSpPr>
          <p:cNvPr id="4" name="Slide Number Placeholder 3">
            <a:extLst>
              <a:ext uri="{FF2B5EF4-FFF2-40B4-BE49-F238E27FC236}">
                <a16:creationId xmlns:a16="http://schemas.microsoft.com/office/drawing/2014/main" id="{DF71DBE9-1C15-4728-9B4D-8224041EFC2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78512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7B9C2-5D09-C319-491E-9E97079CFA3D}"/>
              </a:ext>
            </a:extLst>
          </p:cNvPr>
          <p:cNvSpPr>
            <a:spLocks noGrp="1"/>
          </p:cNvSpPr>
          <p:nvPr>
            <p:ph type="title"/>
          </p:nvPr>
        </p:nvSpPr>
        <p:spPr/>
        <p:txBody>
          <a:bodyPr/>
          <a:lstStyle/>
          <a:p>
            <a:r>
              <a:rPr lang="en-US"/>
              <a:t>The Self-Ticking </a:t>
            </a:r>
            <a:r>
              <a:rPr lang="en-US" dirty="0"/>
              <a:t>Clock</a:t>
            </a:r>
          </a:p>
        </p:txBody>
      </p:sp>
      <p:sp>
        <p:nvSpPr>
          <p:cNvPr id="3" name="Content Placeholder 2">
            <a:extLst>
              <a:ext uri="{FF2B5EF4-FFF2-40B4-BE49-F238E27FC236}">
                <a16:creationId xmlns:a16="http://schemas.microsoft.com/office/drawing/2014/main" id="{E95A29C5-3A07-008B-EE77-48C8F818925D}"/>
              </a:ext>
            </a:extLst>
          </p:cNvPr>
          <p:cNvSpPr>
            <a:spLocks noGrp="1"/>
          </p:cNvSpPr>
          <p:nvPr>
            <p:ph idx="1"/>
          </p:nvPr>
        </p:nvSpPr>
        <p:spPr/>
        <p:txBody>
          <a:bodyPr/>
          <a:lstStyle/>
          <a:p>
            <a:r>
              <a:rPr lang="en-US" dirty="0"/>
              <a:t>To make the clock self-ticking, add the following line to your clock:</a:t>
            </a:r>
          </a:p>
        </p:txBody>
      </p:sp>
      <p:sp>
        <p:nvSpPr>
          <p:cNvPr id="4" name="Slide Number Placeholder 3">
            <a:extLst>
              <a:ext uri="{FF2B5EF4-FFF2-40B4-BE49-F238E27FC236}">
                <a16:creationId xmlns:a16="http://schemas.microsoft.com/office/drawing/2014/main" id="{FD5514DD-8CC2-2079-25D3-051BCF7BEC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D7EEA937-36F0-3A62-61A1-D81A0C7A205D}"/>
              </a:ext>
            </a:extLst>
          </p:cNvPr>
          <p:cNvSpPr txBox="1"/>
          <p:nvPr/>
        </p:nvSpPr>
        <p:spPr>
          <a:xfrm>
            <a:off x="1219200" y="2880588"/>
            <a:ext cx="9051636" cy="120032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400" b="0" dirty="0">
                <a:solidFill>
                  <a:srgbClr val="0000FF"/>
                </a:solidFill>
                <a:effectLst/>
                <a:latin typeface="Consolas" panose="020B0609020204030204" pitchFamily="49" charset="0"/>
              </a:rPr>
              <a:t>constructor</a:t>
            </a:r>
            <a:r>
              <a:rPr lang="en-US" sz="2400" b="0" dirty="0">
                <a:solidFill>
                  <a:srgbClr val="000000"/>
                </a:solidFill>
                <a:effectLst/>
                <a:latin typeface="Consolas" panose="020B0609020204030204" pitchFamily="49" charset="0"/>
              </a:rPr>
              <a:t> () {</a:t>
            </a:r>
          </a:p>
          <a:p>
            <a:pPr algn="l"/>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setInterval</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50</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5733650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 (expanded)</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a:p>
            <a:pPr lvl="1"/>
            <a:r>
              <a:rPr lang="en-US" dirty="0"/>
              <a:t>Write asynchronous code using promises and .then().</a:t>
            </a:r>
          </a:p>
          <a:p>
            <a:pPr lvl="1"/>
            <a:r>
              <a:rPr lang="en-US" dirty="0"/>
              <a:t>Explain the difference between JS run-to-completion semantics and interrupt-based semantics.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39</a:t>
            </a:fld>
            <a:endParaRPr lang="en-US"/>
          </a:p>
        </p:txBody>
      </p:sp>
    </p:spTree>
    <p:extLst>
      <p:ext uri="{BB962C8B-B14F-4D97-AF65-F5344CB8AC3E}">
        <p14:creationId xmlns:p14="http://schemas.microsoft.com/office/powerpoint/2010/main" val="1338222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Asynchronous Computation with Threads"/>
          <p:cNvSpPr txBox="1">
            <a:spLocks noGrp="1"/>
          </p:cNvSpPr>
          <p:nvPr>
            <p:ph type="title"/>
          </p:nvPr>
        </p:nvSpPr>
        <p:spPr>
          <a:prstGeom prst="rect">
            <a:avLst/>
          </a:prstGeom>
        </p:spPr>
        <p:txBody>
          <a:bodyPr/>
          <a:lstStyle/>
          <a:p>
            <a:r>
              <a:rPr lang="en-US" dirty="0"/>
              <a:t>Pre-emptive Multiprocessing</a:t>
            </a:r>
            <a:endParaRPr dirty="0"/>
          </a:p>
        </p:txBody>
      </p:sp>
      <p:sp>
        <p:nvSpPr>
          <p:cNvPr id="192" name="Multi-Threading allows us to do more than one thing at a time…"/>
          <p:cNvSpPr txBox="1">
            <a:spLocks noGrp="1"/>
          </p:cNvSpPr>
          <p:nvPr>
            <p:ph idx="1"/>
          </p:nvPr>
        </p:nvSpPr>
        <p:spPr>
          <a:prstGeom prst="rect">
            <a:avLst/>
          </a:prstGeom>
        </p:spPr>
        <p:txBody>
          <a:bodyPr>
            <a:normAutofit fontScale="92500"/>
          </a:bodyPr>
          <a:lstStyle/>
          <a:p>
            <a:r>
              <a:rPr lang="en-US" dirty="0"/>
              <a:t>OS manages multiprocessing with multiple threads of execution</a:t>
            </a:r>
          </a:p>
          <a:p>
            <a:r>
              <a:rPr lang="en-US" dirty="0"/>
              <a:t>Processes may be interrupted at unpredictable</a:t>
            </a:r>
            <a:r>
              <a:rPr lang="en-US" baseline="0" dirty="0"/>
              <a:t> times</a:t>
            </a:r>
            <a:endParaRPr lang="en-US" dirty="0"/>
          </a:p>
          <a:p>
            <a:pPr lvl="0"/>
            <a:r>
              <a:rPr lang="en-US" dirty="0" err="1"/>
              <a:t>Interprocess</a:t>
            </a:r>
            <a:r>
              <a:rPr lang="en-US" dirty="0"/>
              <a:t> communication by shared memory</a:t>
            </a:r>
          </a:p>
          <a:p>
            <a:r>
              <a:rPr lang="en-US" dirty="0"/>
              <a:t>Data races abound</a:t>
            </a:r>
          </a:p>
          <a:p>
            <a:pPr lvl="0"/>
            <a:r>
              <a:rPr lang="en-US" dirty="0"/>
              <a:t>Really, really hard to get right: need critical sections, semaphores, monitors (all that stuff you learned about in op. sys.)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E390-39B1-47F6-9B15-726F8342AB97}"/>
              </a:ext>
            </a:extLst>
          </p:cNvPr>
          <p:cNvSpPr>
            <a:spLocks noGrp="1"/>
          </p:cNvSpPr>
          <p:nvPr>
            <p:ph type="title"/>
          </p:nvPr>
        </p:nvSpPr>
        <p:spPr/>
        <p:txBody>
          <a:bodyPr>
            <a:normAutofit/>
          </a:bodyPr>
          <a:lstStyle/>
          <a:p>
            <a:r>
              <a:rPr lang="en-US" dirty="0"/>
              <a:t>An alternative model: cooperative multiprocessing</a:t>
            </a:r>
          </a:p>
        </p:txBody>
      </p:sp>
      <p:sp>
        <p:nvSpPr>
          <p:cNvPr id="4" name="Text Placeholder 3">
            <a:extLst>
              <a:ext uri="{FF2B5EF4-FFF2-40B4-BE49-F238E27FC236}">
                <a16:creationId xmlns:a16="http://schemas.microsoft.com/office/drawing/2014/main" id="{0ABAED22-80F7-4901-BE65-632B7CF552B4}"/>
              </a:ext>
            </a:extLst>
          </p:cNvPr>
          <p:cNvSpPr>
            <a:spLocks noGrp="1"/>
          </p:cNvSpPr>
          <p:nvPr>
            <p:ph idx="1"/>
          </p:nvPr>
        </p:nvSpPr>
        <p:spPr/>
        <p:txBody>
          <a:bodyPr/>
          <a:lstStyle/>
          <a:p>
            <a:r>
              <a:rPr lang="en-US" dirty="0"/>
              <a:t>OS manages multiprocessing with multiple threads of execution</a:t>
            </a:r>
          </a:p>
          <a:p>
            <a:r>
              <a:rPr lang="en-US" dirty="0"/>
              <a:t>Each thread decides when it should yield to let</a:t>
            </a:r>
            <a:r>
              <a:rPr lang="en-US" baseline="0" dirty="0"/>
              <a:t> other threads execute</a:t>
            </a:r>
          </a:p>
          <a:p>
            <a:r>
              <a:rPr lang="en-US" baseline="0" dirty="0"/>
              <a:t>Typically, via a </a:t>
            </a:r>
            <a:r>
              <a:rPr lang="en-US" b="1" baseline="0" dirty="0"/>
              <a:t>yield</a:t>
            </a:r>
            <a:r>
              <a:rPr lang="en-US" baseline="0" dirty="0"/>
              <a:t> or </a:t>
            </a:r>
            <a:r>
              <a:rPr lang="en-US" b="1" baseline="0" dirty="0"/>
              <a:t>await</a:t>
            </a:r>
            <a:r>
              <a:rPr lang="en-US" baseline="0" dirty="0"/>
              <a:t> operation</a:t>
            </a:r>
          </a:p>
        </p:txBody>
      </p:sp>
    </p:spTree>
    <p:extLst>
      <p:ext uri="{BB962C8B-B14F-4D97-AF65-F5344CB8AC3E}">
        <p14:creationId xmlns:p14="http://schemas.microsoft.com/office/powerpoint/2010/main" val="966027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7AF1E-2FFE-586C-33E7-E677BEE57BD1}"/>
              </a:ext>
            </a:extLst>
          </p:cNvPr>
          <p:cNvSpPr>
            <a:spLocks noGrp="1"/>
          </p:cNvSpPr>
          <p:nvPr>
            <p:ph type="title"/>
          </p:nvPr>
        </p:nvSpPr>
        <p:spPr/>
        <p:txBody>
          <a:bodyPr>
            <a:normAutofit fontScale="90000"/>
          </a:bodyPr>
          <a:lstStyle/>
          <a:p>
            <a:r>
              <a:rPr lang="en-US" dirty="0"/>
              <a:t>JavaScript/TypeScript implements Cooperative Multiprocessing Using “run-to-completion” semantics </a:t>
            </a:r>
          </a:p>
        </p:txBody>
      </p:sp>
      <p:sp>
        <p:nvSpPr>
          <p:cNvPr id="4" name="Text Placeholder 3">
            <a:extLst>
              <a:ext uri="{FF2B5EF4-FFF2-40B4-BE49-F238E27FC236}">
                <a16:creationId xmlns:a16="http://schemas.microsoft.com/office/drawing/2014/main" id="{729E987D-F194-468B-D74B-3F49F86104CC}"/>
              </a:ext>
            </a:extLst>
          </p:cNvPr>
          <p:cNvSpPr>
            <a:spLocks noGrp="1"/>
          </p:cNvSpPr>
          <p:nvPr>
            <p:ph idx="1"/>
          </p:nvPr>
        </p:nvSpPr>
        <p:spPr/>
        <p:txBody>
          <a:bodyPr/>
          <a:lstStyle/>
          <a:p>
            <a:r>
              <a:rPr lang="en-US" dirty="0"/>
              <a:t>JS has primitives that allow one computation to start another computation that runs concurrently with the first.</a:t>
            </a:r>
          </a:p>
          <a:p>
            <a:r>
              <a:rPr lang="en-US" dirty="0"/>
              <a:t>These are almost always IO operations.</a:t>
            </a:r>
          </a:p>
          <a:p>
            <a:r>
              <a:rPr lang="en-US" dirty="0"/>
              <a:t>However, the original computation </a:t>
            </a:r>
            <a:r>
              <a:rPr lang="en-US" b="1" dirty="0"/>
              <a:t>always runs to completion. </a:t>
            </a:r>
          </a:p>
        </p:txBody>
      </p:sp>
    </p:spTree>
    <p:extLst>
      <p:ext uri="{BB962C8B-B14F-4D97-AF65-F5344CB8AC3E}">
        <p14:creationId xmlns:p14="http://schemas.microsoft.com/office/powerpoint/2010/main" val="1835690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4A04-97B8-CE3D-2855-709EBCFFDD82}"/>
              </a:ext>
            </a:extLst>
          </p:cNvPr>
          <p:cNvSpPr>
            <a:spLocks noGrp="1"/>
          </p:cNvSpPr>
          <p:nvPr>
            <p:ph type="title"/>
          </p:nvPr>
        </p:nvSpPr>
        <p:spPr/>
        <p:txBody>
          <a:bodyPr/>
          <a:lstStyle/>
          <a:p>
            <a:r>
              <a:rPr lang="en-US" dirty="0"/>
              <a:t>Run-to-completion semantics</a:t>
            </a:r>
          </a:p>
        </p:txBody>
      </p:sp>
      <p:sp>
        <p:nvSpPr>
          <p:cNvPr id="4" name="Text Placeholder 3">
            <a:extLst>
              <a:ext uri="{FF2B5EF4-FFF2-40B4-BE49-F238E27FC236}">
                <a16:creationId xmlns:a16="http://schemas.microsoft.com/office/drawing/2014/main" id="{B5E1B4CE-3863-CF19-A3DF-764BEF1C331B}"/>
              </a:ext>
            </a:extLst>
          </p:cNvPr>
          <p:cNvSpPr>
            <a:spLocks noGrp="1"/>
          </p:cNvSpPr>
          <p:nvPr>
            <p:ph idx="1"/>
          </p:nvPr>
        </p:nvSpPr>
        <p:spPr/>
        <p:txBody>
          <a:bodyPr/>
          <a:lstStyle/>
          <a:p>
            <a:r>
              <a:rPr lang="en-US" dirty="0"/>
              <a:t>A computation runs continuously until it is either suspended or completed.</a:t>
            </a:r>
          </a:p>
          <a:p>
            <a:pPr lvl="1"/>
            <a:r>
              <a:rPr lang="en-US" dirty="0"/>
              <a:t>This means that only one of your computations is running at any time (in addition to whatever asynchronous IO is running)  </a:t>
            </a:r>
          </a:p>
          <a:p>
            <a:r>
              <a:rPr lang="en-US" dirty="0"/>
              <a:t>A computation is </a:t>
            </a:r>
            <a:r>
              <a:rPr lang="en-US" i="1" dirty="0"/>
              <a:t>suspended</a:t>
            </a:r>
            <a:r>
              <a:rPr lang="en-US" dirty="0"/>
              <a:t> when it hits an ‘await’. The runtime system (node.js, for us) chooses what to do next. (In addition to whatever asynchronous IO it may be doing).</a:t>
            </a:r>
          </a:p>
        </p:txBody>
      </p:sp>
    </p:spTree>
    <p:extLst>
      <p:ext uri="{BB962C8B-B14F-4D97-AF65-F5344CB8AC3E}">
        <p14:creationId xmlns:p14="http://schemas.microsoft.com/office/powerpoint/2010/main" val="3550346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688793-2B78-37E5-FD3C-E286510845AC}"/>
              </a:ext>
            </a:extLst>
          </p:cNvPr>
          <p:cNvSpPr txBox="1"/>
          <p:nvPr/>
        </p:nvSpPr>
        <p:spPr>
          <a:xfrm>
            <a:off x="922662" y="1706674"/>
            <a:ext cx="10431138" cy="163121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requestNumber</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response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axios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get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'https://rest-</a:t>
            </a:r>
            <a:r>
              <a:rPr lang="en-US" sz="2000" b="0" dirty="0" err="1">
                <a:solidFill>
                  <a:srgbClr val="A31515"/>
                </a:solidFill>
                <a:effectLst/>
                <a:latin typeface="Consolas" panose="020B0609020204030204" pitchFamily="49" charset="0"/>
              </a:rPr>
              <a:t>example.covey.town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`For request </a:t>
            </a:r>
            <a:r>
              <a:rPr lang="en-US" sz="2000" b="0" dirty="0">
                <a:solidFill>
                  <a:srgbClr val="0000FF"/>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requestNumber</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 server replied: `</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response</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data</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p:txBody>
      </p:sp>
      <p:sp>
        <p:nvSpPr>
          <p:cNvPr id="2" name="Title 1">
            <a:extLst>
              <a:ext uri="{FF2B5EF4-FFF2-40B4-BE49-F238E27FC236}">
                <a16:creationId xmlns:a16="http://schemas.microsoft.com/office/drawing/2014/main" id="{D1ADA5E5-23BE-735D-EF8B-8AEBB3ED4E23}"/>
              </a:ext>
            </a:extLst>
          </p:cNvPr>
          <p:cNvSpPr>
            <a:spLocks noGrp="1"/>
          </p:cNvSpPr>
          <p:nvPr>
            <p:ph type="title"/>
          </p:nvPr>
        </p:nvSpPr>
        <p:spPr/>
        <p:txBody>
          <a:bodyPr/>
          <a:lstStyle/>
          <a:p>
            <a:r>
              <a:rPr lang="en-US" dirty="0"/>
              <a:t>Defining a concurrent computation</a:t>
            </a:r>
          </a:p>
        </p:txBody>
      </p:sp>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Rectangle: Rounded Corners 7">
            <a:extLst>
              <a:ext uri="{FF2B5EF4-FFF2-40B4-BE49-F238E27FC236}">
                <a16:creationId xmlns:a16="http://schemas.microsoft.com/office/drawing/2014/main" id="{D0C82362-3971-32E1-077A-8A739E543483}"/>
              </a:ext>
            </a:extLst>
          </p:cNvPr>
          <p:cNvSpPr/>
          <p:nvPr/>
        </p:nvSpPr>
        <p:spPr>
          <a:xfrm>
            <a:off x="922662" y="1700384"/>
            <a:ext cx="2125337" cy="519303"/>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5" name="Content Placeholder 4">
            <a:extLst>
              <a:ext uri="{FF2B5EF4-FFF2-40B4-BE49-F238E27FC236}">
                <a16:creationId xmlns:a16="http://schemas.microsoft.com/office/drawing/2014/main" id="{A556EE51-3E02-D2D5-41C8-4B4FD0653992}"/>
              </a:ext>
            </a:extLst>
          </p:cNvPr>
          <p:cNvSpPr>
            <a:spLocks noGrp="1"/>
          </p:cNvSpPr>
          <p:nvPr>
            <p:ph idx="1"/>
          </p:nvPr>
        </p:nvSpPr>
        <p:spPr>
          <a:xfrm>
            <a:off x="998163" y="3582363"/>
            <a:ext cx="5489875" cy="4351338"/>
          </a:xfrm>
        </p:spPr>
        <p:txBody>
          <a:bodyPr>
            <a:normAutofit/>
          </a:bodyPr>
          <a:lstStyle/>
          <a:p>
            <a:r>
              <a:rPr lang="en-US" sz="2400" b="0" dirty="0">
                <a:effectLst/>
              </a:rPr>
              <a:t>An </a:t>
            </a:r>
            <a:r>
              <a:rPr lang="en-US" sz="2400" b="0" dirty="0">
                <a:solidFill>
                  <a:srgbClr val="0000FF"/>
                </a:solidFill>
                <a:effectLst/>
              </a:rPr>
              <a:t>async</a:t>
            </a:r>
            <a:r>
              <a:rPr lang="en-US" sz="2400" b="0" dirty="0">
                <a:solidFill>
                  <a:srgbClr val="000000"/>
                </a:solidFill>
                <a:effectLst/>
              </a:rPr>
              <a:t> </a:t>
            </a:r>
            <a:r>
              <a:rPr lang="en-US" sz="2400" b="0" dirty="0">
                <a:solidFill>
                  <a:srgbClr val="0000FF"/>
                </a:solidFill>
                <a:effectLst/>
              </a:rPr>
              <a:t>function</a:t>
            </a:r>
            <a:r>
              <a:rPr lang="en-US" sz="2400" b="0" dirty="0">
                <a:effectLst/>
              </a:rPr>
              <a:t> is a function that </a:t>
            </a:r>
            <a:r>
              <a:rPr lang="en-US" sz="2400" dirty="0"/>
              <a:t>creates a </a:t>
            </a:r>
            <a:r>
              <a:rPr lang="en-US" sz="2400" b="0" dirty="0">
                <a:effectLst/>
              </a:rPr>
              <a:t>concurrent computation.</a:t>
            </a:r>
          </a:p>
          <a:p>
            <a:r>
              <a:rPr lang="en-US" sz="2400" dirty="0"/>
              <a:t>Calling the function will tell the operating system to start the computation.</a:t>
            </a:r>
          </a:p>
          <a:p>
            <a:r>
              <a:rPr lang="en-US" sz="2400" dirty="0"/>
              <a:t>TS vocabulary: </a:t>
            </a:r>
            <a:r>
              <a:rPr lang="en-US" sz="2400" b="0" dirty="0">
                <a:effectLst/>
              </a:rPr>
              <a:t>This computation is called a </a:t>
            </a:r>
            <a:r>
              <a:rPr lang="en-US" sz="2400" b="1" dirty="0">
                <a:effectLst/>
              </a:rPr>
              <a:t>promise</a:t>
            </a:r>
          </a:p>
          <a:p>
            <a:endParaRPr lang="en-US" sz="2400" b="0" dirty="0">
              <a:effectLst/>
            </a:endParaRPr>
          </a:p>
          <a:p>
            <a:pPr marL="0" indent="0">
              <a:buNone/>
            </a:pPr>
            <a:r>
              <a:rPr lang="en-US" sz="2400" dirty="0">
                <a:solidFill>
                  <a:srgbClr val="0000FF"/>
                </a:solidFill>
                <a:latin typeface="Consolas" panose="020B0609020204030204" pitchFamily="49" charset="0"/>
              </a:rPr>
              <a:t> </a:t>
            </a:r>
            <a:r>
              <a:rPr lang="en-US" sz="2400" b="0" dirty="0">
                <a:solidFill>
                  <a:srgbClr val="0000FF"/>
                </a:solidFill>
                <a:effectLst/>
                <a:latin typeface="Consolas" panose="020B0609020204030204" pitchFamily="49" charset="0"/>
              </a:rPr>
              <a:t> </a:t>
            </a:r>
            <a:endParaRPr lang="en-US" sz="2400" dirty="0"/>
          </a:p>
        </p:txBody>
      </p:sp>
      <p:grpSp>
        <p:nvGrpSpPr>
          <p:cNvPr id="7" name="Group 6">
            <a:extLst>
              <a:ext uri="{FF2B5EF4-FFF2-40B4-BE49-F238E27FC236}">
                <a16:creationId xmlns:a16="http://schemas.microsoft.com/office/drawing/2014/main" id="{F65995AC-CB7A-C4BD-A863-E67B69B33F4F}"/>
              </a:ext>
            </a:extLst>
          </p:cNvPr>
          <p:cNvGrpSpPr/>
          <p:nvPr/>
        </p:nvGrpSpPr>
        <p:grpSpPr>
          <a:xfrm>
            <a:off x="6096000" y="1829593"/>
            <a:ext cx="5816972" cy="3941379"/>
            <a:chOff x="6096000" y="1829593"/>
            <a:chExt cx="5816972" cy="3941379"/>
          </a:xfrm>
        </p:grpSpPr>
        <p:sp>
          <p:nvSpPr>
            <p:cNvPr id="9" name="Content Placeholder 4">
              <a:extLst>
                <a:ext uri="{FF2B5EF4-FFF2-40B4-BE49-F238E27FC236}">
                  <a16:creationId xmlns:a16="http://schemas.microsoft.com/office/drawing/2014/main" id="{4E3489A6-7E79-3AE1-3CF1-86934ED802C3}"/>
                </a:ext>
              </a:extLst>
            </p:cNvPr>
            <p:cNvSpPr txBox="1">
              <a:spLocks/>
            </p:cNvSpPr>
            <p:nvPr/>
          </p:nvSpPr>
          <p:spPr>
            <a:xfrm>
              <a:off x="7326104" y="3898433"/>
              <a:ext cx="4586868" cy="1872539"/>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This is the address of a server that returns the number of calls that have been made to this server.</a:t>
              </a:r>
            </a:p>
            <a:p>
              <a:pPr marL="0" indent="0">
                <a:buFont typeface="Arial" panose="020B0604020202020204" pitchFamily="34" charset="0"/>
                <a:buNone/>
              </a:pPr>
              <a:endParaRPr lang="en-US" sz="2000" dirty="0"/>
            </a:p>
            <a:p>
              <a:endParaRPr lang="en-US" sz="2000" dirty="0"/>
            </a:p>
            <a:p>
              <a:pPr marL="0" indent="0">
                <a:buFont typeface="Arial" panose="020B0604020202020204" pitchFamily="34" charset="0"/>
                <a:buNone/>
              </a:pPr>
              <a:r>
                <a:rPr lang="en-US" sz="2000" dirty="0">
                  <a:solidFill>
                    <a:srgbClr val="0000FF"/>
                  </a:solidFill>
                </a:rPr>
                <a:t>  </a:t>
              </a:r>
              <a:endParaRPr lang="en-US" sz="2000" dirty="0"/>
            </a:p>
          </p:txBody>
        </p:sp>
        <p:sp>
          <p:nvSpPr>
            <p:cNvPr id="10" name="Rectangle: Rounded Corners 9">
              <a:extLst>
                <a:ext uri="{FF2B5EF4-FFF2-40B4-BE49-F238E27FC236}">
                  <a16:creationId xmlns:a16="http://schemas.microsoft.com/office/drawing/2014/main" id="{8477E56B-3BAD-D27B-CC0D-B794915F2497}"/>
                </a:ext>
              </a:extLst>
            </p:cNvPr>
            <p:cNvSpPr/>
            <p:nvPr/>
          </p:nvSpPr>
          <p:spPr>
            <a:xfrm>
              <a:off x="6096000" y="1829593"/>
              <a:ext cx="5030872" cy="733586"/>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1" name="Straight Arrow Connector 10">
              <a:extLst>
                <a:ext uri="{FF2B5EF4-FFF2-40B4-BE49-F238E27FC236}">
                  <a16:creationId xmlns:a16="http://schemas.microsoft.com/office/drawing/2014/main" id="{4581D022-E9AC-E7A6-DDA7-B3924338BA7F}"/>
                </a:ext>
              </a:extLst>
            </p:cNvPr>
            <p:cNvCxnSpPr>
              <a:cxnSpLocks/>
            </p:cNvCxnSpPr>
            <p:nvPr/>
          </p:nvCxnSpPr>
          <p:spPr>
            <a:xfrm flipH="1" flipV="1">
              <a:off x="8729829" y="2431632"/>
              <a:ext cx="776766" cy="1466801"/>
            </a:xfrm>
            <a:prstGeom prst="straightConnector1">
              <a:avLst/>
            </a:prstGeom>
            <a:ln w="38100">
              <a:solidFill>
                <a:srgbClr val="FF0000"/>
              </a:solidFill>
              <a:headEnd type="ova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680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AF2EA87-59EF-BBA9-DC1A-584FF9E62F05}"/>
              </a:ext>
            </a:extLst>
          </p:cNvPr>
          <p:cNvSpPr txBox="1"/>
          <p:nvPr/>
        </p:nvSpPr>
        <p:spPr>
          <a:xfrm>
            <a:off x="706093" y="1554529"/>
            <a:ext cx="10431138" cy="163121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requestNumber</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response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axios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get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'https://rest-</a:t>
            </a:r>
            <a:r>
              <a:rPr lang="en-US" sz="2000" b="0" dirty="0" err="1">
                <a:solidFill>
                  <a:srgbClr val="A31515"/>
                </a:solidFill>
                <a:effectLst/>
                <a:latin typeface="Consolas" panose="020B0609020204030204" pitchFamily="49" charset="0"/>
              </a:rPr>
              <a:t>example.covey.town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`For request </a:t>
            </a:r>
            <a:r>
              <a:rPr lang="en-US" sz="2000" b="0" dirty="0">
                <a:solidFill>
                  <a:srgbClr val="0000FF"/>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requestNumber</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 server replied: `</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response</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data</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p:txBody>
      </p:sp>
      <p:sp>
        <p:nvSpPr>
          <p:cNvPr id="2" name="Title 1">
            <a:extLst>
              <a:ext uri="{FF2B5EF4-FFF2-40B4-BE49-F238E27FC236}">
                <a16:creationId xmlns:a16="http://schemas.microsoft.com/office/drawing/2014/main" id="{D1ADA5E5-23BE-735D-EF8B-8AEBB3ED4E23}"/>
              </a:ext>
            </a:extLst>
          </p:cNvPr>
          <p:cNvSpPr>
            <a:spLocks noGrp="1"/>
          </p:cNvSpPr>
          <p:nvPr>
            <p:ph type="title"/>
          </p:nvPr>
        </p:nvSpPr>
        <p:spPr/>
        <p:txBody>
          <a:bodyPr/>
          <a:lstStyle/>
          <a:p>
            <a:r>
              <a:rPr lang="en-US" dirty="0"/>
              <a:t>One concurrent computation can wait for the result of another one.</a:t>
            </a:r>
          </a:p>
        </p:txBody>
      </p:sp>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A556EE51-3E02-D2D5-41C8-4B4FD0653992}"/>
              </a:ext>
            </a:extLst>
          </p:cNvPr>
          <p:cNvSpPr>
            <a:spLocks noGrp="1"/>
          </p:cNvSpPr>
          <p:nvPr>
            <p:ph idx="1"/>
          </p:nvPr>
        </p:nvSpPr>
        <p:spPr>
          <a:xfrm>
            <a:off x="1884876" y="3302999"/>
            <a:ext cx="8422248" cy="4351338"/>
          </a:xfrm>
        </p:spPr>
        <p:txBody>
          <a:bodyPr>
            <a:normAutofit/>
          </a:bodyPr>
          <a:lstStyle/>
          <a:p>
            <a:r>
              <a:rPr lang="en-US" sz="2400" b="0" dirty="0" err="1">
                <a:effectLst/>
              </a:rPr>
              <a:t>Axios.get</a:t>
            </a:r>
            <a:r>
              <a:rPr lang="en-US" sz="2400" b="0" dirty="0">
                <a:effectLst/>
              </a:rPr>
              <a:t> is also an async function, so it returns a promise (let’s call it </a:t>
            </a:r>
            <a:r>
              <a:rPr lang="en-US" sz="2400" b="1" dirty="0">
                <a:effectLst/>
              </a:rPr>
              <a:t>p</a:t>
            </a:r>
            <a:r>
              <a:rPr lang="en-US" sz="2400" b="0" dirty="0">
                <a:effectLst/>
              </a:rPr>
              <a:t>)</a:t>
            </a:r>
          </a:p>
          <a:p>
            <a:r>
              <a:rPr lang="en-US" sz="2400" b="0" dirty="0">
                <a:effectLst/>
              </a:rPr>
              <a:t>The </a:t>
            </a:r>
            <a:r>
              <a:rPr lang="en-US" sz="2400" b="1" dirty="0">
                <a:effectLst/>
              </a:rPr>
              <a:t>await</a:t>
            </a:r>
            <a:r>
              <a:rPr lang="en-US" sz="2400" dirty="0">
                <a:effectLst/>
              </a:rPr>
              <a:t> suspends the current computation until the response is received (or the promise </a:t>
            </a:r>
            <a:r>
              <a:rPr lang="en-US" sz="2400" b="1" dirty="0">
                <a:effectLst/>
              </a:rPr>
              <a:t>p</a:t>
            </a:r>
            <a:r>
              <a:rPr lang="en-US" sz="2400" dirty="0">
                <a:effectLst/>
              </a:rPr>
              <a:t> is resolved).</a:t>
            </a:r>
          </a:p>
          <a:p>
            <a:r>
              <a:rPr lang="en-US" sz="2400" dirty="0">
                <a:effectLst/>
              </a:rPr>
              <a:t>While the current computation is suspended, other computations (including </a:t>
            </a:r>
            <a:r>
              <a:rPr lang="en-US" sz="2400" b="1" dirty="0">
                <a:effectLst/>
              </a:rPr>
              <a:t>p</a:t>
            </a:r>
            <a:r>
              <a:rPr lang="en-US" sz="2400" dirty="0">
                <a:effectLst/>
              </a:rPr>
              <a:t>) can run.</a:t>
            </a:r>
          </a:p>
          <a:p>
            <a:pPr marL="0" indent="0">
              <a:buNone/>
            </a:pPr>
            <a:r>
              <a:rPr lang="en-US" sz="2400" dirty="0">
                <a:solidFill>
                  <a:srgbClr val="0000FF"/>
                </a:solidFill>
              </a:rPr>
              <a:t> </a:t>
            </a:r>
            <a:r>
              <a:rPr lang="en-US" sz="2400" b="0" dirty="0">
                <a:solidFill>
                  <a:srgbClr val="0000FF"/>
                </a:solidFill>
                <a:effectLst/>
              </a:rPr>
              <a:t> </a:t>
            </a:r>
            <a:endParaRPr lang="en-US" sz="2400" dirty="0"/>
          </a:p>
        </p:txBody>
      </p:sp>
      <p:sp>
        <p:nvSpPr>
          <p:cNvPr id="6" name="Rectangle: Rounded Corners 5">
            <a:extLst>
              <a:ext uri="{FF2B5EF4-FFF2-40B4-BE49-F238E27FC236}">
                <a16:creationId xmlns:a16="http://schemas.microsoft.com/office/drawing/2014/main" id="{F73F64E5-968B-BEA4-0C94-5BE1AE40B12F}"/>
              </a:ext>
            </a:extLst>
          </p:cNvPr>
          <p:cNvSpPr/>
          <p:nvPr/>
        </p:nvSpPr>
        <p:spPr>
          <a:xfrm>
            <a:off x="3639192" y="1828800"/>
            <a:ext cx="859315" cy="519303"/>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2193774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7094</TotalTime>
  <Words>5345</Words>
  <Application>Microsoft Office PowerPoint</Application>
  <PresentationFormat>Widescreen</PresentationFormat>
  <Paragraphs>532</Paragraphs>
  <Slides>39</Slides>
  <Notes>30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39</vt:i4>
      </vt:variant>
    </vt:vector>
  </HeadingPairs>
  <TitlesOfParts>
    <vt:vector size="52" baseType="lpstr">
      <vt:lpstr>Arial</vt:lpstr>
      <vt:lpstr>Calibri</vt:lpstr>
      <vt:lpstr>Consolas</vt:lpstr>
      <vt:lpstr>Courier</vt:lpstr>
      <vt:lpstr>Courier New</vt:lpstr>
      <vt:lpstr>Helvetica Light</vt:lpstr>
      <vt:lpstr>Helvetica Neue</vt:lpstr>
      <vt:lpstr>Helvetica Neue Medium</vt:lpstr>
      <vt:lpstr>Lucida Console</vt:lpstr>
      <vt:lpstr>Menlo Regular</vt:lpstr>
      <vt:lpstr>Times Roman</vt:lpstr>
      <vt:lpstr>Verdana</vt:lpstr>
      <vt:lpstr>Office Theme</vt:lpstr>
      <vt:lpstr>CS 4530: Fundamentals of Software Engineering  Module 5: Concurrency Patterns in Typescript</vt:lpstr>
      <vt:lpstr>Learning Goals for this Lesson</vt:lpstr>
      <vt:lpstr>Masking Latency with Concurrency</vt:lpstr>
      <vt:lpstr>Pre-emptive Multiprocessing</vt:lpstr>
      <vt:lpstr>An alternative model: cooperative multiprocessing</vt:lpstr>
      <vt:lpstr>JavaScript/TypeScript implements Cooperative Multiprocessing Using “run-to-completion” semantics </vt:lpstr>
      <vt:lpstr>Run-to-completion semantics</vt:lpstr>
      <vt:lpstr>Defining a concurrent computation</vt:lpstr>
      <vt:lpstr>One concurrent computation can wait for the result of another one.</vt:lpstr>
      <vt:lpstr>Example:</vt:lpstr>
      <vt:lpstr>Awaiting a promise prevents your method from continuing</vt:lpstr>
      <vt:lpstr>Promise.all starts several promises concurrently</vt:lpstr>
      <vt:lpstr>Promise.all allows for concurrency</vt:lpstr>
      <vt:lpstr>Visualizing Promise.all (1)</vt:lpstr>
      <vt:lpstr>Visualizing Promise.all (2)</vt:lpstr>
      <vt:lpstr>Patterns for Concurrent Code: Example: Using a Web Service</vt:lpstr>
      <vt:lpstr>An Example Task Using the Transcript Server</vt:lpstr>
      <vt:lpstr>Generating a promise for a student</vt:lpstr>
      <vt:lpstr>Generating a promise for a student (cont’d)</vt:lpstr>
      <vt:lpstr>Now, actually generate all the promises</vt:lpstr>
      <vt:lpstr>Wait for all the promises to resolve</vt:lpstr>
      <vt:lpstr>Asynchronously stat all the files</vt:lpstr>
      <vt:lpstr>..then total the sizes</vt:lpstr>
      <vt:lpstr>Leverage Concurrency When Possible</vt:lpstr>
      <vt:lpstr>Async/Await Programming Activity</vt:lpstr>
      <vt:lpstr>Learning Goals for this Lesson</vt:lpstr>
      <vt:lpstr>Learning Goals for this Lesson (expanded)</vt:lpstr>
      <vt:lpstr>Additional Topics</vt:lpstr>
      <vt:lpstr>General Rules for Writing Asynchronous Code</vt:lpstr>
      <vt:lpstr>Async functions use Promises Under the Hood</vt:lpstr>
      <vt:lpstr>Promises Enforce Ordering Through “Then”</vt:lpstr>
      <vt:lpstr>Async/await code is compiled into promise/then code</vt:lpstr>
      <vt:lpstr>Syntax for Writing Asynchronous Code</vt:lpstr>
      <vt:lpstr>Data Races in TS vs. Java</vt:lpstr>
      <vt:lpstr>Data Races in TS vs. Java</vt:lpstr>
      <vt:lpstr>Explanation</vt:lpstr>
      <vt:lpstr>Explanation (2)</vt:lpstr>
      <vt:lpstr>The Self-Ticking Clock</vt:lpstr>
      <vt:lpstr>Learning Goals for this Lesson (expanded)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5: Concurrency Patterns in Typescript</dc:title>
  <cp:lastModifiedBy>Bhutta, Adeel</cp:lastModifiedBy>
  <cp:revision>67</cp:revision>
  <dcterms:modified xsi:type="dcterms:W3CDTF">2023-09-19T18:52:24Z</dcterms:modified>
</cp:coreProperties>
</file>