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1"/>
  </p:notesMasterIdLst>
  <p:sldIdLst>
    <p:sldId id="485" r:id="rId2"/>
    <p:sldId id="556" r:id="rId3"/>
    <p:sldId id="486" r:id="rId4"/>
    <p:sldId id="262" r:id="rId5"/>
    <p:sldId id="514" r:id="rId6"/>
    <p:sldId id="532" r:id="rId7"/>
    <p:sldId id="533" r:id="rId8"/>
    <p:sldId id="534" r:id="rId9"/>
    <p:sldId id="536" r:id="rId10"/>
    <p:sldId id="537" r:id="rId11"/>
    <p:sldId id="540" r:id="rId12"/>
    <p:sldId id="541" r:id="rId13"/>
    <p:sldId id="542" r:id="rId14"/>
    <p:sldId id="498" r:id="rId15"/>
    <p:sldId id="503" r:id="rId16"/>
    <p:sldId id="497" r:id="rId17"/>
    <p:sldId id="505" r:id="rId18"/>
    <p:sldId id="506" r:id="rId19"/>
    <p:sldId id="507" r:id="rId20"/>
    <p:sldId id="508" r:id="rId21"/>
    <p:sldId id="509" r:id="rId22"/>
    <p:sldId id="510" r:id="rId23"/>
    <p:sldId id="511" r:id="rId24"/>
    <p:sldId id="289" r:id="rId25"/>
    <p:sldId id="543" r:id="rId26"/>
    <p:sldId id="554" r:id="rId27"/>
    <p:sldId id="555" r:id="rId28"/>
    <p:sldId id="544" r:id="rId29"/>
    <p:sldId id="277" r:id="rId30"/>
    <p:sldId id="549" r:id="rId31"/>
    <p:sldId id="550" r:id="rId32"/>
    <p:sldId id="499" r:id="rId33"/>
    <p:sldId id="284" r:id="rId34"/>
    <p:sldId id="545" r:id="rId35"/>
    <p:sldId id="546" r:id="rId36"/>
    <p:sldId id="547" r:id="rId37"/>
    <p:sldId id="548" r:id="rId38"/>
    <p:sldId id="557" r:id="rId39"/>
    <p:sldId id="552" r:id="rId40"/>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026" autoAdjust="0"/>
  </p:normalViewPr>
  <p:slideViewPr>
    <p:cSldViewPr snapToGrid="0" snapToObjects="1">
      <p:cViewPr varScale="1">
        <p:scale>
          <a:sx n="51" d="100"/>
          <a:sy n="51" d="100"/>
        </p:scale>
        <p:origin x="1256" y="52"/>
      </p:cViewPr>
      <p:guideLst/>
    </p:cSldViewPr>
  </p:slideViewPr>
  <p:notesTextViewPr>
    <p:cViewPr>
      <p:scale>
        <a:sx n="66" d="100"/>
        <a:sy n="66" d="100"/>
      </p:scale>
      <p:origin x="0" y="0"/>
    </p:cViewPr>
  </p:notesTextViewPr>
  <p:sorterViewPr>
    <p:cViewPr varScale="1">
      <p:scale>
        <a:sx n="1" d="1"/>
        <a:sy n="1" d="1"/>
      </p:scale>
      <p:origin x="0" y="-105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all three requests are sent out concurrently.  </a:t>
            </a:r>
          </a:p>
        </p:txBody>
      </p:sp>
    </p:spTree>
    <p:extLst>
      <p:ext uri="{BB962C8B-B14F-4D97-AF65-F5344CB8AC3E}">
        <p14:creationId xmlns:p14="http://schemas.microsoft.com/office/powerpoint/2010/main" val="3329866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Again, in this example, it seems like it’s probably OK to make all of the requests at once, and then wait for the responses.</a:t>
            </a:r>
          </a:p>
          <a:p>
            <a:endParaRPr lang="en-US" dirty="0"/>
          </a:p>
          <a:p>
            <a:r>
              <a:rPr lang="en-US" dirty="0"/>
              <a:t>Multiple “awaits” on left means (read slide)</a:t>
            </a:r>
          </a:p>
          <a:p>
            <a:endParaRPr lang="en-US" dirty="0"/>
          </a:p>
          <a:p>
            <a:r>
              <a:rPr lang="en-US" dirty="0" err="1"/>
              <a:t>Promise.all</a:t>
            </a:r>
            <a:r>
              <a:rPr lang="en-US" dirty="0"/>
              <a:t> on right means (read slide)</a:t>
            </a:r>
          </a:p>
        </p:txBody>
      </p:sp>
    </p:spTree>
    <p:extLst>
      <p:ext uri="{BB962C8B-B14F-4D97-AF65-F5344CB8AC3E}">
        <p14:creationId xmlns:p14="http://schemas.microsoft.com/office/powerpoint/2010/main" val="2468432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3x slower!</a:t>
            </a:r>
          </a:p>
        </p:txBody>
      </p:sp>
    </p:spTree>
    <p:extLst>
      <p:ext uri="{BB962C8B-B14F-4D97-AF65-F5344CB8AC3E}">
        <p14:creationId xmlns:p14="http://schemas.microsoft.com/office/powerpoint/2010/main" val="3672567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this lesson, we’ll look at a more interesting example, where we will make multiple requests to a web service. This slide documents the operations that this web service supports. </a:t>
            </a:r>
          </a:p>
          <a:p>
            <a:endParaRPr lang="en-US" dirty="0"/>
          </a:p>
          <a:p>
            <a:r>
              <a:rPr lang="en-US" dirty="0"/>
              <a:t>For now, the important part to understand is that this is a service that tracks student transcripts. It supports creating new transcripts, fetching a student’s transcript by the student’s ID, and listing the students in the system.</a:t>
            </a:r>
          </a:p>
        </p:txBody>
      </p:sp>
    </p:spTree>
    <p:extLst>
      <p:ext uri="{BB962C8B-B14F-4D97-AF65-F5344CB8AC3E}">
        <p14:creationId xmlns:p14="http://schemas.microsoft.com/office/powerpoint/2010/main" val="1493980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student, we’ll need to fetch the transcript.  This is an http request, so we do it asynchronously.   First, we describe the promise we’d like to make for this student.  The promise is to call </a:t>
            </a:r>
            <a:r>
              <a:rPr lang="en-US" dirty="0" err="1"/>
              <a:t>axios</a:t>
            </a:r>
            <a:r>
              <a:rPr lang="en-US" dirty="0"/>
              <a:t> and wait for the result.</a:t>
            </a:r>
          </a:p>
        </p:txBody>
      </p:sp>
    </p:spTree>
    <p:extLst>
      <p:ext uri="{BB962C8B-B14F-4D97-AF65-F5344CB8AC3E}">
        <p14:creationId xmlns:p14="http://schemas.microsoft.com/office/powerpoint/2010/main" val="1593653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8395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pattern of taking an array of stuff and ‘</a:t>
            </a:r>
            <a:r>
              <a:rPr lang="en-US" dirty="0" err="1"/>
              <a:t>map’ing</a:t>
            </a:r>
            <a:r>
              <a:rPr lang="en-US" dirty="0"/>
              <a:t> it to promises is extremely common and valuable – you should write this down. </a:t>
            </a:r>
          </a:p>
          <a:p>
            <a:endParaRPr lang="en-US" dirty="0"/>
          </a:p>
        </p:txBody>
      </p:sp>
    </p:spTree>
    <p:extLst>
      <p:ext uri="{BB962C8B-B14F-4D97-AF65-F5344CB8AC3E}">
        <p14:creationId xmlns:p14="http://schemas.microsoft.com/office/powerpoint/2010/main" val="2913346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mapping pattern again:  We take an array, map it to promises, and wait for all of them to finish.   This is how we start lots of jobs asynchronously.</a:t>
            </a:r>
          </a:p>
        </p:txBody>
      </p:sp>
    </p:spTree>
    <p:extLst>
      <p:ext uri="{BB962C8B-B14F-4D97-AF65-F5344CB8AC3E}">
        <p14:creationId xmlns:p14="http://schemas.microsoft.com/office/powerpoint/2010/main" val="1575106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9856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2177558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extLst>
      <p:ext uri="{BB962C8B-B14F-4D97-AF65-F5344CB8AC3E}">
        <p14:creationId xmlns:p14="http://schemas.microsoft.com/office/powerpoint/2010/main" val="32895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91175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1416934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370993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2379886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We haven’t talked about error handling yet, but that doesn’t mean you should ignore them! Here’s the two ways to handle errors, one for await, one for using promises.</a:t>
            </a:r>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JS, only one computation (other than asynchronous IO) is running at a time, so statement 3 is guaranteed to run *immediately* after statement 2.</a:t>
            </a:r>
          </a:p>
        </p:txBody>
      </p:sp>
    </p:spTree>
    <p:extLst>
      <p:ext uri="{BB962C8B-B14F-4D97-AF65-F5344CB8AC3E}">
        <p14:creationId xmlns:p14="http://schemas.microsoft.com/office/powerpoint/2010/main" val="41542798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concurrent computation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752047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2031181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a:t>
            </a:r>
            <a:r>
              <a:rPr lang="en-US" dirty="0" err="1"/>
              <a:t>interprocess</a:t>
            </a:r>
            <a:r>
              <a:rPr lang="en-US" dirty="0"/>
              <a:t>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9139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function is currently suspended and is awaiting the </a:t>
            </a:r>
            <a:r>
              <a:rPr lang="en-US" dirty="0" err="1"/>
              <a:t>axios.get</a:t>
            </a:r>
            <a:r>
              <a:rPr lang="en-US" dirty="0"/>
              <a:t> to be returned. Since get is itself async function, it returns the promise immediately which allows you to continue executing the suspended function.</a:t>
            </a:r>
          </a:p>
          <a:p>
            <a:endParaRPr lang="en-US" dirty="0"/>
          </a:p>
          <a:p>
            <a:r>
              <a:rPr lang="en-US" dirty="0"/>
              <a:t>It is IMPORTANT to highlight that the function does not complete due to “await” but the control IMMEDIATELY returns to the current thread …. Which ALLOWS THE CURRRENT THREAD TO COMPLETE.</a:t>
            </a:r>
          </a:p>
        </p:txBody>
      </p:sp>
    </p:spTree>
    <p:extLst>
      <p:ext uri="{BB962C8B-B14F-4D97-AF65-F5344CB8AC3E}">
        <p14:creationId xmlns:p14="http://schemas.microsoft.com/office/powerpoint/2010/main" val="1001250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When you call </a:t>
            </a:r>
            <a:r>
              <a:rPr lang="en-US" dirty="0" err="1"/>
              <a:t>makeOneGetRequest</a:t>
            </a:r>
            <a:r>
              <a:rPr lang="en-US" dirty="0"/>
              <a:t>, one request starts, the function makes the </a:t>
            </a:r>
            <a:r>
              <a:rPr lang="en-US" dirty="0" err="1"/>
              <a:t>axios.get</a:t>
            </a:r>
            <a:r>
              <a:rPr lang="en-US" dirty="0"/>
              <a:t> request, suspends itself due to “await”, a promise is returned immediately which gives the control back to the calling function ….</a:t>
            </a:r>
          </a:p>
          <a:p>
            <a:r>
              <a:rPr lang="en-US" dirty="0"/>
              <a:t>this code proceeds to the second </a:t>
            </a:r>
            <a:r>
              <a:rPr lang="en-US" dirty="0" err="1"/>
              <a:t>makeOneGetRequest</a:t>
            </a:r>
            <a:r>
              <a:rPr lang="en-US" dirty="0"/>
              <a:t> call.</a:t>
            </a:r>
          </a:p>
          <a:p>
            <a:endParaRPr lang="en-US" dirty="0"/>
          </a:p>
          <a:p>
            <a:r>
              <a:rPr lang="en-US" dirty="0"/>
              <a:t>The starting process ran to completion: the Console.log executed before the requests.</a:t>
            </a:r>
          </a:p>
          <a:p>
            <a:endParaRPr lang="en-US" dirty="0"/>
          </a:p>
          <a:p>
            <a:r>
              <a:rPr lang="en-US" dirty="0"/>
              <a:t>Three tasks were suspended …. They get executed in some order</a:t>
            </a:r>
          </a:p>
          <a:p>
            <a:r>
              <a:rPr lang="en-US" dirty="0"/>
              <a:t>Transmission is out-of-order:  Request 2 evidently reached the server before Request 1.</a:t>
            </a:r>
          </a:p>
          <a:p>
            <a:endParaRPr lang="en-US" dirty="0"/>
          </a:p>
        </p:txBody>
      </p:sp>
    </p:spTree>
    <p:extLst>
      <p:ext uri="{BB962C8B-B14F-4D97-AF65-F5344CB8AC3E}">
        <p14:creationId xmlns:p14="http://schemas.microsoft.com/office/powerpoint/2010/main" val="2432822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a:sym typeface="Helvetica Neue" charset="0"/>
              </a:rPr>
              <a:t>CS 4530</a:t>
            </a:r>
            <a:r>
              <a:rPr lang="en-US" altLang="en-US" dirty="0">
                <a:sym typeface="Helvetica Neue" charset="0"/>
              </a:rPr>
              <a:t>: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5: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39F5-643D-BB20-5928-E0CBC105774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1"/>
          </p:nvPr>
        </p:nvSpPr>
        <p:spPr>
          <a:xfrm>
            <a:off x="8310030" y="1479668"/>
            <a:ext cx="3614748" cy="4351338"/>
          </a:xfrm>
        </p:spPr>
        <p:txBody>
          <a:bodyPr>
            <a:normAutofit/>
          </a:bodyPr>
          <a:lstStyle/>
          <a:p>
            <a:r>
              <a:rPr lang="en-US" sz="2400" i="1" dirty="0"/>
              <a:t>Notice that the empty promise from the first function returned (even though the computation is suspended). This allows the second function to be called.</a:t>
            </a:r>
          </a:p>
        </p:txBody>
      </p:sp>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838200" y="1631794"/>
            <a:ext cx="689656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"Three requests made"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EEB0647A-FD84-88CA-AE13-A167A669C61B}"/>
              </a:ext>
            </a:extLst>
          </p:cNvPr>
          <p:cNvSpPr txBox="1"/>
          <p:nvPr/>
        </p:nvSpPr>
        <p:spPr>
          <a:xfrm>
            <a:off x="502932" y="4641405"/>
            <a:ext cx="10916928"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example2.ts</a:t>
            </a:r>
          </a:p>
          <a:p>
            <a:r>
              <a:rPr lang="en-US" sz="1800" dirty="0">
                <a:solidFill>
                  <a:prstClr val="black"/>
                </a:solidFill>
                <a:latin typeface="Lucida Console" panose="020B0609040504020204" pitchFamily="49" charset="0"/>
              </a:rPr>
              <a:t>Three requests made</a:t>
            </a:r>
          </a:p>
          <a:p>
            <a:r>
              <a:rPr lang="en-US" sz="1800" dirty="0">
                <a:solidFill>
                  <a:prstClr val="black"/>
                </a:solidFill>
                <a:latin typeface="Lucida Console" panose="020B0609040504020204" pitchFamily="49" charset="0"/>
              </a:rPr>
              <a:t>For request 2, server replied:  This is GET number 280 on the current server</a:t>
            </a:r>
          </a:p>
          <a:p>
            <a:r>
              <a:rPr lang="en-US" sz="1800" dirty="0">
                <a:solidFill>
                  <a:prstClr val="black"/>
                </a:solidFill>
                <a:latin typeface="Lucida Console" panose="020B0609040504020204" pitchFamily="49" charset="0"/>
              </a:rPr>
              <a:t>For request 3, server replied:  This is GET number 281 on the current server</a:t>
            </a:r>
          </a:p>
          <a:p>
            <a:r>
              <a:rPr lang="en-US" sz="1800" dirty="0">
                <a:solidFill>
                  <a:prstClr val="black"/>
                </a:solidFill>
                <a:latin typeface="Lucida Console" panose="020B0609040504020204" pitchFamily="49" charset="0"/>
              </a:rPr>
              <a:t>For request 1, server replied:  This is GET number 282 on the current server</a:t>
            </a:r>
          </a:p>
        </p:txBody>
      </p:sp>
      <p:sp>
        <p:nvSpPr>
          <p:cNvPr id="9" name="Arrow: Down 8">
            <a:extLst>
              <a:ext uri="{FF2B5EF4-FFF2-40B4-BE49-F238E27FC236}">
                <a16:creationId xmlns:a16="http://schemas.microsoft.com/office/drawing/2014/main" id="{C5D43409-349B-BD6B-9FBC-06D3B09E95A8}"/>
              </a:ext>
            </a:extLst>
          </p:cNvPr>
          <p:cNvSpPr/>
          <p:nvPr/>
        </p:nvSpPr>
        <p:spPr>
          <a:xfrm>
            <a:off x="3945729" y="4193266"/>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683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Awaiting a promise prevents your method from continuing</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1" y="4413151"/>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1, server replied:  This is GET number 37 on the current server</a:t>
            </a:r>
          </a:p>
          <a:p>
            <a:r>
              <a:rPr lang="en-US" sz="1800" dirty="0">
                <a:solidFill>
                  <a:prstClr val="black"/>
                </a:solidFill>
                <a:latin typeface="Lucida Console" panose="020B0609040504020204" pitchFamily="49" charset="0"/>
              </a:rPr>
              <a:t>For request 2, server replied:  This is GET number 38 on the current server</a:t>
            </a:r>
          </a:p>
          <a:p>
            <a:r>
              <a:rPr lang="en-US" sz="1800" dirty="0">
                <a:solidFill>
                  <a:prstClr val="black"/>
                </a:solidFill>
                <a:latin typeface="Lucida Console" panose="020B0609040504020204" pitchFamily="49" charset="0"/>
              </a:rPr>
              <a:t>For request 3, server replied:  This is GET number 39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364.0822000205517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86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A7E9-8FE6-9D62-342E-CF2D894BE48B}"/>
              </a:ext>
            </a:extLst>
          </p:cNvPr>
          <p:cNvSpPr>
            <a:spLocks noGrp="1"/>
          </p:cNvSpPr>
          <p:nvPr>
            <p:ph type="title"/>
          </p:nvPr>
        </p:nvSpPr>
        <p:spPr/>
        <p:txBody>
          <a:bodyPr/>
          <a:lstStyle/>
          <a:p>
            <a:r>
              <a:rPr lang="en-US" dirty="0" err="1"/>
              <a:t>Promise.all</a:t>
            </a:r>
            <a:r>
              <a:rPr lang="en-US" dirty="0"/>
              <a:t> starts several promises concurrently</a:t>
            </a:r>
          </a:p>
        </p:txBody>
      </p:sp>
      <p:sp>
        <p:nvSpPr>
          <p:cNvPr id="4" name="Slide Number Placeholder 3">
            <a:extLst>
              <a:ext uri="{FF2B5EF4-FFF2-40B4-BE49-F238E27FC236}">
                <a16:creationId xmlns:a16="http://schemas.microsoft.com/office/drawing/2014/main" id="{56602B34-A116-84B7-4032-DC563580C8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FEDCBE-5B9E-724C-02E1-8F24450178AC}"/>
              </a:ext>
            </a:extLst>
          </p:cNvPr>
          <p:cNvSpPr txBox="1"/>
          <p:nvPr/>
        </p:nvSpPr>
        <p:spPr>
          <a:xfrm>
            <a:off x="838200" y="1717036"/>
            <a:ext cx="9686925" cy="294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762A3C88-75C1-19AE-F396-A1956F8D411B}"/>
              </a:ext>
            </a:extLst>
          </p:cNvPr>
          <p:cNvSpPr/>
          <p:nvPr/>
        </p:nvSpPr>
        <p:spPr>
          <a:xfrm>
            <a:off x="2113287" y="1960035"/>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9" name="Content Placeholder 2">
            <a:extLst>
              <a:ext uri="{FF2B5EF4-FFF2-40B4-BE49-F238E27FC236}">
                <a16:creationId xmlns:a16="http://schemas.microsoft.com/office/drawing/2014/main" id="{DA07F616-1AF9-6A04-B980-C36F39EF3C73}"/>
              </a:ext>
            </a:extLst>
          </p:cNvPr>
          <p:cNvSpPr txBox="1">
            <a:spLocks/>
          </p:cNvSpPr>
          <p:nvPr/>
        </p:nvSpPr>
        <p:spPr>
          <a:xfrm>
            <a:off x="838200" y="4549731"/>
            <a:ext cx="8382000" cy="1518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a:t>Promise.all</a:t>
            </a:r>
            <a:r>
              <a:rPr lang="en-US" sz="2400" b="1" dirty="0"/>
              <a:t> </a:t>
            </a:r>
            <a:r>
              <a:rPr lang="en-US" sz="2400" dirty="0"/>
              <a:t>takes a list of promises and runs them all concurrently.</a:t>
            </a:r>
          </a:p>
          <a:p>
            <a:r>
              <a:rPr lang="en-US" sz="2400" dirty="0"/>
              <a:t>It finishes when all the promises have finished.</a:t>
            </a:r>
          </a:p>
        </p:txBody>
      </p:sp>
    </p:spTree>
    <p:extLst>
      <p:ext uri="{BB962C8B-B14F-4D97-AF65-F5344CB8AC3E}">
        <p14:creationId xmlns:p14="http://schemas.microsoft.com/office/powerpoint/2010/main" val="405805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err="1"/>
              <a:t>Promise.all</a:t>
            </a:r>
            <a:r>
              <a:rPr lang="en-US" dirty="0"/>
              <a:t> allows for concurrency</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3170099"/>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0" y="5064660"/>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2, server replied:  This is GET number 58 on the current server</a:t>
            </a:r>
          </a:p>
          <a:p>
            <a:r>
              <a:rPr lang="en-US" sz="1800" dirty="0">
                <a:solidFill>
                  <a:prstClr val="black"/>
                </a:solidFill>
                <a:latin typeface="Lucida Console" panose="020B0609040504020204" pitchFamily="49" charset="0"/>
              </a:rPr>
              <a:t>For request 1, server replied:  This is GET number 59 on the current server</a:t>
            </a:r>
          </a:p>
          <a:p>
            <a:r>
              <a:rPr lang="en-US" sz="1800" dirty="0">
                <a:solidFill>
                  <a:prstClr val="black"/>
                </a:solidFill>
                <a:latin typeface="Lucida Console" panose="020B0609040504020204" pitchFamily="49" charset="0"/>
              </a:rPr>
              <a:t>For request 3, server replied:  This is GET number 60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203.7674999833107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68517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32189"/>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1" name="Group 110">
            <a:extLst>
              <a:ext uri="{FF2B5EF4-FFF2-40B4-BE49-F238E27FC236}">
                <a16:creationId xmlns:a16="http://schemas.microsoft.com/office/drawing/2014/main" id="{6B59CE3D-A7A1-489F-833A-CC6A16A6AF24}"/>
              </a:ext>
            </a:extLst>
          </p:cNvPr>
          <p:cNvGrpSpPr/>
          <p:nvPr/>
        </p:nvGrpSpPr>
        <p:grpSpPr>
          <a:xfrm>
            <a:off x="4347499" y="4521928"/>
            <a:ext cx="2044365" cy="558669"/>
            <a:chOff x="6122154" y="3158264"/>
            <a:chExt cx="2969917" cy="558669"/>
          </a:xfrm>
        </p:grpSpPr>
        <p:sp>
          <p:nvSpPr>
            <p:cNvPr id="112" name="makeOneGetRequest #1">
              <a:extLst>
                <a:ext uri="{FF2B5EF4-FFF2-40B4-BE49-F238E27FC236}">
                  <a16:creationId xmlns:a16="http://schemas.microsoft.com/office/drawing/2014/main" id="{7B8C17ED-422D-4551-9C80-9390BCF3EBAB}"/>
                </a:ext>
              </a:extLst>
            </p:cNvPr>
            <p:cNvSpPr/>
            <p:nvPr/>
          </p:nvSpPr>
          <p:spPr>
            <a:xfrm>
              <a:off x="6122154" y="3158264"/>
              <a:ext cx="2951865"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113" name="axios.get">
              <a:extLst>
                <a:ext uri="{FF2B5EF4-FFF2-40B4-BE49-F238E27FC236}">
                  <a16:creationId xmlns:a16="http://schemas.microsoft.com/office/drawing/2014/main" id="{0A63EEED-1E79-483F-A378-90EC0B06F03C}"/>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53438" y="526222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E0D-82FC-4B49-9FF4-97F1D2F52585}"/>
              </a:ext>
            </a:extLst>
          </p:cNvPr>
          <p:cNvSpPr>
            <a:spLocks noGrp="1"/>
          </p:cNvSpPr>
          <p:nvPr>
            <p:ph type="title"/>
          </p:nvPr>
        </p:nvSpPr>
        <p:spPr/>
        <p:txBody>
          <a:bodyPr/>
          <a:lstStyle/>
          <a:p>
            <a:r>
              <a:rPr lang="en-US" dirty="0"/>
              <a:t>Patterns for Concurrent Code:</a:t>
            </a:r>
            <a:br>
              <a:rPr lang="en-US" dirty="0"/>
            </a:br>
            <a:r>
              <a:rPr lang="en-US" dirty="0"/>
              <a:t>Example: Using a Web Service</a:t>
            </a:r>
          </a:p>
        </p:txBody>
      </p:sp>
      <p:sp>
        <p:nvSpPr>
          <p:cNvPr id="5" name="Rectangle 4">
            <a:extLst>
              <a:ext uri="{FF2B5EF4-FFF2-40B4-BE49-F238E27FC236}">
                <a16:creationId xmlns:a16="http://schemas.microsoft.com/office/drawing/2014/main" id="{2F74EBD6-035E-4640-9C63-B8599DE6E133}"/>
              </a:ext>
            </a:extLst>
          </p:cNvPr>
          <p:cNvSpPr/>
          <p:nvPr/>
        </p:nvSpPr>
        <p:spPr>
          <a:xfrm>
            <a:off x="838200" y="2035229"/>
            <a:ext cx="9563100" cy="4770537"/>
          </a:xfrm>
          <a:prstGeom prst="rect">
            <a:avLst/>
          </a:prstGeom>
        </p:spPr>
        <p:txBody>
          <a:bodyPr wrap="square">
            <a:spAutoFit/>
          </a:bodyPr>
          <a:lstStyle/>
          <a:p>
            <a:pPr algn="l"/>
            <a:r>
              <a:rPr lang="en-US" sz="1600" dirty="0">
                <a:solidFill>
                  <a:srgbClr val="000000"/>
                </a:solidFill>
                <a:latin typeface="Consolas" panose="020B0609020204030204" pitchFamily="49" charset="0"/>
              </a:rPr>
              <a:t>POST /transcripts    </a:t>
            </a:r>
          </a:p>
          <a:p>
            <a:pPr algn="l"/>
            <a:r>
              <a:rPr lang="en-US" sz="1600" dirty="0">
                <a:solidFill>
                  <a:srgbClr val="000000"/>
                </a:solidFill>
                <a:latin typeface="Consolas" panose="020B0609020204030204" pitchFamily="49" charset="0"/>
              </a:rPr>
              <a:t> -- adds a new student to the database, </a:t>
            </a:r>
          </a:p>
          <a:p>
            <a:pPr algn="l"/>
            <a:r>
              <a:rPr lang="en-US" sz="1600" dirty="0">
                <a:solidFill>
                  <a:srgbClr val="000000"/>
                </a:solidFill>
                <a:latin typeface="Consolas" panose="020B0609020204030204" pitchFamily="49" charset="0"/>
              </a:rPr>
              <a:t> -- returns an ID for this student. </a:t>
            </a:r>
          </a:p>
          <a:p>
            <a:pPr algn="l"/>
            <a:r>
              <a:rPr lang="en-US" sz="1600" dirty="0">
                <a:solidFill>
                  <a:srgbClr val="000000"/>
                </a:solidFill>
                <a:latin typeface="Consolas" panose="020B0609020204030204" pitchFamily="49" charset="0"/>
              </a:rPr>
              <a:t> -- requires a body parameter 'name'</a:t>
            </a:r>
            <a:endParaRPr lang="en-US" sz="1600" dirty="0">
              <a:solidFill>
                <a:srgbClr val="000000"/>
              </a:solidFill>
              <a:highlight>
                <a:srgbClr val="FFFF00"/>
              </a:highlight>
              <a:latin typeface="Consolas" panose="020B0609020204030204" pitchFamily="49" charset="0"/>
            </a:endParaRPr>
          </a:p>
          <a:p>
            <a:pPr algn="l"/>
            <a:r>
              <a:rPr lang="en-US" sz="1600" dirty="0">
                <a:solidFill>
                  <a:srgbClr val="000000"/>
                </a:solidFill>
                <a:latin typeface="Consolas" panose="020B0609020204030204" pitchFamily="49" charset="0"/>
              </a:rPr>
              <a:t> -- Multiple students may have the same name.</a:t>
            </a:r>
          </a:p>
          <a:p>
            <a:pPr algn="l"/>
            <a:r>
              <a:rPr lang="en-US" sz="1600" dirty="0">
                <a:solidFill>
                  <a:srgbClr val="000000"/>
                </a:solidFill>
                <a:latin typeface="Consolas" panose="020B0609020204030204" pitchFamily="49" charset="0"/>
              </a:rPr>
              <a:t>GET  /transcripts/:ID           </a:t>
            </a:r>
          </a:p>
          <a:p>
            <a:pPr algn="l"/>
            <a:r>
              <a:rPr lang="en-US" sz="1600" dirty="0">
                <a:solidFill>
                  <a:srgbClr val="000000"/>
                </a:solidFill>
                <a:latin typeface="Consolas" panose="020B0609020204030204" pitchFamily="49" charset="0"/>
              </a:rPr>
              <a:t> -- returns transcript for student with given ID.  Fails if no such student</a:t>
            </a:r>
          </a:p>
          <a:p>
            <a:pPr algn="l"/>
            <a:r>
              <a:rPr lang="en-US" sz="1600" dirty="0">
                <a:solidFill>
                  <a:srgbClr val="000000"/>
                </a:solidFill>
                <a:latin typeface="Consolas" panose="020B0609020204030204" pitchFamily="49" charset="0"/>
              </a:rPr>
              <a:t>DELETE /transcripts/:ID          </a:t>
            </a:r>
          </a:p>
          <a:p>
            <a:pPr algn="l"/>
            <a:r>
              <a:rPr lang="en-US" sz="1600" dirty="0">
                <a:solidFill>
                  <a:srgbClr val="000000"/>
                </a:solidFill>
                <a:latin typeface="Consolas" panose="020B0609020204030204" pitchFamily="49" charset="0"/>
              </a:rPr>
              <a:t> -- deletes transcript for student with the given ID, fails if no such student</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POST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 -- adds an entry in this student's transcript with given name and course.  </a:t>
            </a:r>
          </a:p>
          <a:p>
            <a:pPr algn="l"/>
            <a:r>
              <a:rPr lang="en-US" sz="1600" dirty="0">
                <a:solidFill>
                  <a:srgbClr val="000000"/>
                </a:solidFill>
                <a:latin typeface="Consolas" panose="020B0609020204030204" pitchFamily="49" charset="0"/>
              </a:rPr>
              <a:t> -- Requires a body parameter 'grade’</a:t>
            </a:r>
          </a:p>
          <a:p>
            <a:pPr algn="l"/>
            <a:r>
              <a:rPr lang="en-US" sz="1600" dirty="0">
                <a:solidFill>
                  <a:srgbClr val="000000"/>
                </a:solidFill>
                <a:latin typeface="Consolas" panose="020B0609020204030204" pitchFamily="49" charset="0"/>
              </a:rPr>
              <a:t> -- Fails if there is already an entry for this course in the student's transcript </a:t>
            </a:r>
          </a:p>
          <a:p>
            <a:pPr algn="l"/>
            <a:r>
              <a:rPr lang="en-US" sz="1600" dirty="0">
                <a:solidFill>
                  <a:srgbClr val="000000"/>
                </a:solidFill>
                <a:latin typeface="Consolas" panose="020B0609020204030204" pitchFamily="49" charset="0"/>
              </a:rPr>
              <a:t>GET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r>
              <a:rPr lang="en-US" sz="1600"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 returns the student's grade in the specified course.  </a:t>
            </a:r>
          </a:p>
          <a:p>
            <a:pPr algn="l"/>
            <a:r>
              <a:rPr lang="en-US" sz="1600" dirty="0">
                <a:solidFill>
                  <a:srgbClr val="000000"/>
                </a:solidFill>
                <a:latin typeface="Consolas" panose="020B0609020204030204" pitchFamily="49" charset="0"/>
              </a:rPr>
              <a:t> -- Fails if student or course is missing.</a:t>
            </a:r>
          </a:p>
          <a:p>
            <a:pPr algn="l"/>
            <a:r>
              <a:rPr lang="en-US" sz="1600" dirty="0">
                <a:solidFill>
                  <a:srgbClr val="000000"/>
                </a:solidFill>
                <a:latin typeface="Consolas" panose="020B0609020204030204" pitchFamily="49" charset="0"/>
              </a:rPr>
              <a:t>GET  /</a:t>
            </a:r>
            <a:r>
              <a:rPr lang="en-US" sz="1600" dirty="0" err="1">
                <a:solidFill>
                  <a:srgbClr val="000000"/>
                </a:solidFill>
                <a:latin typeface="Consolas" panose="020B0609020204030204" pitchFamily="49" charset="0"/>
              </a:rPr>
              <a:t>studentids?name</a:t>
            </a:r>
            <a:r>
              <a:rPr lang="en-US" sz="1600" dirty="0">
                <a:solidFill>
                  <a:srgbClr val="000000"/>
                </a:solidFill>
                <a:latin typeface="Consolas" panose="020B0609020204030204" pitchFamily="49" charset="0"/>
              </a:rPr>
              <a:t>=string     </a:t>
            </a:r>
          </a:p>
          <a:p>
            <a:pPr algn="l"/>
            <a:r>
              <a:rPr lang="en-US" sz="1600" dirty="0">
                <a:solidFill>
                  <a:srgbClr val="000000"/>
                </a:solidFill>
                <a:latin typeface="Consolas" panose="020B0609020204030204" pitchFamily="49" charset="0"/>
              </a:rPr>
              <a:t> -- returns list of IDs for student with the given name</a:t>
            </a:r>
          </a:p>
          <a:p>
            <a:pPr algn="l"/>
            <a:endParaRPr lang="en-US" sz="16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06CAC18-7AA2-C52F-8BFD-86B4E690FA34}"/>
              </a:ext>
            </a:extLst>
          </p:cNvPr>
          <p:cNvSpPr/>
          <p:nvPr/>
        </p:nvSpPr>
        <p:spPr>
          <a:xfrm>
            <a:off x="7529512" y="1770009"/>
            <a:ext cx="3533775" cy="1314450"/>
          </a:xfrm>
          <a:prstGeom prst="roundRect">
            <a:avLst/>
          </a:prstGeom>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l"/>
            <a:r>
              <a:rPr lang="en-US" sz="2800" dirty="0">
                <a:solidFill>
                  <a:schemeClr val="tx1"/>
                </a:solidFill>
              </a:rPr>
              <a:t>Here is a web service we’d like to talk to.</a:t>
            </a:r>
          </a:p>
        </p:txBody>
      </p:sp>
    </p:spTree>
    <p:extLst>
      <p:ext uri="{BB962C8B-B14F-4D97-AF65-F5344CB8AC3E}">
        <p14:creationId xmlns:p14="http://schemas.microsoft.com/office/powerpoint/2010/main" val="1466156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chemeClr val="bg1"/>
                </a:solidFill>
                <a:effectLst/>
                <a:latin typeface="Consolas" panose="020B0609020204030204" pitchFamily="49" charset="0"/>
              </a:rPr>
              <a:t>        await </a:t>
            </a:r>
            <a:r>
              <a:rPr lang="en-US" sz="1600" b="0" dirty="0" err="1">
                <a:solidFill>
                  <a:schemeClr val="bg1"/>
                </a:solidFill>
                <a:effectLst/>
                <a:latin typeface="Consolas" panose="020B0609020204030204" pitchFamily="49" charset="0"/>
              </a:rPr>
              <a:t>fsPromises.writeFile</a:t>
            </a:r>
            <a:r>
              <a:rPr lang="en-US" sz="1600" b="0" dirty="0">
                <a:solidFill>
                  <a:schemeClr val="bg1"/>
                </a:solidFill>
                <a:effectLst/>
                <a:latin typeface="Consolas" panose="020B0609020204030204" pitchFamily="49" charset="0"/>
              </a:rPr>
              <a:t>(`transcript-${</a:t>
            </a:r>
            <a:r>
              <a:rPr lang="en-US" sz="1600" b="0" dirty="0" err="1">
                <a:solidFill>
                  <a:schemeClr val="bg1"/>
                </a:solidFill>
                <a:effectLst/>
                <a:latin typeface="Consolas" panose="020B0609020204030204" pitchFamily="49" charset="0"/>
              </a:rPr>
              <a:t>response.data.student.studentID</a:t>
            </a:r>
            <a:r>
              <a:rPr lang="en-US" sz="1600" b="0" dirty="0">
                <a:solidFill>
                  <a:schemeClr val="bg1"/>
                </a:solidFill>
                <a:effectLst/>
                <a:latin typeface="Consolas" panose="020B0609020204030204" pitchFamily="49" charset="0"/>
              </a:rPr>
              <a:t>}.json`,</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JSON.stringify</a:t>
            </a:r>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response.data</a:t>
            </a:r>
            <a:r>
              <a:rPr lang="en-US" sz="1600" b="0" dirty="0">
                <a:solidFill>
                  <a:schemeClr val="bg1"/>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9" name="Group">
            <a:extLst>
              <a:ext uri="{FF2B5EF4-FFF2-40B4-BE49-F238E27FC236}">
                <a16:creationId xmlns:a16="http://schemas.microsoft.com/office/drawing/2014/main" id="{8AD2FF88-BAD7-4180-9DAF-9AD125BED9E3}"/>
              </a:ext>
            </a:extLst>
          </p:cNvPr>
          <p:cNvGrpSpPr/>
          <p:nvPr/>
        </p:nvGrpSpPr>
        <p:grpSpPr>
          <a:xfrm>
            <a:off x="2441504" y="2819926"/>
            <a:ext cx="2435814" cy="1920357"/>
            <a:chOff x="850878" y="-3878505"/>
            <a:chExt cx="4871627" cy="3840712"/>
          </a:xfrm>
        </p:grpSpPr>
        <p:sp>
          <p:nvSpPr>
            <p:cNvPr id="10" name="await: wait for promise to resolve, then get its resolved value">
              <a:extLst>
                <a:ext uri="{FF2B5EF4-FFF2-40B4-BE49-F238E27FC236}">
                  <a16:creationId xmlns:a16="http://schemas.microsoft.com/office/drawing/2014/main" id="{6280075C-2E79-4723-8612-BD05E5822B54}"/>
                </a:ext>
              </a:extLst>
            </p:cNvPr>
            <p:cNvSpPr/>
            <p:nvPr/>
          </p:nvSpPr>
          <p:spPr>
            <a:xfrm>
              <a:off x="850878" y="-879049"/>
              <a:ext cx="3559209" cy="84125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The promise is to call </a:t>
              </a:r>
              <a:r>
                <a:rPr lang="en-US" dirty="0" err="1">
                  <a:latin typeface="Menlo Regular"/>
                  <a:ea typeface="Menlo Regular"/>
                  <a:cs typeface="Menlo Regular"/>
                  <a:sym typeface="Menlo Regular"/>
                </a:rPr>
                <a:t>axios</a:t>
              </a:r>
              <a:r>
                <a:rPr lang="en-US" dirty="0">
                  <a:latin typeface="Menlo Regular"/>
                  <a:ea typeface="Menlo Regular"/>
                  <a:cs typeface="Menlo Regular"/>
                  <a:sym typeface="Menlo Regular"/>
                </a:rPr>
                <a:t> and wait for the result.</a:t>
              </a:r>
              <a:endParaRPr dirty="0"/>
            </a:p>
          </p:txBody>
        </p:sp>
        <p:sp>
          <p:nvSpPr>
            <p:cNvPr id="11" name="Callout">
              <a:extLst>
                <a:ext uri="{FF2B5EF4-FFF2-40B4-BE49-F238E27FC236}">
                  <a16:creationId xmlns:a16="http://schemas.microsoft.com/office/drawing/2014/main" id="{2D6EB73D-548E-40B3-AE4F-DC5EF2DBA952}"/>
                </a:ext>
              </a:extLst>
            </p:cNvPr>
            <p:cNvSpPr/>
            <p:nvPr/>
          </p:nvSpPr>
          <p:spPr>
            <a:xfrm rot="16200000">
              <a:off x="2896794" y="-4144815"/>
              <a:ext cx="2559402" cy="309202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2" name="Group">
            <a:extLst>
              <a:ext uri="{FF2B5EF4-FFF2-40B4-BE49-F238E27FC236}">
                <a16:creationId xmlns:a16="http://schemas.microsoft.com/office/drawing/2014/main" id="{B3320D45-BB60-4C81-AEAC-187148CFEADC}"/>
              </a:ext>
            </a:extLst>
          </p:cNvPr>
          <p:cNvGrpSpPr/>
          <p:nvPr/>
        </p:nvGrpSpPr>
        <p:grpSpPr>
          <a:xfrm>
            <a:off x="247998" y="2617444"/>
            <a:ext cx="1779606" cy="1567850"/>
            <a:chOff x="-2187310" y="-5061169"/>
            <a:chExt cx="3559211" cy="3135696"/>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2187310" y="-2766728"/>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Here is something we plan to do later</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a:off x="-1557458" y="-5092345"/>
              <a:ext cx="1911338" cy="1973690"/>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2559829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2"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 (cont’d)</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fsPromises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writeFile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`transcript-</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.json`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JSON</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stringify</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12" name="Group">
            <a:extLst>
              <a:ext uri="{FF2B5EF4-FFF2-40B4-BE49-F238E27FC236}">
                <a16:creationId xmlns:a16="http://schemas.microsoft.com/office/drawing/2014/main" id="{B3320D45-BB60-4C81-AEAC-187148CFEADC}"/>
              </a:ext>
            </a:extLst>
          </p:cNvPr>
          <p:cNvGrpSpPr/>
          <p:nvPr/>
        </p:nvGrpSpPr>
        <p:grpSpPr>
          <a:xfrm>
            <a:off x="723899" y="2300601"/>
            <a:ext cx="7456506" cy="3571422"/>
            <a:chOff x="-1235509" y="-5694854"/>
            <a:chExt cx="14913008" cy="7142834"/>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10118288" y="-131938"/>
              <a:ext cx="3559211" cy="157991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When the file-writing promise is fulfilled, then the whole original promise is fulfilled.</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flipV="1">
              <a:off x="2361934" y="-9292297"/>
              <a:ext cx="5319649" cy="12514535"/>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8" name="Group">
            <a:extLst>
              <a:ext uri="{FF2B5EF4-FFF2-40B4-BE49-F238E27FC236}">
                <a16:creationId xmlns:a16="http://schemas.microsoft.com/office/drawing/2014/main" id="{6E91680A-BBF7-4069-894A-3EF13D76A868}"/>
              </a:ext>
            </a:extLst>
          </p:cNvPr>
          <p:cNvGrpSpPr/>
          <p:nvPr/>
        </p:nvGrpSpPr>
        <p:grpSpPr>
          <a:xfrm>
            <a:off x="1696339" y="3081516"/>
            <a:ext cx="4742561" cy="1908214"/>
            <a:chOff x="385055" y="-5061173"/>
            <a:chExt cx="6511344" cy="3816422"/>
          </a:xfrm>
        </p:grpSpPr>
        <p:sp>
          <p:nvSpPr>
            <p:cNvPr id="19" name="await: wait for promise to resolve, then get its resolved value">
              <a:extLst>
                <a:ext uri="{FF2B5EF4-FFF2-40B4-BE49-F238E27FC236}">
                  <a16:creationId xmlns:a16="http://schemas.microsoft.com/office/drawing/2014/main" id="{975702F7-31AE-46C3-AE25-EAE6BEE424B0}"/>
                </a:ext>
              </a:extLst>
            </p:cNvPr>
            <p:cNvSpPr/>
            <p:nvPr/>
          </p:nvSpPr>
          <p:spPr>
            <a:xfrm>
              <a:off x="3337188" y="-2455337"/>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After we get the response, make a new promise: this time to write the result to a file. T</a:t>
              </a:r>
              <a:r>
                <a:rPr lang="en-US" dirty="0">
                  <a:latin typeface="Menlo Regular"/>
                  <a:sym typeface="Menlo Regular"/>
                </a:rPr>
                <a:t>hen wait for that to finish.</a:t>
              </a:r>
              <a:endParaRPr dirty="0"/>
            </a:p>
          </p:txBody>
        </p:sp>
        <p:sp>
          <p:nvSpPr>
            <p:cNvPr id="20" name="Callout">
              <a:extLst>
                <a:ext uri="{FF2B5EF4-FFF2-40B4-BE49-F238E27FC236}">
                  <a16:creationId xmlns:a16="http://schemas.microsoft.com/office/drawing/2014/main" id="{991BF98D-3A83-49D2-9A7B-DA4768494BF3}"/>
                </a:ext>
              </a:extLst>
            </p:cNvPr>
            <p:cNvSpPr/>
            <p:nvPr/>
          </p:nvSpPr>
          <p:spPr>
            <a:xfrm rot="16200000" flipV="1">
              <a:off x="1443434" y="-6119552"/>
              <a:ext cx="2294443" cy="441120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10792780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P spid="18"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2314319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normAutofit/>
          </a:bodyPr>
          <a:lstStyle/>
          <a:p>
            <a:r>
              <a:rPr lang="en-US" dirty="0"/>
              <a:t>Now, actually generate all the promises</a:t>
            </a:r>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promisesForTranscripts</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7" name="Group">
            <a:extLst>
              <a:ext uri="{FF2B5EF4-FFF2-40B4-BE49-F238E27FC236}">
                <a16:creationId xmlns:a16="http://schemas.microsoft.com/office/drawing/2014/main" id="{5F91A1E8-2A84-40DA-BE2A-D1BBD2816632}"/>
              </a:ext>
            </a:extLst>
          </p:cNvPr>
          <p:cNvGrpSpPr/>
          <p:nvPr/>
        </p:nvGrpSpPr>
        <p:grpSpPr>
          <a:xfrm>
            <a:off x="4697628" y="3354508"/>
            <a:ext cx="5321251" cy="891904"/>
            <a:chOff x="-2333194" y="777326"/>
            <a:chExt cx="10642500" cy="1783800"/>
          </a:xfrm>
        </p:grpSpPr>
        <p:sp>
          <p:nvSpPr>
            <p:cNvPr id="8" name="Functional magic: map will apply the function specified to each element in the array and return a new array containing the result of each of those functions">
              <a:extLst>
                <a:ext uri="{FF2B5EF4-FFF2-40B4-BE49-F238E27FC236}">
                  <a16:creationId xmlns:a16="http://schemas.microsoft.com/office/drawing/2014/main" id="{6ECCC9D2-A063-4C6B-9929-7AEFD98A9C49}"/>
                </a:ext>
              </a:extLst>
            </p:cNvPr>
            <p:cNvSpPr/>
            <p:nvPr/>
          </p:nvSpPr>
          <p:spPr>
            <a:xfrm>
              <a:off x="-2333194" y="1719874"/>
              <a:ext cx="10642500" cy="8412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map </a:t>
              </a:r>
              <a:r>
                <a:rPr lang="en-US" dirty="0"/>
                <a:t>applies </a:t>
              </a:r>
              <a:r>
                <a:rPr dirty="0"/>
                <a:t>the function specified to each element in the array and return</a:t>
              </a:r>
              <a:r>
                <a:rPr lang="en-US" dirty="0"/>
                <a:t>s</a:t>
              </a:r>
              <a:r>
                <a:rPr dirty="0"/>
                <a:t> a new array containing the result of each of those functions</a:t>
              </a:r>
            </a:p>
          </p:txBody>
        </p:sp>
        <p:sp>
          <p:nvSpPr>
            <p:cNvPr id="9" name="Callout">
              <a:extLst>
                <a:ext uri="{FF2B5EF4-FFF2-40B4-BE49-F238E27FC236}">
                  <a16:creationId xmlns:a16="http://schemas.microsoft.com/office/drawing/2014/main" id="{8D69262B-8A6B-4BA6-89CC-BF518402115B}"/>
                </a:ext>
              </a:extLst>
            </p:cNvPr>
            <p:cNvSpPr/>
            <p:nvPr/>
          </p:nvSpPr>
          <p:spPr>
            <a:xfrm rot="16200000" flipH="1" flipV="1">
              <a:off x="538253" y="702623"/>
              <a:ext cx="853895" cy="10033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25632813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Wait for all the promises to resolve</a:t>
            </a:r>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1C976A18-8C9C-4925-A1DC-519BB0385827}"/>
              </a:ext>
            </a:extLst>
          </p:cNvPr>
          <p:cNvSpPr/>
          <p:nvPr/>
        </p:nvSpPr>
        <p:spPr>
          <a:xfrm>
            <a:off x="1571624" y="3827951"/>
            <a:ext cx="1514475"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18344389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Asynchronously stat all the files</a:t>
            </a:r>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8A1D294-16E1-4C36-ADC9-9DFC07A876D0}"/>
              </a:ext>
            </a:extLst>
          </p:cNvPr>
          <p:cNvSpPr/>
          <p:nvPr/>
        </p:nvSpPr>
        <p:spPr>
          <a:xfrm>
            <a:off x="2590799" y="4054197"/>
            <a:ext cx="5581651"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779387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..then total the sizes</a:t>
            </a:r>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reduce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val</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val</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8" name="Group">
            <a:extLst>
              <a:ext uri="{FF2B5EF4-FFF2-40B4-BE49-F238E27FC236}">
                <a16:creationId xmlns:a16="http://schemas.microsoft.com/office/drawing/2014/main" id="{A65F002A-ADA4-416B-A3B3-0E559F7C458A}"/>
              </a:ext>
            </a:extLst>
          </p:cNvPr>
          <p:cNvGrpSpPr/>
          <p:nvPr/>
        </p:nvGrpSpPr>
        <p:grpSpPr>
          <a:xfrm>
            <a:off x="3587772" y="4735873"/>
            <a:ext cx="5321251" cy="853356"/>
            <a:chOff x="-781006" y="954381"/>
            <a:chExt cx="10642500" cy="1060728"/>
          </a:xfrm>
        </p:grpSpPr>
        <p:sp>
          <p:nvSpPr>
            <p:cNvPr id="9" name="Functional magic: map will apply the function specified to each element in the array and return a new array containing the result of each of those functions">
              <a:extLst>
                <a:ext uri="{FF2B5EF4-FFF2-40B4-BE49-F238E27FC236}">
                  <a16:creationId xmlns:a16="http://schemas.microsoft.com/office/drawing/2014/main" id="{10CACBEE-6210-4458-890E-95E7FD497BCF}"/>
                </a:ext>
              </a:extLst>
            </p:cNvPr>
            <p:cNvSpPr/>
            <p:nvPr/>
          </p:nvSpPr>
          <p:spPr>
            <a:xfrm>
              <a:off x="-781006" y="1721806"/>
              <a:ext cx="10642500" cy="29330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‘reduce’ </a:t>
              </a:r>
              <a:r>
                <a:rPr lang="en-US" dirty="0"/>
                <a:t>is what you called ‘</a:t>
              </a:r>
              <a:r>
                <a:rPr lang="en-US" dirty="0" err="1"/>
                <a:t>foldl</a:t>
              </a:r>
              <a:r>
                <a:rPr lang="en-US" dirty="0"/>
                <a:t>’ back in Fundies 1.</a:t>
              </a:r>
              <a:endParaRPr dirty="0"/>
            </a:p>
          </p:txBody>
        </p:sp>
        <p:sp>
          <p:nvSpPr>
            <p:cNvPr id="10" name="Callout">
              <a:extLst>
                <a:ext uri="{FF2B5EF4-FFF2-40B4-BE49-F238E27FC236}">
                  <a16:creationId xmlns:a16="http://schemas.microsoft.com/office/drawing/2014/main" id="{B2386590-4C2E-48F7-83C9-797FC6FAD773}"/>
                </a:ext>
              </a:extLst>
            </p:cNvPr>
            <p:cNvSpPr/>
            <p:nvPr/>
          </p:nvSpPr>
          <p:spPr>
            <a:xfrm rot="16200000" flipH="1">
              <a:off x="483772" y="330911"/>
              <a:ext cx="556462" cy="18034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791199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1"/>
          </p:nvPr>
        </p:nvSpPr>
        <p:spPr>
          <a:xfrm>
            <a:off x="838200" y="1587631"/>
            <a:ext cx="10359210" cy="73699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rPr dirty="0"/>
              <a:t>Where you place awaits can make a big difference!</a:t>
            </a:r>
          </a:p>
        </p:txBody>
      </p:sp>
      <p:sp>
        <p:nvSpPr>
          <p:cNvPr id="618" name="async function runClientAsync() {…"/>
          <p:cNvSpPr txBox="1"/>
          <p:nvPr/>
        </p:nvSpPr>
        <p:spPr>
          <a:xfrm>
            <a:off x="1810857" y="2303761"/>
            <a:ext cx="8116004"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a:solidFill>
                  <a:srgbClr val="66187A"/>
                </a:solidFill>
              </a:rPr>
              <a:t>console</a:t>
            </a:r>
            <a:r>
              <a:rPr sz="900" dirty="0">
                <a:solidFill>
                  <a:srgbClr val="000000"/>
                </a:solidFill>
              </a:rPr>
              <a:t>.</a:t>
            </a:r>
            <a:r>
              <a:rPr sz="900" dirty="0">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promisesForTranscripts</a:t>
            </a:r>
            <a:r>
              <a:rPr sz="900" dirty="0"/>
              <a:t> </a:t>
            </a:r>
            <a:r>
              <a:rPr sz="900" dirty="0">
                <a:solidFill>
                  <a:srgbClr val="000000"/>
                </a:solidFill>
              </a:rPr>
              <a:t>= </a:t>
            </a:r>
            <a:r>
              <a:rPr sz="900" dirty="0" err="1"/>
              <a:t>studentIDs</a:t>
            </a:r>
            <a:r>
              <a:rPr sz="900" dirty="0" err="1">
                <a:solidFill>
                  <a:srgbClr val="000000"/>
                </a:solidFill>
              </a:rPr>
              <a:t>.</a:t>
            </a:r>
            <a:r>
              <a:rPr sz="900" dirty="0" err="1">
                <a:solidFill>
                  <a:srgbClr val="7A7A43"/>
                </a:solidFill>
              </a:rPr>
              <a:t>map</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async </a:t>
            </a:r>
            <a:r>
              <a:rPr sz="900" dirty="0"/>
              <a:t>(</a:t>
            </a:r>
            <a:r>
              <a:rPr sz="900" dirty="0" err="1"/>
              <a:t>studentID</a:t>
            </a:r>
            <a:r>
              <a:rPr sz="900" dirty="0"/>
              <a:t>) =&gt;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000000"/>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a:t>
            </a:r>
            <a:r>
              <a:rPr sz="900" b="1" dirty="0" err="1">
                <a:solidFill>
                  <a:srgbClr val="018001"/>
                </a:solidFill>
              </a:rPr>
              <a:t>json</a:t>
            </a:r>
            <a:r>
              <a:rPr sz="900" b="1" dirty="0">
                <a:solidFill>
                  <a:srgbClr val="018001"/>
                </a:solidFill>
              </a:rPr>
              <a:t>`</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a:solidFill>
                  <a:srgbClr val="66187A"/>
                </a:solidFill>
              </a:rPr>
              <a:t>console</a:t>
            </a:r>
            <a:r>
              <a:rPr sz="900" dirty="0">
                <a:solidFill>
                  <a:srgbClr val="000000"/>
                </a:solidFill>
              </a:rPr>
              <a:t>.</a:t>
            </a:r>
            <a:r>
              <a:rPr sz="900" dirty="0">
                <a:solidFill>
                  <a:srgbClr val="7A7A43"/>
                </a:solidFill>
              </a:rPr>
              <a:t>log</a:t>
            </a:r>
            <a:r>
              <a:rPr sz="900" dirty="0">
                <a:solidFill>
                  <a:srgbClr val="000000"/>
                </a:solidFill>
              </a:rPr>
              <a:t>(</a:t>
            </a:r>
            <a:r>
              <a:rPr sz="900" dirty="0"/>
              <a:t>'Requests sent!'</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await </a:t>
            </a:r>
            <a:r>
              <a:rPr sz="900" b="1" i="1" dirty="0" err="1">
                <a:solidFill>
                  <a:srgbClr val="66187A"/>
                </a:solidFill>
              </a:rPr>
              <a:t>Promise</a:t>
            </a:r>
            <a:r>
              <a:rPr sz="900" dirty="0" err="1">
                <a:solidFill>
                  <a:srgbClr val="000000"/>
                </a:solidFill>
              </a:rPr>
              <a:t>.</a:t>
            </a:r>
            <a:r>
              <a:rPr sz="900" dirty="0" err="1">
                <a:solidFill>
                  <a:srgbClr val="7A7A43"/>
                </a:solidFill>
              </a:rPr>
              <a:t>all</a:t>
            </a:r>
            <a:r>
              <a:rPr sz="900" dirty="0">
                <a:solidFill>
                  <a:srgbClr val="000000"/>
                </a:solidFill>
              </a:rPr>
              <a:t>(</a:t>
            </a:r>
            <a:r>
              <a:rPr sz="900" dirty="0" err="1"/>
              <a:t>promisesForTranscripts</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const </a:t>
            </a:r>
            <a:r>
              <a:rPr sz="900" dirty="0">
                <a:solidFill>
                  <a:srgbClr val="458383"/>
                </a:solidFill>
              </a:rPr>
              <a:t>stats </a:t>
            </a:r>
            <a:r>
              <a:rPr sz="900" dirty="0"/>
              <a:t>= </a:t>
            </a:r>
            <a:r>
              <a:rPr sz="900" b="1" dirty="0">
                <a:solidFill>
                  <a:srgbClr val="011480"/>
                </a:solidFill>
              </a:rPr>
              <a:t>await </a:t>
            </a:r>
            <a:r>
              <a:rPr sz="900" b="1" i="1" dirty="0" err="1">
                <a:solidFill>
                  <a:srgbClr val="66187A"/>
                </a:solidFill>
              </a:rPr>
              <a:t>Promise</a:t>
            </a:r>
            <a:r>
              <a:rPr sz="900" dirty="0" err="1"/>
              <a:t>.</a:t>
            </a:r>
            <a:r>
              <a:rPr sz="900" dirty="0" err="1">
                <a:solidFill>
                  <a:srgbClr val="7A7A43"/>
                </a:solidFill>
              </a:rPr>
              <a:t>all</a:t>
            </a:r>
            <a:r>
              <a:rPr sz="900" dirty="0"/>
              <a:t>(</a:t>
            </a:r>
            <a:r>
              <a:rPr sz="900" dirty="0" err="1">
                <a:solidFill>
                  <a:srgbClr val="458383"/>
                </a:solidFill>
              </a:rPr>
              <a:t>studentIDs</a:t>
            </a:r>
            <a:r>
              <a:rPr sz="900" dirty="0" err="1"/>
              <a:t>.</a:t>
            </a:r>
            <a:r>
              <a:rPr sz="900" dirty="0" err="1">
                <a:solidFill>
                  <a:srgbClr val="7A7A43"/>
                </a:solidFill>
              </a:rPr>
              <a:t>map</a:t>
            </a:r>
            <a:r>
              <a:rPr sz="900" dirty="0"/>
              <a:t>(</a:t>
            </a:r>
            <a:r>
              <a:rPr sz="900" dirty="0" err="1"/>
              <a:t>studentID</a:t>
            </a:r>
            <a:r>
              <a:rPr sz="900" dirty="0"/>
              <a:t> =&gt; </a:t>
            </a:r>
            <a:r>
              <a:rPr sz="900" dirty="0" err="1"/>
              <a:t>fsPromises.</a:t>
            </a:r>
            <a:r>
              <a:rPr sz="900" i="1" dirty="0" err="1"/>
              <a:t>stat</a:t>
            </a:r>
            <a:r>
              <a:rPr sz="900" dirty="0"/>
              <a:t>(</a:t>
            </a:r>
            <a:r>
              <a:rPr sz="900" b="1" dirty="0">
                <a:solidFill>
                  <a:srgbClr val="018001"/>
                </a:solidFill>
              </a:rPr>
              <a:t>`transcript-</a:t>
            </a:r>
            <a:r>
              <a:rPr sz="900" dirty="0"/>
              <a:t>${</a:t>
            </a:r>
            <a:r>
              <a:rPr sz="900" dirty="0" err="1"/>
              <a:t>studentID</a:t>
            </a:r>
            <a:r>
              <a:rPr sz="900" dirty="0"/>
              <a:t>}</a:t>
            </a:r>
            <a:r>
              <a:rPr sz="900" b="1" dirty="0">
                <a:solidFill>
                  <a:srgbClr val="018001"/>
                </a:solidFill>
              </a:rPr>
              <a:t>.</a:t>
            </a:r>
            <a:r>
              <a:rPr sz="900" b="1" dirty="0" err="1">
                <a:solidFill>
                  <a:srgbClr val="018001"/>
                </a:solidFill>
              </a:rPr>
              <a:t>json</a:t>
            </a:r>
            <a:r>
              <a:rPr sz="900" b="1" dirty="0">
                <a:solidFill>
                  <a:srgbClr val="018001"/>
                </a:solidFill>
              </a:rPr>
              <a:t>`</a:t>
            </a:r>
            <a:r>
              <a:rPr sz="900" dirty="0"/>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const </a:t>
            </a:r>
            <a:r>
              <a:rPr sz="900" dirty="0" err="1">
                <a:solidFill>
                  <a:srgbClr val="458383"/>
                </a:solidFill>
              </a:rPr>
              <a:t>totalSize</a:t>
            </a:r>
            <a:r>
              <a:rPr sz="900" dirty="0">
                <a:solidFill>
                  <a:srgbClr val="458383"/>
                </a:solidFill>
              </a:rPr>
              <a:t> </a:t>
            </a:r>
            <a:r>
              <a:rPr sz="900" dirty="0"/>
              <a:t>= </a:t>
            </a:r>
            <a:r>
              <a:rPr sz="900" dirty="0" err="1">
                <a:solidFill>
                  <a:srgbClr val="458383"/>
                </a:solidFill>
              </a:rPr>
              <a:t>stats</a:t>
            </a:r>
            <a:r>
              <a:rPr sz="900" dirty="0" err="1"/>
              <a:t>.</a:t>
            </a:r>
            <a:r>
              <a:rPr sz="900" dirty="0" err="1">
                <a:solidFill>
                  <a:srgbClr val="7A7A43"/>
                </a:solidFill>
              </a:rPr>
              <a:t>reduce</a:t>
            </a:r>
            <a:r>
              <a:rPr sz="900" dirty="0"/>
              <a:t>((</a:t>
            </a:r>
            <a:r>
              <a:rPr sz="900" dirty="0" err="1"/>
              <a:t>runningTotal</a:t>
            </a:r>
            <a:r>
              <a:rPr sz="900" dirty="0"/>
              <a:t>, </a:t>
            </a:r>
            <a:r>
              <a:rPr sz="900" dirty="0" err="1"/>
              <a:t>val</a:t>
            </a:r>
            <a:r>
              <a:rPr sz="900" dirty="0"/>
              <a:t>) =&gt; </a:t>
            </a:r>
            <a:r>
              <a:rPr sz="900" dirty="0" err="1"/>
              <a:t>runningTotal</a:t>
            </a:r>
            <a:r>
              <a:rPr sz="900" dirty="0"/>
              <a:t> + </a:t>
            </a:r>
            <a:r>
              <a:rPr sz="900" dirty="0" err="1"/>
              <a:t>val.</a:t>
            </a:r>
            <a:r>
              <a:rPr sz="900" b="1" dirty="0" err="1">
                <a:solidFill>
                  <a:srgbClr val="66187A"/>
                </a:solidFill>
              </a:rPr>
              <a:t>size</a:t>
            </a:r>
            <a:r>
              <a:rPr sz="900" dirty="0"/>
              <a:t>, </a:t>
            </a:r>
            <a:r>
              <a:rPr sz="900" dirty="0">
                <a:solidFill>
                  <a:srgbClr val="0432FF"/>
                </a:solidFill>
              </a:rPr>
              <a:t>0</a:t>
            </a:r>
            <a:r>
              <a:rPr sz="900" dirty="0"/>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a:solidFill>
                  <a:srgbClr val="66187A"/>
                </a:solidFill>
              </a:rPr>
              <a:t>console</a:t>
            </a:r>
            <a:r>
              <a:rPr sz="900" dirty="0">
                <a:solidFill>
                  <a:srgbClr val="000000"/>
                </a:solidFill>
              </a:rPr>
              <a:t>.</a:t>
            </a:r>
            <a:r>
              <a:rPr sz="900" dirty="0">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19" name="async function runClientAsyncSerially() {…"/>
          <p:cNvSpPr txBox="1"/>
          <p:nvPr/>
        </p:nvSpPr>
        <p:spPr>
          <a:xfrm>
            <a:off x="1935025" y="4690420"/>
            <a:ext cx="7978146"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5013584"/>
            <a:ext cx="2123410" cy="1343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989771"/>
            <a:ext cx="1232710" cy="482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2042762"/>
            <a:ext cx="2959144"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430299"/>
            <a:ext cx="5115183"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2195324"/>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356736"/>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2194556"/>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500716"/>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Tree>
    <p:extLst>
      <p:ext uri="{BB962C8B-B14F-4D97-AF65-F5344CB8AC3E}">
        <p14:creationId xmlns:p14="http://schemas.microsoft.com/office/powerpoint/2010/main" val="644150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1302707" y="1909941"/>
            <a:ext cx="970767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You can find the instructions and the starter code {on the activity page} linked under Module 5 on the course webpage</a:t>
            </a:r>
          </a:p>
        </p:txBody>
      </p:sp>
    </p:spTree>
    <p:extLst>
      <p:ext uri="{BB962C8B-B14F-4D97-AF65-F5344CB8AC3E}">
        <p14:creationId xmlns:p14="http://schemas.microsoft.com/office/powerpoint/2010/main" val="439902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2490106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176297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Additional Topics</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428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prstGeom prst="rect">
            <a:avLst/>
          </a:prstGeom>
        </p:spPr>
        <p:txBody>
          <a:bodyPr/>
          <a:lstStyle/>
          <a:p>
            <a:r>
              <a:rPr lang="en-US" dirty="0"/>
              <a:t>Don’t perform long-running computations or synchronous IO</a:t>
            </a:r>
          </a:p>
          <a:p>
            <a:r>
              <a:rPr lang="en-US" dirty="0"/>
              <a:t>Leverage concurrency when possible</a:t>
            </a:r>
          </a:p>
          <a:p>
            <a:pPr lvl="1"/>
            <a:r>
              <a:rPr dirty="0"/>
              <a:t>Remember that events are processed in the order they are </a:t>
            </a:r>
            <a:r>
              <a:rPr b="1" i="1" dirty="0">
                <a:solidFill>
                  <a:srgbClr val="FF0000"/>
                </a:solidFill>
              </a:rPr>
              <a:t>received</a:t>
            </a:r>
          </a:p>
          <a:p>
            <a:pPr lvl="1"/>
            <a:r>
              <a:rPr lang="en-US" dirty="0"/>
              <a:t>But e</a:t>
            </a:r>
            <a:r>
              <a:rPr dirty="0"/>
              <a:t>vents </a:t>
            </a:r>
            <a:r>
              <a:rPr lang="en-US" dirty="0"/>
              <a:t>may</a:t>
            </a:r>
            <a:r>
              <a:rPr dirty="0"/>
              <a:t> arrive in unexpected order</a:t>
            </a:r>
            <a:r>
              <a:rPr lang="en-US" dirty="0"/>
              <a:t>!</a:t>
            </a:r>
            <a:endParaRPr dirty="0"/>
          </a:p>
          <a:p>
            <a:r>
              <a:rPr dirty="0"/>
              <a:t>Always </a:t>
            </a:r>
            <a:r>
              <a:rPr lang="en-US" dirty="0"/>
              <a:t>check for errors (try/catch for async/await, “.catch” for promises)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378738" y="1722165"/>
            <a:ext cx="5597525" cy="1325563"/>
          </a:xfrm>
        </p:spPr>
        <p:txBody>
          <a:bodyPr>
            <a:normAutofit fontScale="85000" lnSpcReduction="20000"/>
          </a:bodyPr>
          <a:lstStyle/>
          <a:p>
            <a:r>
              <a:rPr lang="en-US" dirty="0"/>
              <a:t>Consider: a 1Ghz CPU executes an instruction every 1 ns</a:t>
            </a:r>
          </a:p>
          <a:p>
            <a:r>
              <a:rPr lang="en-US" dirty="0"/>
              <a:t>Almost anything else takes forever (approximately)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Waiting for users to provide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E48C-7DF7-CFF4-A102-2C8AA719E8CB}"/>
              </a:ext>
            </a:extLst>
          </p:cNvPr>
          <p:cNvSpPr>
            <a:spLocks noGrp="1"/>
          </p:cNvSpPr>
          <p:nvPr>
            <p:ph type="title"/>
          </p:nvPr>
        </p:nvSpPr>
        <p:spPr/>
        <p:txBody>
          <a:bodyPr/>
          <a:lstStyle/>
          <a:p>
            <a:r>
              <a:rPr lang="en-US" dirty="0"/>
              <a:t>Async functions use Promises Under the Hood</a:t>
            </a:r>
          </a:p>
        </p:txBody>
      </p:sp>
      <p:sp>
        <p:nvSpPr>
          <p:cNvPr id="3" name="Content Placeholder 2">
            <a:extLst>
              <a:ext uri="{FF2B5EF4-FFF2-40B4-BE49-F238E27FC236}">
                <a16:creationId xmlns:a16="http://schemas.microsoft.com/office/drawing/2014/main" id="{D94C0420-7FD4-279D-3DAF-86AFA6DBC2F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ACCF1D1-C6F4-344E-6EEC-62A93619DB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147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lnSpcReduction="10000"/>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a:p>
            <a:r>
              <a:rPr lang="en-US" sz="1600" b="1" dirty="0"/>
              <a:t>Notice</a:t>
            </a:r>
            <a:r>
              <a:rPr lang="en-US" sz="1600" dirty="0"/>
              <a:t> that even though the first </a:t>
            </a:r>
            <a:r>
              <a:rPr lang="en-US" sz="1600" b="1" dirty="0" err="1"/>
              <a:t>p.then</a:t>
            </a:r>
            <a:r>
              <a:rPr lang="en-US" sz="1600" dirty="0"/>
              <a:t> is blocked, the control returns the promise which allows us to make the second get request.</a:t>
            </a:r>
          </a:p>
          <a:p>
            <a:endParaRPr lang="en-US" sz="1600" dirty="0"/>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3076240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889517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3" name="Rules of the road:…"/>
          <p:cNvSpPr txBox="1">
            <a:spLocks noGrp="1"/>
          </p:cNvSpPr>
          <p:nvPr>
            <p:ph idx="1"/>
          </p:nvPr>
        </p:nvSpPr>
        <p:spPr>
          <a:xfrm>
            <a:off x="838199" y="1500160"/>
            <a:ext cx="10626213" cy="2442015"/>
          </a:xfrm>
          <a:prstGeom prst="rect">
            <a:avLst/>
          </a:prstGeom>
        </p:spPr>
        <p:txBody>
          <a:bodyPr>
            <a:normAutofit/>
          </a:bodyPr>
          <a:lstStyle/>
          <a:p>
            <a:pPr marL="274320" indent="-289560" defTabSz="1158211">
              <a:spcBef>
                <a:spcPts val="2100"/>
              </a:spcBef>
              <a:defRPr sz="4560"/>
            </a:pPr>
            <a:r>
              <a:rPr sz="2000" dirty="0"/>
              <a:t>You can only call </a:t>
            </a:r>
            <a:r>
              <a:rPr sz="2000" b="1" dirty="0">
                <a:solidFill>
                  <a:srgbClr val="011480"/>
                </a:solidFill>
              </a:rPr>
              <a:t>await</a:t>
            </a:r>
            <a:r>
              <a:rPr sz="2000" dirty="0"/>
              <a:t> from a function that is </a:t>
            </a:r>
            <a:r>
              <a:rPr sz="2000" b="1" dirty="0">
                <a:solidFill>
                  <a:srgbClr val="011480"/>
                </a:solidFill>
              </a:rPr>
              <a:t>async</a:t>
            </a:r>
          </a:p>
          <a:p>
            <a:pPr marL="274320" indent="-289560" defTabSz="1158211">
              <a:spcBef>
                <a:spcPts val="2100"/>
              </a:spcBef>
              <a:defRPr sz="4560"/>
            </a:pPr>
            <a:r>
              <a:rPr sz="2000" dirty="0"/>
              <a:t>You can only </a:t>
            </a:r>
            <a:r>
              <a:rPr sz="2000" b="1" dirty="0">
                <a:solidFill>
                  <a:srgbClr val="011480"/>
                </a:solidFill>
              </a:rPr>
              <a:t>await</a:t>
            </a:r>
            <a:r>
              <a:rPr sz="2000" dirty="0"/>
              <a:t> on functions that return a </a:t>
            </a:r>
            <a:r>
              <a:rPr sz="2000" b="1" dirty="0">
                <a:solidFill>
                  <a:srgbClr val="66187A"/>
                </a:solidFill>
              </a:rPr>
              <a:t>Promise</a:t>
            </a:r>
          </a:p>
          <a:p>
            <a:pPr marL="274320" indent="-289560" defTabSz="1158211">
              <a:spcBef>
                <a:spcPts val="2100"/>
              </a:spcBef>
              <a:defRPr sz="4560"/>
            </a:pPr>
            <a:r>
              <a:rPr sz="2000" dirty="0"/>
              <a:t>Beware: </a:t>
            </a:r>
            <a:r>
              <a:rPr sz="2000" b="1" dirty="0">
                <a:solidFill>
                  <a:srgbClr val="011480"/>
                </a:solidFill>
              </a:rPr>
              <a:t>await</a:t>
            </a:r>
            <a:r>
              <a:rPr sz="2000" dirty="0"/>
              <a:t> makes your code synchronous (this is what we want it for)!</a:t>
            </a:r>
          </a:p>
          <a:p>
            <a:pPr marL="274320" indent="-289560" defTabSz="1158211">
              <a:spcBef>
                <a:spcPts val="2100"/>
              </a:spcBef>
              <a:defRPr sz="4560"/>
            </a:pPr>
            <a:r>
              <a:rPr sz="2000" dirty="0"/>
              <a:t>Handle errors using try/catch</a:t>
            </a:r>
            <a:r>
              <a:rPr lang="en-US" sz="2000" dirty="0"/>
              <a:t> instead of “catch” (common gotcha with promises)</a:t>
            </a:r>
            <a:endParaRPr sz="2000" dirty="0"/>
          </a:p>
        </p:txBody>
      </p:sp>
      <p:sp>
        <p:nvSpPr>
          <p:cNvPr id="571" name="axios.get('https://rest-example.covey.town/').then(response =&gt; {…"/>
          <p:cNvSpPr txBox="1"/>
          <p:nvPr/>
        </p:nvSpPr>
        <p:spPr>
          <a:xfrm>
            <a:off x="6377294" y="3748311"/>
            <a:ext cx="5745880" cy="244201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algn="l"/>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makeOneGetRequestNoAsync</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a:solidFill>
                  <a:srgbClr val="795E26"/>
                </a:solidFill>
                <a:effectLst/>
                <a:highlight>
                  <a:srgbClr val="FFFF00"/>
                </a:highlight>
                <a:latin typeface="Consolas" panose="020B0609020204030204" pitchFamily="49" charset="0"/>
              </a:rPr>
              <a:t>then</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response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795E26"/>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p:txBody>
      </p:sp>
      <p:sp>
        <p:nvSpPr>
          <p:cNvPr id="572" name="async function axiosAwaitExample() {…"/>
          <p:cNvSpPr txBox="1"/>
          <p:nvPr/>
        </p:nvSpPr>
        <p:spPr>
          <a:xfrm>
            <a:off x="229593" y="3748311"/>
            <a:ext cx="5990538" cy="263661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try</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highlight>
                  <a:srgbClr val="FFFF00"/>
                </a:highlight>
                <a:latin typeface="Consolas" panose="020B0609020204030204" pitchFamily="49" charset="0"/>
              </a:rPr>
              <a:t>response</a:t>
            </a:r>
            <a:r>
              <a:rPr lang="en-US" sz="1400" b="0" dirty="0">
                <a:solidFill>
                  <a:srgbClr val="000000"/>
                </a:solidFill>
                <a:effectLst/>
                <a:highlight>
                  <a:srgbClr val="FFFF00"/>
                </a:highligh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await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 (</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a:p>
            <a:pPr algn="l" defTabSz="228600">
              <a:defRPr sz="2000">
                <a:solidFill>
                  <a:srgbClr val="000000"/>
                </a:solidFill>
                <a:latin typeface="Courier"/>
                <a:ea typeface="Courier"/>
                <a:cs typeface="Courier"/>
                <a:sym typeface="Courier"/>
              </a:defRPr>
            </a:pPr>
            <a:endParaRPr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2453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11365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7E845A-6C21-E299-5E23-865D28DF2E46}"/>
              </a:ext>
            </a:extLst>
          </p:cNvPr>
          <p:cNvSpPr>
            <a:spLocks noGrp="1"/>
          </p:cNvSpPr>
          <p:nvPr>
            <p:ph type="title"/>
          </p:nvPr>
        </p:nvSpPr>
        <p:spPr/>
        <p:txBody>
          <a:bodyPr/>
          <a:lstStyle/>
          <a:p>
            <a:r>
              <a:rPr lang="en-US" dirty="0"/>
              <a:t>Explanation</a:t>
            </a:r>
          </a:p>
        </p:txBody>
      </p:sp>
      <p:sp>
        <p:nvSpPr>
          <p:cNvPr id="4" name="Slide Number Placeholder 3">
            <a:extLst>
              <a:ext uri="{FF2B5EF4-FFF2-40B4-BE49-F238E27FC236}">
                <a16:creationId xmlns:a16="http://schemas.microsoft.com/office/drawing/2014/main" id="{2FC0D95B-D9D5-14F1-35B4-6423725BC7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8A3DC80F-D8BC-C139-A69D-414E9048A302}"/>
              </a:ext>
            </a:extLst>
          </p:cNvPr>
          <p:cNvSpPr>
            <a:spLocks noGrp="1"/>
          </p:cNvSpPr>
          <p:nvPr>
            <p:ph idx="1"/>
          </p:nvPr>
        </p:nvSpPr>
        <p:spPr>
          <a:xfrm>
            <a:off x="838199" y="1500160"/>
            <a:ext cx="10515601" cy="4351338"/>
          </a:xfrm>
        </p:spPr>
        <p:txBody>
          <a:bodyPr>
            <a:normAutofit/>
          </a:bodyPr>
          <a:lstStyle/>
          <a:p>
            <a:r>
              <a:rPr lang="en-US" sz="2400" dirty="0"/>
              <a:t>In the JS run-to-completion semantics, statement 3 is guaranteed to run immediately after statement 2, so the only possible orders of execution are:</a:t>
            </a:r>
          </a:p>
          <a:p>
            <a:pPr marL="457200" lvl="1" indent="0">
              <a:buNone/>
            </a:pPr>
            <a:r>
              <a:rPr lang="en-US" dirty="0"/>
              <a:t>1,2,3   (1 runs before 2 and 3, final value of x is 4)</a:t>
            </a:r>
          </a:p>
          <a:p>
            <a:pPr marL="457200" lvl="1" indent="0">
              <a:buNone/>
            </a:pPr>
            <a:r>
              <a:rPr lang="en-US" dirty="0"/>
              <a:t>2,3,1   (2 and 3 run before 1, final value of x is 6)</a:t>
            </a:r>
          </a:p>
          <a:p>
            <a:pPr marL="0" indent="0">
              <a:buNone/>
            </a:pPr>
            <a:endParaRPr lang="en-US" sz="2400" dirty="0"/>
          </a:p>
          <a:p>
            <a:r>
              <a:rPr lang="en-US" sz="2400" dirty="0"/>
              <a:t>In an interrupt-based model, it is possible that statement 1 runs </a:t>
            </a:r>
            <a:r>
              <a:rPr lang="en-US" sz="2400" b="1" dirty="0"/>
              <a:t>BETWEEN </a:t>
            </a:r>
            <a:r>
              <a:rPr lang="en-US" sz="2400" dirty="0"/>
              <a:t>statement 2 and statement 3, yielding the order of execution</a:t>
            </a:r>
          </a:p>
          <a:p>
            <a:pPr marL="457200" lvl="1" indent="0">
              <a:buNone/>
            </a:pPr>
            <a:r>
              <a:rPr lang="en-US" dirty="0"/>
              <a:t>2,1,3  (final value of x is 5).</a:t>
            </a:r>
          </a:p>
          <a:p>
            <a:pPr marL="0" indent="0">
              <a:buNone/>
            </a:pPr>
            <a:endParaRPr lang="en-US" dirty="0"/>
          </a:p>
        </p:txBody>
      </p:sp>
    </p:spTree>
    <p:extLst>
      <p:ext uri="{BB962C8B-B14F-4D97-AF65-F5344CB8AC3E}">
        <p14:creationId xmlns:p14="http://schemas.microsoft.com/office/powerpoint/2010/main" val="3507823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1E40-7E11-7541-718E-1893A975BC79}"/>
              </a:ext>
            </a:extLst>
          </p:cNvPr>
          <p:cNvSpPr>
            <a:spLocks noGrp="1"/>
          </p:cNvSpPr>
          <p:nvPr>
            <p:ph type="title"/>
          </p:nvPr>
        </p:nvSpPr>
        <p:spPr/>
        <p:txBody>
          <a:bodyPr/>
          <a:lstStyle/>
          <a:p>
            <a:r>
              <a:rPr lang="en-US" dirty="0"/>
              <a:t>Explanation (2)</a:t>
            </a:r>
          </a:p>
        </p:txBody>
      </p:sp>
      <p:sp>
        <p:nvSpPr>
          <p:cNvPr id="3" name="Content Placeholder 2">
            <a:extLst>
              <a:ext uri="{FF2B5EF4-FFF2-40B4-BE49-F238E27FC236}">
                <a16:creationId xmlns:a16="http://schemas.microsoft.com/office/drawing/2014/main" id="{7ED290E9-223E-6549-3BC8-D50F5F575922}"/>
              </a:ext>
            </a:extLst>
          </p:cNvPr>
          <p:cNvSpPr>
            <a:spLocks noGrp="1"/>
          </p:cNvSpPr>
          <p:nvPr>
            <p:ph idx="1"/>
          </p:nvPr>
        </p:nvSpPr>
        <p:spPr>
          <a:xfrm>
            <a:off x="838199" y="1500160"/>
            <a:ext cx="8885903" cy="4351338"/>
          </a:xfrm>
        </p:spPr>
        <p:txBody>
          <a:bodyPr/>
          <a:lstStyle/>
          <a:p>
            <a:r>
              <a:rPr lang="en-US" dirty="0"/>
              <a:t>Notice that there is still a data race between statement 1 and statements 2 and 3; </a:t>
            </a:r>
          </a:p>
          <a:p>
            <a:r>
              <a:rPr lang="en-US" dirty="0"/>
              <a:t>Run-to-completion semantics does not eliminate data races entirely, but it makes them much rarer.</a:t>
            </a:r>
          </a:p>
        </p:txBody>
      </p:sp>
      <p:sp>
        <p:nvSpPr>
          <p:cNvPr id="4" name="Slide Number Placeholder 3">
            <a:extLst>
              <a:ext uri="{FF2B5EF4-FFF2-40B4-BE49-F238E27FC236}">
                <a16:creationId xmlns:a16="http://schemas.microsoft.com/office/drawing/2014/main" id="{DF71DBE9-1C15-4728-9B4D-8224041EFC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7851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573365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133822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Pre-emptive Multiprocessing</a:t>
            </a:r>
            <a:endParaRPr dirty="0"/>
          </a:p>
        </p:txBody>
      </p:sp>
      <p:sp>
        <p:nvSpPr>
          <p:cNvPr id="192" name="Multi-Threading allows us to do more than one thing at a time…"/>
          <p:cNvSpPr txBox="1">
            <a:spLocks noGrp="1"/>
          </p:cNvSpPr>
          <p:nvPr>
            <p:ph idx="1"/>
          </p:nvPr>
        </p:nvSpPr>
        <p:spPr>
          <a:prstGeom prst="rect">
            <a:avLst/>
          </a:prstGeom>
        </p:spPr>
        <p:txBody>
          <a:bodyPr>
            <a:normAutofit fontScale="92500"/>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err="1"/>
              <a:t>Interprocess</a:t>
            </a:r>
            <a:r>
              <a:rPr lang="en-US" dirty="0"/>
              <a:t>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a:t>An alternative model: cooperative multiprocessing</a:t>
            </a:r>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OS manages multiprocessing with multiple threads of execution</a:t>
            </a:r>
          </a:p>
          <a:p>
            <a:r>
              <a:rPr lang="en-US" dirty="0"/>
              <a:t>Each thread decides when it should yield to let</a:t>
            </a:r>
            <a:r>
              <a:rPr lang="en-US" baseline="0" dirty="0"/>
              <a:t> other threads execute</a:t>
            </a:r>
          </a:p>
          <a:p>
            <a:r>
              <a:rPr lang="en-US" baseline="0" dirty="0"/>
              <a:t>Typically, via a </a:t>
            </a:r>
            <a:r>
              <a:rPr lang="en-US" b="1" baseline="0" dirty="0"/>
              <a:t>yield</a:t>
            </a:r>
            <a:r>
              <a:rPr lang="en-US" baseline="0" dirty="0"/>
              <a:t> or </a:t>
            </a:r>
            <a:r>
              <a:rPr lang="en-US" b="1" baseline="0" dirty="0"/>
              <a:t>await</a:t>
            </a:r>
            <a:r>
              <a:rPr lang="en-US" baseline="0" dirty="0"/>
              <a:t> operation</a:t>
            </a:r>
          </a:p>
        </p:txBody>
      </p:sp>
    </p:spTree>
    <p:extLst>
      <p:ext uri="{BB962C8B-B14F-4D97-AF65-F5344CB8AC3E}">
        <p14:creationId xmlns:p14="http://schemas.microsoft.com/office/powerpoint/2010/main" val="9660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AF1E-2FFE-586C-33E7-E677BEE57BD1}"/>
              </a:ext>
            </a:extLst>
          </p:cNvPr>
          <p:cNvSpPr>
            <a:spLocks noGrp="1"/>
          </p:cNvSpPr>
          <p:nvPr>
            <p:ph type="title"/>
          </p:nvPr>
        </p:nvSpPr>
        <p:spPr/>
        <p:txBody>
          <a:bodyPr>
            <a:normAutofit fontScale="90000"/>
          </a:bodyPr>
          <a:lstStyle/>
          <a:p>
            <a:r>
              <a:rPr lang="en-US" dirty="0"/>
              <a:t>JavaScript/TypeScript implements Cooperative Multiprocessing Using “run-to-completion” semantics </a:t>
            </a:r>
          </a:p>
        </p:txBody>
      </p:sp>
      <p:sp>
        <p:nvSpPr>
          <p:cNvPr id="4" name="Text Placeholder 3">
            <a:extLst>
              <a:ext uri="{FF2B5EF4-FFF2-40B4-BE49-F238E27FC236}">
                <a16:creationId xmlns:a16="http://schemas.microsoft.com/office/drawing/2014/main" id="{729E987D-F194-468B-D74B-3F49F86104CC}"/>
              </a:ext>
            </a:extLst>
          </p:cNvPr>
          <p:cNvSpPr>
            <a:spLocks noGrp="1"/>
          </p:cNvSpPr>
          <p:nvPr>
            <p:ph idx="1"/>
          </p:nvPr>
        </p:nvSpPr>
        <p:spPr/>
        <p:txBody>
          <a:bodyPr/>
          <a:lstStyle/>
          <a:p>
            <a:r>
              <a:rPr lang="en-US" dirty="0"/>
              <a:t>JS has primitives that allow one computation to start another computation that runs concurrently with the first.</a:t>
            </a:r>
          </a:p>
          <a:p>
            <a:r>
              <a:rPr lang="en-US" dirty="0"/>
              <a:t>These are almost always IO operations.</a:t>
            </a:r>
          </a:p>
          <a:p>
            <a:r>
              <a:rPr lang="en-US" dirty="0"/>
              <a:t>However, the original computation </a:t>
            </a:r>
            <a:r>
              <a:rPr lang="en-US" b="1" dirty="0"/>
              <a:t>always runs to completion. </a:t>
            </a:r>
          </a:p>
        </p:txBody>
      </p:sp>
    </p:spTree>
    <p:extLst>
      <p:ext uri="{BB962C8B-B14F-4D97-AF65-F5344CB8AC3E}">
        <p14:creationId xmlns:p14="http://schemas.microsoft.com/office/powerpoint/2010/main" val="183569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Run-to-completion semantics</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lstStyle/>
          <a:p>
            <a:r>
              <a:rPr lang="en-US" dirty="0"/>
              <a:t>A computation runs continuously until it is either suspended or completed.</a:t>
            </a:r>
          </a:p>
          <a:p>
            <a:pPr lvl="1"/>
            <a:r>
              <a:rPr lang="en-US" dirty="0"/>
              <a:t>This means that only one of your computations is running at any time (in addition to whatever asynchronous IO is running)  </a:t>
            </a:r>
          </a:p>
          <a:p>
            <a:r>
              <a:rPr lang="en-US" dirty="0"/>
              <a:t>A computation is </a:t>
            </a:r>
            <a:r>
              <a:rPr lang="en-US" i="1" dirty="0"/>
              <a:t>suspended</a:t>
            </a:r>
            <a:r>
              <a:rPr lang="en-US" dirty="0"/>
              <a:t> when it hits an ‘await’. The runtime system (node.js, for us) chooses what to do next. (In addition to whatever asynchronous IO it may be doing).</a:t>
            </a:r>
          </a:p>
        </p:txBody>
      </p:sp>
    </p:spTree>
    <p:extLst>
      <p:ext uri="{BB962C8B-B14F-4D97-AF65-F5344CB8AC3E}">
        <p14:creationId xmlns:p14="http://schemas.microsoft.com/office/powerpoint/2010/main" val="355034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688793-2B78-37E5-FD3C-E286510845AC}"/>
              </a:ext>
            </a:extLst>
          </p:cNvPr>
          <p:cNvSpPr txBox="1"/>
          <p:nvPr/>
        </p:nvSpPr>
        <p:spPr>
          <a:xfrm>
            <a:off x="922662" y="1706674"/>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Defining a concurrent computation</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D0C82362-3971-32E1-077A-8A739E543483}"/>
              </a:ext>
            </a:extLst>
          </p:cNvPr>
          <p:cNvSpPr/>
          <p:nvPr/>
        </p:nvSpPr>
        <p:spPr>
          <a:xfrm>
            <a:off x="922662" y="1700384"/>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998163" y="3582363"/>
            <a:ext cx="5489875" cy="4351338"/>
          </a:xfrm>
        </p:spPr>
        <p:txBody>
          <a:bodyPr>
            <a:normAutofit/>
          </a:bodyPr>
          <a:lstStyle/>
          <a:p>
            <a:r>
              <a:rPr lang="en-US" sz="2400" b="0" dirty="0">
                <a:effectLst/>
              </a:rPr>
              <a:t>An </a:t>
            </a:r>
            <a:r>
              <a:rPr lang="en-US" sz="2400" b="0" dirty="0">
                <a:solidFill>
                  <a:srgbClr val="0000FF"/>
                </a:solidFill>
                <a:effectLst/>
              </a:rPr>
              <a:t>async</a:t>
            </a:r>
            <a:r>
              <a:rPr lang="en-US" sz="2400" b="0" dirty="0">
                <a:solidFill>
                  <a:srgbClr val="000000"/>
                </a:solidFill>
                <a:effectLst/>
              </a:rPr>
              <a:t> </a:t>
            </a:r>
            <a:r>
              <a:rPr lang="en-US" sz="2400" b="0" dirty="0">
                <a:solidFill>
                  <a:srgbClr val="0000FF"/>
                </a:solidFill>
                <a:effectLst/>
              </a:rPr>
              <a:t>function</a:t>
            </a:r>
            <a:r>
              <a:rPr lang="en-US" sz="2400" b="0" dirty="0">
                <a:effectLst/>
              </a:rPr>
              <a:t> is a function that </a:t>
            </a:r>
            <a:r>
              <a:rPr lang="en-US" sz="2400" dirty="0"/>
              <a:t>creates a </a:t>
            </a:r>
            <a:r>
              <a:rPr lang="en-US" sz="2400" b="0" dirty="0">
                <a:effectLst/>
              </a:rPr>
              <a:t>concurrent computation.</a:t>
            </a:r>
          </a:p>
          <a:p>
            <a:r>
              <a:rPr lang="en-US" sz="2400" dirty="0"/>
              <a:t>Calling the function will tell the operating system to start the computation.</a:t>
            </a:r>
          </a:p>
          <a:p>
            <a:r>
              <a:rPr lang="en-US" sz="2400" dirty="0"/>
              <a:t>TS vocabulary: </a:t>
            </a:r>
            <a:r>
              <a:rPr lang="en-US" sz="2400" b="0" dirty="0">
                <a:effectLst/>
              </a:rPr>
              <a:t>This computation is called a </a:t>
            </a:r>
            <a:r>
              <a:rPr lang="en-US" sz="2400" b="1" dirty="0">
                <a:effectLst/>
              </a:rPr>
              <a:t>promise</a:t>
            </a:r>
          </a:p>
          <a:p>
            <a:endParaRPr lang="en-US" sz="2400" b="0" dirty="0">
              <a:effectLst/>
            </a:endParaRPr>
          </a:p>
          <a:p>
            <a:pPr marL="0" indent="0">
              <a:buNone/>
            </a:pPr>
            <a:r>
              <a:rPr lang="en-US" sz="2400" dirty="0">
                <a:solidFill>
                  <a:srgbClr val="0000FF"/>
                </a:solidFill>
                <a:latin typeface="Consolas" panose="020B0609020204030204" pitchFamily="49" charset="0"/>
              </a:rPr>
              <a:t> </a:t>
            </a:r>
            <a:r>
              <a:rPr lang="en-US" sz="2400" b="0" dirty="0">
                <a:solidFill>
                  <a:srgbClr val="0000FF"/>
                </a:solidFill>
                <a:effectLst/>
                <a:latin typeface="Consolas" panose="020B0609020204030204" pitchFamily="49" charset="0"/>
              </a:rPr>
              <a:t> </a:t>
            </a:r>
            <a:endParaRPr lang="en-US" sz="2400" dirty="0"/>
          </a:p>
        </p:txBody>
      </p:sp>
      <p:grpSp>
        <p:nvGrpSpPr>
          <p:cNvPr id="7" name="Group 6">
            <a:extLst>
              <a:ext uri="{FF2B5EF4-FFF2-40B4-BE49-F238E27FC236}">
                <a16:creationId xmlns:a16="http://schemas.microsoft.com/office/drawing/2014/main" id="{F65995AC-CB7A-C4BD-A863-E67B69B33F4F}"/>
              </a:ext>
            </a:extLst>
          </p:cNvPr>
          <p:cNvGrpSpPr/>
          <p:nvPr/>
        </p:nvGrpSpPr>
        <p:grpSpPr>
          <a:xfrm>
            <a:off x="6096000" y="1829593"/>
            <a:ext cx="5816972" cy="3941379"/>
            <a:chOff x="6096000" y="1829593"/>
            <a:chExt cx="5816972" cy="3941379"/>
          </a:xfrm>
        </p:grpSpPr>
        <p:sp>
          <p:nvSpPr>
            <p:cNvPr id="9" name="Content Placeholder 4">
              <a:extLst>
                <a:ext uri="{FF2B5EF4-FFF2-40B4-BE49-F238E27FC236}">
                  <a16:creationId xmlns:a16="http://schemas.microsoft.com/office/drawing/2014/main" id="{4E3489A6-7E79-3AE1-3CF1-86934ED802C3}"/>
                </a:ext>
              </a:extLst>
            </p:cNvPr>
            <p:cNvSpPr txBox="1">
              <a:spLocks/>
            </p:cNvSpPr>
            <p:nvPr/>
          </p:nvSpPr>
          <p:spPr>
            <a:xfrm>
              <a:off x="7326104" y="3898433"/>
              <a:ext cx="4586868" cy="1872539"/>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This is the address of a server that returns the number of calls that have been made to this server.</a:t>
              </a:r>
            </a:p>
            <a:p>
              <a:pPr marL="0" indent="0">
                <a:buFont typeface="Arial" panose="020B0604020202020204" pitchFamily="34" charset="0"/>
                <a:buNone/>
              </a:pPr>
              <a:endParaRPr lang="en-US" sz="2000" dirty="0"/>
            </a:p>
            <a:p>
              <a:endParaRPr lang="en-US" sz="2000" dirty="0"/>
            </a:p>
            <a:p>
              <a:pPr marL="0" indent="0">
                <a:buFont typeface="Arial" panose="020B0604020202020204" pitchFamily="34" charset="0"/>
                <a:buNone/>
              </a:pPr>
              <a:r>
                <a:rPr lang="en-US" sz="2000" dirty="0">
                  <a:solidFill>
                    <a:srgbClr val="0000FF"/>
                  </a:solidFill>
                </a:rPr>
                <a:t>  </a:t>
              </a:r>
              <a:endParaRPr lang="en-US" sz="2000" dirty="0"/>
            </a:p>
          </p:txBody>
        </p:sp>
        <p:sp>
          <p:nvSpPr>
            <p:cNvPr id="10" name="Rectangle: Rounded Corners 9">
              <a:extLst>
                <a:ext uri="{FF2B5EF4-FFF2-40B4-BE49-F238E27FC236}">
                  <a16:creationId xmlns:a16="http://schemas.microsoft.com/office/drawing/2014/main" id="{8477E56B-3BAD-D27B-CC0D-B794915F2497}"/>
                </a:ext>
              </a:extLst>
            </p:cNvPr>
            <p:cNvSpPr/>
            <p:nvPr/>
          </p:nvSpPr>
          <p:spPr>
            <a:xfrm>
              <a:off x="6096000" y="1829593"/>
              <a:ext cx="5030872" cy="733586"/>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1" name="Straight Arrow Connector 10">
              <a:extLst>
                <a:ext uri="{FF2B5EF4-FFF2-40B4-BE49-F238E27FC236}">
                  <a16:creationId xmlns:a16="http://schemas.microsoft.com/office/drawing/2014/main" id="{4581D022-E9AC-E7A6-DDA7-B3924338BA7F}"/>
                </a:ext>
              </a:extLst>
            </p:cNvPr>
            <p:cNvCxnSpPr>
              <a:cxnSpLocks/>
            </p:cNvCxnSpPr>
            <p:nvPr/>
          </p:nvCxnSpPr>
          <p:spPr>
            <a:xfrm flipH="1" flipV="1">
              <a:off x="8729829" y="2431632"/>
              <a:ext cx="776766" cy="1466801"/>
            </a:xfrm>
            <a:prstGeom prst="straightConnector1">
              <a:avLst/>
            </a:prstGeom>
            <a:ln w="38100">
              <a:solidFill>
                <a:srgbClr val="FF0000"/>
              </a:solidFill>
              <a:headEnd type="ova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68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F2EA87-59EF-BBA9-DC1A-584FF9E62F05}"/>
              </a:ext>
            </a:extLst>
          </p:cNvPr>
          <p:cNvSpPr txBox="1"/>
          <p:nvPr/>
        </p:nvSpPr>
        <p:spPr>
          <a:xfrm>
            <a:off x="706093" y="1554529"/>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One concurrent computation can wait for the result of another one.</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1884876" y="3302999"/>
            <a:ext cx="8422248" cy="4351338"/>
          </a:xfrm>
        </p:spPr>
        <p:txBody>
          <a:bodyPr>
            <a:normAutofit/>
          </a:bodyPr>
          <a:lstStyle/>
          <a:p>
            <a:r>
              <a:rPr lang="en-US" sz="2400" b="0" dirty="0" err="1">
                <a:effectLst/>
              </a:rPr>
              <a:t>Axios.get</a:t>
            </a:r>
            <a:r>
              <a:rPr lang="en-US" sz="2400" b="0" dirty="0">
                <a:effectLst/>
              </a:rPr>
              <a:t> is also an async function, so it returns a promise (let’s call it </a:t>
            </a:r>
            <a:r>
              <a:rPr lang="en-US" sz="2400" b="1" dirty="0">
                <a:effectLst/>
              </a:rPr>
              <a:t>p</a:t>
            </a:r>
            <a:r>
              <a:rPr lang="en-US" sz="2400" b="0" dirty="0">
                <a:effectLst/>
              </a:rPr>
              <a:t>)</a:t>
            </a:r>
          </a:p>
          <a:p>
            <a:r>
              <a:rPr lang="en-US" sz="2400" b="0" dirty="0">
                <a:effectLst/>
              </a:rPr>
              <a:t>The </a:t>
            </a:r>
            <a:r>
              <a:rPr lang="en-US" sz="2400" b="1" dirty="0">
                <a:effectLst/>
              </a:rPr>
              <a:t>await</a:t>
            </a:r>
            <a:r>
              <a:rPr lang="en-US" sz="2400" dirty="0">
                <a:effectLst/>
              </a:rPr>
              <a:t> suspends the current computation until the response is received (or the promise </a:t>
            </a:r>
            <a:r>
              <a:rPr lang="en-US" sz="2400" b="1" dirty="0">
                <a:effectLst/>
              </a:rPr>
              <a:t>p</a:t>
            </a:r>
            <a:r>
              <a:rPr lang="en-US" sz="2400" dirty="0">
                <a:effectLst/>
              </a:rPr>
              <a:t> is resolved or rejected).</a:t>
            </a:r>
          </a:p>
          <a:p>
            <a:r>
              <a:rPr lang="en-US" sz="2400" dirty="0">
                <a:effectLst/>
              </a:rPr>
              <a:t>While the current computation is suspended, other computations (including </a:t>
            </a:r>
            <a:r>
              <a:rPr lang="en-US" sz="2400" b="1" dirty="0">
                <a:effectLst/>
              </a:rPr>
              <a:t>p</a:t>
            </a:r>
            <a:r>
              <a:rPr lang="en-US" sz="2400" dirty="0">
                <a:effectLst/>
              </a:rPr>
              <a:t>) can run.</a:t>
            </a:r>
          </a:p>
          <a:p>
            <a:pPr marL="0" indent="0">
              <a:buNone/>
            </a:pPr>
            <a:r>
              <a:rPr lang="en-US" sz="2400" dirty="0">
                <a:solidFill>
                  <a:srgbClr val="0000FF"/>
                </a:solidFill>
              </a:rPr>
              <a:t> </a:t>
            </a:r>
            <a:r>
              <a:rPr lang="en-US" sz="2400" b="0" dirty="0">
                <a:solidFill>
                  <a:srgbClr val="0000FF"/>
                </a:solidFill>
                <a:effectLst/>
              </a:rPr>
              <a:t> </a:t>
            </a:r>
            <a:endParaRPr lang="en-US" sz="2400" dirty="0"/>
          </a:p>
        </p:txBody>
      </p:sp>
      <p:sp>
        <p:nvSpPr>
          <p:cNvPr id="6" name="Rectangle: Rounded Corners 5">
            <a:extLst>
              <a:ext uri="{FF2B5EF4-FFF2-40B4-BE49-F238E27FC236}">
                <a16:creationId xmlns:a16="http://schemas.microsoft.com/office/drawing/2014/main" id="{F73F64E5-968B-BEA4-0C94-5BE1AE40B12F}"/>
              </a:ext>
            </a:extLst>
          </p:cNvPr>
          <p:cNvSpPr/>
          <p:nvPr/>
        </p:nvSpPr>
        <p:spPr>
          <a:xfrm>
            <a:off x="3639192" y="1828800"/>
            <a:ext cx="859315"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193774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7108</TotalTime>
  <Words>5455</Words>
  <Application>Microsoft Office PowerPoint</Application>
  <PresentationFormat>Widescreen</PresentationFormat>
  <Paragraphs>538</Paragraphs>
  <Slides>39</Slides>
  <Notes>30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vt:lpstr>
      <vt:lpstr>Calibri</vt:lpstr>
      <vt:lpstr>Consolas</vt:lpstr>
      <vt:lpstr>Courier</vt:lpstr>
      <vt:lpstr>Courier New</vt:lpstr>
      <vt:lpstr>Helvetica Light</vt:lpstr>
      <vt:lpstr>Helvetica Neue</vt:lpstr>
      <vt:lpstr>Helvetica Neue Medium</vt:lpstr>
      <vt:lpstr>Lucida Console</vt:lpstr>
      <vt:lpstr>Menlo Regular</vt:lpstr>
      <vt:lpstr>Times Roman</vt:lpstr>
      <vt:lpstr>Verdana</vt:lpstr>
      <vt:lpstr>Office Theme</vt:lpstr>
      <vt:lpstr>CS 4530: Fundamentals of Software Engineering  Module 5: Concurrency Patterns in Typescript</vt:lpstr>
      <vt:lpstr>Learning Goals for this Lesson</vt:lpstr>
      <vt:lpstr>Masking Latency with Concurrency</vt:lpstr>
      <vt:lpstr>Pre-emptive Multiprocessing</vt:lpstr>
      <vt:lpstr>An alternative model: cooperative multiprocessing</vt:lpstr>
      <vt:lpstr>JavaScript/TypeScript implements Cooperative Multiprocessing Using “run-to-completion” semantics </vt:lpstr>
      <vt:lpstr>Run-to-completion semantics</vt:lpstr>
      <vt:lpstr>Defining a concurrent computation</vt:lpstr>
      <vt:lpstr>One concurrent computation can wait for the result of another one.</vt:lpstr>
      <vt:lpstr>Example:</vt:lpstr>
      <vt:lpstr>Awaiting a promise prevents your method from continuing</vt:lpstr>
      <vt:lpstr>Promise.all starts several promises concurrently</vt:lpstr>
      <vt:lpstr>Promise.all allows for concurrency</vt:lpstr>
      <vt:lpstr>Visualizing Promise.all (1)</vt:lpstr>
      <vt:lpstr>Visualizing Promise.all (2)</vt:lpstr>
      <vt:lpstr>Patterns for Concurrent Code: Example: Using a Web Service</vt:lpstr>
      <vt:lpstr>An Example Task Using the Transcript Server</vt:lpstr>
      <vt:lpstr>Generating a promise for a student</vt:lpstr>
      <vt:lpstr>Generating a promise for a student (cont’d)</vt:lpstr>
      <vt:lpstr>Now, actually generate all the promises</vt:lpstr>
      <vt:lpstr>Wait for all the promises to resolve</vt:lpstr>
      <vt:lpstr>Asynchronously stat all the files</vt:lpstr>
      <vt:lpstr>..then total the sizes</vt:lpstr>
      <vt:lpstr>Leverage Concurrency When Possible</vt:lpstr>
      <vt:lpstr>Async/Await Programming Activity</vt:lpstr>
      <vt:lpstr>Learning Goals for this Lesson</vt:lpstr>
      <vt:lpstr>Learning Goals for this Lesson (expanded)</vt:lpstr>
      <vt:lpstr>Additional Topics</vt:lpstr>
      <vt:lpstr>General Rules for Writing Asynchronous Code</vt:lpstr>
      <vt:lpstr>Async functions use Promises Under the Hood</vt:lpstr>
      <vt:lpstr>Promises Enforce Ordering Through “Then”</vt:lpstr>
      <vt:lpstr>Async/await code is compiled into promise/then code</vt:lpstr>
      <vt:lpstr>Syntax for Writing Asynchronous Code</vt:lpstr>
      <vt:lpstr>Data Races in TS vs. Java</vt:lpstr>
      <vt:lpstr>Data Races in TS vs. Java</vt:lpstr>
      <vt:lpstr>Explanation</vt:lpstr>
      <vt:lpstr>Explanation (2)</vt:lpstr>
      <vt:lpstr>The Self-Ticking Clock</vt:lpstr>
      <vt:lpstr>Learning Goals for this Lesson (expanded)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5: Concurrency Patterns in Typescript</dc:title>
  <cp:lastModifiedBy>Bhutta, Adeel</cp:lastModifiedBy>
  <cp:revision>69</cp:revision>
  <dcterms:modified xsi:type="dcterms:W3CDTF">2023-09-19T20:42:03Z</dcterms:modified>
</cp:coreProperties>
</file>