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485" r:id="rId2"/>
    <p:sldId id="396" r:id="rId3"/>
    <p:sldId id="397" r:id="rId4"/>
    <p:sldId id="351" r:id="rId5"/>
    <p:sldId id="377" r:id="rId6"/>
    <p:sldId id="378" r:id="rId7"/>
    <p:sldId id="398" r:id="rId8"/>
    <p:sldId id="494" r:id="rId9"/>
    <p:sldId id="496" r:id="rId10"/>
    <p:sldId id="489" r:id="rId11"/>
    <p:sldId id="490" r:id="rId12"/>
    <p:sldId id="495" r:id="rId13"/>
    <p:sldId id="528" r:id="rId14"/>
    <p:sldId id="527" r:id="rId15"/>
    <p:sldId id="529" r:id="rId16"/>
    <p:sldId id="405" r:id="rId17"/>
    <p:sldId id="497" r:id="rId18"/>
    <p:sldId id="498" r:id="rId19"/>
    <p:sldId id="355"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Verdana" panose="020B0604030504040204" pitchFamily="3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397"/>
            <p14:sldId id="351"/>
            <p14:sldId id="377"/>
            <p14:sldId id="378"/>
            <p14:sldId id="398"/>
            <p14:sldId id="494"/>
            <p14:sldId id="496"/>
            <p14:sldId id="489"/>
            <p14:sldId id="490"/>
            <p14:sldId id="495"/>
            <p14:sldId id="528"/>
            <p14:sldId id="527"/>
            <p14:sldId id="529"/>
            <p14:sldId id="405"/>
            <p14:sldId id="497"/>
            <p14:sldId id="498"/>
            <p14:sldId id="35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76954" autoAdjust="0"/>
  </p:normalViewPr>
  <p:slideViewPr>
    <p:cSldViewPr snapToGrid="0">
      <p:cViewPr varScale="1">
        <p:scale>
          <a:sx n="52" d="100"/>
          <a:sy n="52" d="100"/>
        </p:scale>
        <p:origin x="1204" y="52"/>
      </p:cViewPr>
      <p:guideLst/>
    </p:cSldViewPr>
  </p:slideViewPr>
  <p:notesTextViewPr>
    <p:cViewPr>
      <p:scale>
        <a:sx n="66" d="100"/>
        <a:sy n="66" d="100"/>
      </p:scale>
      <p:origin x="0" y="0"/>
    </p:cViewPr>
  </p:notesTextViewPr>
  <p:sorterViewPr>
    <p:cViewPr varScale="1">
      <p:scale>
        <a:sx n="1" d="1"/>
        <a:sy n="1" d="1"/>
      </p:scale>
      <p:origin x="0" y="-23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BBA2886E-1FC2-4FFE-BF42-BABB70DB9D54}" srcId="{ABB0E679-4682-422A-B4B3-34D44CC4C90C}" destId="{79B77230-D940-49CC-AF47-BF1D40797D89}" srcOrd="0" destOrd="0" parTransId="{C50558CC-69DA-4C28-8CB9-2982E9088524}" sibTransId="{01A261DD-4242-4987-8459-53BA826F65E4}"/>
    <dgm:cxn modelId="{16B49D51-0857-4A44-AD1A-0C1006418460}" srcId="{7851135E-E593-49EB-9C66-FB8F80DCC8EB}" destId="{0F25331F-8FB8-4E3A-87F2-3F285D74EB32}" srcOrd="2" destOrd="0" parTransId="{324E124D-8500-4C04-A0BA-6F6C2D553D81}" sibTransId="{4716CEE8-C882-4DFA-8AAE-CB3797F9F69F}"/>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305" cy="1242935"/>
      </dsp:txXfrm>
    </dsp:sp>
    <dsp:sp modelId="{D527155E-0657-496B-926B-6BBC0B628D07}">
      <dsp:nvSpPr>
        <dsp:cNvPr id="0" name=""/>
        <dsp:cNvSpPr/>
      </dsp:nvSpPr>
      <dsp:spPr>
        <a:xfrm>
          <a:off x="4984896" y="531"/>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Do users know what they want?</a:t>
          </a:r>
        </a:p>
        <a:p>
          <a:pPr marL="0" lvl="0" indent="0" algn="l" defTabSz="577850">
            <a:lnSpc>
              <a:spcPct val="100000"/>
            </a:lnSpc>
            <a:spcBef>
              <a:spcPct val="0"/>
            </a:spcBef>
            <a:spcAft>
              <a:spcPct val="35000"/>
            </a:spcAft>
            <a:buNone/>
          </a:pPr>
          <a:r>
            <a:rPr lang="en-US" sz="1300" kern="1200"/>
            <a:t>Do users know what we don’t know?</a:t>
          </a:r>
        </a:p>
        <a:p>
          <a:pPr marL="0" lvl="0" indent="0" algn="l" defTabSz="577850">
            <a:lnSpc>
              <a:spcPct val="100000"/>
            </a:lnSpc>
            <a:spcBef>
              <a:spcPct val="0"/>
            </a:spcBef>
            <a:spcAft>
              <a:spcPct val="35000"/>
            </a:spcAft>
            <a:buNone/>
          </a:pPr>
          <a:r>
            <a:rPr lang="en-US" sz="1300" kern="1200"/>
            <a:t>Do we know who are users even are?</a:t>
          </a:r>
        </a:p>
      </dsp:txBody>
      <dsp:txXfrm>
        <a:off x="4984896" y="531"/>
        <a:ext cx="2902449" cy="1242935"/>
      </dsp:txXfrm>
    </dsp:sp>
    <dsp:sp modelId="{2E54C961-84EA-43A2-844C-C3CE78516CB0}">
      <dsp:nvSpPr>
        <dsp:cNvPr id="0" name=""/>
        <dsp:cNvSpPr/>
      </dsp:nvSpPr>
      <dsp:spPr>
        <a:xfrm>
          <a:off x="0" y="1554201"/>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1"/>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Problems of scope</a:t>
          </a:r>
        </a:p>
      </dsp:txBody>
      <dsp:txXfrm>
        <a:off x="1435590" y="1554201"/>
        <a:ext cx="3549305" cy="1242935"/>
      </dsp:txXfrm>
    </dsp:sp>
    <dsp:sp modelId="{4FB2F518-2BF4-4FD7-A56E-47F3A3918E17}">
      <dsp:nvSpPr>
        <dsp:cNvPr id="0" name=""/>
        <dsp:cNvSpPr/>
      </dsp:nvSpPr>
      <dsp:spPr>
        <a:xfrm>
          <a:off x="4984896" y="1554201"/>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What are we building?</a:t>
          </a:r>
        </a:p>
        <a:p>
          <a:pPr marL="0" lvl="0" indent="0" algn="l" defTabSz="577850">
            <a:lnSpc>
              <a:spcPct val="100000"/>
            </a:lnSpc>
            <a:spcBef>
              <a:spcPct val="0"/>
            </a:spcBef>
            <a:spcAft>
              <a:spcPct val="35000"/>
            </a:spcAft>
            <a:buNone/>
          </a:pPr>
          <a:r>
            <a:rPr lang="en-US" sz="1300" kern="1200"/>
            <a:t>What non-functional quality attributes are included?</a:t>
          </a:r>
        </a:p>
      </dsp:txBody>
      <dsp:txXfrm>
        <a:off x="4984896" y="1554201"/>
        <a:ext cx="2902449" cy="1242935"/>
      </dsp:txXfrm>
    </dsp:sp>
    <dsp:sp modelId="{E18A13F9-D7A2-436B-8993-77DFC272C62C}">
      <dsp:nvSpPr>
        <dsp:cNvPr id="0" name=""/>
        <dsp:cNvSpPr/>
      </dsp:nvSpPr>
      <dsp:spPr>
        <a:xfrm>
          <a:off x="0" y="3107870"/>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305" cy="1242935"/>
      </dsp:txXfrm>
    </dsp:sp>
    <dsp:sp modelId="{EA9947D3-2998-4B00-9B2A-15D759EFA191}">
      <dsp:nvSpPr>
        <dsp:cNvPr id="0" name=""/>
        <dsp:cNvSpPr/>
      </dsp:nvSpPr>
      <dsp:spPr>
        <a:xfrm>
          <a:off x="4984896" y="3107870"/>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Changing requirements over time</a:t>
          </a:r>
        </a:p>
      </dsp:txBody>
      <dsp:txXfrm>
        <a:off x="4984896" y="3107870"/>
        <a:ext cx="290244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way to specify requirements is with a formal specification. That is, you specify all possible inputs and all expected outputs and side effects.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of the specification for HTTP. You can tell that it is “formal” because it includes a definitions section that goes so far as to clarify the usage of the term “MUST” or “SHOULD”, plus domain-specific terms like “connection” and “message”. The specification aims to have no ambiguities, whatsoever.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class: When would such a specification be desirable?</a:t>
            </a:r>
          </a:p>
          <a:p>
            <a:r>
              <a:rPr lang="en-US" dirty="0"/>
              <a:t>Examples:</a:t>
            </a:r>
          </a:p>
          <a:p>
            <a:pPr marL="171450" indent="-171450">
              <a:buFont typeface="Arial" panose="020B0604020202020204" pitchFamily="34" charset="0"/>
              <a:buChar char="•"/>
            </a:pPr>
            <a:r>
              <a:rPr lang="en-US" dirty="0"/>
              <a:t>Well, obviously for HTTP (on the slide), and similarly for other protocols that require interoperability: want to make sure that a different team can implement a browser from a server from a caching proxy or content filter</a:t>
            </a:r>
          </a:p>
          <a:p>
            <a:pPr marL="171450" indent="-171450">
              <a:buFont typeface="Arial" panose="020B0604020202020204" pitchFamily="34" charset="0"/>
              <a:buChar char="•"/>
            </a:pPr>
            <a:r>
              <a:rPr lang="en-US" dirty="0"/>
              <a:t>Safety-critical systems (someone’s life is at risk; want to have formal review of formal specs)</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101111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are another approach for documenting requirements, which are structured to put the user first. A user story is a short simple description of ONE feature that can fit on a 3x5” card, written in the user’s language.</a:t>
            </a:r>
          </a:p>
          <a:p>
            <a:endParaRPr lang="en-US" dirty="0"/>
          </a:p>
          <a:p>
            <a:r>
              <a:rPr lang="en-US" dirty="0"/>
              <a:t>Why do we focus on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Not called “customer” stories, they are “user stories”. You might develop software for a self-driving car, and your customer is Tesla. But your users is Tesla’s customer. User stories force both you and your customer to focus on your user, who is presumably the one who wants to extract value from your software</a:t>
            </a:r>
          </a:p>
          <a:p>
            <a:endParaRPr lang="en-US" dirty="0"/>
          </a:p>
          <a:p>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User stories describe the capabilities that your software should provide. They do NOT directly describe the full behaviors of those capabilities. Under what circumstances should this capability be provided? What should happen if it can’t be provided? How do we expect users to actually interact with our system, and what results should we see?</a:t>
            </a:r>
          </a:p>
          <a:p>
            <a:endParaRPr lang="en-US" dirty="0"/>
          </a:p>
          <a:p>
            <a:r>
              <a:rPr lang="en-US" dirty="0"/>
              <a:t>Conditions of satisfaction are a vital part of user stories; they typically are longer than can fit on an index card – hence if you are not using some project management tracking software, but are writing stories on cards, you’ll typically put the conditions of satisfaction somewhere else, like in your project management tool</a:t>
            </a:r>
          </a:p>
          <a:p>
            <a:endParaRPr lang="en-US" dirty="0"/>
          </a:p>
          <a:p>
            <a:r>
              <a:rPr lang="en-US" dirty="0"/>
              <a:t>Conditions of satisfaction are, effectively, test cases – or templates for test cases. These kinds of tests are sometimes called “acceptance tests” because they constitute the end-user accepting that your software does what they want. Cool! </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1855943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A rule of thumb is to average 3-4 days of work per-story. Again, we’ll see this fit in with estimation.</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may be prioritized as Essential, Desirable or may just be for Extension.</a:t>
            </a:r>
          </a:p>
          <a:p>
            <a:endParaRPr lang="en-US" dirty="0"/>
          </a:p>
          <a:p>
            <a:r>
              <a:rPr lang="en-US" dirty="0"/>
              <a:t>All essential user stories often make Minimum Viable product</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2864211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There are a number of important NF requirements to discuss. Here are some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Security — Does your product store or transmit sensitive information? Does your IT department require adherence to specific standards? What security best practices are used in your industry?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Capacity — What are your system’s storage requirements, today and in the future? How will your system scale up for increasing volume demands?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Compatibility — What are the minimum hardware requirements? What operating systems and their versions must be supported?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Reliability and Availability — What is the critical failure time under normal usage? Does a user need access to this all hours of every day?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Maintainability  + Manageability—How much time does it take to fix components, and how easily can an administrator manage the system? Under this umbrella, you could also define Recoverability and Serviceability.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Scalability – The Black Friday test. What are the highest workloads under which the system will still perform as expected?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Usability — How easy is it to use the product? What defines the experience of using the product?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623387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46195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1604120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Idea for Activity:</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Allow students to provide examples of good and bad user stories and conditions of satisfaction. Have them discuss those and possibly present those.</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002489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a:p>
            <a:r>
              <a:rPr lang="en-US" dirty="0"/>
              <a:t>Ask students to raise hands if they have seen this meme before; it floats around in a variety of forms and surely someone has, this will be useful to point out on the next slide</a:t>
            </a:r>
          </a:p>
          <a:p>
            <a:endParaRPr lang="en-US" dirty="0"/>
          </a:p>
          <a:p>
            <a:r>
              <a:rPr lang="en-US" dirty="0"/>
              <a:t>Notice that we might as well call the panels:</a:t>
            </a:r>
          </a:p>
          <a:p>
            <a:br>
              <a:rPr lang="en-US" dirty="0"/>
            </a:br>
            <a:r>
              <a:rPr lang="en-US" dirty="0"/>
              <a:t>(click to show the build) ”Requirements”, “Design”, “Implementation” – This week we are going to discuss this theme of “are we building the right thing” in each of these phases. In today’s lesson, we start at square one: how the customer explained it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two years into this,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one to getting a better understanding of our requirements is to decide how to solicit them from our customers. We have two options, this is the first.</a:t>
            </a:r>
          </a:p>
          <a:p>
            <a:endParaRPr lang="en-US" dirty="0"/>
          </a:p>
          <a:p>
            <a:r>
              <a:rPr lang="en-US" dirty="0"/>
              <a:t>What is good about asking clients what they want, what is bad?</a:t>
            </a:r>
          </a:p>
          <a:p>
            <a:endParaRPr lang="en-US" dirty="0"/>
          </a:p>
          <a:p>
            <a:r>
              <a:rPr lang="en-US" dirty="0"/>
              <a:t>Good:</a:t>
            </a:r>
          </a:p>
          <a:p>
            <a:pPr marL="171450" indent="-171450">
              <a:buFont typeface="Arial" panose="020B0604020202020204" pitchFamily="34" charset="0"/>
              <a:buChar char="•"/>
            </a:pPr>
            <a:r>
              <a:rPr lang="en-US" dirty="0"/>
              <a:t>If client is clear about what they want, you are clear in understanding it, then client can’t complain when they are unhappy with what meets their spec.</a:t>
            </a:r>
          </a:p>
          <a:p>
            <a:pPr marL="0" indent="0">
              <a:buFont typeface="Arial" panose="020B0604020202020204" pitchFamily="34" charset="0"/>
              <a:buNone/>
            </a:pPr>
            <a:r>
              <a:rPr lang="en-US" dirty="0"/>
              <a:t>Bad:</a:t>
            </a:r>
          </a:p>
          <a:p>
            <a:pPr marL="171450" indent="-171450">
              <a:buFont typeface="Arial" panose="020B0604020202020204" pitchFamily="34" charset="0"/>
              <a:buChar char="•"/>
            </a:pPr>
            <a:r>
              <a:rPr lang="en-US" dirty="0"/>
              <a:t>Client can still be unhappy with you</a:t>
            </a:r>
          </a:p>
          <a:p>
            <a:endParaRPr lang="en-US" dirty="0"/>
          </a:p>
          <a:p>
            <a:r>
              <a:rPr lang="en-US" dirty="0"/>
              <a:t>Likely to have some ambiguities in the requirements provided, consider domain-specific knowledge.</a:t>
            </a:r>
            <a:r>
              <a:rPr lang="en-US" sz="1200" b="0" kern="1200" dirty="0">
                <a:solidFill>
                  <a:schemeClr val="tx1"/>
                </a:solidFill>
                <a:effectLst/>
                <a:latin typeface="+mn-lt"/>
                <a:ea typeface="+mn-ea"/>
                <a:cs typeface="+mn-cs"/>
              </a:rPr>
              <a:t> Assumptions or domain knowledge: existing behavior that is unchanged by the proposed system. </a:t>
            </a:r>
            <a:endParaRPr lang="en-US" dirty="0">
              <a:effectLst/>
            </a:endParaRPr>
          </a:p>
          <a:p>
            <a:pPr lvl="1"/>
            <a:r>
              <a:rPr lang="en-US" sz="10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Conditions under which the system is guaranteed to operate correctly. </a:t>
            </a:r>
            <a:endParaRPr lang="en-US" dirty="0">
              <a:effectLst/>
            </a:endParaRPr>
          </a:p>
          <a:p>
            <a:pPr lvl="1"/>
            <a:r>
              <a:rPr lang="en-US" sz="10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How the environment will behave in response to the system’s outputs. </a:t>
            </a:r>
            <a:endParaRPr lang="en-US" dirty="0">
              <a:effectLs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1885342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Needfinding</a:t>
            </a:r>
            <a:r>
              <a:rPr lang="en-US" dirty="0"/>
              <a:t> broadly describes a form of design research where we use qualitative methods to understand what product is needed. Product design research is quite literally the topic of another class, so we won’t go too far into depth here, other than to be sure that you are aware of its existence and its benefits</a:t>
            </a:r>
          </a:p>
          <a:p>
            <a:endParaRPr lang="en-US" dirty="0"/>
          </a:p>
          <a:p>
            <a:r>
              <a:rPr lang="en-US" dirty="0"/>
              <a:t>Kinds of qualitative data that you can gather: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behaviors, attitudes, aptitudes of potential and existing users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technical, business, and environmental contexts - domain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vocabulary and social aspects of domain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how existing products are used</a:t>
            </a:r>
            <a:endParaRPr lang="en-US" dirty="0">
              <a:effectLst/>
            </a:endParaRPr>
          </a:p>
          <a:p>
            <a:endParaRPr lang="en-US" dirty="0"/>
          </a:p>
          <a:p>
            <a:r>
              <a:rPr lang="en-US" dirty="0"/>
              <a:t>In addition to helping drive requirements, this can also empower your team with more credibility + authority when working with client, helping inform decisions while making a better product</a:t>
            </a:r>
          </a:p>
          <a:p>
            <a:endParaRPr lang="en-US" dirty="0"/>
          </a:p>
          <a:p>
            <a:r>
              <a:rPr lang="en-US" dirty="0"/>
              <a:t>Note – market research (who are our users, and what factors would influence their adoption of our product?) is yet another topic for yet another course, and probably shouldn’t be mentioned at all</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731608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Whatever combination of methods we choose to </a:t>
            </a:r>
            <a:r>
              <a:rPr lang="en-US" dirty="0" err="1"/>
              <a:t>solict</a:t>
            </a:r>
            <a:r>
              <a:rPr lang="en-US" dirty="0"/>
              <a:t> our requirements, we probably need to document them somehow. Having documented requirements can certainly help make sure that the whole team is on board with what is being made, and to try to minimize having things “lost in translation” – you have something to look back on and say “did I make the thing I said I would make”</a:t>
            </a:r>
          </a:p>
          <a:p>
            <a:endParaRPr lang="en-US" dirty="0"/>
          </a:p>
          <a:p>
            <a:r>
              <a:rPr lang="en-US" dirty="0"/>
              <a:t>It’s very important for our requirements documentation to include non-functional requirements, too, which might otherwise be implicit (unspoken)</a:t>
            </a:r>
          </a:p>
          <a:p>
            <a:endParaRPr lang="en-US" dirty="0"/>
          </a:p>
          <a:p>
            <a:r>
              <a:rPr lang="en-US" dirty="0"/>
              <a:t>This documentation can also serve as a point of reference for us to iterate with a customer, refining the requirements, and ensuring that all stakeholders agree on their completeness/correctness.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lot of options for how to do this…</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74726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capture the </a:t>
            </a:r>
            <a:r>
              <a:rPr lang="en-US" i="1" dirty="0"/>
              <a:t>quality goals</a:t>
            </a:r>
            <a:r>
              <a:rPr lang="en-US" i="0" dirty="0"/>
              <a:t> of a system.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is a partial list of some quality goals, or non-functional requirements that you might need to consider on a project. Note that this is only a partial list, but we included some examples to demonstrate how precise you can 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539519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523526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9/6/2023</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9/6/2023</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9/6/2023</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9/6/2023</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9/6/2023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9/6/2023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9/6/2023</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9/6/2023</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9/6/2023</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9/6/2023</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9/6/2023</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9/6/2023</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9/6/2023</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a:sym typeface="Helvetica Neue" charset="0"/>
              </a:rPr>
            </a:br>
            <a:r>
              <a:rPr lang="en-US" altLang="en-US" sz="3200">
                <a:sym typeface="Helvetica Neue" charset="0"/>
              </a:rPr>
              <a:t>Module </a:t>
            </a:r>
            <a:r>
              <a:rPr lang="en-US" altLang="en-US" dirty="0">
                <a:sym typeface="Helvetica Neue" charset="0"/>
              </a:rPr>
              <a:t>1.2: Capturing User Requirements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and Mitch Wand</a:t>
            </a:r>
          </a:p>
          <a:p>
            <a:pPr>
              <a:lnSpc>
                <a:spcPct val="100000"/>
              </a:lnSpc>
            </a:pPr>
            <a:r>
              <a:rPr lang="en-US" sz="2400" dirty="0"/>
              <a:t>Khoury College of Computer Sciences</a:t>
            </a:r>
          </a:p>
          <a:p>
            <a:pPr>
              <a:lnSpc>
                <a:spcPct val="100000"/>
              </a:lnSpc>
            </a:pPr>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2023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4A7557-5B1C-1F4D-B269-464364F62CBB}"/>
              </a:ext>
            </a:extLst>
          </p:cNvPr>
          <p:cNvSpPr>
            <a:spLocks noGrp="1"/>
          </p:cNvSpPr>
          <p:nvPr>
            <p:ph type="title"/>
          </p:nvPr>
        </p:nvSpPr>
        <p:spPr>
          <a:xfrm>
            <a:off x="868680" y="405575"/>
            <a:ext cx="5001768" cy="1371600"/>
          </a:xfrm>
        </p:spPr>
        <p:txBody>
          <a:bodyPr vert="horz" lIns="91440" tIns="45720" rIns="91440" bIns="45720" rtlCol="0" anchor="ctr">
            <a:noAutofit/>
          </a:bodyPr>
          <a:lstStyle/>
          <a:p>
            <a:r>
              <a:rPr lang="en-US" sz="3200" dirty="0"/>
              <a:t>Formal Specifications is one way to document the requirements</a:t>
            </a:r>
          </a:p>
        </p:txBody>
      </p:sp>
      <p:sp>
        <p:nvSpPr>
          <p:cNvPr id="3" name="Content Placeholder 2">
            <a:extLst>
              <a:ext uri="{FF2B5EF4-FFF2-40B4-BE49-F238E27FC236}">
                <a16:creationId xmlns:a16="http://schemas.microsoft.com/office/drawing/2014/main" id="{E89FC48A-16C8-684B-A1DE-CE9B7D5AB066}"/>
              </a:ext>
            </a:extLst>
          </p:cNvPr>
          <p:cNvSpPr>
            <a:spLocks noGrp="1"/>
          </p:cNvSpPr>
          <p:nvPr>
            <p:ph idx="1"/>
          </p:nvPr>
        </p:nvSpPr>
        <p:spPr>
          <a:xfrm>
            <a:off x="6382512" y="498698"/>
            <a:ext cx="4940808" cy="1185353"/>
          </a:xfrm>
        </p:spPr>
        <p:txBody>
          <a:bodyPr vert="horz" lIns="91440" tIns="45720" rIns="91440" bIns="45720" rtlCol="0" anchor="ctr">
            <a:normAutofit fontScale="92500" lnSpcReduction="20000"/>
          </a:bodyPr>
          <a:lstStyle/>
          <a:p>
            <a:r>
              <a:rPr lang="en-US" sz="2400" dirty="0"/>
              <a:t>Define all expected behaviors under all expected conditions</a:t>
            </a:r>
          </a:p>
          <a:p>
            <a:r>
              <a:rPr lang="en-US" sz="2400" dirty="0"/>
              <a:t>Works best when domain is well-understood</a:t>
            </a:r>
          </a:p>
        </p:txBody>
      </p:sp>
      <p:sp>
        <p:nvSpPr>
          <p:cNvPr id="33" name="Rectangle 3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79728BFA-4CAF-1E42-BDD7-55E69FF85A88}"/>
              </a:ext>
            </a:extLst>
          </p:cNvPr>
          <p:cNvPicPr>
            <a:picLocks noChangeAspect="1"/>
          </p:cNvPicPr>
          <p:nvPr/>
        </p:nvPicPr>
        <p:blipFill>
          <a:blip r:embed="rId3"/>
          <a:stretch>
            <a:fillRect/>
          </a:stretch>
        </p:blipFill>
        <p:spPr>
          <a:xfrm>
            <a:off x="1640166" y="2091095"/>
            <a:ext cx="3249320" cy="4206240"/>
          </a:xfrm>
          <a:prstGeom prst="rect">
            <a:avLst/>
          </a:prstGeom>
        </p:spPr>
      </p:pic>
      <p:pic>
        <p:nvPicPr>
          <p:cNvPr id="8" name="Picture 7">
            <a:extLst>
              <a:ext uri="{FF2B5EF4-FFF2-40B4-BE49-F238E27FC236}">
                <a16:creationId xmlns:a16="http://schemas.microsoft.com/office/drawing/2014/main" id="{8B275341-2189-EB4C-ACE5-C3C82F9D918B}"/>
              </a:ext>
            </a:extLst>
          </p:cNvPr>
          <p:cNvPicPr>
            <a:picLocks noChangeAspect="1"/>
          </p:cNvPicPr>
          <p:nvPr/>
        </p:nvPicPr>
        <p:blipFill>
          <a:blip r:embed="rId4"/>
          <a:stretch>
            <a:fillRect/>
          </a:stretch>
        </p:blipFill>
        <p:spPr>
          <a:xfrm>
            <a:off x="6516723" y="2086081"/>
            <a:ext cx="4820906" cy="4206240"/>
          </a:xfrm>
          <a:prstGeom prst="rect">
            <a:avLst/>
          </a:prstGeom>
        </p:spPr>
      </p:pic>
      <p:sp>
        <p:nvSpPr>
          <p:cNvPr id="4" name="Slide Number Placeholder 3">
            <a:extLst>
              <a:ext uri="{FF2B5EF4-FFF2-40B4-BE49-F238E27FC236}">
                <a16:creationId xmlns:a16="http://schemas.microsoft.com/office/drawing/2014/main" id="{650B8364-D9D9-4E4B-8AFC-E583DAE2A6AD}"/>
              </a:ext>
            </a:extLst>
          </p:cNvPr>
          <p:cNvSpPr>
            <a:spLocks noGrp="1"/>
          </p:cNvSpPr>
          <p:nvPr>
            <p:ph type="sldNum" sz="quarter" idx="12"/>
          </p:nvPr>
        </p:nvSpPr>
        <p:spPr>
          <a:xfrm>
            <a:off x="8610600" y="6356350"/>
            <a:ext cx="2712720"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10</a:t>
            </a:fld>
            <a:endParaRPr lang="en-US">
              <a:solidFill>
                <a:schemeClr val="tx1">
                  <a:lumMod val="50000"/>
                  <a:lumOff val="50000"/>
                </a:schemeClr>
              </a:solidFill>
            </a:endParaRPr>
          </a:p>
        </p:txBody>
      </p:sp>
      <p:sp>
        <p:nvSpPr>
          <p:cNvPr id="7" name="TextBox 6">
            <a:extLst>
              <a:ext uri="{FF2B5EF4-FFF2-40B4-BE49-F238E27FC236}">
                <a16:creationId xmlns:a16="http://schemas.microsoft.com/office/drawing/2014/main" id="{407EA542-10B3-024E-B436-4C61D2A09483}"/>
              </a:ext>
            </a:extLst>
          </p:cNvPr>
          <p:cNvSpPr txBox="1"/>
          <p:nvPr/>
        </p:nvSpPr>
        <p:spPr>
          <a:xfrm>
            <a:off x="7389845" y="989045"/>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3918717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t>User Stories 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838200" y="2743720"/>
            <a:ext cx="5271206"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&lt;role&gt; I can &lt;capability&gt;, so that &lt;receive benefit&gt; </a:t>
            </a:r>
          </a:p>
        </p:txBody>
      </p:sp>
      <p:sp>
        <p:nvSpPr>
          <p:cNvPr id="7" name="TextBox 6">
            <a:extLst>
              <a:ext uri="{FF2B5EF4-FFF2-40B4-BE49-F238E27FC236}">
                <a16:creationId xmlns:a16="http://schemas.microsoft.com/office/drawing/2014/main" id="{C8D9F47F-9A3B-9A40-A394-806CEB943C75}"/>
              </a:ext>
            </a:extLst>
          </p:cNvPr>
          <p:cNvSpPr txBox="1"/>
          <p:nvPr/>
        </p:nvSpPr>
        <p:spPr>
          <a:xfrm>
            <a:off x="838200" y="1901986"/>
            <a:ext cx="6102220"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chemeClr val="tx1"/>
                </a:solidFill>
              </a:rPr>
              <a:t>Specifying what should happen, for whom, and why</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9359" y="1787085"/>
            <a:ext cx="5375210" cy="35834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6C9B03B-D56E-2644-A031-AC686A4878D2}"/>
              </a:ext>
            </a:extLst>
          </p:cNvPr>
          <p:cNvSpPr txBox="1"/>
          <p:nvPr/>
        </p:nvSpPr>
        <p:spPr>
          <a:xfrm>
            <a:off x="838200" y="4293340"/>
            <a:ext cx="5271206" cy="181588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800" dirty="0">
                <a:solidFill>
                  <a:schemeClr val="tx1"/>
                </a:solidFill>
              </a:rPr>
              <a:t>Conditions of Satisfaction:</a:t>
            </a:r>
          </a:p>
          <a:p>
            <a:r>
              <a:rPr lang="en-US" sz="2800" dirty="0">
                <a:solidFill>
                  <a:schemeClr val="tx1"/>
                </a:solidFill>
              </a:rPr>
              <a:t>Given &lt;interaction with software, state of environment&gt;, I expect &lt;behavior and side effects&gt;</a:t>
            </a:r>
          </a:p>
        </p:txBody>
      </p:sp>
    </p:spTree>
    <p:extLst>
      <p:ext uri="{BB962C8B-B14F-4D97-AF65-F5344CB8AC3E}">
        <p14:creationId xmlns:p14="http://schemas.microsoft.com/office/powerpoint/2010/main" val="937274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sz="half" idx="1"/>
          </p:nvPr>
        </p:nvSpPr>
        <p:spPr/>
        <p:txBody>
          <a:bodyPr/>
          <a:lstStyle/>
          <a:p>
            <a:r>
              <a:rPr lang="en-US" dirty="0"/>
              <a:t>Independent</a:t>
            </a:r>
          </a:p>
          <a:p>
            <a:r>
              <a:rPr lang="en-US" dirty="0"/>
              <a:t>Negotiable</a:t>
            </a:r>
          </a:p>
          <a:p>
            <a:r>
              <a:rPr lang="en-US" dirty="0"/>
              <a:t>Valuable (has value to client)</a:t>
            </a:r>
          </a:p>
          <a:p>
            <a:r>
              <a:rPr lang="en-US" dirty="0" err="1"/>
              <a:t>Estimatable</a:t>
            </a:r>
            <a:endParaRPr lang="en-US" dirty="0"/>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TextBox 5">
            <a:extLst>
              <a:ext uri="{FF2B5EF4-FFF2-40B4-BE49-F238E27FC236}">
                <a16:creationId xmlns:a16="http://schemas.microsoft.com/office/drawing/2014/main" id="{61E7EF1A-2F4D-AC4C-8E5B-665911F8DE5B}"/>
              </a:ext>
            </a:extLst>
          </p:cNvPr>
          <p:cNvSpPr txBox="1"/>
          <p:nvPr/>
        </p:nvSpPr>
        <p:spPr>
          <a:xfrm>
            <a:off x="6172202" y="1825625"/>
            <a:ext cx="5271206"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&lt;role&gt; I can &lt;capability&gt;, so that &lt;receive benefit&gt; </a:t>
            </a:r>
          </a:p>
        </p:txBody>
      </p:sp>
    </p:spTree>
    <p:extLst>
      <p:ext uri="{BB962C8B-B14F-4D97-AF65-F5344CB8AC3E}">
        <p14:creationId xmlns:p14="http://schemas.microsoft.com/office/powerpoint/2010/main" val="2607597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p:txBody>
          <a:bodyPr/>
          <a:lstStyle/>
          <a:p>
            <a:r>
              <a:rPr lang="en-US" dirty="0"/>
              <a:t>Example: a Transcript database</a:t>
            </a:r>
            <a:br>
              <a:rPr lang="en-US" dirty="0"/>
            </a:br>
            <a:r>
              <a:rPr lang="en-US" dirty="0"/>
              <a:t>User Story</a:t>
            </a:r>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p:txBody>
          <a:bodyPr/>
          <a:lstStyle/>
          <a:p>
            <a:r>
              <a:rPr lang="en-US" dirty="0"/>
              <a:t>User story: tells what the user wants to do, and why.</a:t>
            </a:r>
          </a:p>
          <a:p>
            <a:r>
              <a:rPr lang="en-US" dirty="0"/>
              <a:t>Example: </a:t>
            </a:r>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6" name="TextBox 5">
            <a:extLst>
              <a:ext uri="{FF2B5EF4-FFF2-40B4-BE49-F238E27FC236}">
                <a16:creationId xmlns:a16="http://schemas.microsoft.com/office/drawing/2014/main" id="{8814BD12-818F-B3A0-ACAF-1E6B505013CB}"/>
              </a:ext>
            </a:extLst>
          </p:cNvPr>
          <p:cNvSpPr txBox="1"/>
          <p:nvPr/>
        </p:nvSpPr>
        <p:spPr>
          <a:xfrm>
            <a:off x="3056965" y="2386409"/>
            <a:ext cx="5764306" cy="257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As a College Administrator, I want a database to keep track of students, the courses they have taken, and the grades they received in those courses, so that I can advise them on their studies.</a:t>
            </a:r>
          </a:p>
        </p:txBody>
      </p:sp>
    </p:spTree>
    <p:extLst>
      <p:ext uri="{BB962C8B-B14F-4D97-AF65-F5344CB8AC3E}">
        <p14:creationId xmlns:p14="http://schemas.microsoft.com/office/powerpoint/2010/main" val="1303431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lstStyle/>
          <a:p>
            <a:r>
              <a:rPr lang="en-US" dirty="0"/>
              <a:t>Satisfaction Conditions list the capabilities the user expects, in the user’s terms.</a:t>
            </a:r>
          </a:p>
          <a:p>
            <a:r>
              <a:rPr lang="en-US" dirty="0"/>
              <a:t>Example:</a:t>
            </a:r>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6" name="TextBox 5">
            <a:extLst>
              <a:ext uri="{FF2B5EF4-FFF2-40B4-BE49-F238E27FC236}">
                <a16:creationId xmlns:a16="http://schemas.microsoft.com/office/drawing/2014/main" id="{490F40B2-4143-1881-7449-1FC1CCCAA401}"/>
              </a:ext>
            </a:extLst>
          </p:cNvPr>
          <p:cNvSpPr txBox="1"/>
          <p:nvPr/>
        </p:nvSpPr>
        <p:spPr>
          <a:xfrm>
            <a:off x="2846293" y="2477900"/>
            <a:ext cx="6109447" cy="36629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My database should allow me to do the following:</a:t>
            </a:r>
          </a:p>
          <a:p>
            <a:pPr marL="800100" lvl="1" indent="-342900">
              <a:buFont typeface="Arial" panose="020B0604020202020204" pitchFamily="34" charset="0"/>
              <a:buChar char="•"/>
            </a:pPr>
            <a:r>
              <a:rPr lang="en-US" sz="2000" b="1" dirty="0">
                <a:solidFill>
                  <a:schemeClr val="tx1"/>
                </a:solidFill>
              </a:rPr>
              <a:t>Add a new student to the database</a:t>
            </a:r>
          </a:p>
          <a:p>
            <a:pPr marL="800100" lvl="1" indent="-342900">
              <a:buFont typeface="Arial" panose="020B0604020202020204" pitchFamily="34" charset="0"/>
              <a:buChar char="•"/>
            </a:pPr>
            <a:r>
              <a:rPr lang="en-US" sz="2000" b="1" dirty="0">
                <a:solidFill>
                  <a:schemeClr val="tx1"/>
                </a:solidFill>
              </a:rPr>
              <a:t>Add a new student with the same name as an existing student.</a:t>
            </a:r>
          </a:p>
          <a:p>
            <a:pPr marL="800100" lvl="1" indent="-342900">
              <a:buFont typeface="Arial" panose="020B0604020202020204" pitchFamily="34" charset="0"/>
              <a:buChar char="•"/>
            </a:pPr>
            <a:r>
              <a:rPr lang="en-US" sz="2000" b="1" dirty="0">
                <a:solidFill>
                  <a:schemeClr val="tx1"/>
                </a:solidFill>
              </a:rPr>
              <a:t>Retrieve the transcript for a student</a:t>
            </a:r>
          </a:p>
          <a:p>
            <a:pPr marL="800100" lvl="1" indent="-342900">
              <a:buFont typeface="Arial" panose="020B0604020202020204" pitchFamily="34" charset="0"/>
              <a:buChar char="•"/>
            </a:pPr>
            <a:r>
              <a:rPr lang="en-US" sz="2000" b="1" dirty="0">
                <a:solidFill>
                  <a:schemeClr val="tx1"/>
                </a:solidFill>
              </a:rPr>
              <a:t>Delete a student from the database</a:t>
            </a:r>
          </a:p>
          <a:p>
            <a:pPr marL="800100" lvl="1" indent="-342900">
              <a:buFont typeface="Arial" panose="020B0604020202020204" pitchFamily="34" charset="0"/>
              <a:buChar char="•"/>
            </a:pPr>
            <a:r>
              <a:rPr lang="en-US" sz="2000" b="1" dirty="0">
                <a:solidFill>
                  <a:schemeClr val="tx1"/>
                </a:solidFill>
              </a:rPr>
              <a:t>Add a new grade for an existing student</a:t>
            </a:r>
          </a:p>
          <a:p>
            <a:pPr marL="800100" lvl="1" indent="-342900">
              <a:buFont typeface="Arial" panose="020B0604020202020204" pitchFamily="34" charset="0"/>
              <a:buChar char="•"/>
            </a:pPr>
            <a:r>
              <a:rPr lang="en-US" sz="2000" b="1" dirty="0">
                <a:solidFill>
                  <a:schemeClr val="tx1"/>
                </a:solidFill>
              </a:rPr>
              <a:t>Find out the grade that a student got in a course that they took</a:t>
            </a:r>
          </a:p>
          <a:p>
            <a:pPr marL="800100" lvl="1" indent="-342900">
              <a:buFont typeface="Arial" panose="020B0604020202020204" pitchFamily="34" charset="0"/>
              <a:buChar char="•"/>
            </a:pPr>
            <a:endParaRPr lang="en-US" sz="2400" b="1" dirty="0">
              <a:solidFill>
                <a:schemeClr val="tx1"/>
              </a:solidFill>
            </a:endParaRPr>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User Stories may be Prioritized</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sz="half" idx="1"/>
          </p:nvPr>
        </p:nvSpPr>
        <p:spPr>
          <a:xfrm>
            <a:off x="838200" y="1825625"/>
            <a:ext cx="10515600" cy="4124799"/>
          </a:xfrm>
        </p:spPr>
        <p:txBody>
          <a:bodyPr/>
          <a:lstStyle/>
          <a:p>
            <a:r>
              <a:rPr lang="en-US" b="1" dirty="0"/>
              <a:t>Essential</a:t>
            </a:r>
            <a:r>
              <a:rPr lang="en-US" dirty="0"/>
              <a:t> means the project is useless without it.</a:t>
            </a:r>
          </a:p>
          <a:p>
            <a:r>
              <a:rPr lang="en-US" b="1" dirty="0"/>
              <a:t>Desirable</a:t>
            </a:r>
            <a:r>
              <a:rPr lang="en-US" dirty="0"/>
              <a:t> means the project is less usable without it, but is still usable.</a:t>
            </a:r>
          </a:p>
          <a:p>
            <a:r>
              <a:rPr lang="en-US" b="1" dirty="0"/>
              <a:t>Extension</a:t>
            </a:r>
            <a:r>
              <a:rPr lang="en-US" dirty="0"/>
              <a:t> describes a User story or COS that is desirable, but may not be achievable within the scope of the project.</a:t>
            </a:r>
          </a:p>
          <a:p>
            <a:endParaRPr lang="en-US" dirty="0"/>
          </a:p>
          <a:p>
            <a:r>
              <a:rPr lang="en-US" b="1" dirty="0"/>
              <a:t>Minimum Viable Product </a:t>
            </a:r>
            <a:r>
              <a:rPr lang="en-US" dirty="0"/>
              <a:t>(MVP) </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4" name="Content Placeholder 2">
            <a:extLst>
              <a:ext uri="{FF2B5EF4-FFF2-40B4-BE49-F238E27FC236}">
                <a16:creationId xmlns:a16="http://schemas.microsoft.com/office/drawing/2014/main" id="{40D83974-BD4B-D25A-2986-487EE7B0D178}"/>
              </a:ext>
            </a:extLst>
          </p:cNvPr>
          <p:cNvSpPr txBox="1">
            <a:spLocks/>
          </p:cNvSpPr>
          <p:nvPr/>
        </p:nvSpPr>
        <p:spPr>
          <a:xfrm>
            <a:off x="3840708" y="5685988"/>
            <a:ext cx="7887346" cy="528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brief </a:t>
            </a:r>
            <a:r>
              <a:rPr lang="en-US" b="1" i="1" dirty="0">
                <a:solidFill>
                  <a:srgbClr val="FF0000"/>
                </a:solidFill>
              </a:rPr>
              <a:t>tutorial</a:t>
            </a:r>
            <a:r>
              <a:rPr lang="en-US" b="1" i="1" dirty="0"/>
              <a:t> </a:t>
            </a:r>
            <a:r>
              <a:rPr lang="en-US" dirty="0"/>
              <a:t>can be found on course website!</a:t>
            </a:r>
          </a:p>
        </p:txBody>
      </p:sp>
    </p:spTree>
    <p:extLst>
      <p:ext uri="{BB962C8B-B14F-4D97-AF65-F5344CB8AC3E}">
        <p14:creationId xmlns:p14="http://schemas.microsoft.com/office/powerpoint/2010/main" val="553335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lstStyle/>
          <a:p>
            <a:r>
              <a:rPr lang="en-US" dirty="0"/>
              <a:t>What other properties might a customer want to know about </a:t>
            </a:r>
            <a:r>
              <a:rPr lang="en-US"/>
              <a:t>the product?</a:t>
            </a:r>
            <a:endParaRPr lang="en-US" dirty="0"/>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3635116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dirty="0"/>
              <a:t>There are four knobs you can adjust when negotiating requirements:</a:t>
            </a:r>
          </a:p>
          <a:p>
            <a:pPr lvl="1"/>
            <a:r>
              <a:rPr lang="en-US" dirty="0"/>
              <a:t>Project scope</a:t>
            </a:r>
          </a:p>
          <a:p>
            <a:pPr lvl="1"/>
            <a:r>
              <a:rPr lang="en-US" dirty="0"/>
              <a:t>Project duration</a:t>
            </a:r>
          </a:p>
          <a:p>
            <a:pPr lvl="1"/>
            <a:r>
              <a:rPr lang="en-US" dirty="0"/>
              <a:t>Project quality</a:t>
            </a:r>
          </a:p>
          <a:p>
            <a:pPr lvl="1"/>
            <a:r>
              <a:rPr lang="en-US" dirty="0"/>
              <a:t>Project cost</a:t>
            </a:r>
          </a:p>
          <a:p>
            <a:r>
              <a:rPr lang="en-US" dirty="0"/>
              <a:t>Usually cost is most constrained: you have a budget to spend, and you have a headcount of developers to pay</a:t>
            </a:r>
          </a:p>
          <a:p>
            <a:r>
              <a:rPr lang="en-US" dirty="0"/>
              <a:t>Determining feasible scope, timeline and maximizing quality is the subject of much software engineering research, see next lesson</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537342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Explain the notion of a user story, with examples.  (including conditions of satisfaction)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673410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7B5D-FB6C-436E-B15E-6071C1AF4E43}"/>
              </a:ext>
            </a:extLst>
          </p:cNvPr>
          <p:cNvSpPr>
            <a:spLocks noGrp="1"/>
          </p:cNvSpPr>
          <p:nvPr>
            <p:ph type="title"/>
          </p:nvPr>
        </p:nvSpPr>
        <p:spPr/>
        <p:txBody>
          <a:bodyPr/>
          <a:lstStyle/>
          <a:p>
            <a:r>
              <a:rPr lang="en-US" dirty="0"/>
              <a:t>Lesson 1.2 Activity: User Stories</a:t>
            </a:r>
          </a:p>
        </p:txBody>
      </p:sp>
      <p:sp>
        <p:nvSpPr>
          <p:cNvPr id="3" name="Content Placeholder 2">
            <a:extLst>
              <a:ext uri="{FF2B5EF4-FFF2-40B4-BE49-F238E27FC236}">
                <a16:creationId xmlns:a16="http://schemas.microsoft.com/office/drawing/2014/main" id="{A35947AF-DDC1-4EDB-B11F-00E505483FD1}"/>
              </a:ext>
            </a:extLst>
          </p:cNvPr>
          <p:cNvSpPr>
            <a:spLocks noGrp="1"/>
          </p:cNvSpPr>
          <p:nvPr>
            <p:ph idx="1"/>
          </p:nvPr>
        </p:nvSpPr>
        <p:spPr>
          <a:xfrm>
            <a:off x="838199" y="1777999"/>
            <a:ext cx="9812867" cy="3291712"/>
          </a:xfrm>
        </p:spPr>
        <p:txBody>
          <a:bodyPr>
            <a:normAutofit/>
          </a:bodyPr>
          <a:lstStyle/>
          <a:p>
            <a:r>
              <a:rPr lang="en-US" dirty="0"/>
              <a:t>Please review the tutorial for writing user stories and conditions of satisfaction (with priorities). </a:t>
            </a:r>
          </a:p>
          <a:p>
            <a:r>
              <a:rPr lang="en-US" dirty="0"/>
              <a:t>Instructions for the related activity can also be found on course website (module01 page).</a:t>
            </a:r>
          </a:p>
        </p:txBody>
      </p:sp>
      <p:sp>
        <p:nvSpPr>
          <p:cNvPr id="4" name="Slide Number Placeholder 3">
            <a:extLst>
              <a:ext uri="{FF2B5EF4-FFF2-40B4-BE49-F238E27FC236}">
                <a16:creationId xmlns:a16="http://schemas.microsoft.com/office/drawing/2014/main" id="{80BD1BF0-3FF8-4C70-9176-0B4EFBC93609}"/>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986787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Explain the notion of a user story, with examples.  (including conditions of satisfaction)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138382462"/>
              </p:ext>
            </p:extLst>
          </p:nvPr>
        </p:nvGraphicFramePr>
        <p:xfrm>
          <a:off x="838200" y="1500160"/>
          <a:ext cx="7887346"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4362B31C-546B-BA47-B1B8-6CBACAEB72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36"/>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C6A480-6DB1-4DE6-8DB4-487E55EF86FE}"/>
              </a:ext>
            </a:extLst>
          </p:cNvPr>
          <p:cNvSpPr>
            <a:spLocks noGrp="1"/>
          </p:cNvSpPr>
          <p:nvPr>
            <p:ph type="title"/>
          </p:nvPr>
        </p:nvSpPr>
        <p:spPr>
          <a:xfrm>
            <a:off x="7531610" y="365125"/>
            <a:ext cx="3822189" cy="1899912"/>
          </a:xfrm>
        </p:spPr>
        <p:txBody>
          <a:bodyPr>
            <a:normAutofit/>
          </a:bodyPr>
          <a:lstStyle/>
          <a:p>
            <a:r>
              <a:rPr lang="en-US" sz="4000" dirty="0"/>
              <a:t>Soliciting Requirements</a:t>
            </a:r>
            <a:endParaRPr lang="en-US" sz="3700" dirty="0"/>
          </a:p>
        </p:txBody>
      </p:sp>
      <p:sp>
        <p:nvSpPr>
          <p:cNvPr id="3" name="Content Placeholder 2">
            <a:extLst>
              <a:ext uri="{FF2B5EF4-FFF2-40B4-BE49-F238E27FC236}">
                <a16:creationId xmlns:a16="http://schemas.microsoft.com/office/drawing/2014/main" id="{E69BC942-6C09-4AFE-AAA0-16C77B95BD8E}"/>
              </a:ext>
            </a:extLst>
          </p:cNvPr>
          <p:cNvSpPr>
            <a:spLocks noGrp="1"/>
          </p:cNvSpPr>
          <p:nvPr>
            <p:ph idx="1"/>
          </p:nvPr>
        </p:nvSpPr>
        <p:spPr>
          <a:xfrm>
            <a:off x="7531610" y="2434201"/>
            <a:ext cx="3822189" cy="3742762"/>
          </a:xfrm>
        </p:spPr>
        <p:txBody>
          <a:bodyPr>
            <a:normAutofit fontScale="92500" lnSpcReduction="10000"/>
          </a:bodyPr>
          <a:lstStyle/>
          <a:p>
            <a:pPr marL="0" indent="0">
              <a:buNone/>
            </a:pPr>
            <a:r>
              <a:rPr lang="en-US" sz="2000" dirty="0"/>
              <a:t>Option 1: Users tell developers what they want</a:t>
            </a:r>
          </a:p>
          <a:p>
            <a:r>
              <a:rPr lang="en-US" sz="2400" dirty="0"/>
              <a:t>Client determines the problem and the solution</a:t>
            </a:r>
          </a:p>
          <a:p>
            <a:r>
              <a:rPr lang="en-US" sz="2400" dirty="0"/>
              <a:t>Requirements might be formally provided in the form of a contract or statement of work</a:t>
            </a:r>
          </a:p>
          <a:p>
            <a:r>
              <a:rPr lang="en-US" sz="2400" dirty="0"/>
              <a:t>Client might provide all requirements, or just some subset (e.g. “must </a:t>
            </a:r>
            <a:r>
              <a:rPr lang="en-US" sz="2400"/>
              <a:t>be HIPAA </a:t>
            </a:r>
            <a:r>
              <a:rPr lang="en-US" sz="2400" dirty="0"/>
              <a:t>compliant”)</a:t>
            </a:r>
          </a:p>
        </p:txBody>
      </p:sp>
      <p:sp>
        <p:nvSpPr>
          <p:cNvPr id="4" name="Slide Number Placeholder 3">
            <a:extLst>
              <a:ext uri="{FF2B5EF4-FFF2-40B4-BE49-F238E27FC236}">
                <a16:creationId xmlns:a16="http://schemas.microsoft.com/office/drawing/2014/main" id="{D0FE1C47-2495-4930-8DBF-E7B16C92BB9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5</a:t>
            </a:fld>
            <a:endParaRPr lang="en-US"/>
          </a:p>
        </p:txBody>
      </p:sp>
    </p:spTree>
    <p:extLst>
      <p:ext uri="{BB962C8B-B14F-4D97-AF65-F5344CB8AC3E}">
        <p14:creationId xmlns:p14="http://schemas.microsoft.com/office/powerpoint/2010/main" val="3783954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D99C9-20A3-48BC-BCE3-E5051B3BC8D1}"/>
              </a:ext>
            </a:extLst>
          </p:cNvPr>
          <p:cNvSpPr>
            <a:spLocks noGrp="1"/>
          </p:cNvSpPr>
          <p:nvPr>
            <p:ph type="title"/>
          </p:nvPr>
        </p:nvSpPr>
        <p:spPr>
          <a:xfrm>
            <a:off x="298581" y="3752849"/>
            <a:ext cx="3473320" cy="2293388"/>
          </a:xfrm>
        </p:spPr>
        <p:txBody>
          <a:bodyPr anchor="ctr">
            <a:normAutofit/>
          </a:bodyPr>
          <a:lstStyle/>
          <a:p>
            <a:r>
              <a:rPr lang="en-US" sz="3300" dirty="0"/>
              <a:t>Soliciting Requirements</a:t>
            </a:r>
          </a:p>
        </p:txBody>
      </p:sp>
      <p:pic>
        <p:nvPicPr>
          <p:cNvPr id="4098" name="Picture 2">
            <a:extLst>
              <a:ext uri="{FF2B5EF4-FFF2-40B4-BE49-F238E27FC236}">
                <a16:creationId xmlns:a16="http://schemas.microsoft.com/office/drawing/2014/main" id="{5E6A2B9F-FE9B-7644-9C83-4CE9562AF8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202" b="27203"/>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3D6177C-D9F4-4944-BC94-26B1642EE91F}"/>
              </a:ext>
            </a:extLst>
          </p:cNvPr>
          <p:cNvSpPr>
            <a:spLocks noGrp="1"/>
          </p:cNvSpPr>
          <p:nvPr>
            <p:ph idx="1"/>
          </p:nvPr>
        </p:nvSpPr>
        <p:spPr>
          <a:xfrm>
            <a:off x="4408006" y="3710613"/>
            <a:ext cx="7485413" cy="3033712"/>
          </a:xfrm>
        </p:spPr>
        <p:txBody>
          <a:bodyPr anchor="ctr">
            <a:normAutofit fontScale="92500" lnSpcReduction="10000"/>
          </a:bodyPr>
          <a:lstStyle/>
          <a:p>
            <a:pPr marL="0" indent="0">
              <a:buNone/>
            </a:pPr>
            <a:r>
              <a:rPr lang="en-US" sz="2200" dirty="0"/>
              <a:t>Option 2: The developers try to figure out what the user really wants or needs.</a:t>
            </a:r>
          </a:p>
          <a:p>
            <a:r>
              <a:rPr lang="en-US" sz="2200" dirty="0"/>
              <a:t>Interview users, ask questions about their problems, propose potential solutions, examine those solutions</a:t>
            </a:r>
          </a:p>
          <a:p>
            <a:r>
              <a:rPr lang="en-US" sz="2200" dirty="0"/>
              <a:t>Embed your client in your design team, or better yet, become an anthropologist in your client’s environment </a:t>
            </a:r>
          </a:p>
          <a:p>
            <a:r>
              <a:rPr lang="en-US" sz="2200" dirty="0"/>
              <a:t>Build requirements documents that demonstrate your understanding of the requirements, iterate</a:t>
            </a:r>
          </a:p>
          <a:p>
            <a:r>
              <a:rPr lang="en-US" sz="2200" dirty="0"/>
              <a:t>Empowers your team with credibility and authority </a:t>
            </a:r>
          </a:p>
        </p:txBody>
      </p:sp>
      <p:sp>
        <p:nvSpPr>
          <p:cNvPr id="4" name="Slide Number Placeholder 3">
            <a:extLst>
              <a:ext uri="{FF2B5EF4-FFF2-40B4-BE49-F238E27FC236}">
                <a16:creationId xmlns:a16="http://schemas.microsoft.com/office/drawing/2014/main" id="{66D614FE-95E5-41EB-BA7D-B041E7BE28F1}"/>
              </a:ext>
            </a:extLst>
          </p:cNvPr>
          <p:cNvSpPr>
            <a:spLocks noGrp="1"/>
          </p:cNvSpPr>
          <p:nvPr>
            <p:ph type="sldNum" sz="quarter" idx="12"/>
          </p:nvPr>
        </p:nvSpPr>
        <p:spPr>
          <a:xfrm>
            <a:off x="8864600" y="6356350"/>
            <a:ext cx="2743200" cy="365125"/>
          </a:xfrm>
        </p:spPr>
        <p:txBody>
          <a:bodyPr>
            <a:normAutofit/>
          </a:bodyPr>
          <a:lstStyle/>
          <a:p>
            <a:pPr>
              <a:spcAft>
                <a:spcPts val="600"/>
              </a:spcAft>
            </a:pPr>
            <a:fld id="{20F37917-FD3A-4669-9018-DA04BCDD3D75}" type="slidenum">
              <a:rPr lang="en-US">
                <a:solidFill>
                  <a:schemeClr val="tx1">
                    <a:lumMod val="75000"/>
                    <a:lumOff val="25000"/>
                  </a:schemeClr>
                </a:solidFill>
              </a:rPr>
              <a:pPr>
                <a:spcAft>
                  <a:spcPts val="600"/>
                </a:spcAft>
              </a:pPr>
              <a:t>6</a:t>
            </a:fld>
            <a:endParaRPr lang="en-US">
              <a:solidFill>
                <a:schemeClr val="tx1">
                  <a:lumMod val="75000"/>
                  <a:lumOff val="25000"/>
                </a:schemeClr>
              </a:solidFill>
            </a:endParaRPr>
          </a:p>
        </p:txBody>
      </p:sp>
    </p:spTree>
    <p:extLst>
      <p:ext uri="{BB962C8B-B14F-4D97-AF65-F5344CB8AC3E}">
        <p14:creationId xmlns:p14="http://schemas.microsoft.com/office/powerpoint/2010/main" val="33784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7C1F06-ED21-403A-B6A6-FEA376B409EE}"/>
              </a:ext>
            </a:extLst>
          </p:cNvPr>
          <p:cNvSpPr>
            <a:spLocks noGrp="1"/>
          </p:cNvSpPr>
          <p:nvPr>
            <p:ph type="title"/>
          </p:nvPr>
        </p:nvSpPr>
        <p:spPr>
          <a:xfrm>
            <a:off x="640080" y="325369"/>
            <a:ext cx="4368602" cy="1956841"/>
          </a:xfrm>
        </p:spPr>
        <p:txBody>
          <a:bodyPr anchor="ctr">
            <a:normAutofit/>
          </a:bodyPr>
          <a:lstStyle/>
          <a:p>
            <a:r>
              <a:rPr lang="en-US" sz="3400" dirty="0"/>
              <a:t>Always need to document the requirements</a:t>
            </a:r>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B42B4B-1CA2-4719-81B9-B018D78713C4}"/>
              </a:ext>
            </a:extLst>
          </p:cNvPr>
          <p:cNvSpPr>
            <a:spLocks noGrp="1"/>
          </p:cNvSpPr>
          <p:nvPr>
            <p:ph idx="1"/>
          </p:nvPr>
        </p:nvSpPr>
        <p:spPr>
          <a:xfrm>
            <a:off x="640080" y="2872899"/>
            <a:ext cx="4243589" cy="3320668"/>
          </a:xfrm>
        </p:spPr>
        <p:txBody>
          <a:bodyPr>
            <a:normAutofit/>
          </a:bodyPr>
          <a:lstStyle/>
          <a:p>
            <a:r>
              <a:rPr lang="en-US" sz="2200" dirty="0"/>
              <a:t>Documentation helps our whole team make sure they are building the right thing</a:t>
            </a:r>
          </a:p>
          <a:p>
            <a:r>
              <a:rPr lang="en-US" sz="2200" dirty="0"/>
              <a:t>Documentation can help specify implicit requirements</a:t>
            </a:r>
          </a:p>
          <a:p>
            <a:r>
              <a:rPr lang="en-US" sz="2200" dirty="0"/>
              <a:t>Documentation can also serve as an artifact to iterate on with a client</a:t>
            </a:r>
          </a:p>
        </p:txBody>
      </p:sp>
      <p:pic>
        <p:nvPicPr>
          <p:cNvPr id="5122" name="Picture 2">
            <a:extLst>
              <a:ext uri="{FF2B5EF4-FFF2-40B4-BE49-F238E27FC236}">
                <a16:creationId xmlns:a16="http://schemas.microsoft.com/office/drawing/2014/main" id="{3A77A357-8C86-E643-ABFD-8DBD581209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9C40FE6-1836-48FB-AC25-D22F80147B14}"/>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7</a:t>
            </a:fld>
            <a:endParaRPr lang="en-US">
              <a:solidFill>
                <a:srgbClr val="FFFFFF"/>
              </a:solidFill>
            </a:endParaRPr>
          </a:p>
        </p:txBody>
      </p:sp>
    </p:spTree>
    <p:extLst>
      <p:ext uri="{BB962C8B-B14F-4D97-AF65-F5344CB8AC3E}">
        <p14:creationId xmlns:p14="http://schemas.microsoft.com/office/powerpoint/2010/main" val="223629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Documentation should also capture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fontScale="92500" lnSpcReduction="20000"/>
          </a:bodyPr>
          <a:lstStyle/>
          <a:p>
            <a:r>
              <a:rPr lang="en-US" dirty="0"/>
              <a:t>Qualities that reflect the execution of the system</a:t>
            </a:r>
          </a:p>
          <a:p>
            <a:pPr lvl="1"/>
            <a:r>
              <a:rPr lang="en-US" dirty="0"/>
              <a:t>Accessibility</a:t>
            </a:r>
          </a:p>
          <a:p>
            <a:pPr lvl="1"/>
            <a:r>
              <a:rPr lang="en-US" dirty="0"/>
              <a:t>Availability</a:t>
            </a:r>
          </a:p>
          <a:p>
            <a:pPr lvl="1"/>
            <a:r>
              <a:rPr lang="en-US" dirty="0"/>
              <a:t>Capacity</a:t>
            </a:r>
          </a:p>
          <a:p>
            <a:pPr lvl="1"/>
            <a:r>
              <a:rPr lang="en-US" dirty="0"/>
              <a:t>Efficiency</a:t>
            </a:r>
          </a:p>
          <a:p>
            <a:pPr lvl="1"/>
            <a:r>
              <a:rPr lang="en-US" dirty="0"/>
              <a:t>Performance</a:t>
            </a:r>
          </a:p>
          <a:p>
            <a:pPr lvl="1"/>
            <a:r>
              <a:rPr lang="en-US" dirty="0"/>
              <a:t>Privacy</a:t>
            </a:r>
          </a:p>
          <a:p>
            <a:pPr lvl="1"/>
            <a:r>
              <a:rPr lang="en-US" dirty="0"/>
              <a:t>Response Time</a:t>
            </a:r>
          </a:p>
          <a:p>
            <a:pPr lvl="1"/>
            <a:r>
              <a:rPr lang="en-US" dirty="0"/>
              <a:t>Security</a:t>
            </a:r>
          </a:p>
          <a:p>
            <a:pPr lvl="1"/>
            <a:r>
              <a:rPr lang="en-US" dirty="0"/>
              <a:t>Supportability</a:t>
            </a:r>
          </a:p>
          <a:p>
            <a:pPr lvl="1"/>
            <a:r>
              <a:rPr lang="en-US" dirty="0"/>
              <a:t>Usability</a:t>
            </a:r>
          </a:p>
          <a:p>
            <a:r>
              <a:rPr lang="en-US" dirty="0"/>
              <a:t>Example: “A 4-core server with 16 GB RAM should be able to service at least 200 simultaneous clients with less than 300ms latency”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270928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Documentation should also capture non-functional requirements (2)</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a:p>
            <a:r>
              <a:rPr lang="en-US" dirty="0"/>
              <a:t>Example: “A 3</a:t>
            </a:r>
            <a:r>
              <a:rPr lang="en-US" baseline="30000" dirty="0"/>
              <a:t>rd</a:t>
            </a:r>
            <a:r>
              <a:rPr lang="en-US" dirty="0"/>
              <a:t> party component built conforming to the API defined in the Canvas LMS specification can create, modify, and delete assignments on behalf of an authenticated user”</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667178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10796</TotalTime>
  <Words>3355</Words>
  <Application>Microsoft Office PowerPoint</Application>
  <PresentationFormat>Widescreen</PresentationFormat>
  <Paragraphs>273</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Verdana</vt:lpstr>
      <vt:lpstr>Calibri Light</vt:lpstr>
      <vt:lpstr>Arial</vt:lpstr>
      <vt:lpstr>Calibri</vt:lpstr>
      <vt:lpstr>Office Theme</vt:lpstr>
      <vt:lpstr>CS 4530: Fundamentals of Software Engineering Module 1.2: Capturing User Requirements</vt:lpstr>
      <vt:lpstr>Learning Goals for this Lesson</vt:lpstr>
      <vt:lpstr>Overall question: How to make sure we are building the right thing</vt:lpstr>
      <vt:lpstr>Why is requirements analysis hard?</vt:lpstr>
      <vt:lpstr>Soliciting Requirements</vt:lpstr>
      <vt:lpstr>Soliciting Requirements</vt:lpstr>
      <vt:lpstr>Always need to document the requirements</vt:lpstr>
      <vt:lpstr>Documentation should also capture non-functional requirements</vt:lpstr>
      <vt:lpstr>Documentation should also capture non-functional requirements (2)</vt:lpstr>
      <vt:lpstr>Formal Specifications is one way to document the requirements</vt:lpstr>
      <vt:lpstr>User Stories document requirements from a user’s point of view</vt:lpstr>
      <vt:lpstr>Writing User Stories: INVEST</vt:lpstr>
      <vt:lpstr>Example: a Transcript database User Story</vt:lpstr>
      <vt:lpstr>Satisfaction Conditions</vt:lpstr>
      <vt:lpstr>User Stories may be Prioritized</vt:lpstr>
      <vt:lpstr>Non-Functional Requirements:</vt:lpstr>
      <vt:lpstr>Requirements: Which to pick?</vt:lpstr>
      <vt:lpstr>Learning Goals for this Lesson</vt:lpstr>
      <vt:lpstr>Lesson 1.2 Activity: User Stories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Capturing User Requirements</dc:title>
  <dc:creator>Mitchell Wand</dc:creator>
  <cp:lastModifiedBy>Bhutta, Adeel</cp:lastModifiedBy>
  <cp:revision>192</cp:revision>
  <dcterms:created xsi:type="dcterms:W3CDTF">2021-01-07T15:19:22Z</dcterms:created>
  <dcterms:modified xsi:type="dcterms:W3CDTF">2023-09-06T23:59:18Z</dcterms:modified>
</cp:coreProperties>
</file>