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1"/>
  </p:notesMasterIdLst>
  <p:sldIdLst>
    <p:sldId id="485" r:id="rId2"/>
    <p:sldId id="556" r:id="rId3"/>
    <p:sldId id="486" r:id="rId4"/>
    <p:sldId id="262" r:id="rId5"/>
    <p:sldId id="514" r:id="rId6"/>
    <p:sldId id="532" r:id="rId7"/>
    <p:sldId id="533" r:id="rId8"/>
    <p:sldId id="534" r:id="rId9"/>
    <p:sldId id="536" r:id="rId10"/>
    <p:sldId id="537" r:id="rId11"/>
    <p:sldId id="540" r:id="rId12"/>
    <p:sldId id="541" r:id="rId13"/>
    <p:sldId id="542" r:id="rId14"/>
    <p:sldId id="498" r:id="rId15"/>
    <p:sldId id="503" r:id="rId16"/>
    <p:sldId id="497" r:id="rId17"/>
    <p:sldId id="505" r:id="rId18"/>
    <p:sldId id="506" r:id="rId19"/>
    <p:sldId id="507" r:id="rId20"/>
    <p:sldId id="508" r:id="rId21"/>
    <p:sldId id="509" r:id="rId22"/>
    <p:sldId id="510" r:id="rId23"/>
    <p:sldId id="511" r:id="rId24"/>
    <p:sldId id="289" r:id="rId25"/>
    <p:sldId id="543" r:id="rId26"/>
    <p:sldId id="554" r:id="rId27"/>
    <p:sldId id="555" r:id="rId28"/>
    <p:sldId id="544" r:id="rId29"/>
    <p:sldId id="277" r:id="rId30"/>
    <p:sldId id="549" r:id="rId31"/>
    <p:sldId id="550" r:id="rId32"/>
    <p:sldId id="499" r:id="rId33"/>
    <p:sldId id="284" r:id="rId34"/>
    <p:sldId id="545" r:id="rId35"/>
    <p:sldId id="546" r:id="rId36"/>
    <p:sldId id="547" r:id="rId37"/>
    <p:sldId id="548" r:id="rId38"/>
    <p:sldId id="557" r:id="rId39"/>
    <p:sldId id="552" r:id="rId4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026" autoAdjust="0"/>
  </p:normalViewPr>
  <p:slideViewPr>
    <p:cSldViewPr snapToGrid="0" snapToObjects="1">
      <p:cViewPr varScale="1">
        <p:scale>
          <a:sx n="51" d="100"/>
          <a:sy n="51" d="100"/>
        </p:scale>
        <p:origin x="1256" y="52"/>
      </p:cViewPr>
      <p:guideLst/>
    </p:cSldViewPr>
  </p:slideViewPr>
  <p:notesTextViewPr>
    <p:cViewPr>
      <p:scale>
        <a:sx n="66" d="100"/>
        <a:sy n="66" d="100"/>
      </p:scale>
      <p:origin x="0" y="0"/>
    </p:cViewPr>
  </p:notesTextViewPr>
  <p:sorterViewPr>
    <p:cViewPr varScale="1">
      <p:scale>
        <a:sx n="1" d="1"/>
        <a:sy n="1" d="1"/>
      </p:scale>
      <p:origin x="0" y="-10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493980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159365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39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2913346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1575106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856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extLst>
      <p:ext uri="{BB962C8B-B14F-4D97-AF65-F5344CB8AC3E}">
        <p14:creationId xmlns:p14="http://schemas.microsoft.com/office/powerpoint/2010/main" val="3289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177558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91175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370993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JS, only one computation (other than asynchronous IO) is running at a time, so statement 3 is guaranteed to run *immediately* after statement 2.</a:t>
            </a:r>
          </a:p>
        </p:txBody>
      </p:sp>
    </p:spTree>
    <p:extLst>
      <p:ext uri="{BB962C8B-B14F-4D97-AF65-F5344CB8AC3E}">
        <p14:creationId xmlns:p14="http://schemas.microsoft.com/office/powerpoint/2010/main" val="4154279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752047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a:t>
            </a:r>
            <a:r>
              <a:rPr lang="en-US" dirty="0" err="1"/>
              <a:t>interprocess</a:t>
            </a:r>
            <a:r>
              <a:rPr lang="en-US" dirty="0"/>
              <a:t>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13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a:t>
            </a:r>
          </a:p>
          <a:p>
            <a:r>
              <a:rPr lang="en-US" dirty="0"/>
              <a:t>The starting process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243282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all three requests are sent out concurrently.  </a:t>
            </a:r>
          </a:p>
        </p:txBody>
      </p:sp>
    </p:spTree>
    <p:extLst>
      <p:ext uri="{BB962C8B-B14F-4D97-AF65-F5344CB8AC3E}">
        <p14:creationId xmlns:p14="http://schemas.microsoft.com/office/powerpoint/2010/main" val="3329866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39F5-643D-BB20-5928-E0CBC105774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838200" y="1631794"/>
            <a:ext cx="689656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"Three requests made"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EEB0647A-FD84-88CA-AE13-A167A669C61B}"/>
              </a:ext>
            </a:extLst>
          </p:cNvPr>
          <p:cNvSpPr txBox="1"/>
          <p:nvPr/>
        </p:nvSpPr>
        <p:spPr>
          <a:xfrm>
            <a:off x="502932" y="4641405"/>
            <a:ext cx="10916928"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example2.ts</a:t>
            </a:r>
          </a:p>
          <a:p>
            <a:r>
              <a:rPr lang="en-US" sz="1800" dirty="0">
                <a:solidFill>
                  <a:prstClr val="black"/>
                </a:solidFill>
                <a:latin typeface="Lucida Console" panose="020B0609040504020204" pitchFamily="49" charset="0"/>
              </a:rPr>
              <a:t>Three requests made</a:t>
            </a:r>
          </a:p>
          <a:p>
            <a:r>
              <a:rPr lang="en-US" sz="1800" dirty="0">
                <a:solidFill>
                  <a:prstClr val="black"/>
                </a:solidFill>
                <a:latin typeface="Lucida Console" panose="020B0609040504020204" pitchFamily="49" charset="0"/>
              </a:rPr>
              <a:t>For request 2, server replied:  This is GET number 280 on the current server</a:t>
            </a:r>
          </a:p>
          <a:p>
            <a:r>
              <a:rPr lang="en-US" sz="1800" dirty="0">
                <a:solidFill>
                  <a:prstClr val="black"/>
                </a:solidFill>
                <a:latin typeface="Lucida Console" panose="020B0609040504020204" pitchFamily="49" charset="0"/>
              </a:rPr>
              <a:t>For request 3, server replied:  This is GET number 281 on the current server</a:t>
            </a:r>
          </a:p>
          <a:p>
            <a:r>
              <a:rPr lang="en-US" sz="1800" dirty="0">
                <a:solidFill>
                  <a:prstClr val="black"/>
                </a:solidFill>
                <a:latin typeface="Lucida Console" panose="020B0609040504020204" pitchFamily="49" charset="0"/>
              </a:rPr>
              <a:t>For request 1, server replied:  This is GET number 282 on the current server</a:t>
            </a:r>
          </a:p>
        </p:txBody>
      </p:sp>
      <p:sp>
        <p:nvSpPr>
          <p:cNvPr id="9" name="Arrow: Down 8">
            <a:extLst>
              <a:ext uri="{FF2B5EF4-FFF2-40B4-BE49-F238E27FC236}">
                <a16:creationId xmlns:a16="http://schemas.microsoft.com/office/drawing/2014/main" id="{C5D43409-349B-BD6B-9FBC-06D3B09E95A8}"/>
              </a:ext>
            </a:extLst>
          </p:cNvPr>
          <p:cNvSpPr/>
          <p:nvPr/>
        </p:nvSpPr>
        <p:spPr>
          <a:xfrm>
            <a:off x="3945729" y="419326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68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Awaiting a promise prevents your method from continuing</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1" y="4413151"/>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1, server replied:  This is GET number 37 on the current server</a:t>
            </a:r>
          </a:p>
          <a:p>
            <a:r>
              <a:rPr lang="en-US" sz="1800" dirty="0">
                <a:solidFill>
                  <a:prstClr val="black"/>
                </a:solidFill>
                <a:latin typeface="Lucida Console" panose="020B0609040504020204" pitchFamily="49" charset="0"/>
              </a:rPr>
              <a:t>For request 2, server replied:  This is GET number 38 on the current server</a:t>
            </a:r>
          </a:p>
          <a:p>
            <a:r>
              <a:rPr lang="en-US" sz="1800" dirty="0">
                <a:solidFill>
                  <a:prstClr val="black"/>
                </a:solidFill>
                <a:latin typeface="Lucida Console" panose="020B0609040504020204" pitchFamily="49" charset="0"/>
              </a:rPr>
              <a:t>For request 3, server replied:  This is GET number 39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364.0822000205517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8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A7E9-8FE6-9D62-342E-CF2D894BE48B}"/>
              </a:ext>
            </a:extLst>
          </p:cNvPr>
          <p:cNvSpPr>
            <a:spLocks noGrp="1"/>
          </p:cNvSpPr>
          <p:nvPr>
            <p:ph type="title"/>
          </p:nvPr>
        </p:nvSpPr>
        <p:spPr/>
        <p:txBody>
          <a:bodyPr/>
          <a:lstStyle/>
          <a:p>
            <a:r>
              <a:rPr lang="en-US" dirty="0" err="1"/>
              <a:t>Promise.all</a:t>
            </a:r>
            <a:r>
              <a:rPr lang="en-US" dirty="0"/>
              <a:t> starts several promises concurrently</a:t>
            </a:r>
          </a:p>
        </p:txBody>
      </p:sp>
      <p:sp>
        <p:nvSpPr>
          <p:cNvPr id="4" name="Slide Number Placeholder 3">
            <a:extLst>
              <a:ext uri="{FF2B5EF4-FFF2-40B4-BE49-F238E27FC236}">
                <a16:creationId xmlns:a16="http://schemas.microsoft.com/office/drawing/2014/main" id="{56602B34-A116-84B7-4032-DC563580C8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FEDCBE-5B9E-724C-02E1-8F24450178AC}"/>
              </a:ext>
            </a:extLst>
          </p:cNvPr>
          <p:cNvSpPr txBox="1"/>
          <p:nvPr/>
        </p:nvSpPr>
        <p:spPr>
          <a:xfrm>
            <a:off x="838200" y="1717036"/>
            <a:ext cx="9686925" cy="294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62A3C88-75C1-19AE-F396-A1956F8D411B}"/>
              </a:ext>
            </a:extLst>
          </p:cNvPr>
          <p:cNvSpPr/>
          <p:nvPr/>
        </p:nvSpPr>
        <p:spPr>
          <a:xfrm>
            <a:off x="2113287" y="1960035"/>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Content Placeholder 2">
            <a:extLst>
              <a:ext uri="{FF2B5EF4-FFF2-40B4-BE49-F238E27FC236}">
                <a16:creationId xmlns:a16="http://schemas.microsoft.com/office/drawing/2014/main" id="{DA07F616-1AF9-6A04-B980-C36F39EF3C73}"/>
              </a:ext>
            </a:extLst>
          </p:cNvPr>
          <p:cNvSpPr txBox="1">
            <a:spLocks/>
          </p:cNvSpPr>
          <p:nvPr/>
        </p:nvSpPr>
        <p:spPr>
          <a:xfrm>
            <a:off x="838200" y="4549731"/>
            <a:ext cx="8382000" cy="1518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Promise.all</a:t>
            </a:r>
            <a:r>
              <a:rPr lang="en-US" sz="2400" b="1" dirty="0"/>
              <a:t> </a:t>
            </a:r>
            <a:r>
              <a:rPr lang="en-US" sz="2400" dirty="0"/>
              <a:t>takes a list of promises and runs them all concurrently.</a:t>
            </a:r>
          </a:p>
          <a:p>
            <a:r>
              <a:rPr lang="en-US" sz="2400" dirty="0"/>
              <a:t>It finishes when all the promises have finished.</a:t>
            </a:r>
          </a:p>
        </p:txBody>
      </p:sp>
    </p:spTree>
    <p:extLst>
      <p:ext uri="{BB962C8B-B14F-4D97-AF65-F5344CB8AC3E}">
        <p14:creationId xmlns:p14="http://schemas.microsoft.com/office/powerpoint/2010/main" val="40580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err="1"/>
              <a:t>Promise.all</a:t>
            </a:r>
            <a:r>
              <a:rPr lang="en-US" dirty="0"/>
              <a:t> allows for concurrency</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3170099"/>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0" y="5064660"/>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2, server replied:  This is GET number 58 on the current server</a:t>
            </a:r>
          </a:p>
          <a:p>
            <a:r>
              <a:rPr lang="en-US" sz="1800" dirty="0">
                <a:solidFill>
                  <a:prstClr val="black"/>
                </a:solidFill>
                <a:latin typeface="Lucida Console" panose="020B0609040504020204" pitchFamily="49" charset="0"/>
              </a:rPr>
              <a:t>For request 1, server replied:  This is GET number 59 on the current server</a:t>
            </a:r>
          </a:p>
          <a:p>
            <a:r>
              <a:rPr lang="en-US" sz="1800" dirty="0">
                <a:solidFill>
                  <a:prstClr val="black"/>
                </a:solidFill>
                <a:latin typeface="Lucida Console" panose="020B0609040504020204" pitchFamily="49" charset="0"/>
              </a:rPr>
              <a:t>For request 3, server replied:  This is GET number 60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203.7674999833107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68517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Patterns for Concurrent Code:</a:t>
            </a:r>
            <a:br>
              <a:rPr lang="en-US" dirty="0"/>
            </a:br>
            <a:r>
              <a:rPr lang="en-US" dirty="0"/>
              <a:t>Example: Using a Web Service</a:t>
            </a:r>
          </a:p>
        </p:txBody>
      </p:sp>
      <p:sp>
        <p:nvSpPr>
          <p:cNvPr id="5" name="Rectangle 4">
            <a:extLst>
              <a:ext uri="{FF2B5EF4-FFF2-40B4-BE49-F238E27FC236}">
                <a16:creationId xmlns:a16="http://schemas.microsoft.com/office/drawing/2014/main" id="{2F74EBD6-035E-4640-9C63-B8599DE6E133}"/>
              </a:ext>
            </a:extLst>
          </p:cNvPr>
          <p:cNvSpPr/>
          <p:nvPr/>
        </p:nvSpPr>
        <p:spPr>
          <a:xfrm>
            <a:off x="838200" y="2035229"/>
            <a:ext cx="9563100" cy="4770537"/>
          </a:xfrm>
          <a:prstGeom prst="rect">
            <a:avLst/>
          </a:prstGeom>
        </p:spPr>
        <p:txBody>
          <a:bodyPr wrap="square">
            <a:spAutoFit/>
          </a:bodyPr>
          <a:lstStyle/>
          <a:p>
            <a:pPr algn="l"/>
            <a:r>
              <a:rPr lang="en-US" sz="1600" dirty="0">
                <a:solidFill>
                  <a:srgbClr val="000000"/>
                </a:solidFill>
                <a:latin typeface="Consolas" panose="020B0609020204030204" pitchFamily="49" charset="0"/>
              </a:rPr>
              <a:t>POST /transcripts    </a:t>
            </a:r>
          </a:p>
          <a:p>
            <a:pPr algn="l"/>
            <a:r>
              <a:rPr lang="en-US" sz="1600" dirty="0">
                <a:solidFill>
                  <a:srgbClr val="000000"/>
                </a:solidFill>
                <a:latin typeface="Consolas" panose="020B0609020204030204" pitchFamily="49" charset="0"/>
              </a:rPr>
              <a:t> -- adds a new student to the database, </a:t>
            </a:r>
          </a:p>
          <a:p>
            <a:pPr algn="l"/>
            <a:r>
              <a:rPr lang="en-US" sz="1600" dirty="0">
                <a:solidFill>
                  <a:srgbClr val="000000"/>
                </a:solidFill>
                <a:latin typeface="Consolas" panose="020B0609020204030204" pitchFamily="49" charset="0"/>
              </a:rPr>
              <a:t> -- returns an ID for this student. </a:t>
            </a:r>
          </a:p>
          <a:p>
            <a:pPr algn="l"/>
            <a:r>
              <a:rPr lang="en-US" sz="1600" dirty="0">
                <a:solidFill>
                  <a:srgbClr val="000000"/>
                </a:solidFill>
                <a:latin typeface="Consolas" panose="020B0609020204030204" pitchFamily="49" charset="0"/>
              </a:rPr>
              <a:t> -- requires a body parameter 'name'</a:t>
            </a:r>
            <a:endParaRPr lang="en-US" sz="1600" dirty="0">
              <a:solidFill>
                <a:srgbClr val="000000"/>
              </a:solidFill>
              <a:highlight>
                <a:srgbClr val="FFFF00"/>
              </a:highlight>
              <a:latin typeface="Consolas" panose="020B0609020204030204" pitchFamily="49" charset="0"/>
            </a:endParaRPr>
          </a:p>
          <a:p>
            <a:pPr algn="l"/>
            <a:r>
              <a:rPr lang="en-US" sz="1600" dirty="0">
                <a:solidFill>
                  <a:srgbClr val="000000"/>
                </a:solidFill>
                <a:latin typeface="Consolas" panose="020B0609020204030204" pitchFamily="49" charset="0"/>
              </a:rPr>
              <a:t> -- Multiple students may have the same name.</a:t>
            </a:r>
          </a:p>
          <a:p>
            <a:pPr algn="l"/>
            <a:r>
              <a:rPr lang="en-US" sz="1600" dirty="0">
                <a:solidFill>
                  <a:srgbClr val="000000"/>
                </a:solidFill>
                <a:latin typeface="Consolas" panose="020B0609020204030204" pitchFamily="49" charset="0"/>
              </a:rPr>
              <a:t>GET  /transcripts/:ID           </a:t>
            </a:r>
          </a:p>
          <a:p>
            <a:pPr algn="l"/>
            <a:r>
              <a:rPr lang="en-US" sz="1600" dirty="0">
                <a:solidFill>
                  <a:srgbClr val="000000"/>
                </a:solidFill>
                <a:latin typeface="Consolas" panose="020B0609020204030204" pitchFamily="49" charset="0"/>
              </a:rPr>
              <a:t> -- returns transcript for student with given ID.  Fails if no such student</a:t>
            </a:r>
          </a:p>
          <a:p>
            <a:pPr algn="l"/>
            <a:r>
              <a:rPr lang="en-US" sz="1600" dirty="0">
                <a:solidFill>
                  <a:srgbClr val="000000"/>
                </a:solidFill>
                <a:latin typeface="Consolas" panose="020B0609020204030204" pitchFamily="49" charset="0"/>
              </a:rPr>
              <a:t>DELETE /transcripts/:ID          </a:t>
            </a:r>
          </a:p>
          <a:p>
            <a:pPr algn="l"/>
            <a:r>
              <a:rPr lang="en-US" sz="1600" dirty="0">
                <a:solidFill>
                  <a:srgbClr val="000000"/>
                </a:solidFill>
                <a:latin typeface="Consolas" panose="020B0609020204030204" pitchFamily="49" charset="0"/>
              </a:rPr>
              <a:t> -- deletes transcript for student with the given ID, fails if no such student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POST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 adds an entry in this student's transcript with given name and course.  </a:t>
            </a:r>
          </a:p>
          <a:p>
            <a:pPr algn="l"/>
            <a:r>
              <a:rPr lang="en-US" sz="1600" dirty="0">
                <a:solidFill>
                  <a:srgbClr val="000000"/>
                </a:solidFill>
                <a:latin typeface="Consolas" panose="020B0609020204030204" pitchFamily="49" charset="0"/>
              </a:rPr>
              <a:t> -- Requires a body parameter 'grade’</a:t>
            </a:r>
          </a:p>
          <a:p>
            <a:pPr algn="l"/>
            <a:r>
              <a:rPr lang="en-US" sz="1600" dirty="0">
                <a:solidFill>
                  <a:srgbClr val="000000"/>
                </a:solidFill>
                <a:latin typeface="Consolas" panose="020B0609020204030204" pitchFamily="49" charset="0"/>
              </a:rPr>
              <a:t> -- Fails if there is already an entry for this course in the student's transcript </a:t>
            </a:r>
          </a:p>
          <a:p>
            <a:pPr algn="l"/>
            <a:r>
              <a:rPr lang="en-US" sz="1600" dirty="0">
                <a:solidFill>
                  <a:srgbClr val="000000"/>
                </a:solidFill>
                <a:latin typeface="Consolas" panose="020B0609020204030204" pitchFamily="49" charset="0"/>
              </a:rPr>
              <a:t>GET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 returns the student's grade in the specified course.  </a:t>
            </a:r>
          </a:p>
          <a:p>
            <a:pPr algn="l"/>
            <a:r>
              <a:rPr lang="en-US" sz="1600" dirty="0">
                <a:solidFill>
                  <a:srgbClr val="000000"/>
                </a:solidFill>
                <a:latin typeface="Consolas" panose="020B0609020204030204" pitchFamily="49" charset="0"/>
              </a:rPr>
              <a:t> -- Fails if student or course is missing.</a:t>
            </a:r>
          </a:p>
          <a:p>
            <a:pPr algn="l"/>
            <a:r>
              <a:rPr lang="en-US" sz="1600" dirty="0">
                <a:solidFill>
                  <a:srgbClr val="000000"/>
                </a:solidFill>
                <a:latin typeface="Consolas" panose="020B0609020204030204" pitchFamily="49" charset="0"/>
              </a:rPr>
              <a:t>GET  /</a:t>
            </a:r>
            <a:r>
              <a:rPr lang="en-US" sz="1600" dirty="0" err="1">
                <a:solidFill>
                  <a:srgbClr val="000000"/>
                </a:solidFill>
                <a:latin typeface="Consolas" panose="020B0609020204030204" pitchFamily="49" charset="0"/>
              </a:rPr>
              <a:t>studentids?name</a:t>
            </a:r>
            <a:r>
              <a:rPr lang="en-US" sz="1600" dirty="0">
                <a:solidFill>
                  <a:srgbClr val="000000"/>
                </a:solidFill>
                <a:latin typeface="Consolas" panose="020B0609020204030204" pitchFamily="49" charset="0"/>
              </a:rPr>
              <a:t>=string     </a:t>
            </a:r>
          </a:p>
          <a:p>
            <a:pPr algn="l"/>
            <a:r>
              <a:rPr lang="en-US" sz="1600" dirty="0">
                <a:solidFill>
                  <a:srgbClr val="000000"/>
                </a:solidFill>
                <a:latin typeface="Consolas" panose="020B0609020204030204" pitchFamily="49" charset="0"/>
              </a:rPr>
              <a:t> -- returns list of IDs for student with the given name</a:t>
            </a:r>
          </a:p>
          <a:p>
            <a:pPr algn="l"/>
            <a:endParaRPr lang="en-US" sz="16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06CAC18-7AA2-C52F-8BFD-86B4E690FA34}"/>
              </a:ext>
            </a:extLst>
          </p:cNvPr>
          <p:cNvSpPr/>
          <p:nvPr/>
        </p:nvSpPr>
        <p:spPr>
          <a:xfrm>
            <a:off x="7529512" y="1770009"/>
            <a:ext cx="3533775" cy="1314450"/>
          </a:xfrm>
          <a:prstGeom prst="roundRect">
            <a:avLst/>
          </a:prstGeom>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2800" dirty="0">
                <a:solidFill>
                  <a:schemeClr val="tx1"/>
                </a:solidFill>
              </a:rPr>
              <a:t>Here is a web service we’d like to talk to.</a:t>
            </a:r>
          </a:p>
        </p:txBody>
      </p:sp>
    </p:spTree>
    <p:extLst>
      <p:ext uri="{BB962C8B-B14F-4D97-AF65-F5344CB8AC3E}">
        <p14:creationId xmlns:p14="http://schemas.microsoft.com/office/powerpoint/2010/main" val="146615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2559829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079278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231431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2563281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834438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779387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..then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79119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64415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1302707" y="1909941"/>
            <a:ext cx="970767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You can find the instructions and the starter code {on the activity page} linked under Module 5 on the course webpage</a:t>
            </a:r>
          </a:p>
        </p:txBody>
      </p:sp>
    </p:spTree>
    <p:extLst>
      <p:ext uri="{BB962C8B-B14F-4D97-AF65-F5344CB8AC3E}">
        <p14:creationId xmlns:p14="http://schemas.microsoft.com/office/powerpoint/2010/main" val="43990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2490106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176297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Additional Topics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28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E48C-7DF7-CFF4-A102-2C8AA719E8CB}"/>
              </a:ext>
            </a:extLst>
          </p:cNvPr>
          <p:cNvSpPr>
            <a:spLocks noGrp="1"/>
          </p:cNvSpPr>
          <p:nvPr>
            <p:ph type="title"/>
          </p:nvPr>
        </p:nvSpPr>
        <p:spPr/>
        <p:txBody>
          <a:bodyPr/>
          <a:lstStyle/>
          <a:p>
            <a:r>
              <a:rPr lang="en-US" dirty="0"/>
              <a:t>Async functions use Promises Under the Hood</a:t>
            </a:r>
          </a:p>
        </p:txBody>
      </p:sp>
      <p:sp>
        <p:nvSpPr>
          <p:cNvPr id="3" name="Content Placeholder 2">
            <a:extLst>
              <a:ext uri="{FF2B5EF4-FFF2-40B4-BE49-F238E27FC236}">
                <a16:creationId xmlns:a16="http://schemas.microsoft.com/office/drawing/2014/main" id="{D94C0420-7FD4-279D-3DAF-86AFA6DBC2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CCF1D1-C6F4-344E-6EEC-62A93619DB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47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3076240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889517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3" name="Rules of the road:…"/>
          <p:cNvSpPr txBox="1">
            <a:spLocks noGrp="1"/>
          </p:cNvSpPr>
          <p:nvPr>
            <p:ph idx="1"/>
          </p:nvPr>
        </p:nvSpPr>
        <p:spPr>
          <a:xfrm>
            <a:off x="838199" y="1500160"/>
            <a:ext cx="10626213" cy="2442015"/>
          </a:xfrm>
          <a:prstGeom prst="rect">
            <a:avLst/>
          </a:prstGeom>
        </p:spPr>
        <p:txBody>
          <a:bodyPr>
            <a:normAutofit/>
          </a:bodyPr>
          <a:lstStyle/>
          <a:p>
            <a:pPr marL="274320" indent="-289560" defTabSz="1158211">
              <a:spcBef>
                <a:spcPts val="2100"/>
              </a:spcBef>
              <a:defRPr sz="4560"/>
            </a:pPr>
            <a:r>
              <a:rPr sz="2000" dirty="0"/>
              <a:t>You can only call </a:t>
            </a:r>
            <a:r>
              <a:rPr sz="2000" b="1" dirty="0">
                <a:solidFill>
                  <a:srgbClr val="011480"/>
                </a:solidFill>
              </a:rPr>
              <a:t>await</a:t>
            </a:r>
            <a:r>
              <a:rPr sz="2000" dirty="0"/>
              <a:t> from a function that is </a:t>
            </a:r>
            <a:r>
              <a:rPr sz="2000" b="1" dirty="0">
                <a:solidFill>
                  <a:srgbClr val="011480"/>
                </a:solidFill>
              </a:rPr>
              <a:t>async</a:t>
            </a:r>
          </a:p>
          <a:p>
            <a:pPr marL="274320" indent="-289560" defTabSz="1158211">
              <a:spcBef>
                <a:spcPts val="2100"/>
              </a:spcBef>
              <a:defRPr sz="4560"/>
            </a:pPr>
            <a:r>
              <a:rPr sz="2000" dirty="0"/>
              <a:t>You can only </a:t>
            </a:r>
            <a:r>
              <a:rPr sz="2000" b="1" dirty="0">
                <a:solidFill>
                  <a:srgbClr val="011480"/>
                </a:solidFill>
              </a:rPr>
              <a:t>await</a:t>
            </a:r>
            <a:r>
              <a:rPr sz="2000" dirty="0"/>
              <a:t> on functions that return a </a:t>
            </a:r>
            <a:r>
              <a:rPr sz="2000" b="1" dirty="0">
                <a:solidFill>
                  <a:srgbClr val="66187A"/>
                </a:solidFill>
              </a:rPr>
              <a:t>Promise</a:t>
            </a:r>
          </a:p>
          <a:p>
            <a:pPr marL="274320" indent="-289560" defTabSz="1158211">
              <a:spcBef>
                <a:spcPts val="2100"/>
              </a:spcBef>
              <a:defRPr sz="4560"/>
            </a:pPr>
            <a:r>
              <a:rPr sz="2000" dirty="0"/>
              <a:t>Beware: </a:t>
            </a:r>
            <a:r>
              <a:rPr sz="2000" b="1" dirty="0">
                <a:solidFill>
                  <a:srgbClr val="011480"/>
                </a:solidFill>
              </a:rPr>
              <a:t>await</a:t>
            </a:r>
            <a:r>
              <a:rPr sz="2000" dirty="0"/>
              <a:t> makes your code synchronous (this is what we want it for)!</a:t>
            </a:r>
          </a:p>
          <a:p>
            <a:pPr marL="274320" indent="-289560" defTabSz="1158211">
              <a:spcBef>
                <a:spcPts val="2100"/>
              </a:spcBef>
              <a:defRPr sz="4560"/>
            </a:pPr>
            <a:r>
              <a:rPr sz="2000" dirty="0"/>
              <a:t>Handle errors using try/catch</a:t>
            </a:r>
            <a:r>
              <a:rPr lang="en-US" sz="2000" dirty="0"/>
              <a:t> instead of “catch” (common gotcha with promises)</a:t>
            </a:r>
            <a:endParaRPr sz="2000" dirty="0"/>
          </a:p>
        </p:txBody>
      </p:sp>
      <p:sp>
        <p:nvSpPr>
          <p:cNvPr id="571" name="axios.get('https://rest-example.covey.town/').then(response =&gt; {…"/>
          <p:cNvSpPr txBox="1"/>
          <p:nvPr/>
        </p:nvSpPr>
        <p:spPr>
          <a:xfrm>
            <a:off x="6377294" y="3748311"/>
            <a:ext cx="5745880" cy="244201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algn="l"/>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makeOneGetRequestNoAsync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then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response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p:txBody>
      </p:sp>
      <p:sp>
        <p:nvSpPr>
          <p:cNvPr id="572" name="async function axiosAwaitExample() {…"/>
          <p:cNvSpPr txBox="1"/>
          <p:nvPr/>
        </p:nvSpPr>
        <p:spPr>
          <a:xfrm>
            <a:off x="229593" y="3748311"/>
            <a:ext cx="5990538" cy="263661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response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await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 (</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a:p>
            <a:pPr algn="l" defTabSz="228600">
              <a:defRPr sz="2000">
                <a:solidFill>
                  <a:srgbClr val="000000"/>
                </a:solidFill>
                <a:latin typeface="Courier"/>
                <a:ea typeface="Courier"/>
                <a:cs typeface="Courier"/>
                <a:sym typeface="Courier"/>
              </a:defRPr>
            </a:pPr>
            <a:endParaRPr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45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1136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E845A-6C21-E299-5E23-865D28DF2E46}"/>
              </a:ext>
            </a:extLst>
          </p:cNvPr>
          <p:cNvSpPr>
            <a:spLocks noGrp="1"/>
          </p:cNvSpPr>
          <p:nvPr>
            <p:ph type="title"/>
          </p:nvPr>
        </p:nvSpPr>
        <p:spPr/>
        <p:txBody>
          <a:bodyPr/>
          <a:lstStyle/>
          <a:p>
            <a:r>
              <a:rPr lang="en-US" dirty="0"/>
              <a:t>Explanation</a:t>
            </a:r>
          </a:p>
        </p:txBody>
      </p:sp>
      <p:sp>
        <p:nvSpPr>
          <p:cNvPr id="4" name="Slide Number Placeholder 3">
            <a:extLst>
              <a:ext uri="{FF2B5EF4-FFF2-40B4-BE49-F238E27FC236}">
                <a16:creationId xmlns:a16="http://schemas.microsoft.com/office/drawing/2014/main" id="{2FC0D95B-D9D5-14F1-35B4-6423725BC7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A3DC80F-D8BC-C139-A69D-414E9048A302}"/>
              </a:ext>
            </a:extLst>
          </p:cNvPr>
          <p:cNvSpPr>
            <a:spLocks noGrp="1"/>
          </p:cNvSpPr>
          <p:nvPr>
            <p:ph idx="1"/>
          </p:nvPr>
        </p:nvSpPr>
        <p:spPr>
          <a:xfrm>
            <a:off x="838199" y="1500160"/>
            <a:ext cx="10515601" cy="4351338"/>
          </a:xfrm>
        </p:spPr>
        <p:txBody>
          <a:bodyPr>
            <a:normAutofit/>
          </a:bodyPr>
          <a:lstStyle/>
          <a:p>
            <a:r>
              <a:rPr lang="en-US" sz="2400" dirty="0"/>
              <a:t>In the JS run-to-completion semantics, statement 3 is guaranteed to run immediately after statement 2, so the only possible orders of execution are:</a:t>
            </a:r>
          </a:p>
          <a:p>
            <a:pPr marL="457200" lvl="1" indent="0">
              <a:buNone/>
            </a:pPr>
            <a:r>
              <a:rPr lang="en-US" dirty="0"/>
              <a:t>1,2,3   (1 runs before 2 and 3, final value of x is 4)</a:t>
            </a:r>
          </a:p>
          <a:p>
            <a:pPr marL="457200" lvl="1" indent="0">
              <a:buNone/>
            </a:pPr>
            <a:r>
              <a:rPr lang="en-US" dirty="0"/>
              <a:t>2,3,1   (2 and 3 run before 1, final value of x is 6)</a:t>
            </a:r>
          </a:p>
          <a:p>
            <a:pPr marL="0" indent="0">
              <a:buNone/>
            </a:pPr>
            <a:endParaRPr lang="en-US" sz="2400" dirty="0"/>
          </a:p>
          <a:p>
            <a:r>
              <a:rPr lang="en-US" sz="2400" dirty="0"/>
              <a:t>In an interrupt-based model, it is possible that statement 1 runs </a:t>
            </a:r>
            <a:r>
              <a:rPr lang="en-US" sz="2400" b="1" dirty="0"/>
              <a:t>BETWEEN </a:t>
            </a:r>
            <a:r>
              <a:rPr lang="en-US" sz="2400" dirty="0"/>
              <a:t>statement 2 and statement 3, yielding the order of execution</a:t>
            </a:r>
          </a:p>
          <a:p>
            <a:pPr marL="457200" lvl="1" indent="0">
              <a:buNone/>
            </a:pPr>
            <a:r>
              <a:rPr lang="en-US" dirty="0"/>
              <a:t>2,1,3  (final value of x is 5).</a:t>
            </a:r>
          </a:p>
          <a:p>
            <a:pPr marL="0" indent="0">
              <a:buNone/>
            </a:pPr>
            <a:endParaRPr lang="en-US" dirty="0"/>
          </a:p>
        </p:txBody>
      </p:sp>
    </p:spTree>
    <p:extLst>
      <p:ext uri="{BB962C8B-B14F-4D97-AF65-F5344CB8AC3E}">
        <p14:creationId xmlns:p14="http://schemas.microsoft.com/office/powerpoint/2010/main" val="3507823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E40-7E11-7541-718E-1893A975BC79}"/>
              </a:ext>
            </a:extLst>
          </p:cNvPr>
          <p:cNvSpPr>
            <a:spLocks noGrp="1"/>
          </p:cNvSpPr>
          <p:nvPr>
            <p:ph type="title"/>
          </p:nvPr>
        </p:nvSpPr>
        <p:spPr/>
        <p:txBody>
          <a:bodyPr/>
          <a:lstStyle/>
          <a:p>
            <a:r>
              <a:rPr lang="en-US" dirty="0"/>
              <a:t>Explanation (2)</a:t>
            </a:r>
          </a:p>
        </p:txBody>
      </p:sp>
      <p:sp>
        <p:nvSpPr>
          <p:cNvPr id="3" name="Content Placeholder 2">
            <a:extLst>
              <a:ext uri="{FF2B5EF4-FFF2-40B4-BE49-F238E27FC236}">
                <a16:creationId xmlns:a16="http://schemas.microsoft.com/office/drawing/2014/main" id="{7ED290E9-223E-6549-3BC8-D50F5F575922}"/>
              </a:ext>
            </a:extLst>
          </p:cNvPr>
          <p:cNvSpPr>
            <a:spLocks noGrp="1"/>
          </p:cNvSpPr>
          <p:nvPr>
            <p:ph idx="1"/>
          </p:nvPr>
        </p:nvSpPr>
        <p:spPr>
          <a:xfrm>
            <a:off x="838199" y="1500160"/>
            <a:ext cx="8885903" cy="4351338"/>
          </a:xfrm>
        </p:spPr>
        <p:txBody>
          <a:bodyPr/>
          <a:lstStyle/>
          <a:p>
            <a:r>
              <a:rPr lang="en-US" dirty="0"/>
              <a:t>Notice that there is still a data race between statement 1 and statements 2 and 3; </a:t>
            </a:r>
          </a:p>
          <a:p>
            <a:r>
              <a:rPr lang="en-US" dirty="0"/>
              <a:t>Run-to-completion semantics does not eliminate data races entirely, but it makes them much rarer.</a:t>
            </a:r>
          </a:p>
        </p:txBody>
      </p:sp>
      <p:sp>
        <p:nvSpPr>
          <p:cNvPr id="4" name="Slide Number Placeholder 3">
            <a:extLst>
              <a:ext uri="{FF2B5EF4-FFF2-40B4-BE49-F238E27FC236}">
                <a16:creationId xmlns:a16="http://schemas.microsoft.com/office/drawing/2014/main" id="{DF71DBE9-1C15-4728-9B4D-8224041EF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85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573365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133822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AF1E-2FFE-586C-33E7-E677BEE57BD1}"/>
              </a:ext>
            </a:extLst>
          </p:cNvPr>
          <p:cNvSpPr>
            <a:spLocks noGrp="1"/>
          </p:cNvSpPr>
          <p:nvPr>
            <p:ph type="title"/>
          </p:nvPr>
        </p:nvSpPr>
        <p:spPr/>
        <p:txBody>
          <a:bodyPr>
            <a:normAutofit fontScale="90000"/>
          </a:bodyPr>
          <a:lstStyle/>
          <a:p>
            <a:r>
              <a:rPr lang="en-US" dirty="0"/>
              <a:t>JavaScript/TypeScript implements Cooperative Multiprocessing Using “run-to-completion” semantics </a:t>
            </a:r>
          </a:p>
        </p:txBody>
      </p:sp>
      <p:sp>
        <p:nvSpPr>
          <p:cNvPr id="4" name="Text Placeholder 3">
            <a:extLst>
              <a:ext uri="{FF2B5EF4-FFF2-40B4-BE49-F238E27FC236}">
                <a16:creationId xmlns:a16="http://schemas.microsoft.com/office/drawing/2014/main" id="{729E987D-F194-468B-D74B-3F49F86104CC}"/>
              </a:ext>
            </a:extLst>
          </p:cNvPr>
          <p:cNvSpPr>
            <a:spLocks noGrp="1"/>
          </p:cNvSpPr>
          <p:nvPr>
            <p:ph idx="1"/>
          </p:nvPr>
        </p:nvSpPr>
        <p:spPr/>
        <p:txBody>
          <a:bodyPr/>
          <a:lstStyle/>
          <a:p>
            <a:r>
              <a:rPr lang="en-US" dirty="0"/>
              <a:t>JS has primitives that allow one computation to start another computation that runs concurrently with the first.</a:t>
            </a:r>
          </a:p>
          <a:p>
            <a:r>
              <a:rPr lang="en-US" dirty="0"/>
              <a:t>These are almost always IO operations.</a:t>
            </a:r>
          </a:p>
          <a:p>
            <a:r>
              <a:rPr lang="en-US" dirty="0"/>
              <a:t>However, the original computation </a:t>
            </a:r>
            <a:r>
              <a:rPr lang="en-US" b="1" dirty="0"/>
              <a:t>always runs to completion. </a:t>
            </a:r>
          </a:p>
        </p:txBody>
      </p:sp>
    </p:spTree>
    <p:extLst>
      <p:ext uri="{BB962C8B-B14F-4D97-AF65-F5344CB8AC3E}">
        <p14:creationId xmlns:p14="http://schemas.microsoft.com/office/powerpoint/2010/main" val="18356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Run-to-completion semantics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runs continuously until it is either suspended or completed.</a:t>
            </a:r>
          </a:p>
          <a:p>
            <a:pPr lvl="1"/>
            <a:r>
              <a:rPr lang="en-US" dirty="0"/>
              <a:t>This means that only one of your computations is running at any time (in addition to whatever asynchronous IO is running)  </a:t>
            </a:r>
          </a:p>
          <a:p>
            <a:r>
              <a:rPr lang="en-US" dirty="0"/>
              <a:t>A computation is suspended when it hits an ‘await’. The runtime system (node.js, for us) chooses what to do next. (In addition to whatever asynchronous IO it may be doing).</a:t>
            </a:r>
          </a:p>
        </p:txBody>
      </p:sp>
    </p:spTree>
    <p:extLst>
      <p:ext uri="{BB962C8B-B14F-4D97-AF65-F5344CB8AC3E}">
        <p14:creationId xmlns:p14="http://schemas.microsoft.com/office/powerpoint/2010/main" val="35503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688793-2B78-37E5-FD3C-E286510845AC}"/>
              </a:ext>
            </a:extLst>
          </p:cNvPr>
          <p:cNvSpPr txBox="1"/>
          <p:nvPr/>
        </p:nvSpPr>
        <p:spPr>
          <a:xfrm>
            <a:off x="922662" y="1706674"/>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Defining a concurrent computation</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D0C82362-3971-32E1-077A-8A739E543483}"/>
              </a:ext>
            </a:extLst>
          </p:cNvPr>
          <p:cNvSpPr/>
          <p:nvPr/>
        </p:nvSpPr>
        <p:spPr>
          <a:xfrm>
            <a:off x="922662" y="1700384"/>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998163" y="3582363"/>
            <a:ext cx="5489875" cy="4351338"/>
          </a:xfrm>
        </p:spPr>
        <p:txBody>
          <a:bodyPr>
            <a:normAutofit/>
          </a:bodyPr>
          <a:lstStyle/>
          <a:p>
            <a:r>
              <a:rPr lang="en-US" sz="2400" b="0" dirty="0">
                <a:effectLst/>
              </a:rPr>
              <a:t>An </a:t>
            </a:r>
            <a:r>
              <a:rPr lang="en-US" sz="2400" b="0" dirty="0">
                <a:solidFill>
                  <a:srgbClr val="0000FF"/>
                </a:solidFill>
                <a:effectLst/>
              </a:rPr>
              <a:t>async</a:t>
            </a:r>
            <a:r>
              <a:rPr lang="en-US" sz="2400" b="0" dirty="0">
                <a:solidFill>
                  <a:srgbClr val="000000"/>
                </a:solidFill>
                <a:effectLst/>
              </a:rPr>
              <a:t> </a:t>
            </a:r>
            <a:r>
              <a:rPr lang="en-US" sz="2400" b="0" dirty="0">
                <a:solidFill>
                  <a:srgbClr val="0000FF"/>
                </a:solidFill>
                <a:effectLst/>
              </a:rPr>
              <a:t>function</a:t>
            </a:r>
            <a:r>
              <a:rPr lang="en-US" sz="2400" b="0" dirty="0">
                <a:effectLst/>
              </a:rPr>
              <a:t> is a function that </a:t>
            </a:r>
            <a:r>
              <a:rPr lang="en-US" sz="2400" dirty="0"/>
              <a:t>creates a </a:t>
            </a:r>
            <a:r>
              <a:rPr lang="en-US" sz="2400" b="0" dirty="0">
                <a:effectLst/>
              </a:rPr>
              <a:t>concurrent computation.</a:t>
            </a:r>
          </a:p>
          <a:p>
            <a:r>
              <a:rPr lang="en-US" sz="2400" dirty="0"/>
              <a:t>Calling the function will tell the operating system to start the computation.</a:t>
            </a:r>
          </a:p>
          <a:p>
            <a:r>
              <a:rPr lang="en-US" sz="2400" dirty="0"/>
              <a:t>TS vocabulary: </a:t>
            </a:r>
            <a:r>
              <a:rPr lang="en-US" sz="2400" b="0" dirty="0">
                <a:effectLst/>
              </a:rPr>
              <a:t>This computation is called a </a:t>
            </a:r>
            <a:r>
              <a:rPr lang="en-US" sz="2400" b="1" dirty="0">
                <a:effectLst/>
              </a:rPr>
              <a:t>promise</a:t>
            </a:r>
          </a:p>
          <a:p>
            <a:endParaRPr lang="en-US" sz="2400" b="0" dirty="0">
              <a:effectLst/>
            </a:endParaRPr>
          </a:p>
          <a:p>
            <a:pPr marL="0" indent="0">
              <a:buNone/>
            </a:pPr>
            <a:r>
              <a:rPr lang="en-US" sz="2400" dirty="0">
                <a:solidFill>
                  <a:srgbClr val="0000FF"/>
                </a:solidFill>
                <a:latin typeface="Consolas" panose="020B0609020204030204" pitchFamily="49" charset="0"/>
              </a:rPr>
              <a:t> </a:t>
            </a:r>
            <a:r>
              <a:rPr lang="en-US" sz="2400" b="0" dirty="0">
                <a:solidFill>
                  <a:srgbClr val="0000FF"/>
                </a:solidFill>
                <a:effectLst/>
                <a:latin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F65995AC-CB7A-C4BD-A863-E67B69B33F4F}"/>
              </a:ext>
            </a:extLst>
          </p:cNvPr>
          <p:cNvGrpSpPr/>
          <p:nvPr/>
        </p:nvGrpSpPr>
        <p:grpSpPr>
          <a:xfrm>
            <a:off x="6096000" y="1829593"/>
            <a:ext cx="5816972" cy="3941379"/>
            <a:chOff x="6096000" y="1829593"/>
            <a:chExt cx="5816972" cy="3941379"/>
          </a:xfrm>
        </p:grpSpPr>
        <p:sp>
          <p:nvSpPr>
            <p:cNvPr id="9" name="Content Placeholder 4">
              <a:extLst>
                <a:ext uri="{FF2B5EF4-FFF2-40B4-BE49-F238E27FC236}">
                  <a16:creationId xmlns:a16="http://schemas.microsoft.com/office/drawing/2014/main" id="{4E3489A6-7E79-3AE1-3CF1-86934ED802C3}"/>
                </a:ext>
              </a:extLst>
            </p:cNvPr>
            <p:cNvSpPr txBox="1">
              <a:spLocks/>
            </p:cNvSpPr>
            <p:nvPr/>
          </p:nvSpPr>
          <p:spPr>
            <a:xfrm>
              <a:off x="7326104" y="3898433"/>
              <a:ext cx="4586868" cy="187253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is the address of a server that returns the number of calls that have been made to this server.</a:t>
              </a:r>
            </a:p>
            <a:p>
              <a:pPr marL="0" indent="0">
                <a:buFont typeface="Arial" panose="020B0604020202020204" pitchFamily="34" charset="0"/>
                <a:buNone/>
              </a:pPr>
              <a:endParaRPr lang="en-US" sz="2000" dirty="0"/>
            </a:p>
            <a:p>
              <a:endParaRPr lang="en-US" sz="2000" dirty="0"/>
            </a:p>
            <a:p>
              <a:pPr marL="0" indent="0">
                <a:buFont typeface="Arial" panose="020B0604020202020204" pitchFamily="34" charset="0"/>
                <a:buNone/>
              </a:pPr>
              <a:r>
                <a:rPr lang="en-US" sz="2000" dirty="0">
                  <a:solidFill>
                    <a:srgbClr val="0000FF"/>
                  </a:solidFill>
                </a:rPr>
                <a:t>  </a:t>
              </a:r>
              <a:endParaRPr lang="en-US" sz="2000" dirty="0"/>
            </a:p>
          </p:txBody>
        </p:sp>
        <p:sp>
          <p:nvSpPr>
            <p:cNvPr id="10" name="Rectangle: Rounded Corners 9">
              <a:extLst>
                <a:ext uri="{FF2B5EF4-FFF2-40B4-BE49-F238E27FC236}">
                  <a16:creationId xmlns:a16="http://schemas.microsoft.com/office/drawing/2014/main" id="{8477E56B-3BAD-D27B-CC0D-B794915F2497}"/>
                </a:ext>
              </a:extLst>
            </p:cNvPr>
            <p:cNvSpPr/>
            <p:nvPr/>
          </p:nvSpPr>
          <p:spPr>
            <a:xfrm>
              <a:off x="6096000" y="1829593"/>
              <a:ext cx="5030872" cy="73358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1" name="Straight Arrow Connector 10">
              <a:extLst>
                <a:ext uri="{FF2B5EF4-FFF2-40B4-BE49-F238E27FC236}">
                  <a16:creationId xmlns:a16="http://schemas.microsoft.com/office/drawing/2014/main" id="{4581D022-E9AC-E7A6-DDA7-B3924338BA7F}"/>
                </a:ext>
              </a:extLst>
            </p:cNvPr>
            <p:cNvCxnSpPr>
              <a:cxnSpLocks/>
            </p:cNvCxnSpPr>
            <p:nvPr/>
          </p:nvCxnSpPr>
          <p:spPr>
            <a:xfrm flipH="1" flipV="1">
              <a:off x="8729829" y="2431632"/>
              <a:ext cx="776766" cy="1466801"/>
            </a:xfrm>
            <a:prstGeom prst="straightConnector1">
              <a:avLst/>
            </a:prstGeom>
            <a:ln w="38100">
              <a:solidFill>
                <a:srgbClr val="FF0000"/>
              </a:solidFill>
              <a:headEnd type="ova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68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2EA87-59EF-BBA9-DC1A-584FF9E62F05}"/>
              </a:ext>
            </a:extLst>
          </p:cNvPr>
          <p:cNvSpPr txBox="1"/>
          <p:nvPr/>
        </p:nvSpPr>
        <p:spPr>
          <a:xfrm>
            <a:off x="706093" y="1554529"/>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One concurrent computation can wait for the result of another one.</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1884876" y="3302999"/>
            <a:ext cx="8422248" cy="4351338"/>
          </a:xfrm>
        </p:spPr>
        <p:txBody>
          <a:bodyPr>
            <a:normAutofit/>
          </a:bodyPr>
          <a:lstStyle/>
          <a:p>
            <a:r>
              <a:rPr lang="en-US" sz="2400" b="0" dirty="0" err="1">
                <a:effectLst/>
              </a:rPr>
              <a:t>Axios.get</a:t>
            </a:r>
            <a:r>
              <a:rPr lang="en-US" sz="2400" b="0" dirty="0">
                <a:effectLst/>
              </a:rPr>
              <a:t> is also an async function, so it returns a promise (let’s call it </a:t>
            </a:r>
            <a:r>
              <a:rPr lang="en-US" sz="2400" b="1" dirty="0">
                <a:effectLst/>
              </a:rPr>
              <a:t>p</a:t>
            </a:r>
            <a:r>
              <a:rPr lang="en-US" sz="2400" b="0" dirty="0">
                <a:effectLst/>
              </a:rPr>
              <a:t>)</a:t>
            </a:r>
          </a:p>
          <a:p>
            <a:r>
              <a:rPr lang="en-US" sz="2400" b="0" dirty="0">
                <a:effectLst/>
              </a:rPr>
              <a:t>The </a:t>
            </a:r>
            <a:r>
              <a:rPr lang="en-US" sz="2400" b="1" dirty="0">
                <a:effectLst/>
              </a:rPr>
              <a:t>await</a:t>
            </a:r>
            <a:r>
              <a:rPr lang="en-US" sz="2400" dirty="0">
                <a:effectLst/>
              </a:rPr>
              <a:t> suspends the current computation until the promise </a:t>
            </a:r>
            <a:r>
              <a:rPr lang="en-US" sz="2400" b="1" dirty="0">
                <a:effectLst/>
              </a:rPr>
              <a:t>p</a:t>
            </a:r>
            <a:r>
              <a:rPr lang="en-US" sz="2400" dirty="0">
                <a:effectLst/>
              </a:rPr>
              <a:t> returns.</a:t>
            </a:r>
          </a:p>
          <a:p>
            <a:r>
              <a:rPr lang="en-US" sz="2400" dirty="0">
                <a:effectLst/>
              </a:rPr>
              <a:t>While the current computation is suspended, other computations (including </a:t>
            </a:r>
            <a:r>
              <a:rPr lang="en-US" sz="2400" b="1" dirty="0">
                <a:effectLst/>
              </a:rPr>
              <a:t>p</a:t>
            </a:r>
            <a:r>
              <a:rPr lang="en-US" sz="2400" dirty="0">
                <a:effectLst/>
              </a:rPr>
              <a:t>) can run.</a:t>
            </a:r>
          </a:p>
          <a:p>
            <a:pPr marL="0" indent="0">
              <a:buNone/>
            </a:pPr>
            <a:endParaRPr lang="en-US" sz="2400" b="0" dirty="0">
              <a:effectLst/>
            </a:endParaRPr>
          </a:p>
          <a:p>
            <a:endParaRPr lang="en-US" sz="2400" b="0" dirty="0">
              <a:effectLst/>
            </a:endParaRPr>
          </a:p>
          <a:p>
            <a:pPr marL="0" indent="0">
              <a:buNone/>
            </a:pPr>
            <a:r>
              <a:rPr lang="en-US" sz="2400" dirty="0">
                <a:solidFill>
                  <a:srgbClr val="0000FF"/>
                </a:solidFill>
              </a:rPr>
              <a:t> </a:t>
            </a:r>
            <a:r>
              <a:rPr lang="en-US" sz="2400" b="0" dirty="0">
                <a:solidFill>
                  <a:srgbClr val="0000FF"/>
                </a:solidFill>
                <a:effectLst/>
              </a:rPr>
              <a:t> </a:t>
            </a:r>
            <a:endParaRPr lang="en-US" sz="2400" dirty="0"/>
          </a:p>
        </p:txBody>
      </p:sp>
      <p:sp>
        <p:nvSpPr>
          <p:cNvPr id="6" name="Rectangle: Rounded Corners 5">
            <a:extLst>
              <a:ext uri="{FF2B5EF4-FFF2-40B4-BE49-F238E27FC236}">
                <a16:creationId xmlns:a16="http://schemas.microsoft.com/office/drawing/2014/main" id="{F73F64E5-968B-BEA4-0C94-5BE1AE40B12F}"/>
              </a:ext>
            </a:extLst>
          </p:cNvPr>
          <p:cNvSpPr/>
          <p:nvPr/>
        </p:nvSpPr>
        <p:spPr>
          <a:xfrm>
            <a:off x="3639192" y="1828800"/>
            <a:ext cx="859315"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19377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7073</TotalTime>
  <Words>5272</Words>
  <Application>Microsoft Office PowerPoint</Application>
  <PresentationFormat>Widescreen</PresentationFormat>
  <Paragraphs>532</Paragraphs>
  <Slides>39</Slides>
  <Notes>29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Calibri</vt:lpstr>
      <vt:lpstr>Consolas</vt:lpstr>
      <vt:lpstr>Courier</vt:lpstr>
      <vt:lpstr>Courier New</vt:lpstr>
      <vt:lpstr>Helvetica Light</vt:lpstr>
      <vt:lpstr>Helvetica Neue</vt:lpstr>
      <vt:lpstr>Helvetica Neue Medium</vt:lpstr>
      <vt:lpstr>Lucida Console</vt:lpstr>
      <vt:lpstr>Menlo Regular</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JavaScript/TypeScript implements Cooperative Multiprocessing Using “run-to-completion” semantics </vt:lpstr>
      <vt:lpstr>Run-to-completion semantics</vt:lpstr>
      <vt:lpstr>Defining a concurrent computation</vt:lpstr>
      <vt:lpstr>One concurrent computation can wait for the result of another one.</vt:lpstr>
      <vt:lpstr>Example:</vt:lpstr>
      <vt:lpstr>Awaiting a promise prevents your method from continuing</vt:lpstr>
      <vt:lpstr>Promise.all starts several promises concurrently</vt:lpstr>
      <vt:lpstr>Promise.all allows for concurrency</vt:lpstr>
      <vt:lpstr>Visualizing Promise.all (1)</vt:lpstr>
      <vt:lpstr>Visualizing Promise.all (2)</vt:lpstr>
      <vt:lpstr>Patterns for Concurrent Code: Example: Using a Web Service</vt:lpstr>
      <vt:lpstr>An Example Task Using the Transcript Server</vt:lpstr>
      <vt:lpstr>Generating a promise for a student</vt:lpstr>
      <vt:lpstr>Generating a promise for a student (cont’d)</vt:lpstr>
      <vt:lpstr>Now, actually generate all the promises</vt:lpstr>
      <vt:lpstr>Wait for all the promises to resolve</vt:lpstr>
      <vt:lpstr>Asynchronously stat all the files</vt:lpstr>
      <vt:lpstr>..then total the sizes</vt:lpstr>
      <vt:lpstr>Leverage Concurrency When Possible</vt:lpstr>
      <vt:lpstr>Async/Await Programming Activity</vt:lpstr>
      <vt:lpstr>Learning Goals for this Lesson</vt:lpstr>
      <vt:lpstr>Learning Goals for this Lesson (expanded)</vt:lpstr>
      <vt:lpstr>Additional Topics</vt:lpstr>
      <vt:lpstr>General Rules for Writing Asynchronous Code</vt:lpstr>
      <vt:lpstr>Async functions use Promises Under the Hood</vt:lpstr>
      <vt:lpstr>Promises Enforce Ordering Through “Then”</vt:lpstr>
      <vt:lpstr>Async/await code is compiled into promise/then code</vt:lpstr>
      <vt:lpstr>Syntax for Writing Asynchronous Code</vt:lpstr>
      <vt:lpstr>Data Races in TS vs. Java</vt:lpstr>
      <vt:lpstr>Data Races in TS vs. Java</vt:lpstr>
      <vt:lpstr>Explanation</vt:lpstr>
      <vt:lpstr>Explanation (2)</vt:lpstr>
      <vt:lpstr>The Self-Ticking Clock</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Bhutta, Adeel</cp:lastModifiedBy>
  <cp:revision>66</cp:revision>
  <dcterms:modified xsi:type="dcterms:W3CDTF">2023-09-13T00:14:11Z</dcterms:modified>
</cp:coreProperties>
</file>