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8"/>
  </p:notesMasterIdLst>
  <p:sldIdLst>
    <p:sldId id="485" r:id="rId2"/>
    <p:sldId id="580" r:id="rId3"/>
    <p:sldId id="486" r:id="rId4"/>
    <p:sldId id="582" r:id="rId5"/>
    <p:sldId id="262" r:id="rId6"/>
    <p:sldId id="514" r:id="rId7"/>
    <p:sldId id="583" r:id="rId8"/>
    <p:sldId id="628" r:id="rId9"/>
    <p:sldId id="617" r:id="rId10"/>
    <p:sldId id="618" r:id="rId11"/>
    <p:sldId id="619" r:id="rId12"/>
    <p:sldId id="595" r:id="rId13"/>
    <p:sldId id="624" r:id="rId14"/>
    <p:sldId id="626" r:id="rId15"/>
    <p:sldId id="625" r:id="rId16"/>
    <p:sldId id="603" r:id="rId17"/>
    <p:sldId id="600" r:id="rId18"/>
    <p:sldId id="599" r:id="rId19"/>
    <p:sldId id="601" r:id="rId20"/>
    <p:sldId id="594" r:id="rId21"/>
    <p:sldId id="560" r:id="rId22"/>
    <p:sldId id="562" r:id="rId23"/>
    <p:sldId id="564" r:id="rId24"/>
    <p:sldId id="565" r:id="rId25"/>
    <p:sldId id="540" r:id="rId26"/>
    <p:sldId id="568" r:id="rId27"/>
    <p:sldId id="498" r:id="rId28"/>
    <p:sldId id="503" r:id="rId29"/>
    <p:sldId id="505" r:id="rId30"/>
    <p:sldId id="569" r:id="rId31"/>
    <p:sldId id="571" r:id="rId32"/>
    <p:sldId id="572" r:id="rId33"/>
    <p:sldId id="573" r:id="rId34"/>
    <p:sldId id="574" r:id="rId35"/>
    <p:sldId id="575" r:id="rId36"/>
    <p:sldId id="576" r:id="rId37"/>
    <p:sldId id="578" r:id="rId38"/>
    <p:sldId id="277" r:id="rId39"/>
    <p:sldId id="544" r:id="rId40"/>
    <p:sldId id="579" r:id="rId41"/>
    <p:sldId id="546" r:id="rId42"/>
    <p:sldId id="499" r:id="rId43"/>
    <p:sldId id="550" r:id="rId44"/>
    <p:sldId id="543" r:id="rId45"/>
    <p:sldId id="604" r:id="rId46"/>
    <p:sldId id="592" r:id="rId47"/>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8FE1-A441-49F8-85DB-10D9CF571F3D}" v="19" dt="2024-09-14T17:30:58.9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4057" autoAdjust="0"/>
  </p:normalViewPr>
  <p:slideViewPr>
    <p:cSldViewPr snapToGrid="0" snapToObjects="1">
      <p:cViewPr varScale="1">
        <p:scale>
          <a:sx n="66" d="100"/>
          <a:sy n="66" d="100"/>
        </p:scale>
        <p:origin x="504" y="60"/>
      </p:cViewPr>
      <p:guideLst/>
    </p:cSldViewPr>
  </p:slideViewPr>
  <p:outlineViewPr>
    <p:cViewPr>
      <p:scale>
        <a:sx n="33" d="100"/>
        <a:sy n="33" d="100"/>
      </p:scale>
      <p:origin x="0" y="-24840"/>
    </p:cViewPr>
  </p:outlineViewPr>
  <p:notesTextViewPr>
    <p:cViewPr>
      <p:scale>
        <a:sx n="3" d="2"/>
        <a:sy n="3" d="2"/>
      </p:scale>
      <p:origin x="0" y="0"/>
    </p:cViewPr>
  </p:notesTextViewPr>
  <p:sorterViewPr>
    <p:cViewPr>
      <p:scale>
        <a:sx n="75" d="100"/>
        <a:sy n="75"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run time has chosen the </a:t>
            </a:r>
            <a:r>
              <a:rPr lang="en-US"/>
              <a:t>indicated promise.</a:t>
            </a:r>
            <a:endParaRPr lang="en-US" dirty="0"/>
          </a:p>
        </p:txBody>
      </p:sp>
    </p:spTree>
    <p:extLst>
      <p:ext uri="{BB962C8B-B14F-4D97-AF65-F5344CB8AC3E}">
        <p14:creationId xmlns:p14="http://schemas.microsoft.com/office/powerpoint/2010/main" val="179307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15566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bigger picture, showing the promise that called example(1).  Notice that "more code" (the code following the call to example(1)) is the next thing to be executed. </a:t>
            </a:r>
          </a:p>
          <a:p>
            <a:endParaRPr lang="en-US" dirty="0"/>
          </a:p>
          <a:p>
            <a:r>
              <a:rPr lang="en-US" dirty="0"/>
              <a:t>p1 will be selected for execution sometime after p0 is finished.  It might be the next thing executed after p0 finishes, or there might be other ready (green) promises in the pool, and the runtime selects one of them instead.  But p1 is guaranteed to run eventually.</a:t>
            </a:r>
          </a:p>
        </p:txBody>
      </p:sp>
    </p:spTree>
    <p:extLst>
      <p:ext uri="{BB962C8B-B14F-4D97-AF65-F5344CB8AC3E}">
        <p14:creationId xmlns:p14="http://schemas.microsoft.com/office/powerpoint/2010/main" val="429801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bound </a:t>
            </a:r>
            <a:r>
              <a:rPr lang="en-US" dirty="0" err="1"/>
              <a:t>somePromise</a:t>
            </a:r>
            <a:r>
              <a:rPr lang="en-US" dirty="0"/>
              <a:t>(n) to a promise that does nothing but succeeds with n. (You can look at the code in the Examples package, which is linked on the module page for this module.)</a:t>
            </a:r>
          </a:p>
          <a:p>
            <a:r>
              <a:rPr lang="en-US" dirty="0"/>
              <a:t>&lt;DO AS LIVE DEMO&gt;</a:t>
            </a:r>
          </a:p>
        </p:txBody>
      </p:sp>
    </p:spTree>
    <p:extLst>
      <p:ext uri="{BB962C8B-B14F-4D97-AF65-F5344CB8AC3E}">
        <p14:creationId xmlns:p14="http://schemas.microsoft.com/office/powerpoint/2010/main" val="3942755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created sequentially: the promise for example(2) isn't even created until example(1) is finished.</a:t>
            </a:r>
          </a:p>
        </p:txBody>
      </p:sp>
    </p:spTree>
    <p:extLst>
      <p:ext uri="{BB962C8B-B14F-4D97-AF65-F5344CB8AC3E}">
        <p14:creationId xmlns:p14="http://schemas.microsoft.com/office/powerpoint/2010/main" val="2344560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a:p>
            <a:endParaRPr lang="en-US" dirty="0"/>
          </a:p>
          <a:p>
            <a:r>
              <a:rPr lang="en-US" dirty="0"/>
              <a:t>We rely on the runtime or the browser to run these promises concurrently if possible-- we'll see this momentarily.</a:t>
            </a:r>
          </a:p>
        </p:txBody>
      </p:sp>
    </p:spTree>
    <p:extLst>
      <p:ext uri="{BB962C8B-B14F-4D97-AF65-F5344CB8AC3E}">
        <p14:creationId xmlns:p14="http://schemas.microsoft.com/office/powerpoint/2010/main" val="415482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  Note that the requests are sent in order (1,2,3), but the server report shows that they were not received in order (2,1,3). </a:t>
            </a:r>
          </a:p>
        </p:txBody>
      </p:sp>
    </p:spTree>
    <p:extLst>
      <p:ext uri="{BB962C8B-B14F-4D97-AF65-F5344CB8AC3E}">
        <p14:creationId xmlns:p14="http://schemas.microsoft.com/office/powerpoint/2010/main" val="3451085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(Adeel, I've kept this slide here in case you want to use it.)</a:t>
            </a:r>
          </a:p>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11690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82365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p1, which is executing.  p2 is waiting for p1.  We have some other promises in the pool, some of which are ready, and others of which are waiting for other promises to complete.</a:t>
            </a:r>
          </a:p>
          <a:p>
            <a:r>
              <a:rPr lang="en-US" dirty="0"/>
              <a:t>We also have some promises that have already resolved.</a:t>
            </a:r>
          </a:p>
        </p:txBody>
      </p:sp>
    </p:spTree>
    <p:extLst>
      <p:ext uri="{BB962C8B-B14F-4D97-AF65-F5344CB8AC3E}">
        <p14:creationId xmlns:p14="http://schemas.microsoft.com/office/powerpoint/2010/main" val="209577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p1 finishes, p2 becomes ready for execution.  But the node.js run time doesn't have to continue by executing p2.  It can choose any of the ready promises &lt;click&gt; to execute next.</a:t>
            </a:r>
          </a:p>
        </p:txBody>
      </p:sp>
    </p:spTree>
    <p:extLst>
      <p:ext uri="{BB962C8B-B14F-4D97-AF65-F5344CB8AC3E}">
        <p14:creationId xmlns:p14="http://schemas.microsoft.com/office/powerpoint/2010/main" val="15440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ngall.com/stork-png/download/31773"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What happens when p1 finishes?</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2" name="Star: 5 Points 1">
            <a:extLst>
              <a:ext uri="{FF2B5EF4-FFF2-40B4-BE49-F238E27FC236}">
                <a16:creationId xmlns:a16="http://schemas.microsoft.com/office/drawing/2014/main" id="{741496B2-FB48-BC7F-9ADF-0FE3FF15965F}"/>
              </a:ext>
            </a:extLst>
          </p:cNvPr>
          <p:cNvSpPr/>
          <p:nvPr/>
        </p:nvSpPr>
        <p:spPr>
          <a:xfrm>
            <a:off x="1436914" y="342900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3" name="Star: 5 Points 2">
            <a:extLst>
              <a:ext uri="{FF2B5EF4-FFF2-40B4-BE49-F238E27FC236}">
                <a16:creationId xmlns:a16="http://schemas.microsoft.com/office/drawing/2014/main" id="{F6BA8F24-A6E9-5294-805C-073B81AABB7C}"/>
              </a:ext>
            </a:extLst>
          </p:cNvPr>
          <p:cNvSpPr/>
          <p:nvPr/>
        </p:nvSpPr>
        <p:spPr>
          <a:xfrm>
            <a:off x="8359087" y="1261588"/>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6" name="Star: 5 Points 5">
            <a:extLst>
              <a:ext uri="{FF2B5EF4-FFF2-40B4-BE49-F238E27FC236}">
                <a16:creationId xmlns:a16="http://schemas.microsoft.com/office/drawing/2014/main" id="{5C1B171F-D8F5-CC29-14E4-FE0128C215E1}"/>
              </a:ext>
            </a:extLst>
          </p:cNvPr>
          <p:cNvSpPr/>
          <p:nvPr/>
        </p:nvSpPr>
        <p:spPr>
          <a:xfrm>
            <a:off x="4880922" y="131788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7" name="Star: 5 Points 6">
            <a:extLst>
              <a:ext uri="{FF2B5EF4-FFF2-40B4-BE49-F238E27FC236}">
                <a16:creationId xmlns:a16="http://schemas.microsoft.com/office/drawing/2014/main" id="{0991106E-E7AC-19D6-8CA5-55279A2C8367}"/>
              </a:ext>
            </a:extLst>
          </p:cNvPr>
          <p:cNvSpPr/>
          <p:nvPr/>
        </p:nvSpPr>
        <p:spPr>
          <a:xfrm>
            <a:off x="6611866" y="1259201"/>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36965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Here's one possibility</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205470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waiting for some event, at which time they become "ready".</a:t>
            </a:r>
          </a:p>
          <a:p>
            <a:r>
              <a:rPr lang="en-US" dirty="0"/>
              <a:t>When the current computation is completed (that is, it reaches an </a:t>
            </a:r>
            <a:r>
              <a:rPr lang="en-US" dirty="0">
                <a:solidFill>
                  <a:srgbClr val="00B050"/>
                </a:solidFill>
              </a:rPr>
              <a:t>await</a:t>
            </a:r>
            <a:r>
              <a:rPr lang="en-US" dirty="0"/>
              <a:t> or its end),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Where do promises come from?</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3"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normAutofit/>
          </a:bodyPr>
          <a:lstStyle/>
          <a:p>
            <a:r>
              <a:rPr lang="en-US" b="1" dirty="0"/>
              <a:t>async/await</a:t>
            </a:r>
            <a:r>
              <a:rPr lang="en-US" dirty="0"/>
              <a:t> creates a pair of promises.</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166404" y="3429000"/>
            <a:ext cx="9258703" cy="3429000"/>
          </a:xfrm>
        </p:spPr>
        <p:txBody>
          <a:bodyPr>
            <a:normAutofit fontScale="92500" lnSpcReduction="20000"/>
          </a:bodyPr>
          <a:lstStyle/>
          <a:p>
            <a:pPr marL="457200" indent="-457200">
              <a:buFont typeface="+mj-lt"/>
              <a:buAutoNum type="arabicPeriod"/>
            </a:pPr>
            <a:r>
              <a:rPr lang="en-US" dirty="0"/>
              <a:t>When called, this procedure executes normally until it hits the </a:t>
            </a:r>
            <a:r>
              <a:rPr lang="en-US" b="1" dirty="0"/>
              <a:t>await</a:t>
            </a:r>
            <a:r>
              <a:rPr lang="en-US" dirty="0"/>
              <a:t>, printing out "</a:t>
            </a:r>
            <a:r>
              <a:rPr lang="en-US" dirty="0" err="1"/>
              <a:t>doThisNow</a:t>
            </a:r>
            <a:r>
              <a:rPr lang="en-US" dirty="0"/>
              <a:t>" and binding p1 to the value of </a:t>
            </a:r>
            <a:r>
              <a:rPr lang="en-US" b="1" dirty="0" err="1"/>
              <a:t>somePromise</a:t>
            </a:r>
            <a:r>
              <a:rPr lang="en-US" b="1" dirty="0"/>
              <a:t>()</a:t>
            </a:r>
            <a:r>
              <a:rPr lang="en-US" dirty="0"/>
              <a:t>.</a:t>
            </a:r>
          </a:p>
          <a:p>
            <a:pPr marL="457200" indent="-457200">
              <a:buFont typeface="+mj-lt"/>
              <a:buAutoNum type="arabicPeriod"/>
            </a:pPr>
            <a:r>
              <a:rPr lang="en-US" dirty="0"/>
              <a:t>When it hits the await, it creates a new promise, containing everything after the await, and marks that promise as waiting for p1.</a:t>
            </a:r>
          </a:p>
          <a:p>
            <a:pPr marL="457200" indent="-457200">
              <a:buFont typeface="+mj-lt"/>
              <a:buAutoNum type="arabicPeriod"/>
            </a:pPr>
            <a:r>
              <a:rPr lang="en-US" dirty="0"/>
              <a:t>It puts p1 (now with the yellow promise attached) into the promise pool. The yellow code is blocked.</a:t>
            </a:r>
          </a:p>
          <a:p>
            <a:pPr marL="457200" indent="-457200">
              <a:buFont typeface="+mj-lt"/>
              <a:buAutoNum type="arabicPeriod"/>
            </a:pPr>
            <a:r>
              <a:rPr lang="en-US" dirty="0"/>
              <a:t>The call to example(n) returns with the value of p1 (a promise)</a:t>
            </a:r>
          </a:p>
          <a:p>
            <a:pPr marL="457200" indent="-457200">
              <a:buFont typeface="+mj-lt"/>
              <a:buAutoNum type="arabicPeriod"/>
            </a:pPr>
            <a:r>
              <a:rPr lang="en-US" dirty="0"/>
              <a:t>The caller of example(n) then continues its execution</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271498" y="1490008"/>
            <a:ext cx="10515601"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a:t>
            </a:r>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n:number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doThisNow</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n);</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highlight>
                  <a:srgbClr val="00FF00"/>
                </a:highlight>
                <a:latin typeface="Consolas" panose="020B0609020204030204" pitchFamily="49" charset="0"/>
              </a:rPr>
              <a:t>somePromise</a:t>
            </a:r>
            <a:r>
              <a:rPr lang="en-US" sz="2000" b="0" dirty="0">
                <a:solidFill>
                  <a:srgbClr val="000000"/>
                </a:solidFill>
                <a:effectLst/>
                <a:highlight>
                  <a:srgbClr val="00FF00"/>
                </a:highligh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const</a:t>
            </a:r>
            <a:r>
              <a:rPr lang="en-US" sz="2000" b="0" dirty="0">
                <a:solidFill>
                  <a:srgbClr val="000000"/>
                </a:solidFill>
                <a:effectLst/>
                <a:highlight>
                  <a:srgbClr val="FFFF00"/>
                </a:highlight>
                <a:latin typeface="Consolas" panose="020B0609020204030204" pitchFamily="49" charset="0"/>
              </a:rPr>
              <a:t> response = </a:t>
            </a:r>
            <a:r>
              <a:rPr lang="en-US" sz="2000" b="0" dirty="0">
                <a:solidFill>
                  <a:srgbClr val="0000FF"/>
                </a:solidFill>
                <a:effectLst/>
                <a:highlight>
                  <a:srgbClr val="FFFF00"/>
                </a:highlight>
                <a:latin typeface="Consolas" panose="020B0609020204030204" pitchFamily="49" charset="0"/>
              </a:rPr>
              <a:t>await</a:t>
            </a:r>
            <a:r>
              <a:rPr lang="en-US" sz="2000" b="0" dirty="0">
                <a:solidFill>
                  <a:srgbClr val="000000"/>
                </a:solidFill>
                <a:effectLst/>
                <a:highlight>
                  <a:srgbClr val="FFFF00"/>
                </a:highlight>
                <a:latin typeface="Consolas" panose="020B0609020204030204" pitchFamily="49" charset="0"/>
              </a:rPr>
              <a:t> p1</a:t>
            </a:r>
          </a:p>
          <a:p>
            <a:pPr algn="l"/>
            <a:r>
              <a:rPr lang="en-US" sz="2000" b="0" dirty="0">
                <a:solidFill>
                  <a:srgbClr val="000000"/>
                </a:solidFill>
                <a:effectLst/>
                <a:highlight>
                  <a:srgbClr val="FFFF00"/>
                </a:highlight>
                <a:latin typeface="Consolas" panose="020B0609020204030204" pitchFamily="49" charset="0"/>
              </a:rPr>
              <a:t>    console.log(</a:t>
            </a:r>
            <a:r>
              <a:rPr lang="en-US" sz="2000" b="0" dirty="0">
                <a:solidFill>
                  <a:srgbClr val="A31515"/>
                </a:solidFill>
                <a:effectLst/>
                <a:highlight>
                  <a:srgbClr val="FFFF00"/>
                </a:highlight>
                <a:latin typeface="Consolas" panose="020B0609020204030204" pitchFamily="49" charset="0"/>
              </a:rPr>
              <a:t>"</a:t>
            </a:r>
            <a:r>
              <a:rPr lang="en-US" sz="2000" b="0" dirty="0" err="1">
                <a:solidFill>
                  <a:srgbClr val="A31515"/>
                </a:solidFill>
                <a:effectLst/>
                <a:highlight>
                  <a:srgbClr val="FFFF00"/>
                </a:highlight>
                <a:latin typeface="Consolas" panose="020B0609020204030204" pitchFamily="49" charset="0"/>
              </a:rPr>
              <a:t>doThisLater</a:t>
            </a:r>
            <a:r>
              <a:rPr lang="en-US" sz="2000" b="0" dirty="0">
                <a:solidFill>
                  <a:srgbClr val="A31515"/>
                </a:solidFill>
                <a:effectLst/>
                <a:highlight>
                  <a:srgbClr val="FFFF00"/>
                </a:highlight>
                <a:latin typeface="Consolas" panose="020B0609020204030204" pitchFamily="49" charset="0"/>
              </a:rPr>
              <a:t>"</a:t>
            </a:r>
            <a:r>
              <a:rPr lang="en-US" sz="2000" b="0" dirty="0">
                <a:solidFill>
                  <a:srgbClr val="000000"/>
                </a:solidFill>
                <a:effectLst/>
                <a:highlight>
                  <a:srgbClr val="FFFF00"/>
                </a:highlight>
                <a:latin typeface="Consolas" panose="020B0609020204030204" pitchFamily="49" charset="0"/>
              </a:rPr>
              <a:t>, n);</a:t>
            </a:r>
          </a:p>
          <a:p>
            <a:pPr algn="l"/>
            <a:r>
              <a:rPr lang="en-US" sz="20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grpSp>
        <p:nvGrpSpPr>
          <p:cNvPr id="8" name="Group 7">
            <a:extLst>
              <a:ext uri="{FF2B5EF4-FFF2-40B4-BE49-F238E27FC236}">
                <a16:creationId xmlns:a16="http://schemas.microsoft.com/office/drawing/2014/main" id="{C83F7A11-0491-9D94-C84E-2ACD1CFB56F3}"/>
              </a:ext>
            </a:extLst>
          </p:cNvPr>
          <p:cNvGrpSpPr/>
          <p:nvPr/>
        </p:nvGrpSpPr>
        <p:grpSpPr>
          <a:xfrm>
            <a:off x="9517575" y="1845354"/>
            <a:ext cx="2325236" cy="2722123"/>
            <a:chOff x="8943975" y="2116577"/>
            <a:chExt cx="2325236" cy="2722123"/>
          </a:xfrm>
        </p:grpSpPr>
        <p:sp>
          <p:nvSpPr>
            <p:cNvPr id="5" name="Rectangle 4">
              <a:extLst>
                <a:ext uri="{FF2B5EF4-FFF2-40B4-BE49-F238E27FC236}">
                  <a16:creationId xmlns:a16="http://schemas.microsoft.com/office/drawing/2014/main" id="{6E50B55C-3D1C-6F50-6C17-474DB1D3DDD4}"/>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7" name="Rectangle 6">
              <a:extLst>
                <a:ext uri="{FF2B5EF4-FFF2-40B4-BE49-F238E27FC236}">
                  <a16:creationId xmlns:a16="http://schemas.microsoft.com/office/drawing/2014/main" id="{D1A340D3-348F-25EE-FD5D-777B48B97B12}"/>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9" name="Straight Arrow Connector 8">
              <a:extLst>
                <a:ext uri="{FF2B5EF4-FFF2-40B4-BE49-F238E27FC236}">
                  <a16:creationId xmlns:a16="http://schemas.microsoft.com/office/drawing/2014/main" id="{A73F1E45-4C9E-6293-8011-BF5E2FE81CE9}"/>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0894D4E1-7DC6-F727-4E56-DEAFFF1A26FC}"/>
              </a:ext>
            </a:extLst>
          </p:cNvPr>
          <p:cNvSpPr/>
          <p:nvPr/>
        </p:nvSpPr>
        <p:spPr>
          <a:xfrm>
            <a:off x="7488455" y="2596521"/>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651548" y="176984"/>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222594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bigger picture</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0867395-63EE-BC27-2C82-5FBE8C961787}"/>
              </a:ext>
            </a:extLst>
          </p:cNvPr>
          <p:cNvSpPr/>
          <p:nvPr/>
        </p:nvSpPr>
        <p:spPr>
          <a:xfrm>
            <a:off x="801696" y="208403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r>
              <a:rPr lang="en-US" sz="1400" dirty="0">
                <a:solidFill>
                  <a:schemeClr val="tx1"/>
                </a:solidFill>
                <a:latin typeface="Consolas" panose="020B0609020204030204" pitchFamily="49" charset="0"/>
              </a:rPr>
              <a:t>example(1);</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grpSp>
        <p:nvGrpSpPr>
          <p:cNvPr id="2" name="Group 1">
            <a:extLst>
              <a:ext uri="{FF2B5EF4-FFF2-40B4-BE49-F238E27FC236}">
                <a16:creationId xmlns:a16="http://schemas.microsoft.com/office/drawing/2014/main" id="{0FA091F7-F34A-0DDE-0CB5-6D467C77A0F5}"/>
              </a:ext>
            </a:extLst>
          </p:cNvPr>
          <p:cNvGrpSpPr/>
          <p:nvPr/>
        </p:nvGrpSpPr>
        <p:grpSpPr>
          <a:xfrm>
            <a:off x="8354957" y="2290522"/>
            <a:ext cx="2325236" cy="2722123"/>
            <a:chOff x="8943975" y="2116577"/>
            <a:chExt cx="2325236" cy="2722123"/>
          </a:xfrm>
        </p:grpSpPr>
        <p:sp>
          <p:nvSpPr>
            <p:cNvPr id="3" name="Rectangle 2">
              <a:extLst>
                <a:ext uri="{FF2B5EF4-FFF2-40B4-BE49-F238E27FC236}">
                  <a16:creationId xmlns:a16="http://schemas.microsoft.com/office/drawing/2014/main" id="{F4D46739-CD08-9098-DC1B-264D4AA3F38E}"/>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6" name="Rectangle 5">
              <a:extLst>
                <a:ext uri="{FF2B5EF4-FFF2-40B4-BE49-F238E27FC236}">
                  <a16:creationId xmlns:a16="http://schemas.microsoft.com/office/drawing/2014/main" id="{339257FA-0E27-6A1D-28F8-2C246E146C1C}"/>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D93EFCF8-5D65-9B3F-A179-D39FEFF01638}"/>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348B3E-5828-9FBF-0E40-84B6E5A7D278}"/>
              </a:ext>
            </a:extLst>
          </p:cNvPr>
          <p:cNvSpPr/>
          <p:nvPr/>
        </p:nvSpPr>
        <p:spPr>
          <a:xfrm>
            <a:off x="6096000" y="209204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sp>
        <p:nvSpPr>
          <p:cNvPr id="9" name="Arrow: Right 8">
            <a:extLst>
              <a:ext uri="{FF2B5EF4-FFF2-40B4-BE49-F238E27FC236}">
                <a16:creationId xmlns:a16="http://schemas.microsoft.com/office/drawing/2014/main" id="{F1B0AA3A-B5E8-9306-28E7-26241C191497}"/>
              </a:ext>
            </a:extLst>
          </p:cNvPr>
          <p:cNvSpPr/>
          <p:nvPr/>
        </p:nvSpPr>
        <p:spPr>
          <a:xfrm>
            <a:off x="3646577" y="3206416"/>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0" name="Rectangle: Rounded Corners 9">
            <a:extLst>
              <a:ext uri="{FF2B5EF4-FFF2-40B4-BE49-F238E27FC236}">
                <a16:creationId xmlns:a16="http://schemas.microsoft.com/office/drawing/2014/main" id="{FD3F3075-D2F6-BCCC-6388-2641C6E92C17}"/>
              </a:ext>
            </a:extLst>
          </p:cNvPr>
          <p:cNvSpPr/>
          <p:nvPr/>
        </p:nvSpPr>
        <p:spPr>
          <a:xfrm>
            <a:off x="5935851" y="3651584"/>
            <a:ext cx="1396791" cy="57945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C2ED10A4-5FC8-6E0B-A39D-9B1AB3BD5D23}"/>
              </a:ext>
            </a:extLst>
          </p:cNvPr>
          <p:cNvSpPr txBox="1"/>
          <p:nvPr/>
        </p:nvSpPr>
        <p:spPr>
          <a:xfrm>
            <a:off x="2223444" y="5698445"/>
            <a:ext cx="6771429" cy="1075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rPr>
              <a:t>"more code" is executed next (“Run to Completion”); meanwhile, p1 is waiting to be selected. </a:t>
            </a:r>
          </a:p>
        </p:txBody>
      </p:sp>
      <p:cxnSp>
        <p:nvCxnSpPr>
          <p:cNvPr id="13" name="Straight Arrow Connector 12">
            <a:extLst>
              <a:ext uri="{FF2B5EF4-FFF2-40B4-BE49-F238E27FC236}">
                <a16:creationId xmlns:a16="http://schemas.microsoft.com/office/drawing/2014/main" id="{99D1C46C-8DC0-4BA5-6332-5F20DB6BD926}"/>
              </a:ext>
            </a:extLst>
          </p:cNvPr>
          <p:cNvCxnSpPr>
            <a:cxnSpLocks/>
          </p:cNvCxnSpPr>
          <p:nvPr/>
        </p:nvCxnSpPr>
        <p:spPr>
          <a:xfrm flipV="1">
            <a:off x="3616880" y="4231037"/>
            <a:ext cx="2318971" cy="17059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nchor="ctr">
            <a:normAutofit/>
          </a:bodyPr>
          <a:lstStyle/>
          <a:p>
            <a:pPr marL="0" indent="0">
              <a:buNone/>
            </a:pPr>
            <a:r>
              <a:rPr lang="en-US" dirty="0"/>
              <a:t>$ </a:t>
            </a:r>
            <a:r>
              <a:rPr lang="en-US" dirty="0" err="1"/>
              <a:t>npx</a:t>
            </a:r>
            <a:r>
              <a:rPr lang="en-US" dirty="0"/>
              <a:t> </a:t>
            </a:r>
            <a:r>
              <a:rPr lang="en-US" dirty="0" err="1"/>
              <a:t>ts</a:t>
            </a:r>
            <a:r>
              <a:rPr lang="en-US" dirty="0"/>
              <a:t>-node example1.ts </a:t>
            </a:r>
          </a:p>
          <a:p>
            <a:pPr marL="0" indent="0">
              <a:buNone/>
            </a:pPr>
            <a:r>
              <a:rPr lang="en-US" dirty="0"/>
              <a:t>starting main</a:t>
            </a:r>
          </a:p>
          <a:p>
            <a:pPr marL="0" indent="0">
              <a:buNone/>
            </a:pPr>
            <a:r>
              <a:rPr lang="en-US" dirty="0" err="1"/>
              <a:t>doThisNow</a:t>
            </a:r>
            <a:r>
              <a:rPr lang="en-US" dirty="0"/>
              <a:t> 1</a:t>
            </a:r>
          </a:p>
          <a:p>
            <a:pPr marL="0" indent="0">
              <a:buNone/>
            </a:pPr>
            <a:r>
              <a:rPr lang="en-US" dirty="0"/>
              <a:t>main finished</a:t>
            </a:r>
          </a:p>
          <a:p>
            <a:pPr marL="0" indent="0">
              <a:buNone/>
            </a:pPr>
            <a:endParaRPr lang="en-US" dirty="0"/>
          </a:p>
          <a:p>
            <a:pPr marL="0" indent="0">
              <a:buNone/>
            </a:pPr>
            <a:r>
              <a:rPr lang="en-US" dirty="0" err="1"/>
              <a:t>doThisLater</a:t>
            </a:r>
            <a:r>
              <a:rPr lang="en-US" dirty="0"/>
              <a:t> 1</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B9E83AB-9C01-479B-E254-1A31B0CFBD13}"/>
              </a:ext>
            </a:extLst>
          </p:cNvPr>
          <p:cNvSpPr txBox="1"/>
          <p:nvPr/>
        </p:nvSpPr>
        <p:spPr>
          <a:xfrm>
            <a:off x="7170821" y="169996"/>
            <a:ext cx="4886124" cy="203132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example(</a:t>
            </a:r>
            <a:r>
              <a:rPr lang="en-US" sz="1800" b="0" dirty="0" err="1">
                <a:solidFill>
                  <a:srgbClr val="000000"/>
                </a:solidFill>
                <a:effectLst/>
                <a:latin typeface="Consolas" panose="020B0609020204030204" pitchFamily="49" charset="0"/>
              </a:rPr>
              <a:t>n:number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doThisNow</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n);</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p1 = </a:t>
            </a:r>
            <a:r>
              <a:rPr lang="en-US" sz="1800" b="0" dirty="0" err="1">
                <a:solidFill>
                  <a:srgbClr val="000000"/>
                </a:solidFill>
                <a:effectLst/>
                <a:highlight>
                  <a:srgbClr val="00FF00"/>
                </a:highlight>
                <a:latin typeface="Consolas" panose="020B0609020204030204" pitchFamily="49" charset="0"/>
              </a:rPr>
              <a:t>somePromise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FFFF00"/>
                </a:highlight>
                <a:latin typeface="Consolas" panose="020B0609020204030204" pitchFamily="49" charset="0"/>
              </a:rPr>
              <a:t>const</a:t>
            </a:r>
            <a:r>
              <a:rPr lang="en-US" sz="1800" b="0" dirty="0">
                <a:solidFill>
                  <a:srgbClr val="000000"/>
                </a:solidFill>
                <a:effectLst/>
                <a:highlight>
                  <a:srgbClr val="FFFF00"/>
                </a:highlight>
                <a:latin typeface="Consolas" panose="020B0609020204030204" pitchFamily="49" charset="0"/>
              </a:rPr>
              <a:t> response = </a:t>
            </a:r>
            <a:r>
              <a:rPr lang="en-US" sz="1800" b="0" dirty="0">
                <a:solidFill>
                  <a:srgbClr val="0000FF"/>
                </a:solidFill>
                <a:effectLst/>
                <a:highlight>
                  <a:srgbClr val="FFFF00"/>
                </a:highlight>
                <a:latin typeface="Consolas" panose="020B0609020204030204" pitchFamily="49" charset="0"/>
              </a:rPr>
              <a:t>await</a:t>
            </a:r>
            <a:r>
              <a:rPr lang="en-US" sz="1800" b="0" dirty="0">
                <a:solidFill>
                  <a:srgbClr val="000000"/>
                </a:solidFill>
                <a:effectLst/>
                <a:highlight>
                  <a:srgbClr val="FFFF00"/>
                </a:highlight>
                <a:latin typeface="Consolas" panose="020B0609020204030204" pitchFamily="49" charset="0"/>
              </a:rPr>
              <a:t> p1</a:t>
            </a:r>
          </a:p>
          <a:p>
            <a:pPr algn="l"/>
            <a:r>
              <a:rPr lang="en-US" sz="1800" b="0" dirty="0">
                <a:solidFill>
                  <a:srgbClr val="000000"/>
                </a:solidFill>
                <a:effectLst/>
                <a:highlight>
                  <a:srgbClr val="FFFF00"/>
                </a:highlight>
                <a:latin typeface="Consolas" panose="020B0609020204030204" pitchFamily="49" charset="0"/>
              </a:rPr>
              <a:t>    console.log(</a:t>
            </a:r>
            <a:r>
              <a:rPr lang="en-US" sz="1800" b="0" dirty="0">
                <a:solidFill>
                  <a:srgbClr val="A31515"/>
                </a:solidFill>
                <a:effectLst/>
                <a:highlight>
                  <a:srgbClr val="FFFF00"/>
                </a:highlight>
                <a:latin typeface="Consolas" panose="020B0609020204030204" pitchFamily="49" charset="0"/>
              </a:rPr>
              <a:t>"</a:t>
            </a:r>
            <a:r>
              <a:rPr lang="en-US" sz="1800" b="0" dirty="0" err="1">
                <a:solidFill>
                  <a:srgbClr val="A31515"/>
                </a:solidFill>
                <a:effectLst/>
                <a:highlight>
                  <a:srgbClr val="FFFF00"/>
                </a:highlight>
                <a:latin typeface="Consolas" panose="020B0609020204030204" pitchFamily="49" charset="0"/>
              </a:rPr>
              <a:t>doThisLater</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 n);</a:t>
            </a:r>
          </a:p>
          <a:p>
            <a:pPr algn="l"/>
            <a:r>
              <a:rPr lang="en-US" sz="1800"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176636"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821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8"/>
            <a:ext cx="5470358" cy="3917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npx</a:t>
            </a:r>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ts</a:t>
            </a:r>
            <a:r>
              <a:rPr lang="en-US" sz="2400" dirty="0">
                <a:solidFill>
                  <a:schemeClr val="tx1"/>
                </a:solidFill>
                <a:latin typeface="Verdana" panose="020B0604030504040204" pitchFamily="34" charset="0"/>
                <a:ea typeface="Verdana" panose="020B0604030504040204" pitchFamily="34" charset="0"/>
              </a:rPr>
              <a:t>-node example2.ts</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3</a:t>
            </a:r>
          </a:p>
          <a:p>
            <a:pPr algn="l"/>
            <a:r>
              <a:rPr lang="en-US" sz="2400" dirty="0">
                <a:solidFill>
                  <a:schemeClr val="tx1"/>
                </a:solidFill>
                <a:latin typeface="Verdana" panose="020B0604030504040204" pitchFamily="34" charset="0"/>
                <a:ea typeface="Verdana" panose="020B0604030504040204" pitchFamily="34" charset="0"/>
              </a:rPr>
              <a:t>main finished</a:t>
            </a:r>
          </a:p>
          <a:p>
            <a:pPr algn="l"/>
            <a:endParaRPr lang="en-US" sz="2400" dirty="0">
              <a:solidFill>
                <a:schemeClr val="tx1"/>
              </a:solidFill>
              <a:latin typeface="Verdana" panose="020B0604030504040204" pitchFamily="34" charset="0"/>
              <a:ea typeface="Verdana" panose="020B0604030504040204" pitchFamily="34" charset="0"/>
            </a:endParaRP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rPr>
              <a:t>$ </a:t>
            </a:r>
            <a:r>
              <a:rPr lang="en-US" sz="2000" dirty="0" err="1">
                <a:solidFill>
                  <a:schemeClr val="tx1"/>
                </a:solidFill>
              </a:rPr>
              <a:t>npx</a:t>
            </a:r>
            <a:r>
              <a:rPr lang="en-US" sz="2000" dirty="0">
                <a:solidFill>
                  <a:schemeClr val="tx1"/>
                </a:solidFill>
              </a:rPr>
              <a:t> </a:t>
            </a:r>
            <a:r>
              <a:rPr lang="en-US" sz="2000" dirty="0" err="1">
                <a:solidFill>
                  <a:schemeClr val="tx1"/>
                </a:solidFill>
              </a:rPr>
              <a:t>ts</a:t>
            </a:r>
            <a:r>
              <a:rPr lang="en-US" sz="2000" dirty="0">
                <a:solidFill>
                  <a:schemeClr val="tx1"/>
                </a:solidFill>
              </a:rPr>
              <a:t>-node example4.ts</a:t>
            </a:r>
          </a:p>
          <a:p>
            <a:pPr algn="l"/>
            <a:r>
              <a:rPr lang="en-US" sz="2000" dirty="0" err="1">
                <a:solidFill>
                  <a:schemeClr val="tx1"/>
                </a:solidFill>
              </a:rPr>
              <a:t>forkJoin</a:t>
            </a:r>
            <a:r>
              <a:rPr lang="en-US" sz="2000" dirty="0">
                <a:solidFill>
                  <a:schemeClr val="tx1"/>
                </a:solidFill>
              </a:rPr>
              <a:t> started</a:t>
            </a:r>
          </a:p>
          <a:p>
            <a:pPr algn="l"/>
            <a:r>
              <a:rPr lang="en-US" sz="2000" dirty="0" err="1">
                <a:solidFill>
                  <a:schemeClr val="tx1"/>
                </a:solidFill>
              </a:rPr>
              <a:t>doThisNow</a:t>
            </a:r>
            <a:r>
              <a:rPr lang="en-US" sz="2000" dirty="0">
                <a:solidFill>
                  <a:schemeClr val="tx1"/>
                </a:solidFill>
              </a:rPr>
              <a:t> 1</a:t>
            </a:r>
          </a:p>
          <a:p>
            <a:pPr algn="l"/>
            <a:r>
              <a:rPr lang="en-US" sz="2000" dirty="0" err="1">
                <a:solidFill>
                  <a:schemeClr val="tx1"/>
                </a:solidFill>
              </a:rPr>
              <a:t>doThisNow</a:t>
            </a:r>
            <a:r>
              <a:rPr lang="en-US" sz="2000" dirty="0">
                <a:solidFill>
                  <a:schemeClr val="tx1"/>
                </a:solidFill>
              </a:rPr>
              <a:t> 2</a:t>
            </a:r>
          </a:p>
          <a:p>
            <a:pPr algn="l"/>
            <a:r>
              <a:rPr lang="en-US" sz="2000" dirty="0" err="1">
                <a:solidFill>
                  <a:schemeClr val="tx1"/>
                </a:solidFill>
              </a:rPr>
              <a:t>doThisNow</a:t>
            </a:r>
            <a:r>
              <a:rPr lang="en-US" sz="2000">
                <a:solidFill>
                  <a:schemeClr val="tx1"/>
                </a:solidFill>
              </a:rPr>
              <a:t> 3</a:t>
            </a:r>
            <a:endParaRPr lang="en-US" sz="2000" dirty="0">
              <a:solidFill>
                <a:schemeClr val="tx1"/>
              </a:solidFill>
            </a:endParaRPr>
          </a:p>
          <a:p>
            <a:pPr algn="l"/>
            <a:r>
              <a:rPr lang="en-US" sz="2000" dirty="0">
                <a:solidFill>
                  <a:schemeClr val="tx1"/>
                </a:solidFill>
              </a:rPr>
              <a:t>[ Promise { &lt;pending&gt; }, Promise { &lt;pending&gt; }, Promise { &lt;pending&gt; } ]</a:t>
            </a:r>
          </a:p>
          <a:p>
            <a:pPr algn="l"/>
            <a:r>
              <a:rPr lang="en-US" sz="2000" dirty="0">
                <a:solidFill>
                  <a:schemeClr val="tx1"/>
                </a:solidFill>
              </a:rPr>
              <a:t>main finished</a:t>
            </a:r>
          </a:p>
          <a:p>
            <a:pPr algn="l"/>
            <a:endParaRPr lang="en-US" sz="2000" dirty="0">
              <a:solidFill>
                <a:schemeClr val="tx1"/>
              </a:solidFill>
            </a:endParaRPr>
          </a:p>
          <a:p>
            <a:pPr algn="l"/>
            <a:r>
              <a:rPr lang="en-US" sz="2000" dirty="0" err="1">
                <a:solidFill>
                  <a:schemeClr val="tx1"/>
                </a:solidFill>
              </a:rPr>
              <a:t>doThisLater</a:t>
            </a:r>
            <a:r>
              <a:rPr lang="en-US" sz="2000" dirty="0">
                <a:solidFill>
                  <a:schemeClr val="tx1"/>
                </a:solidFill>
              </a:rPr>
              <a:t> 1</a:t>
            </a:r>
          </a:p>
          <a:p>
            <a:pPr algn="l"/>
            <a:r>
              <a:rPr lang="en-US" sz="2000" dirty="0" err="1">
                <a:solidFill>
                  <a:schemeClr val="tx1"/>
                </a:solidFill>
              </a:rPr>
              <a:t>doThisLater</a:t>
            </a:r>
            <a:r>
              <a:rPr lang="en-US" sz="2000" dirty="0">
                <a:solidFill>
                  <a:schemeClr val="tx1"/>
                </a:solidFill>
              </a:rPr>
              <a:t> 2</a:t>
            </a:r>
          </a:p>
          <a:p>
            <a:pPr algn="l"/>
            <a:r>
              <a:rPr lang="en-US" sz="2000" dirty="0" err="1">
                <a:solidFill>
                  <a:schemeClr val="tx1"/>
                </a:solidFill>
              </a:rPr>
              <a:t>doThisLater</a:t>
            </a:r>
            <a:r>
              <a:rPr lang="en-US" sz="2000" dirty="0">
                <a:solidFill>
                  <a:schemeClr val="tx1"/>
                </a:solidFill>
              </a:rPr>
              <a:t> 3</a:t>
            </a:r>
          </a:p>
          <a:p>
            <a:pPr algn="l"/>
            <a:r>
              <a:rPr lang="en-US" sz="2000" dirty="0" err="1">
                <a:solidFill>
                  <a:schemeClr val="tx1"/>
                </a:solidFill>
              </a:rPr>
              <a:t>forkJoin</a:t>
            </a:r>
            <a:r>
              <a:rPr lang="en-US" sz="2000" dirty="0">
                <a:solidFill>
                  <a:schemeClr val="tx1"/>
                </a:solidFill>
              </a:rPr>
              <a:t> finished</a:t>
            </a: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lnSpcReduction="10000"/>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Control returns to the caller of </a:t>
            </a:r>
            <a:r>
              <a:rPr lang="en-US" sz="2400" b="0" dirty="0" err="1">
                <a:solidFill>
                  <a:srgbClr val="795E26"/>
                </a:solidFill>
                <a:effectLst/>
                <a:latin typeface="Consolas" panose="020B0609020204030204" pitchFamily="49" charset="0"/>
              </a:rPr>
              <a:t>makeRequest</a:t>
            </a:r>
            <a:r>
              <a:rPr lang="en-US" sz="2400" b="0" dirty="0">
                <a:solidFill>
                  <a:srgbClr val="795E26"/>
                </a:solidFill>
                <a:effectLst/>
                <a:latin typeface="Consolas" panose="020B0609020204030204" pitchFamily="49" charset="0"/>
              </a:rPr>
              <a:t>.</a:t>
            </a:r>
            <a:endParaRPr lang="en-US" dirty="0"/>
          </a:p>
          <a:p>
            <a:r>
              <a:rPr lang="en-US" dirty="0"/>
              <a:t>The promises containing the green and yellow code are left in the promise pool.</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highlight>
                  <a:srgbClr val="FFFF00"/>
                </a:highlight>
                <a:latin typeface="Consolas" panose="020B0609020204030204" pitchFamily="49" charset="0"/>
              </a:rPr>
              <a:t>const</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70C1"/>
                </a:solidFill>
                <a:effectLst/>
                <a:highlight>
                  <a:srgbClr val="FFFF00"/>
                </a:highlight>
                <a:latin typeface="Consolas" panose="020B0609020204030204" pitchFamily="49" charset="0"/>
              </a:rPr>
              <a:t>response</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0000"/>
                </a:solidFill>
                <a:effectLst/>
                <a:latin typeface="Consolas" panose="020B0609020204030204" pitchFamily="49" charset="0"/>
              </a:rPr>
              <a:t>=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highlight>
                  <a:srgbClr val="00FF00"/>
                </a:highlight>
                <a:latin typeface="Consolas" panose="020B0609020204030204" pitchFamily="49" charset="0"/>
              </a:rPr>
              <a:t>axios</a:t>
            </a:r>
            <a:r>
              <a:rPr lang="en-US" sz="2800" b="0" dirty="0" err="1">
                <a:solidFill>
                  <a:srgbClr val="000000"/>
                </a:solidFill>
                <a:effectLst/>
                <a:highlight>
                  <a:srgbClr val="00FF00"/>
                </a:highlight>
                <a:latin typeface="Consolas" panose="020B0609020204030204" pitchFamily="49" charset="0"/>
              </a:rPr>
              <a:t>.</a:t>
            </a:r>
            <a:r>
              <a:rPr lang="en-US" sz="2800" b="0" dirty="0" err="1">
                <a:solidFill>
                  <a:srgbClr val="795E26"/>
                </a:solidFill>
                <a:effectLst/>
                <a:highlight>
                  <a:srgbClr val="00FF00"/>
                </a:highlight>
                <a:latin typeface="Consolas" panose="020B0609020204030204" pitchFamily="49" charset="0"/>
              </a:rPr>
              <a:t>get</a:t>
            </a:r>
            <a:r>
              <a:rPr lang="en-US" sz="2800" b="0" dirty="0">
                <a:solidFill>
                  <a:srgbClr val="000000"/>
                </a:solidFill>
                <a:effectLst/>
                <a:highlight>
                  <a:srgbClr val="00FF00"/>
                </a:highlight>
                <a:latin typeface="Consolas" panose="020B0609020204030204" pitchFamily="49" charset="0"/>
              </a:rPr>
              <a:t>(</a:t>
            </a:r>
            <a:r>
              <a:rPr lang="en-US" sz="2800" b="0" dirty="0">
                <a:solidFill>
                  <a:srgbClr val="A31515"/>
                </a:solidFill>
                <a:effectLst/>
                <a:highlight>
                  <a:srgbClr val="00FF00"/>
                </a:highlight>
                <a:latin typeface="Consolas" panose="020B0609020204030204" pitchFamily="49" charset="0"/>
              </a:rPr>
              <a:t>'https://rest-</a:t>
            </a:r>
            <a:r>
              <a:rPr lang="en-US" sz="2800" b="0" dirty="0" err="1">
                <a:solidFill>
                  <a:srgbClr val="A31515"/>
                </a:solidFill>
                <a:effectLst/>
                <a:highlight>
                  <a:srgbClr val="00FF00"/>
                </a:highlight>
                <a:latin typeface="Consolas" panose="020B0609020204030204" pitchFamily="49" charset="0"/>
              </a:rPr>
              <a:t>example.covey.town</a:t>
            </a:r>
            <a:r>
              <a:rPr lang="en-US" sz="2800" b="0" dirty="0">
                <a:solidFill>
                  <a:srgbClr val="A31515"/>
                </a:solidFill>
                <a:effectLst/>
                <a:highlight>
                  <a:srgbClr val="00FF00"/>
                </a:highlight>
                <a:latin typeface="Consolas" panose="020B0609020204030204" pitchFamily="49" charset="0"/>
              </a:rPr>
              <a:t>'</a:t>
            </a:r>
            <a:r>
              <a:rPr lang="en-US" sz="2800" b="0" dirty="0">
                <a:solidFill>
                  <a:srgbClr val="000000"/>
                </a:solidFill>
                <a:effectLst/>
                <a:highlight>
                  <a:srgbClr val="00FF00"/>
                </a:highligh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highlight>
                  <a:srgbClr val="FFFF00"/>
                </a:highlight>
                <a:latin typeface="Consolas" panose="020B0609020204030204" pitchFamily="49" charset="0"/>
              </a:rPr>
              <a:t>// more code (to be executed after the .get() returns.</a:t>
            </a:r>
            <a:endParaRPr lang="en-US" sz="2800" b="0" dirty="0">
              <a:solidFill>
                <a:srgbClr val="000000"/>
              </a:solidFill>
              <a:effectLst/>
              <a:highlight>
                <a:srgbClr val="FFFF00"/>
              </a:highlight>
              <a:latin typeface="Consolas" panose="020B0609020204030204" pitchFamily="49" charset="0"/>
            </a:endParaRPr>
          </a:p>
          <a:p>
            <a:pPr algn="l"/>
            <a:r>
              <a:rPr lang="en-US" sz="2800" b="0" dirty="0">
                <a:solidFill>
                  <a:srgbClr val="000000"/>
                </a:solidFill>
                <a:effectLst/>
                <a:highlight>
                  <a:srgbClr val="FFFF00"/>
                </a:highligh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00FF00"/>
                </a:highlight>
                <a:latin typeface="Consolas" panose="020B0609020204030204" pitchFamily="49" charset="0"/>
              </a:rPr>
              <a:t>const</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70C1"/>
                </a:solidFill>
                <a:effectLst/>
                <a:highlight>
                  <a:srgbClr val="00FF00"/>
                </a:highlight>
                <a:latin typeface="Consolas" panose="020B0609020204030204" pitchFamily="49" charset="0"/>
              </a:rPr>
              <a:t>response</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FFFF00"/>
                </a:highlight>
                <a:latin typeface="Consolas" panose="020B0609020204030204" pitchFamily="49" charset="0"/>
              </a:rPr>
              <a:t>axios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get</a:t>
            </a:r>
            <a:r>
              <a:rPr lang="en-US" sz="1600" b="0" dirty="0">
                <a:solidFill>
                  <a:srgbClr val="000000"/>
                </a:solidFill>
                <a:effectLst/>
                <a:highlight>
                  <a:srgbClr val="FFFF00"/>
                </a:highlight>
                <a:latin typeface="Consolas" panose="020B0609020204030204" pitchFamily="49" charset="0"/>
              </a:rPr>
              <a:t>(</a:t>
            </a:r>
            <a:r>
              <a:rPr lang="en-US" sz="1600" b="0" dirty="0">
                <a:solidFill>
                  <a:srgbClr val="A31515"/>
                </a:solidFill>
                <a:effectLst/>
                <a:highlight>
                  <a:srgbClr val="FFFF00"/>
                </a:highlight>
                <a:latin typeface="Consolas" panose="020B0609020204030204" pitchFamily="49" charset="0"/>
              </a:rPr>
              <a:t>'https://rest-</a:t>
            </a:r>
            <a:r>
              <a:rPr lang="en-US" sz="1600" b="0" dirty="0" err="1">
                <a:solidFill>
                  <a:srgbClr val="A31515"/>
                </a:solidFill>
                <a:effectLst/>
                <a:highlight>
                  <a:srgbClr val="FFFF00"/>
                </a:highlight>
                <a:latin typeface="Consolas" panose="020B0609020204030204" pitchFamily="49" charset="0"/>
              </a:rPr>
              <a:t>example.covey.town</a:t>
            </a:r>
            <a:r>
              <a:rPr lang="en-US" sz="1600" b="0" dirty="0">
                <a:solidFill>
                  <a:srgbClr val="A31515"/>
                </a:solidFill>
                <a:effectLst/>
                <a:highlight>
                  <a:srgbClr val="FFFF00"/>
                </a:highlight>
                <a:latin typeface="Consolas" panose="020B0609020204030204" pitchFamily="49" charset="0"/>
              </a:rPr>
              <a:t>'</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resumes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reports that for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00FF00"/>
                </a:highlight>
                <a:latin typeface="Consolas" panose="020B0609020204030204" pitchFamily="49" charset="0"/>
              </a:rPr>
              <a:t>response</a:t>
            </a:r>
            <a:r>
              <a:rPr lang="en-US" sz="1600" b="0" dirty="0" err="1">
                <a:solidFill>
                  <a:srgbClr val="000000"/>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makeRequest</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a:t>
            </a:r>
            <a:r>
              <a:rPr lang="en-US" sz="1600" b="0" dirty="0">
                <a:solidFill>
                  <a:srgbClr val="000000"/>
                </a:solidFill>
                <a:effectLst/>
                <a:highlight>
                  <a:srgbClr val="FFFF00"/>
                </a:highligh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2</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3</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"Three requests made; 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highlight>
                  <a:srgbClr val="FFFF00"/>
                </a:highlight>
                <a:latin typeface="Consolas" panose="020B0609020204030204" pitchFamily="49" charset="0"/>
              </a:rPr>
              <a:t>Promise</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all</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70C1"/>
                </a:solidFill>
                <a:effectLst/>
                <a:highlight>
                  <a:srgbClr val="FFFF00"/>
                </a:highlight>
                <a:latin typeface="Consolas" panose="020B0609020204030204" pitchFamily="49" charset="0"/>
              </a:rPr>
              <a:t>thePromises</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reports: </a:t>
            </a:r>
            <a:r>
              <a:rPr lang="en-US" sz="1600" b="0" dirty="0" err="1">
                <a:solidFill>
                  <a:srgbClr val="A31515"/>
                </a:solidFill>
                <a:effectLst/>
                <a:highlight>
                  <a:srgbClr val="00FF00"/>
                </a:highlight>
                <a:latin typeface="Consolas" panose="020B0609020204030204" pitchFamily="49" charset="0"/>
              </a:rPr>
              <a:t>thePromises</a:t>
            </a:r>
            <a:r>
              <a:rPr lang="en-US" sz="1600" b="0" dirty="0">
                <a:solidFill>
                  <a:srgbClr val="A31515"/>
                </a:solidFill>
                <a:effectLst/>
                <a:highlight>
                  <a:srgbClr val="00FF00"/>
                </a:highlight>
                <a:latin typeface="Consolas" panose="020B0609020204030204" pitchFamily="49" charset="0"/>
              </a:rPr>
              <a:t> =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70C1"/>
                </a:solidFill>
                <a:effectLst/>
                <a:highlight>
                  <a:srgbClr val="00FF00"/>
                </a:highlight>
                <a:latin typeface="Consolas" panose="020B0609020204030204" pitchFamily="49" charset="0"/>
              </a:rPr>
              <a:t>thePromises</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FF0000"/>
                </a:solidFill>
              </a:rPr>
              <a:t>1</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7030A0"/>
                </a:solidFill>
              </a:rPr>
              <a:t>2</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00B050"/>
                </a:solidFill>
              </a:rPr>
              <a:t>3</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7030A0"/>
                </a:solidFill>
              </a:rPr>
              <a:t>2</a:t>
            </a:r>
            <a:r>
              <a:rPr lang="en-US" sz="1600" dirty="0">
                <a:solidFill>
                  <a:schemeClr val="tx1"/>
                </a:solidFill>
              </a:rPr>
              <a:t>',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FF0000"/>
                </a:solidFill>
              </a:rPr>
              <a:t>1</a:t>
            </a:r>
            <a:r>
              <a:rPr lang="en-US" sz="1600" dirty="0">
                <a:solidFill>
                  <a:schemeClr val="tx1"/>
                </a:solidFill>
              </a:rPr>
              <a:t>',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00B050"/>
                </a:solidFill>
              </a:rPr>
              <a:t>3</a:t>
            </a:r>
            <a:r>
              <a:rPr lang="en-US" sz="1600" dirty="0">
                <a:solidFill>
                  <a:schemeClr val="tx1"/>
                </a:solidFill>
              </a:rPr>
              <a:t>',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5"/>
            <a:ext cx="10771289" cy="1523036"/>
          </a:xfrm>
        </p:spPr>
        <p:txBody>
          <a:bodyPr>
            <a:normAutofit/>
          </a:bodyPr>
          <a:lstStyle/>
          <a:p>
            <a:r>
              <a:rPr lang="en-US" sz="2400" dirty="0"/>
              <a:t>Consider: a 1Ghz CPU executes an instruction every 1 ns</a:t>
            </a:r>
          </a:p>
          <a:p>
            <a:r>
              <a:rPr lang="en-US" sz="2400" dirty="0"/>
              <a:t>Almost anything else takes approximately forever</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30</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Optional Material</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t>We achieve this goal using two techniques:</a:t>
            </a:r>
            <a:br>
              <a:rPr lang="en-US" dirty="0"/>
            </a:br>
            <a:r>
              <a:rPr lang="en-US" dirty="0"/>
              <a:t> </a:t>
            </a:r>
            <a:br>
              <a:rPr lang="en-US" dirty="0"/>
            </a:br>
            <a:r>
              <a:rPr lang="en-US" dirty="0"/>
              <a:t>1. cooperative multiprocessing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2" name="Content Placeholder 1">
            <a:extLst>
              <a:ext uri="{FF2B5EF4-FFF2-40B4-BE49-F238E27FC236}">
                <a16:creationId xmlns:a16="http://schemas.microsoft.com/office/drawing/2014/main" id="{903D21CD-577C-8F90-2F90-A0ACFED8D4F2}"/>
              </a:ext>
            </a:extLst>
          </p:cNvPr>
          <p:cNvSpPr>
            <a:spLocks noGrp="1"/>
          </p:cNvSpPr>
          <p:nvPr>
            <p:ph idx="1"/>
          </p:nvPr>
        </p:nvSpPr>
        <p:spPr/>
        <p:txBody>
          <a:bodyPr/>
          <a:lstStyle/>
          <a:p>
            <a:r>
              <a:rPr lang="en-US" dirty="0"/>
              <a:t>We have an activity that extends the transcript example we showed in this module.</a:t>
            </a:r>
          </a:p>
          <a:p>
            <a:r>
              <a:rPr lang="en-US" dirty="0"/>
              <a:t>Details are linked from the Module 6 web page.</a:t>
            </a:r>
          </a:p>
        </p:txBody>
      </p:sp>
    </p:spTree>
    <p:extLst>
      <p:ext uri="{BB962C8B-B14F-4D97-AF65-F5344CB8AC3E}">
        <p14:creationId xmlns:p14="http://schemas.microsoft.com/office/powerpoint/2010/main" val="439902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45</a:t>
            </a:fld>
            <a:endParaRPr lang="en-US"/>
          </a:p>
        </p:txBody>
      </p:sp>
    </p:spTree>
    <p:extLst>
      <p:ext uri="{BB962C8B-B14F-4D97-AF65-F5344CB8AC3E}">
        <p14:creationId xmlns:p14="http://schemas.microsoft.com/office/powerpoint/2010/main" val="2457417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140008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hits an </a:t>
            </a:r>
            <a:r>
              <a:rPr lang="en-US" sz="2400" b="0" dirty="0">
                <a:solidFill>
                  <a:srgbClr val="AF00DB"/>
                </a:solidFill>
                <a:effectLst/>
                <a:latin typeface="Consolas" panose="020B0609020204030204" pitchFamily="49" charset="0"/>
              </a:rPr>
              <a:t>await </a:t>
            </a:r>
            <a:r>
              <a:rPr lang="en-US" dirty="0"/>
              <a:t> or it </a:t>
            </a:r>
            <a:r>
              <a:rPr lang="en-US"/>
              <a:t>reaches its end.</a:t>
            </a:r>
            <a:endParaRPr lang="en-US" dirty="0"/>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a:xfrm>
            <a:off x="838200" y="1500159"/>
            <a:ext cx="9206948" cy="5112675"/>
          </a:xfrm>
        </p:spPr>
        <p:txBody>
          <a:bodyPr>
            <a:normAutofit/>
          </a:bodyPr>
          <a:lstStyle/>
          <a:p>
            <a:r>
              <a:rPr lang="en-US" sz="2400" b="1" dirty="0">
                <a:solidFill>
                  <a:srgbClr val="FF0000"/>
                </a:solidFill>
              </a:rPr>
              <a:t>Executing</a:t>
            </a:r>
            <a:r>
              <a:rPr lang="en-US" sz="2400" dirty="0"/>
              <a:t> </a:t>
            </a:r>
          </a:p>
          <a:p>
            <a:pPr lvl="1"/>
            <a:r>
              <a:rPr lang="en-US" dirty="0"/>
              <a:t>there is only one of these; we call it the "current promise" or the "current computation", sometimes the "active promise" (We outline this promise in </a:t>
            </a:r>
            <a:r>
              <a:rPr lang="en-US" b="1" dirty="0">
                <a:solidFill>
                  <a:srgbClr val="FF0000"/>
                </a:solidFill>
              </a:rPr>
              <a:t>red</a:t>
            </a:r>
            <a:r>
              <a:rPr lang="en-US" dirty="0"/>
              <a:t>.)</a:t>
            </a:r>
          </a:p>
          <a:p>
            <a:r>
              <a:rPr lang="en-US" sz="2400" b="1" dirty="0">
                <a:solidFill>
                  <a:srgbClr val="FF0000"/>
                </a:solidFill>
              </a:rPr>
              <a:t>Pending </a:t>
            </a:r>
            <a:r>
              <a:rPr lang="en-US" sz="2400" dirty="0"/>
              <a:t>(“waiting”) for some event</a:t>
            </a:r>
          </a:p>
          <a:p>
            <a:pPr lvl="1"/>
            <a:r>
              <a:rPr lang="en-US" dirty="0"/>
              <a:t>Either for some other promise to resolve, or for the runtime to select it for execution.</a:t>
            </a:r>
          </a:p>
          <a:p>
            <a:r>
              <a:rPr lang="en-US" sz="2400" b="1" dirty="0">
                <a:solidFill>
                  <a:srgbClr val="FF0000"/>
                </a:solidFill>
              </a:rPr>
              <a:t>Fulfilled</a:t>
            </a:r>
            <a:r>
              <a:rPr lang="en-US" sz="2400" dirty="0"/>
              <a:t> (“resolved”)</a:t>
            </a:r>
          </a:p>
          <a:p>
            <a:pPr lvl="1"/>
            <a:r>
              <a:rPr lang="en-US" dirty="0"/>
              <a:t>The asynchronous operation has completed, and the Promise's result is a value .</a:t>
            </a:r>
          </a:p>
          <a:p>
            <a:r>
              <a:rPr lang="en-US" sz="2400" b="1" dirty="0">
                <a:solidFill>
                  <a:srgbClr val="FF0000"/>
                </a:solidFill>
              </a:rPr>
              <a:t>Rejected</a:t>
            </a:r>
            <a:r>
              <a:rPr lang="en-US" sz="2400" dirty="0"/>
              <a:t> </a:t>
            </a:r>
          </a:p>
          <a:p>
            <a:pPr lvl="1"/>
            <a:r>
              <a:rPr lang="en-US" dirty="0"/>
              <a:t>The asynchronous operation failed, and the Promise's result is an error.</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We divide pending promises into two classes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a:xfrm>
            <a:off x="838200" y="1500159"/>
            <a:ext cx="9206948" cy="5112675"/>
          </a:xfrm>
        </p:spPr>
        <p:txBody>
          <a:bodyPr>
            <a:normAutofit/>
          </a:bodyPr>
          <a:lstStyle/>
          <a:p>
            <a:r>
              <a:rPr lang="en-US" sz="2400" b="1" dirty="0">
                <a:solidFill>
                  <a:srgbClr val="FF0000"/>
                </a:solidFill>
              </a:rPr>
              <a:t>Ready</a:t>
            </a:r>
            <a:endParaRPr lang="en-US" sz="2400" dirty="0"/>
          </a:p>
          <a:p>
            <a:pPr lvl="1"/>
            <a:r>
              <a:rPr lang="en-US" dirty="0"/>
              <a:t>This process is not waiting for any other promise, but is merely waiting to be selected for execution.</a:t>
            </a:r>
          </a:p>
          <a:p>
            <a:pPr lvl="1"/>
            <a:r>
              <a:rPr lang="en-US" dirty="0"/>
              <a:t>We color these promises </a:t>
            </a:r>
            <a:r>
              <a:rPr lang="en-US" dirty="0">
                <a:highlight>
                  <a:srgbClr val="00FF00"/>
                </a:highlight>
              </a:rPr>
              <a:t>green</a:t>
            </a:r>
            <a:r>
              <a:rPr lang="en-US" dirty="0"/>
              <a:t>.</a:t>
            </a:r>
          </a:p>
          <a:p>
            <a:r>
              <a:rPr lang="en-US" sz="2400" b="1" dirty="0">
                <a:solidFill>
                  <a:srgbClr val="FF0000"/>
                </a:solidFill>
              </a:rPr>
              <a:t>Waiting</a:t>
            </a:r>
            <a:r>
              <a:rPr lang="en-US" sz="2400" dirty="0"/>
              <a:t> </a:t>
            </a:r>
          </a:p>
          <a:p>
            <a:pPr lvl="1"/>
            <a:r>
              <a:rPr lang="en-US" dirty="0"/>
              <a:t>this promise can't be executed until some other process is resolved.</a:t>
            </a:r>
          </a:p>
          <a:p>
            <a:pPr lvl="1"/>
            <a:r>
              <a:rPr lang="en-US" dirty="0"/>
              <a:t>We color these promises </a:t>
            </a:r>
            <a:r>
              <a:rPr lang="en-US" dirty="0">
                <a:highlight>
                  <a:srgbClr val="FFFF00"/>
                </a:highlight>
              </a:rPr>
              <a:t>yellow</a:t>
            </a:r>
            <a:r>
              <a:rPr lang="en-US" dirty="0"/>
              <a:t>.</a:t>
            </a:r>
          </a:p>
          <a:p>
            <a:pPr lvl="1"/>
            <a:endParaRPr lang="en-US" dirty="0"/>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50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snapshot of the thread pool</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executing</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waiting for p1</a:t>
              </a:r>
            </a:p>
          </p:txBody>
        </p:sp>
        <p:cxnSp>
          <p:nvCxnSpPr>
            <p:cNvPr id="17" name="Straight Arrow Connector 16">
              <a:extLst>
                <a:ext uri="{FF2B5EF4-FFF2-40B4-BE49-F238E27FC236}">
                  <a16:creationId xmlns:a16="http://schemas.microsoft.com/office/drawing/2014/main" id="{2EF15572-3506-0761-1BC7-4DA1930766D2}"/>
                </a:ext>
              </a:extLst>
            </p:cNvPr>
            <p:cNvCxnSpPr>
              <a:cxnSpLocks/>
            </p:cNvCxnSpPr>
            <p:nvPr/>
          </p:nvCxnSpPr>
          <p:spPr>
            <a:xfrm>
              <a:off x="9596438"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3183839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17288</TotalTime>
  <Words>6695</Words>
  <Application>Microsoft Office PowerPoint</Application>
  <PresentationFormat>Widescreen</PresentationFormat>
  <Paragraphs>771</Paragraphs>
  <Slides>46</Slides>
  <Notes>37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Calibri</vt:lpstr>
      <vt:lpstr>Consolas</vt:lpstr>
      <vt:lpstr>Courier</vt:lpstr>
      <vt:lpstr>Courier New</vt:lpstr>
      <vt:lpstr>Helvetica Neue</vt:lpstr>
      <vt:lpstr>Ink Free</vt:lpstr>
      <vt:lpstr>Lucida Console</vt:lpstr>
      <vt:lpstr>Times Roman</vt:lpstr>
      <vt:lpstr>Verdana</vt:lpstr>
      <vt:lpstr>Wingdings</vt:lpstr>
      <vt:lpstr>Office Theme</vt:lpstr>
      <vt:lpstr>CS 4530: Fundamentals of Software Engineering  Module 06: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Javascript/Typescript uses cooperative multiprocessing</vt:lpstr>
      <vt:lpstr>A promise can be in one of exactly 4 states</vt:lpstr>
      <vt:lpstr>We divide pending promises into two classes</vt:lpstr>
      <vt:lpstr>A snapshot of the thread pool</vt:lpstr>
      <vt:lpstr>What happens when p1 finishes?</vt:lpstr>
      <vt:lpstr>Here's one possibility</vt:lpstr>
      <vt:lpstr>Computations always run until they are completed.</vt:lpstr>
      <vt:lpstr>Where do promises come from?</vt:lpstr>
      <vt:lpstr>async/await creates a pair of promises.</vt:lpstr>
      <vt:lpstr>A bigger picture</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Optional Material</vt:lpstr>
      <vt:lpstr>This is not Java!</vt:lpstr>
      <vt:lpstr>But you can still have a data race</vt:lpstr>
      <vt:lpstr>Async/await code is compiled into promise/then code</vt:lpstr>
      <vt:lpstr>Promises Enforce Ordering Through “Then”</vt:lpstr>
      <vt:lpstr>Async/Await Programming Activity</vt:lpstr>
      <vt:lpstr>Review</vt:lpstr>
      <vt:lpstr>But where does the concurrency come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82</cp:revision>
  <dcterms:modified xsi:type="dcterms:W3CDTF">2024-09-18T00:50:36Z</dcterms:modified>
</cp:coreProperties>
</file>