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20"/>
  </p:notesMasterIdLst>
  <p:sldIdLst>
    <p:sldId id="634" r:id="rId2"/>
    <p:sldId id="675" r:id="rId3"/>
    <p:sldId id="628" r:id="rId4"/>
    <p:sldId id="607" r:id="rId5"/>
    <p:sldId id="629" r:id="rId6"/>
    <p:sldId id="630" r:id="rId7"/>
    <p:sldId id="631" r:id="rId8"/>
    <p:sldId id="632" r:id="rId9"/>
    <p:sldId id="613" r:id="rId10"/>
    <p:sldId id="614" r:id="rId11"/>
    <p:sldId id="618" r:id="rId12"/>
    <p:sldId id="619" r:id="rId13"/>
    <p:sldId id="621" r:id="rId14"/>
    <p:sldId id="622" r:id="rId15"/>
    <p:sldId id="624" r:id="rId16"/>
    <p:sldId id="633" r:id="rId17"/>
    <p:sldId id="617" r:id="rId18"/>
    <p:sldId id="676" r:id="rId19"/>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521415D9-36F7-43E2-AB2F-B90AF26B5E84}">
      <p14:sectionLst xmlns:p14="http://schemas.microsoft.com/office/powerpoint/2010/main">
        <p14:section name="Lesson 10.2 Distributing Data" id="{5FA3260F-D9BA-4E65-B849-04122E74F93A}">
          <p14:sldIdLst>
            <p14:sldId id="634"/>
            <p14:sldId id="675"/>
            <p14:sldId id="628"/>
            <p14:sldId id="607"/>
            <p14:sldId id="629"/>
            <p14:sldId id="630"/>
            <p14:sldId id="631"/>
            <p14:sldId id="632"/>
            <p14:sldId id="613"/>
            <p14:sldId id="614"/>
            <p14:sldId id="618"/>
            <p14:sldId id="619"/>
            <p14:sldId id="621"/>
            <p14:sldId id="622"/>
            <p14:sldId id="624"/>
            <p14:sldId id="633"/>
            <p14:sldId id="617"/>
            <p14:sldId id="676"/>
          </p14:sldIdLst>
        </p14:section>
      </p14:sectionLst>
    </p:ext>
    <p:ext uri="{EFAFB233-063F-42B5-8137-9DF3F51BA10A}">
      <p15:sldGuideLst xmlns:p15="http://schemas.microsoft.com/office/powerpoint/2012/main">
        <p15:guide id="1" orient="horz" pos="22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92F368-667E-4849-9FA4-21D708388C70}" v="58" dt="2023-09-22T00:02:22.529"/>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583" autoAdjust="0"/>
    <p:restoredTop sz="74313" autoAdjust="0"/>
  </p:normalViewPr>
  <p:slideViewPr>
    <p:cSldViewPr snapToGrid="0" snapToObjects="1">
      <p:cViewPr varScale="1">
        <p:scale>
          <a:sx n="49" d="100"/>
          <a:sy n="49" d="100"/>
        </p:scale>
        <p:origin x="740" y="32"/>
      </p:cViewPr>
      <p:guideLst>
        <p:guide orient="horz" pos="2232"/>
        <p:guide pos="3840"/>
      </p:guideLst>
    </p:cSldViewPr>
  </p:slideViewPr>
  <p:notesTextViewPr>
    <p:cViewPr>
      <p:scale>
        <a:sx n="120" d="100"/>
        <a:sy n="120" d="100"/>
      </p:scale>
      <p:origin x="0" y="0"/>
    </p:cViewPr>
  </p:notesTextViewPr>
  <p:sorterViewPr>
    <p:cViewPr>
      <p:scale>
        <a:sx n="93" d="100"/>
        <a:sy n="93" d="100"/>
      </p:scale>
      <p:origin x="0" y="-195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2B92F368-667E-4849-9FA4-21D708388C70}"/>
    <pc:docChg chg="custSel modSld">
      <pc:chgData name="Mitchell Wand" userId="de9b44c55c049659" providerId="LiveId" clId="{2B92F368-667E-4849-9FA4-21D708388C70}" dt="2023-09-22T00:12:19.519" v="2242" actId="20577"/>
      <pc:docMkLst>
        <pc:docMk/>
      </pc:docMkLst>
      <pc:sldChg chg="modNotesTx">
        <pc:chgData name="Mitchell Wand" userId="de9b44c55c049659" providerId="LiveId" clId="{2B92F368-667E-4849-9FA4-21D708388C70}" dt="2023-09-21T23:31:19.201" v="14" actId="20577"/>
        <pc:sldMkLst>
          <pc:docMk/>
          <pc:sldMk cId="2060453442" sldId="607"/>
        </pc:sldMkLst>
      </pc:sldChg>
      <pc:sldChg chg="modNotesTx">
        <pc:chgData name="Mitchell Wand" userId="de9b44c55c049659" providerId="LiveId" clId="{2B92F368-667E-4849-9FA4-21D708388C70}" dt="2023-09-21T23:34:23.841" v="164" actId="20577"/>
        <pc:sldMkLst>
          <pc:docMk/>
          <pc:sldMk cId="3634454551" sldId="613"/>
        </pc:sldMkLst>
      </pc:sldChg>
      <pc:sldChg chg="modSp mod modNotesTx">
        <pc:chgData name="Mitchell Wand" userId="de9b44c55c049659" providerId="LiveId" clId="{2B92F368-667E-4849-9FA4-21D708388C70}" dt="2023-09-21T23:57:21.645" v="860" actId="20577"/>
        <pc:sldMkLst>
          <pc:docMk/>
          <pc:sldMk cId="2991118128" sldId="618"/>
        </pc:sldMkLst>
        <pc:spChg chg="mod">
          <ac:chgData name="Mitchell Wand" userId="de9b44c55c049659" providerId="LiveId" clId="{2B92F368-667E-4849-9FA4-21D708388C70}" dt="2023-09-21T23:57:21.645" v="860" actId="20577"/>
          <ac:spMkLst>
            <pc:docMk/>
            <pc:sldMk cId="2991118128" sldId="618"/>
            <ac:spMk id="787" creationId="{00000000-0000-0000-0000-000000000000}"/>
          </ac:spMkLst>
        </pc:spChg>
        <pc:grpChg chg="mod">
          <ac:chgData name="Mitchell Wand" userId="de9b44c55c049659" providerId="LiveId" clId="{2B92F368-667E-4849-9FA4-21D708388C70}" dt="2023-09-21T23:56:51.744" v="858" actId="1076"/>
          <ac:grpSpMkLst>
            <pc:docMk/>
            <pc:sldMk cId="2991118128" sldId="618"/>
            <ac:grpSpMk id="2" creationId="{65DF5E93-11CF-4561-81AE-2E1E5FA996AA}"/>
          </ac:grpSpMkLst>
        </pc:grpChg>
      </pc:sldChg>
      <pc:sldChg chg="addSp modSp mod modNotesTx">
        <pc:chgData name="Mitchell Wand" userId="de9b44c55c049659" providerId="LiveId" clId="{2B92F368-667E-4849-9FA4-21D708388C70}" dt="2023-09-22T00:01:02.846" v="1117" actId="20577"/>
        <pc:sldMkLst>
          <pc:docMk/>
          <pc:sldMk cId="2547990764" sldId="619"/>
        </pc:sldMkLst>
        <pc:spChg chg="add mod">
          <ac:chgData name="Mitchell Wand" userId="de9b44c55c049659" providerId="LiveId" clId="{2B92F368-667E-4849-9FA4-21D708388C70}" dt="2023-09-21T23:41:41.646" v="544" actId="14100"/>
          <ac:spMkLst>
            <pc:docMk/>
            <pc:sldMk cId="2547990764" sldId="619"/>
            <ac:spMk id="3" creationId="{1B1CF060-3D6C-E009-ED65-9ABB4DDEDA1B}"/>
          </ac:spMkLst>
        </pc:spChg>
        <pc:spChg chg="mod">
          <ac:chgData name="Mitchell Wand" userId="de9b44c55c049659" providerId="LiveId" clId="{2B92F368-667E-4849-9FA4-21D708388C70}" dt="2023-09-21T23:39:03.121" v="474" actId="20577"/>
          <ac:spMkLst>
            <pc:docMk/>
            <pc:sldMk cId="2547990764" sldId="619"/>
            <ac:spMk id="826" creationId="{00000000-0000-0000-0000-000000000000}"/>
          </ac:spMkLst>
        </pc:spChg>
        <pc:grpChg chg="mod">
          <ac:chgData name="Mitchell Wand" userId="de9b44c55c049659" providerId="LiveId" clId="{2B92F368-667E-4849-9FA4-21D708388C70}" dt="2023-09-21T23:39:11.026" v="475" actId="1076"/>
          <ac:grpSpMkLst>
            <pc:docMk/>
            <pc:sldMk cId="2547990764" sldId="619"/>
            <ac:grpSpMk id="2" creationId="{47B2BD13-C3CC-5968-A91F-C6A1E4714775}"/>
          </ac:grpSpMkLst>
        </pc:grpChg>
      </pc:sldChg>
      <pc:sldChg chg="addSp delSp modSp mod modAnim modNotesTx">
        <pc:chgData name="Mitchell Wand" userId="de9b44c55c049659" providerId="LiveId" clId="{2B92F368-667E-4849-9FA4-21D708388C70}" dt="2023-09-22T00:03:58.739" v="1384" actId="20577"/>
        <pc:sldMkLst>
          <pc:docMk/>
          <pc:sldMk cId="1532858565" sldId="621"/>
        </pc:sldMkLst>
        <pc:spChg chg="mod">
          <ac:chgData name="Mitchell Wand" userId="de9b44c55c049659" providerId="LiveId" clId="{2B92F368-667E-4849-9FA4-21D708388C70}" dt="2023-09-22T00:01:23.708" v="1148" actId="20577"/>
          <ac:spMkLst>
            <pc:docMk/>
            <pc:sldMk cId="1532858565" sldId="621"/>
            <ac:spMk id="907" creationId="{00000000-0000-0000-0000-000000000000}"/>
          </ac:spMkLst>
        </pc:spChg>
        <pc:spChg chg="mod">
          <ac:chgData name="Mitchell Wand" userId="de9b44c55c049659" providerId="LiveId" clId="{2B92F368-667E-4849-9FA4-21D708388C70}" dt="2023-09-21T23:44:02.683" v="619" actId="20577"/>
          <ac:spMkLst>
            <pc:docMk/>
            <pc:sldMk cId="1532858565" sldId="621"/>
            <ac:spMk id="908" creationId="{00000000-0000-0000-0000-000000000000}"/>
          </ac:spMkLst>
        </pc:spChg>
        <pc:spChg chg="mod">
          <ac:chgData name="Mitchell Wand" userId="de9b44c55c049659" providerId="LiveId" clId="{2B92F368-667E-4849-9FA4-21D708388C70}" dt="2023-09-21T23:45:21.725" v="631" actId="164"/>
          <ac:spMkLst>
            <pc:docMk/>
            <pc:sldMk cId="1532858565" sldId="621"/>
            <ac:spMk id="929" creationId="{00000000-0000-0000-0000-000000000000}"/>
          </ac:spMkLst>
        </pc:spChg>
        <pc:spChg chg="mod">
          <ac:chgData name="Mitchell Wand" userId="de9b44c55c049659" providerId="LiveId" clId="{2B92F368-667E-4849-9FA4-21D708388C70}" dt="2023-09-21T23:45:21.725" v="631" actId="164"/>
          <ac:spMkLst>
            <pc:docMk/>
            <pc:sldMk cId="1532858565" sldId="621"/>
            <ac:spMk id="930" creationId="{00000000-0000-0000-0000-000000000000}"/>
          </ac:spMkLst>
        </pc:spChg>
        <pc:spChg chg="mod">
          <ac:chgData name="Mitchell Wand" userId="de9b44c55c049659" providerId="LiveId" clId="{2B92F368-667E-4849-9FA4-21D708388C70}" dt="2023-09-21T23:45:21.725" v="631" actId="164"/>
          <ac:spMkLst>
            <pc:docMk/>
            <pc:sldMk cId="1532858565" sldId="621"/>
            <ac:spMk id="931" creationId="{00000000-0000-0000-0000-000000000000}"/>
          </ac:spMkLst>
        </pc:spChg>
        <pc:spChg chg="mod">
          <ac:chgData name="Mitchell Wand" userId="de9b44c55c049659" providerId="LiveId" clId="{2B92F368-667E-4849-9FA4-21D708388C70}" dt="2023-09-21T23:45:21.725" v="631" actId="164"/>
          <ac:spMkLst>
            <pc:docMk/>
            <pc:sldMk cId="1532858565" sldId="621"/>
            <ac:spMk id="932" creationId="{00000000-0000-0000-0000-000000000000}"/>
          </ac:spMkLst>
        </pc:spChg>
        <pc:spChg chg="mod">
          <ac:chgData name="Mitchell Wand" userId="de9b44c55c049659" providerId="LiveId" clId="{2B92F368-667E-4849-9FA4-21D708388C70}" dt="2023-09-21T23:45:21.725" v="631" actId="164"/>
          <ac:spMkLst>
            <pc:docMk/>
            <pc:sldMk cId="1532858565" sldId="621"/>
            <ac:spMk id="933" creationId="{00000000-0000-0000-0000-000000000000}"/>
          </ac:spMkLst>
        </pc:spChg>
        <pc:spChg chg="del mod">
          <ac:chgData name="Mitchell Wand" userId="de9b44c55c049659" providerId="LiveId" clId="{2B92F368-667E-4849-9FA4-21D708388C70}" dt="2023-09-21T23:49:03.384" v="649" actId="478"/>
          <ac:spMkLst>
            <pc:docMk/>
            <pc:sldMk cId="1532858565" sldId="621"/>
            <ac:spMk id="948" creationId="{00000000-0000-0000-0000-000000000000}"/>
          </ac:spMkLst>
        </pc:spChg>
        <pc:grpChg chg="add mod">
          <ac:chgData name="Mitchell Wand" userId="de9b44c55c049659" providerId="LiveId" clId="{2B92F368-667E-4849-9FA4-21D708388C70}" dt="2023-09-21T23:45:26.327" v="632" actId="1076"/>
          <ac:grpSpMkLst>
            <pc:docMk/>
            <pc:sldMk cId="1532858565" sldId="621"/>
            <ac:grpSpMk id="2" creationId="{06D45C3B-3C98-EF54-2BD1-0A6651CCD4CD}"/>
          </ac:grpSpMkLst>
        </pc:grpChg>
        <pc:grpChg chg="mod">
          <ac:chgData name="Mitchell Wand" userId="de9b44c55c049659" providerId="LiveId" clId="{2B92F368-667E-4849-9FA4-21D708388C70}" dt="2023-09-21T23:45:21.725" v="631" actId="164"/>
          <ac:grpSpMkLst>
            <pc:docMk/>
            <pc:sldMk cId="1532858565" sldId="621"/>
            <ac:grpSpMk id="913"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16"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21"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24"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28"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36"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39"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42"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46" creationId="{00000000-0000-0000-0000-000000000000}"/>
          </ac:grpSpMkLst>
        </pc:grpChg>
        <pc:picChg chg="mod">
          <ac:chgData name="Mitchell Wand" userId="de9b44c55c049659" providerId="LiveId" clId="{2B92F368-667E-4849-9FA4-21D708388C70}" dt="2023-09-21T23:45:21.725" v="631" actId="164"/>
          <ac:picMkLst>
            <pc:docMk/>
            <pc:sldMk cId="1532858565" sldId="621"/>
            <ac:picMk id="910" creationId="{00000000-0000-0000-0000-000000000000}"/>
          </ac:picMkLst>
        </pc:picChg>
        <pc:picChg chg="mod">
          <ac:chgData name="Mitchell Wand" userId="de9b44c55c049659" providerId="LiveId" clId="{2B92F368-667E-4849-9FA4-21D708388C70}" dt="2023-09-21T23:45:21.725" v="631" actId="164"/>
          <ac:picMkLst>
            <pc:docMk/>
            <pc:sldMk cId="1532858565" sldId="621"/>
            <ac:picMk id="917" creationId="{00000000-0000-0000-0000-000000000000}"/>
          </ac:picMkLst>
        </pc:picChg>
        <pc:picChg chg="mod">
          <ac:chgData name="Mitchell Wand" userId="de9b44c55c049659" providerId="LiveId" clId="{2B92F368-667E-4849-9FA4-21D708388C70}" dt="2023-09-21T23:45:21.725" v="631" actId="164"/>
          <ac:picMkLst>
            <pc:docMk/>
            <pc:sldMk cId="1532858565" sldId="621"/>
            <ac:picMk id="918" creationId="{00000000-0000-0000-0000-000000000000}"/>
          </ac:picMkLst>
        </pc:picChg>
        <pc:picChg chg="mod">
          <ac:chgData name="Mitchell Wand" userId="de9b44c55c049659" providerId="LiveId" clId="{2B92F368-667E-4849-9FA4-21D708388C70}" dt="2023-09-21T23:45:21.725" v="631" actId="164"/>
          <ac:picMkLst>
            <pc:docMk/>
            <pc:sldMk cId="1532858565" sldId="621"/>
            <ac:picMk id="925" creationId="{00000000-0000-0000-0000-000000000000}"/>
          </ac:picMkLst>
        </pc:picChg>
        <pc:picChg chg="mod">
          <ac:chgData name="Mitchell Wand" userId="de9b44c55c049659" providerId="LiveId" clId="{2B92F368-667E-4849-9FA4-21D708388C70}" dt="2023-09-21T23:45:21.725" v="631" actId="164"/>
          <ac:picMkLst>
            <pc:docMk/>
            <pc:sldMk cId="1532858565" sldId="621"/>
            <ac:picMk id="943" creationId="{00000000-0000-0000-0000-000000000000}"/>
          </ac:picMkLst>
        </pc:picChg>
        <pc:picChg chg="del mod">
          <ac:chgData name="Mitchell Wand" userId="de9b44c55c049659" providerId="LiveId" clId="{2B92F368-667E-4849-9FA4-21D708388C70}" dt="2023-09-21T23:49:06.208" v="650" actId="478"/>
          <ac:picMkLst>
            <pc:docMk/>
            <pc:sldMk cId="1532858565" sldId="621"/>
            <ac:picMk id="947" creationId="{00000000-0000-0000-0000-000000000000}"/>
          </ac:picMkLst>
        </pc:picChg>
        <pc:picChg chg="add mod">
          <ac:chgData name="Mitchell Wand" userId="de9b44c55c049659" providerId="LiveId" clId="{2B92F368-667E-4849-9FA4-21D708388C70}" dt="2023-09-21T23:48:41.829" v="647" actId="1076"/>
          <ac:picMkLst>
            <pc:docMk/>
            <pc:sldMk cId="1532858565" sldId="621"/>
            <ac:picMk id="1026" creationId="{D4B552F4-3208-1F3B-B205-58AC0738E8D7}"/>
          </ac:picMkLst>
        </pc:picChg>
      </pc:sldChg>
      <pc:sldChg chg="addSp delSp modSp mod modNotesTx">
        <pc:chgData name="Mitchell Wand" userId="de9b44c55c049659" providerId="LiveId" clId="{2B92F368-667E-4849-9FA4-21D708388C70}" dt="2023-09-22T00:09:09.960" v="2046" actId="20577"/>
        <pc:sldMkLst>
          <pc:docMk/>
          <pc:sldMk cId="1556651605" sldId="622"/>
        </pc:sldMkLst>
        <pc:spChg chg="mod">
          <ac:chgData name="Mitchell Wand" userId="de9b44c55c049659" providerId="LiveId" clId="{2B92F368-667E-4849-9FA4-21D708388C70}" dt="2023-09-21T23:46:16.014" v="641" actId="6549"/>
          <ac:spMkLst>
            <pc:docMk/>
            <pc:sldMk cId="1556651605" sldId="622"/>
            <ac:spMk id="952" creationId="{00000000-0000-0000-0000-000000000000}"/>
          </ac:spMkLst>
        </pc:spChg>
        <pc:spChg chg="del mod">
          <ac:chgData name="Mitchell Wand" userId="de9b44c55c049659" providerId="LiveId" clId="{2B92F368-667E-4849-9FA4-21D708388C70}" dt="2023-09-21T23:49:59.035" v="653" actId="478"/>
          <ac:spMkLst>
            <pc:docMk/>
            <pc:sldMk cId="1556651605" sldId="622"/>
            <ac:spMk id="984" creationId="{00000000-0000-0000-0000-000000000000}"/>
          </ac:spMkLst>
        </pc:spChg>
        <pc:picChg chg="del">
          <ac:chgData name="Mitchell Wand" userId="de9b44c55c049659" providerId="LiveId" clId="{2B92F368-667E-4849-9FA4-21D708388C70}" dt="2023-09-21T23:50:20.629" v="654" actId="478"/>
          <ac:picMkLst>
            <pc:docMk/>
            <pc:sldMk cId="1556651605" sldId="622"/>
            <ac:picMk id="983" creationId="{00000000-0000-0000-0000-000000000000}"/>
          </ac:picMkLst>
        </pc:picChg>
        <pc:picChg chg="add mod">
          <ac:chgData name="Mitchell Wand" userId="de9b44c55c049659" providerId="LiveId" clId="{2B92F368-667E-4849-9FA4-21D708388C70}" dt="2023-09-21T23:53:03.733" v="660" actId="1076"/>
          <ac:picMkLst>
            <pc:docMk/>
            <pc:sldMk cId="1556651605" sldId="622"/>
            <ac:picMk id="2050" creationId="{BA70824E-6C3B-1E22-AE8E-9C672A4ABE8F}"/>
          </ac:picMkLst>
        </pc:picChg>
      </pc:sldChg>
      <pc:sldChg chg="modNotesTx">
        <pc:chgData name="Mitchell Wand" userId="de9b44c55c049659" providerId="LiveId" clId="{2B92F368-667E-4849-9FA4-21D708388C70}" dt="2023-09-22T00:11:37.700" v="2237" actId="20577"/>
        <pc:sldMkLst>
          <pc:docMk/>
          <pc:sldMk cId="2706452834" sldId="624"/>
        </pc:sldMkLst>
      </pc:sldChg>
      <pc:sldChg chg="modNotesTx">
        <pc:chgData name="Mitchell Wand" userId="de9b44c55c049659" providerId="LiveId" clId="{2B92F368-667E-4849-9FA4-21D708388C70}" dt="2023-09-21T23:32:07.430" v="83" actId="20577"/>
        <pc:sldMkLst>
          <pc:docMk/>
          <pc:sldMk cId="1272787678" sldId="629"/>
        </pc:sldMkLst>
      </pc:sldChg>
      <pc:sldChg chg="modSp mod">
        <pc:chgData name="Mitchell Wand" userId="de9b44c55c049659" providerId="LiveId" clId="{2B92F368-667E-4849-9FA4-21D708388C70}" dt="2023-09-21T23:29:34.934" v="0" actId="20577"/>
        <pc:sldMkLst>
          <pc:docMk/>
          <pc:sldMk cId="357777551" sldId="634"/>
        </pc:sldMkLst>
        <pc:spChg chg="mod">
          <ac:chgData name="Mitchell Wand" userId="de9b44c55c049659" providerId="LiveId" clId="{2B92F368-667E-4849-9FA4-21D708388C70}" dt="2023-09-21T23:29:34.934" v="0" actId="20577"/>
          <ac:spMkLst>
            <pc:docMk/>
            <pc:sldMk cId="357777551" sldId="634"/>
            <ac:spMk id="8" creationId="{5B356C44-32EB-4AC4-94B7-A86895491E70}"/>
          </ac:spMkLst>
        </pc:spChg>
      </pc:sldChg>
      <pc:sldChg chg="modSp mod">
        <pc:chgData name="Mitchell Wand" userId="de9b44c55c049659" providerId="LiveId" clId="{2B92F368-667E-4849-9FA4-21D708388C70}" dt="2023-09-21T23:30:04.945" v="5" actId="20577"/>
        <pc:sldMkLst>
          <pc:docMk/>
          <pc:sldMk cId="2609355442" sldId="675"/>
        </pc:sldMkLst>
        <pc:spChg chg="mod">
          <ac:chgData name="Mitchell Wand" userId="de9b44c55c049659" providerId="LiveId" clId="{2B92F368-667E-4849-9FA4-21D708388C70}" dt="2023-09-21T23:30:04.945" v="5" actId="20577"/>
          <ac:spMkLst>
            <pc:docMk/>
            <pc:sldMk cId="2609355442" sldId="675"/>
            <ac:spMk id="3" creationId="{4D6184A3-C760-1669-8B54-31371DFC36A7}"/>
          </ac:spMkLst>
        </pc:spChg>
      </pc:sldChg>
      <pc:sldChg chg="modSp mod">
        <pc:chgData name="Mitchell Wand" userId="de9b44c55c049659" providerId="LiveId" clId="{2B92F368-667E-4849-9FA4-21D708388C70}" dt="2023-09-22T00:12:19.519" v="2242" actId="20577"/>
        <pc:sldMkLst>
          <pc:docMk/>
          <pc:sldMk cId="2145139300" sldId="676"/>
        </pc:sldMkLst>
        <pc:spChg chg="mod">
          <ac:chgData name="Mitchell Wand" userId="de9b44c55c049659" providerId="LiveId" clId="{2B92F368-667E-4849-9FA4-21D708388C70}" dt="2023-09-22T00:12:19.519" v="2242" actId="20577"/>
          <ac:spMkLst>
            <pc:docMk/>
            <pc:sldMk cId="2145139300" sldId="676"/>
            <ac:spMk id="3" creationId="{4D6184A3-C760-1669-8B54-31371DFC36A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999539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 name="Shape 868"/>
          <p:cNvSpPr>
            <a:spLocks noGrp="1" noRot="1" noChangeAspect="1"/>
          </p:cNvSpPr>
          <p:nvPr>
            <p:ph type="sldImg"/>
          </p:nvPr>
        </p:nvSpPr>
        <p:spPr>
          <a:prstGeom prst="rect">
            <a:avLst/>
          </a:prstGeom>
        </p:spPr>
        <p:txBody>
          <a:bodyPr/>
          <a:lstStyle/>
          <a:p>
            <a:endParaRPr/>
          </a:p>
        </p:txBody>
      </p:sp>
      <p:sp>
        <p:nvSpPr>
          <p:cNvPr id="869" name="Shape 869"/>
          <p:cNvSpPr>
            <a:spLocks noGrp="1"/>
          </p:cNvSpPr>
          <p:nvPr>
            <p:ph type="body" sz="quarter" idx="1"/>
          </p:nvPr>
        </p:nvSpPr>
        <p:spPr>
          <a:prstGeom prst="rect">
            <a:avLst/>
          </a:prstGeom>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Sequential consistency is a fancy way of saying, effectively, that clients can read and write data as if they were interacting with a single server, rather than multiple. The property that we need to guarantee is that before we acknowledge the update to 5, we need to ensure that it’s acknowledged by all machines. </a:t>
            </a:r>
          </a:p>
          <a:p>
            <a:endParaRPr lang="en-US" dirty="0"/>
          </a:p>
          <a:p>
            <a:r>
              <a:rPr dirty="0"/>
              <a:t>How do we implement replication? Let’s see the classic protocol for replicated data between two machines, and maintaining sequential consistency</a:t>
            </a:r>
            <a:r>
              <a:rPr lang="en-US" dirty="0"/>
              <a:t>: this is called “two-phase commit”.  </a:t>
            </a:r>
          </a:p>
          <a:p>
            <a:endParaRPr lang="en-US" dirty="0"/>
          </a:p>
          <a:p>
            <a:r>
              <a:rPr lang="en-US" dirty="0"/>
              <a:t>If the user on the left asks the machine on the left to update the value of A to 5, we prov</a:t>
            </a:r>
            <a:r>
              <a:rPr dirty="0"/>
              <a:t>isionally update the value to 5, ask the replica to update it, and only once the replica acknowledge the update, we </a:t>
            </a:r>
            <a:r>
              <a:rPr lang="en-US" dirty="0"/>
              <a:t>tell the user that A has been updated.  This is called a “commit”.  </a:t>
            </a:r>
            <a:r>
              <a:rPr dirty="0"/>
              <a:t>Future reads are then guaranteed to see th</a:t>
            </a:r>
            <a:r>
              <a:rPr lang="en-US" dirty="0"/>
              <a:t>e</a:t>
            </a:r>
            <a:r>
              <a:rPr dirty="0"/>
              <a:t> new value</a:t>
            </a:r>
            <a:r>
              <a:rPr lang="en-US" dirty="0"/>
              <a:t>.</a:t>
            </a:r>
          </a:p>
          <a:p>
            <a:endParaRPr dirty="0"/>
          </a:p>
          <a:p>
            <a:r>
              <a:rPr lang="en-US" dirty="0"/>
              <a:t>This achieves </a:t>
            </a:r>
            <a:r>
              <a:rPr dirty="0"/>
              <a:t>consistency.</a:t>
            </a:r>
            <a:r>
              <a:rPr lang="en-US" dirty="0"/>
              <a:t>  BUT….</a:t>
            </a:r>
            <a:endParaRPr dirty="0"/>
          </a:p>
        </p:txBody>
      </p:sp>
    </p:spTree>
    <p:extLst>
      <p:ext uri="{BB962C8B-B14F-4D97-AF65-F5344CB8AC3E}">
        <p14:creationId xmlns:p14="http://schemas.microsoft.com/office/powerpoint/2010/main" val="563753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 name="Shape 949"/>
          <p:cNvSpPr>
            <a:spLocks noGrp="1" noRot="1" noChangeAspect="1"/>
          </p:cNvSpPr>
          <p:nvPr>
            <p:ph type="sldImg"/>
          </p:nvPr>
        </p:nvSpPr>
        <p:spPr>
          <a:prstGeom prst="rect">
            <a:avLst/>
          </a:prstGeom>
        </p:spPr>
        <p:txBody>
          <a:bodyPr/>
          <a:lstStyle/>
          <a:p>
            <a:endParaRPr/>
          </a:p>
        </p:txBody>
      </p:sp>
      <p:sp>
        <p:nvSpPr>
          <p:cNvPr id="950" name="Shape 950"/>
          <p:cNvSpPr>
            <a:spLocks noGrp="1"/>
          </p:cNvSpPr>
          <p:nvPr>
            <p:ph type="body" sz="quarter" idx="1"/>
          </p:nvPr>
        </p:nvSpPr>
        <p:spPr>
          <a:prstGeom prst="rect">
            <a:avLst/>
          </a:prstGeom>
        </p:spPr>
        <p:txBody>
          <a:bodyPr/>
          <a:lstStyle/>
          <a:p>
            <a:r>
              <a:rPr dirty="0"/>
              <a:t>We can ensure consistency and availability at the same time. </a:t>
            </a:r>
            <a:r>
              <a:rPr lang="en-US" dirty="0"/>
              <a:t> We don’t get an acknowledgement from one of the replicas, we assume that the replica is down and reroute requests to the live nodes.</a:t>
            </a:r>
          </a:p>
          <a:p>
            <a:endParaRPr lang="en-US" dirty="0"/>
          </a:p>
          <a:p>
            <a:r>
              <a:rPr lang="en-US" dirty="0"/>
              <a:t>Again, everybody sees the new value of A, so everything is fine.</a:t>
            </a:r>
            <a:endParaRPr dirty="0"/>
          </a:p>
        </p:txBody>
      </p:sp>
    </p:spTree>
    <p:extLst>
      <p:ext uri="{BB962C8B-B14F-4D97-AF65-F5344CB8AC3E}">
        <p14:creationId xmlns:p14="http://schemas.microsoft.com/office/powerpoint/2010/main" val="175221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 name="Shape 991"/>
          <p:cNvSpPr>
            <a:spLocks noGrp="1" noRot="1" noChangeAspect="1"/>
          </p:cNvSpPr>
          <p:nvPr>
            <p:ph type="sldImg"/>
          </p:nvPr>
        </p:nvSpPr>
        <p:spPr>
          <a:prstGeom prst="rect">
            <a:avLst/>
          </a:prstGeom>
        </p:spPr>
        <p:txBody>
          <a:bodyPr/>
          <a:lstStyle/>
          <a:p>
            <a:endParaRPr/>
          </a:p>
        </p:txBody>
      </p:sp>
      <p:sp>
        <p:nvSpPr>
          <p:cNvPr id="992" name="Shape 992"/>
          <p:cNvSpPr>
            <a:spLocks noGrp="1"/>
          </p:cNvSpPr>
          <p:nvPr>
            <p:ph type="body" sz="quarter" idx="1"/>
          </p:nvPr>
        </p:nvSpPr>
        <p:spPr>
          <a:prstGeom prst="rect">
            <a:avLst/>
          </a:prstGeom>
        </p:spPr>
        <p:txBody>
          <a:bodyPr/>
          <a:lstStyle/>
          <a:p>
            <a:r>
              <a:rPr lang="en-US" dirty="0"/>
              <a:t>But in general, if we don’t get an acknowledgement from the replica, we can’t tell whether it’s because the replica is down or whether it’s because the network between has failed.</a:t>
            </a:r>
          </a:p>
          <a:p>
            <a:endParaRPr lang="en-US" dirty="0"/>
          </a:p>
          <a:p>
            <a:r>
              <a:rPr lang="en-US" dirty="0"/>
              <a:t>If it’s the latter, then we can’t post the “detour sign”, but the replica is still up and servicing requests.</a:t>
            </a:r>
          </a:p>
          <a:p>
            <a:endParaRPr lang="en-US" dirty="0"/>
          </a:p>
          <a:p>
            <a:r>
              <a:rPr lang="en-US" dirty="0"/>
              <a:t>We have no choice but to tolerate this situation, because networks will always sometimes fail (this is called </a:t>
            </a:r>
            <a:r>
              <a:rPr lang="en-US" b="1" dirty="0"/>
              <a:t>network partition</a:t>
            </a:r>
            <a:r>
              <a:rPr lang="en-US" b="0" dirty="0"/>
              <a:t>)</a:t>
            </a:r>
            <a:endParaRPr lang="en-US" dirty="0"/>
          </a:p>
          <a:p>
            <a:endParaRPr lang="en-US" dirty="0"/>
          </a:p>
          <a:p>
            <a:r>
              <a:rPr dirty="0"/>
              <a:t>If we still want to service requests, we assume the replica is down and continue, prioritizing availability and losing consistency.</a:t>
            </a:r>
            <a:endParaRPr lang="en-US" dirty="0"/>
          </a:p>
          <a:p>
            <a:endParaRPr lang="en-US" dirty="0"/>
          </a:p>
          <a:p>
            <a:r>
              <a:rPr lang="en-US" dirty="0"/>
              <a:t>If we insisted on complete consistency, we would have to stop servicing requests, sacrificing availability.</a:t>
            </a:r>
            <a:r>
              <a:rPr dirty="0"/>
              <a:t> </a:t>
            </a:r>
          </a:p>
          <a:p>
            <a:endParaRPr dirty="0"/>
          </a:p>
        </p:txBody>
      </p:sp>
    </p:spTree>
    <p:extLst>
      <p:ext uri="{BB962C8B-B14F-4D97-AF65-F5344CB8AC3E}">
        <p14:creationId xmlns:p14="http://schemas.microsoft.com/office/powerpoint/2010/main" val="3824502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Shape 1002"/>
          <p:cNvSpPr>
            <a:spLocks noGrp="1" noRot="1" noChangeAspect="1"/>
          </p:cNvSpPr>
          <p:nvPr>
            <p:ph type="sldImg"/>
          </p:nvPr>
        </p:nvSpPr>
        <p:spPr>
          <a:prstGeom prst="rect">
            <a:avLst/>
          </a:prstGeom>
        </p:spPr>
        <p:txBody>
          <a:bodyPr/>
          <a:lstStyle/>
          <a:p>
            <a:endParaRPr/>
          </a:p>
        </p:txBody>
      </p:sp>
      <p:sp>
        <p:nvSpPr>
          <p:cNvPr id="1003" name="Shape 1003"/>
          <p:cNvSpPr>
            <a:spLocks noGrp="1"/>
          </p:cNvSpPr>
          <p:nvPr>
            <p:ph type="body" sz="quarter" idx="1"/>
          </p:nvPr>
        </p:nvSpPr>
        <p:spPr>
          <a:prstGeom prst="rect">
            <a:avLst/>
          </a:prstGeom>
        </p:spPr>
        <p:txBody>
          <a:bodyPr/>
          <a:lstStyle/>
          <a:p>
            <a:pPr>
              <a:defRPr>
                <a:solidFill>
                  <a:srgbClr val="FF0000"/>
                </a:solidFill>
              </a:defRPr>
            </a:pPr>
            <a:r>
              <a:rPr dirty="0"/>
              <a:t>Emphasize</a:t>
            </a:r>
            <a:r>
              <a:rPr dirty="0">
                <a:solidFill>
                  <a:srgbClr val="000000"/>
                </a:solidFill>
              </a:rPr>
              <a:t>: If we want strong consistency, we won’t be able to achieve the availability we might want</a:t>
            </a:r>
            <a:r>
              <a:rPr lang="en-US" dirty="0">
                <a:solidFill>
                  <a:srgbClr val="000000"/>
                </a:solidFill>
              </a:rPr>
              <a:t>.  </a:t>
            </a:r>
          </a:p>
          <a:p>
            <a:pPr>
              <a:defRPr>
                <a:solidFill>
                  <a:srgbClr val="FF0000"/>
                </a:solidFill>
              </a:defRPr>
            </a:pPr>
            <a:endParaRPr lang="en-US" dirty="0">
              <a:solidFill>
                <a:srgbClr val="000000"/>
              </a:solidFill>
            </a:endParaRPr>
          </a:p>
          <a:p>
            <a:pPr>
              <a:defRPr>
                <a:solidFill>
                  <a:srgbClr val="FF0000"/>
                </a:solidFill>
              </a:defRPr>
            </a:pPr>
            <a:r>
              <a:rPr lang="en-US" dirty="0">
                <a:solidFill>
                  <a:srgbClr val="000000"/>
                </a:solidFill>
              </a:rPr>
              <a:t>Note that this only takes network failures into account.  If we want to account for the possibility that individual nodes can fail or misbehave, things are much worse.</a:t>
            </a:r>
          </a:p>
          <a:p>
            <a:pPr>
              <a:defRPr>
                <a:solidFill>
                  <a:srgbClr val="FF0000"/>
                </a:solidFill>
              </a:defRPr>
            </a:pPr>
            <a:endParaRPr lang="en-US" dirty="0">
              <a:solidFill>
                <a:srgbClr val="000000"/>
              </a:solidFill>
            </a:endParaRPr>
          </a:p>
          <a:p>
            <a:pPr>
              <a:defRPr>
                <a:solidFill>
                  <a:srgbClr val="FF0000"/>
                </a:solidFill>
              </a:defRPr>
            </a:pPr>
            <a:r>
              <a:rPr lang="en-US" dirty="0">
                <a:solidFill>
                  <a:srgbClr val="000000"/>
                </a:solidFill>
              </a:rPr>
              <a:t>There are other theorems that explain what kinds of things become impossible if individual nodes can fail or misbehave.   But for our purposes we will continue to assume that individual nodes will run correctly.</a:t>
            </a:r>
          </a:p>
          <a:p>
            <a:pPr>
              <a:defRPr>
                <a:solidFill>
                  <a:srgbClr val="FF0000"/>
                </a:solidFill>
              </a:defRPr>
            </a:pPr>
            <a:endParaRPr lang="en-US" dirty="0">
              <a:solidFill>
                <a:srgbClr val="000000"/>
              </a:solidFill>
            </a:endParaRPr>
          </a:p>
          <a:p>
            <a:pPr>
              <a:defRPr>
                <a:solidFill>
                  <a:srgbClr val="FF0000"/>
                </a:solidFill>
              </a:defRPr>
            </a:pPr>
            <a:r>
              <a:rPr lang="en-US" dirty="0">
                <a:solidFill>
                  <a:srgbClr val="000000"/>
                </a:solidFill>
              </a:rPr>
              <a:t> </a:t>
            </a:r>
            <a:endParaRPr dirty="0">
              <a:solidFill>
                <a:srgbClr val="000000"/>
              </a:solidFill>
            </a:endParaRPr>
          </a:p>
        </p:txBody>
      </p:sp>
    </p:spTree>
    <p:extLst>
      <p:ext uri="{BB962C8B-B14F-4D97-AF65-F5344CB8AC3E}">
        <p14:creationId xmlns:p14="http://schemas.microsoft.com/office/powerpoint/2010/main" val="807352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Shape 783"/>
          <p:cNvSpPr>
            <a:spLocks noGrp="1" noRot="1" noChangeAspect="1"/>
          </p:cNvSpPr>
          <p:nvPr>
            <p:ph type="sldImg"/>
          </p:nvPr>
        </p:nvSpPr>
        <p:spPr>
          <a:prstGeom prst="rect">
            <a:avLst/>
          </a:prstGeom>
        </p:spPr>
        <p:txBody>
          <a:bodyPr/>
          <a:lstStyle/>
          <a:p>
            <a:endParaRPr/>
          </a:p>
        </p:txBody>
      </p:sp>
      <p:sp>
        <p:nvSpPr>
          <p:cNvPr id="784" name="Shape 784"/>
          <p:cNvSpPr>
            <a:spLocks noGrp="1"/>
          </p:cNvSpPr>
          <p:nvPr>
            <p:ph type="body" sz="quarter" idx="1"/>
          </p:nvPr>
        </p:nvSpPr>
        <p:spPr>
          <a:prstGeom prst="rect">
            <a:avLst/>
          </a:prstGeom>
        </p:spPr>
        <p:txBody>
          <a:bodyPr/>
          <a:lstStyle/>
          <a:p>
            <a:r>
              <a:rPr dirty="0"/>
              <a:t>Of course, most distributed systems combine both partitioning and replication</a:t>
            </a:r>
            <a:r>
              <a:rPr lang="en-US" dirty="0"/>
              <a:t>.  We’ll see some examples later on.</a:t>
            </a:r>
            <a:endParaRPr dirty="0"/>
          </a:p>
        </p:txBody>
      </p:sp>
    </p:spTree>
    <p:extLst>
      <p:ext uri="{BB962C8B-B14F-4D97-AF65-F5344CB8AC3E}">
        <p14:creationId xmlns:p14="http://schemas.microsoft.com/office/powerpoint/2010/main" val="2355057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0767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1075969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Shape 545"/>
          <p:cNvSpPr>
            <a:spLocks noGrp="1" noRot="1" noChangeAspect="1"/>
          </p:cNvSpPr>
          <p:nvPr>
            <p:ph type="sldImg"/>
          </p:nvPr>
        </p:nvSpPr>
        <p:spPr>
          <a:prstGeom prst="rect">
            <a:avLst/>
          </a:prstGeom>
        </p:spPr>
        <p:txBody>
          <a:bodyPr/>
          <a:lstStyle/>
          <a:p>
            <a:endParaRPr/>
          </a:p>
        </p:txBody>
      </p:sp>
      <p:sp>
        <p:nvSpPr>
          <p:cNvPr id="546" name="Shape 546"/>
          <p:cNvSpPr>
            <a:spLocks noGrp="1"/>
          </p:cNvSpPr>
          <p:nvPr>
            <p:ph type="body" sz="quarter" idx="1"/>
          </p:nvPr>
        </p:nvSpPr>
        <p:spPr>
          <a:prstGeom prst="rect">
            <a:avLst/>
          </a:prstGeom>
        </p:spPr>
        <p:txBody>
          <a:bodyPr/>
          <a:lstStyle/>
          <a:p>
            <a:r>
              <a:rPr dirty="0"/>
              <a:t>Here is a system that allows the user to retrieve two kinds of data, which we call A</a:t>
            </a:r>
            <a:r>
              <a:rPr lang="en-US" dirty="0"/>
              <a:t>’s</a:t>
            </a:r>
            <a:r>
              <a:rPr dirty="0"/>
              <a:t> and B</a:t>
            </a:r>
            <a:r>
              <a:rPr lang="en-US" dirty="0"/>
              <a:t>’s.</a:t>
            </a:r>
            <a:r>
              <a:rPr dirty="0"/>
              <a:t>  </a:t>
            </a:r>
            <a:endParaRPr lang="en-US" dirty="0"/>
          </a:p>
          <a:p>
            <a:r>
              <a:rPr dirty="0"/>
              <a:t>This is the non-distributed version, in which all accesses go to a single server.</a:t>
            </a:r>
          </a:p>
        </p:txBody>
      </p:sp>
    </p:spTree>
    <p:extLst>
      <p:ext uri="{BB962C8B-B14F-4D97-AF65-F5344CB8AC3E}">
        <p14:creationId xmlns:p14="http://schemas.microsoft.com/office/powerpoint/2010/main" val="3343159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Partitioning is the simplest strategy that we can employ to improve the scalability of our system.  If there are too many </a:t>
            </a:r>
            <a:r>
              <a:rPr lang="en-US" dirty="0" err="1"/>
              <a:t>A’sand</a:t>
            </a:r>
            <a:r>
              <a:rPr lang="en-US" dirty="0"/>
              <a:t> B’s to fit on a single computer, we divide up data in some (hopefully logical) way. </a:t>
            </a:r>
          </a:p>
          <a:p>
            <a:endParaRPr lang="en-US" dirty="0"/>
          </a:p>
          <a:p>
            <a:r>
              <a:rPr lang="en-US" dirty="0"/>
              <a:t>One easy way to do this is to use some property of the data: if we have 200 records, and they are indexed from 0… 200, you could envision putting the first 100 on one server, and the next 200 on another.</a:t>
            </a:r>
          </a:p>
          <a:p>
            <a:endParaRPr lang="en-US" dirty="0"/>
          </a:p>
          <a:p>
            <a:r>
              <a:rPr lang="en-US" dirty="0"/>
              <a:t>Or, split student records by last name: A..N on one server and O..Z on another.</a:t>
            </a:r>
          </a:p>
          <a:p>
            <a:endParaRPr lang="en-US" dirty="0"/>
          </a:p>
          <a:p>
            <a:r>
              <a:rPr lang="en-US" dirty="0"/>
              <a:t>This can improve scalability because we can now process more requests concurrently: each server holds some subset of our data, and if clients want to touch different pieces of that dataset, they can interact with different machines. Even if one server goes down, the rest of the data would still be available.</a:t>
            </a:r>
          </a:p>
          <a:p>
            <a:endParaRPr lang="en-US" dirty="0"/>
          </a:p>
        </p:txBody>
      </p:sp>
    </p:spTree>
    <p:extLst>
      <p:ext uri="{BB962C8B-B14F-4D97-AF65-F5344CB8AC3E}">
        <p14:creationId xmlns:p14="http://schemas.microsoft.com/office/powerpoint/2010/main" val="3380186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3904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659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Shape 545"/>
          <p:cNvSpPr>
            <a:spLocks noGrp="1" noRot="1" noChangeAspect="1"/>
          </p:cNvSpPr>
          <p:nvPr>
            <p:ph type="sldImg"/>
          </p:nvPr>
        </p:nvSpPr>
        <p:spPr>
          <a:prstGeom prst="rect">
            <a:avLst/>
          </a:prstGeom>
        </p:spPr>
        <p:txBody>
          <a:bodyPr/>
          <a:lstStyle/>
          <a:p>
            <a:endParaRPr/>
          </a:p>
        </p:txBody>
      </p:sp>
      <p:sp>
        <p:nvSpPr>
          <p:cNvPr id="546" name="Shape 546"/>
          <p:cNvSpPr>
            <a:spLocks noGrp="1"/>
          </p:cNvSpPr>
          <p:nvPr>
            <p:ph type="body" sz="quarter" idx="1"/>
          </p:nvPr>
        </p:nvSpPr>
        <p:spPr>
          <a:prstGeom prst="rect">
            <a:avLst/>
          </a:prstGeom>
        </p:spPr>
        <p:txBody>
          <a:bodyPr/>
          <a:lstStyle/>
          <a:p>
            <a:r>
              <a:rPr lang="en-US" dirty="0"/>
              <a:t>Again, here is </a:t>
            </a:r>
            <a:r>
              <a:rPr dirty="0"/>
              <a:t>the non-distributed version, in which all accesses go to a single server.</a:t>
            </a:r>
          </a:p>
        </p:txBody>
      </p:sp>
    </p:spTree>
    <p:extLst>
      <p:ext uri="{BB962C8B-B14F-4D97-AF65-F5344CB8AC3E}">
        <p14:creationId xmlns:p14="http://schemas.microsoft.com/office/powerpoint/2010/main" val="2752697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Shape 746"/>
          <p:cNvSpPr>
            <a:spLocks noGrp="1" noRot="1" noChangeAspect="1"/>
          </p:cNvSpPr>
          <p:nvPr>
            <p:ph type="sldImg"/>
          </p:nvPr>
        </p:nvSpPr>
        <p:spPr>
          <a:prstGeom prst="rect">
            <a:avLst/>
          </a:prstGeom>
        </p:spPr>
        <p:txBody>
          <a:bodyPr/>
          <a:lstStyle/>
          <a:p>
            <a:endParaRPr/>
          </a:p>
        </p:txBody>
      </p:sp>
      <p:sp>
        <p:nvSpPr>
          <p:cNvPr id="747" name="Shape 747"/>
          <p:cNvSpPr>
            <a:spLocks noGrp="1"/>
          </p:cNvSpPr>
          <p:nvPr>
            <p:ph type="body" sz="quarter" idx="1"/>
          </p:nvPr>
        </p:nvSpPr>
        <p:spPr>
          <a:prstGeom prst="rect">
            <a:avLst/>
          </a:prstGeom>
        </p:spPr>
        <p:txBody>
          <a:bodyPr/>
          <a:lstStyle/>
          <a:p>
            <a:r>
              <a:rPr lang="en-US" dirty="0"/>
              <a:t>We could mitigate this problem by replicating the data (and the service that retrieves them) </a:t>
            </a:r>
            <a:r>
              <a:rPr dirty="0"/>
              <a:t>across multiple servers. </a:t>
            </a:r>
            <a:endParaRPr lang="en-US" dirty="0"/>
          </a:p>
          <a:p>
            <a:endParaRPr lang="en-US" dirty="0"/>
          </a:p>
          <a:p>
            <a:r>
              <a:rPr dirty="0"/>
              <a:t>Ideally, either server can process any request. </a:t>
            </a:r>
            <a:r>
              <a:rPr lang="en-US" dirty="0"/>
              <a:t>I</a:t>
            </a:r>
            <a:r>
              <a:rPr dirty="0"/>
              <a:t>f one fails, the other can continue to process requests. </a:t>
            </a:r>
            <a:endParaRPr lang="en-US" dirty="0"/>
          </a:p>
          <a:p>
            <a:endParaRPr lang="en-US" dirty="0"/>
          </a:p>
          <a:p>
            <a:r>
              <a:rPr dirty="0"/>
              <a:t>We can even use this scheme to reduce latency, by placing these replicas in geographically diverse areas. If our replica is physically closer to a client, then it will take less time for a request to get to our server, and a response to get back to the client.</a:t>
            </a:r>
            <a:r>
              <a:rPr lang="en-US" dirty="0"/>
              <a:t>   </a:t>
            </a:r>
          </a:p>
          <a:p>
            <a:endParaRPr lang="en-US" dirty="0"/>
          </a:p>
          <a:p>
            <a:r>
              <a:rPr lang="en-US" dirty="0"/>
              <a:t>When we do this at scale, it’s called a “content delivery network”.</a:t>
            </a:r>
          </a:p>
          <a:p>
            <a:endParaRPr lang="en-US" dirty="0"/>
          </a:p>
        </p:txBody>
      </p:sp>
    </p:spTree>
    <p:extLst>
      <p:ext uri="{BB962C8B-B14F-4D97-AF65-F5344CB8AC3E}">
        <p14:creationId xmlns:p14="http://schemas.microsoft.com/office/powerpoint/2010/main" val="1077507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 name="Shape 822"/>
          <p:cNvSpPr>
            <a:spLocks noGrp="1" noRot="1" noChangeAspect="1"/>
          </p:cNvSpPr>
          <p:nvPr>
            <p:ph type="sldImg"/>
          </p:nvPr>
        </p:nvSpPr>
        <p:spPr>
          <a:prstGeom prst="rect">
            <a:avLst/>
          </a:prstGeom>
        </p:spPr>
        <p:txBody>
          <a:bodyPr/>
          <a:lstStyle/>
          <a:p>
            <a:endParaRPr/>
          </a:p>
        </p:txBody>
      </p:sp>
      <p:sp>
        <p:nvSpPr>
          <p:cNvPr id="823" name="Shape 823"/>
          <p:cNvSpPr>
            <a:spLocks noGrp="1"/>
          </p:cNvSpPr>
          <p:nvPr>
            <p:ph type="body" sz="quarter" idx="1"/>
          </p:nvPr>
        </p:nvSpPr>
        <p:spPr>
          <a:prstGeom prst="rect">
            <a:avLst/>
          </a:prstGeom>
        </p:spPr>
        <p:txBody>
          <a:bodyPr/>
          <a:lstStyle/>
          <a:p>
            <a:r>
              <a:rPr dirty="0"/>
              <a:t>Replication introduces a new problem, which is: consistency.</a:t>
            </a:r>
          </a:p>
          <a:p>
            <a:endParaRPr dirty="0"/>
          </a:p>
          <a:p>
            <a:r>
              <a:rPr dirty="0"/>
              <a:t>Consistency means that all nodes in a replicated system see the same data at the same time.  </a:t>
            </a:r>
            <a:r>
              <a:rPr lang="en-US" dirty="0"/>
              <a:t>We’d like to set this up so that w</a:t>
            </a:r>
            <a:r>
              <a:rPr dirty="0"/>
              <a:t>hen we set A to 5, the 5 appears on all of the replicas at once. </a:t>
            </a:r>
          </a:p>
        </p:txBody>
      </p:sp>
    </p:spTree>
    <p:extLst>
      <p:ext uri="{BB962C8B-B14F-4D97-AF65-F5344CB8AC3E}">
        <p14:creationId xmlns:p14="http://schemas.microsoft.com/office/powerpoint/2010/main" val="308628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44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tif"/><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10.2: Distributing Data</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2024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57777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 name="Recurring Solution #2: Replication"/>
          <p:cNvSpPr txBox="1">
            <a:spLocks noGrp="1"/>
          </p:cNvSpPr>
          <p:nvPr>
            <p:ph type="title"/>
          </p:nvPr>
        </p:nvSpPr>
        <p:spPr>
          <a:prstGeom prst="rect">
            <a:avLst/>
          </a:prstGeom>
        </p:spPr>
        <p:txBody>
          <a:bodyPr/>
          <a:lstStyle>
            <a:lvl1pPr>
              <a:defRPr spc="-200"/>
            </a:lvl1pPr>
          </a:lstStyle>
          <a:p>
            <a:r>
              <a:rPr lang="en-US" dirty="0"/>
              <a:t>Replication has advantages</a:t>
            </a:r>
            <a:endParaRPr dirty="0"/>
          </a:p>
        </p:txBody>
      </p:sp>
      <p:sp>
        <p:nvSpPr>
          <p:cNvPr id="751" name="Improves performance:…"/>
          <p:cNvSpPr txBox="1">
            <a:spLocks noGrp="1"/>
          </p:cNvSpPr>
          <p:nvPr>
            <p:ph idx="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t>Improves performance:</a:t>
            </a:r>
          </a:p>
          <a:p>
            <a:pPr marL="601133" lvl="1" indent="-296333"/>
            <a:r>
              <a:t>Client load can be evenly shared between servers</a:t>
            </a:r>
          </a:p>
          <a:p>
            <a:pPr marL="601133" lvl="1" indent="-296333"/>
            <a:r>
              <a:t>Reduces latency: can place copies of data nearer to clients</a:t>
            </a:r>
          </a:p>
          <a:p>
            <a:pPr marL="296333" indent="-296333"/>
            <a:r>
              <a:t>Improves availability:</a:t>
            </a:r>
          </a:p>
          <a:p>
            <a:pPr marL="601133" lvl="1" indent="-296333"/>
            <a:r>
              <a:t>One replica fails, still can serve all requests from other replicas</a:t>
            </a:r>
          </a:p>
        </p:txBody>
      </p:sp>
    </p:spTree>
    <p:extLst>
      <p:ext uri="{BB962C8B-B14F-4D97-AF65-F5344CB8AC3E}">
        <p14:creationId xmlns:p14="http://schemas.microsoft.com/office/powerpoint/2010/main" val="105324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Replication Problem: Consistency"/>
          <p:cNvSpPr txBox="1">
            <a:spLocks noGrp="1"/>
          </p:cNvSpPr>
          <p:nvPr>
            <p:ph type="title"/>
          </p:nvPr>
        </p:nvSpPr>
        <p:spPr>
          <a:prstGeom prst="rect">
            <a:avLst/>
          </a:prstGeom>
        </p:spPr>
        <p:txBody>
          <a:bodyPr/>
          <a:lstStyle>
            <a:lvl1pPr>
              <a:defRPr spc="-200"/>
            </a:lvl1pPr>
          </a:lstStyle>
          <a:p>
            <a:r>
              <a:rPr lang="en-US" dirty="0"/>
              <a:t>But replication has a big problem</a:t>
            </a:r>
            <a:r>
              <a:rPr dirty="0"/>
              <a:t>: Consistency</a:t>
            </a:r>
          </a:p>
        </p:txBody>
      </p:sp>
      <p:sp>
        <p:nvSpPr>
          <p:cNvPr id="787" name="We probably want our system to work like this"/>
          <p:cNvSpPr txBox="1">
            <a:spLocks noGrp="1"/>
          </p:cNvSpPr>
          <p:nvPr>
            <p:ph idx="1"/>
          </p:nvPr>
        </p:nvSpPr>
        <p:spPr>
          <a:xfrm>
            <a:off x="838200" y="1500160"/>
            <a:ext cx="4346216" cy="4351338"/>
          </a:xfrm>
          <a:prstGeom prst="rect">
            <a:avLst/>
          </a:prstGeom>
        </p:spPr>
        <p:txBody>
          <a:bodyPr/>
          <a:lstStyle/>
          <a:p>
            <a:r>
              <a:rPr dirty="0"/>
              <a:t>We probably want our system to work like this</a:t>
            </a:r>
            <a:r>
              <a:rPr lang="en-US" dirty="0"/>
              <a:t>:</a:t>
            </a:r>
          </a:p>
          <a:p>
            <a:r>
              <a:rPr lang="en-US" dirty="0"/>
              <a:t>If we tell the machine on the left to set A to 5, then we expect the machine on the right to return 5 if we ask it for the value of A.</a:t>
            </a:r>
            <a:endParaRPr dirty="0"/>
          </a:p>
        </p:txBody>
      </p:sp>
      <p:grpSp>
        <p:nvGrpSpPr>
          <p:cNvPr id="2" name="Group 1">
            <a:extLst>
              <a:ext uri="{FF2B5EF4-FFF2-40B4-BE49-F238E27FC236}">
                <a16:creationId xmlns:a16="http://schemas.microsoft.com/office/drawing/2014/main" id="{65DF5E93-11CF-4561-81AE-2E1E5FA996AA}"/>
              </a:ext>
            </a:extLst>
          </p:cNvPr>
          <p:cNvGrpSpPr/>
          <p:nvPr/>
        </p:nvGrpSpPr>
        <p:grpSpPr>
          <a:xfrm>
            <a:off x="5184512" y="2616864"/>
            <a:ext cx="6380762" cy="3909843"/>
            <a:chOff x="2901886" y="1766633"/>
            <a:chExt cx="6380762" cy="3909843"/>
          </a:xfrm>
        </p:grpSpPr>
        <p:pic>
          <p:nvPicPr>
            <p:cNvPr id="788" name="Image" descr="Image"/>
            <p:cNvPicPr>
              <a:picLocks noChangeAspect="1"/>
            </p:cNvPicPr>
            <p:nvPr/>
          </p:nvPicPr>
          <p:blipFill>
            <a:blip r:embed="rId3"/>
            <a:stretch>
              <a:fillRect/>
            </a:stretch>
          </p:blipFill>
          <p:spPr>
            <a:xfrm>
              <a:off x="3270723" y="3605002"/>
              <a:ext cx="1770371" cy="1770371"/>
            </a:xfrm>
            <a:prstGeom prst="rect">
              <a:avLst/>
            </a:prstGeom>
            <a:ln w="12700">
              <a:miter lim="400000"/>
            </a:ln>
          </p:spPr>
        </p:pic>
        <p:grpSp>
          <p:nvGrpSpPr>
            <p:cNvPr id="791" name="A"/>
            <p:cNvGrpSpPr/>
            <p:nvPr/>
          </p:nvGrpSpPr>
          <p:grpSpPr>
            <a:xfrm>
              <a:off x="3447087" y="4749531"/>
              <a:ext cx="427493" cy="427493"/>
              <a:chOff x="0" y="0"/>
              <a:chExt cx="854983" cy="854983"/>
            </a:xfrm>
          </p:grpSpPr>
          <p:sp>
            <p:nvSpPr>
              <p:cNvPr id="789"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90" name="A"/>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794" name="B"/>
            <p:cNvGrpSpPr/>
            <p:nvPr/>
          </p:nvGrpSpPr>
          <p:grpSpPr>
            <a:xfrm>
              <a:off x="4371075" y="4749531"/>
              <a:ext cx="427493" cy="427493"/>
              <a:chOff x="0" y="0"/>
              <a:chExt cx="854983" cy="854983"/>
            </a:xfrm>
          </p:grpSpPr>
          <p:sp>
            <p:nvSpPr>
              <p:cNvPr id="792"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93" name="B"/>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795" name="Image" descr="Image"/>
            <p:cNvPicPr>
              <a:picLocks noChangeAspect="1"/>
            </p:cNvPicPr>
            <p:nvPr/>
          </p:nvPicPr>
          <p:blipFill>
            <a:blip r:embed="rId4"/>
            <a:stretch>
              <a:fillRect/>
            </a:stretch>
          </p:blipFill>
          <p:spPr>
            <a:xfrm>
              <a:off x="3508058" y="1766633"/>
              <a:ext cx="1295702" cy="1295702"/>
            </a:xfrm>
            <a:prstGeom prst="rect">
              <a:avLst/>
            </a:prstGeom>
            <a:ln w="12700">
              <a:miter lim="400000"/>
            </a:ln>
          </p:spPr>
        </p:pic>
        <p:pic>
          <p:nvPicPr>
            <p:cNvPr id="796" name="Image" descr="Image"/>
            <p:cNvPicPr>
              <a:picLocks noChangeAspect="1"/>
            </p:cNvPicPr>
            <p:nvPr/>
          </p:nvPicPr>
          <p:blipFill>
            <a:blip r:embed="rId3"/>
            <a:stretch>
              <a:fillRect/>
            </a:stretch>
          </p:blipFill>
          <p:spPr>
            <a:xfrm>
              <a:off x="7018341" y="3605002"/>
              <a:ext cx="1770371" cy="1770371"/>
            </a:xfrm>
            <a:prstGeom prst="rect">
              <a:avLst/>
            </a:prstGeom>
            <a:ln w="12700">
              <a:miter lim="400000"/>
            </a:ln>
          </p:spPr>
        </p:pic>
        <p:grpSp>
          <p:nvGrpSpPr>
            <p:cNvPr id="799" name="A"/>
            <p:cNvGrpSpPr/>
            <p:nvPr/>
          </p:nvGrpSpPr>
          <p:grpSpPr>
            <a:xfrm>
              <a:off x="7194705" y="4749531"/>
              <a:ext cx="427493" cy="427493"/>
              <a:chOff x="0" y="0"/>
              <a:chExt cx="854983" cy="854983"/>
            </a:xfrm>
          </p:grpSpPr>
          <p:sp>
            <p:nvSpPr>
              <p:cNvPr id="797"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98" name="A"/>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802" name="B"/>
            <p:cNvGrpSpPr/>
            <p:nvPr/>
          </p:nvGrpSpPr>
          <p:grpSpPr>
            <a:xfrm>
              <a:off x="8118693" y="4749531"/>
              <a:ext cx="427493" cy="427493"/>
              <a:chOff x="0" y="0"/>
              <a:chExt cx="854983" cy="854983"/>
            </a:xfrm>
          </p:grpSpPr>
          <p:sp>
            <p:nvSpPr>
              <p:cNvPr id="800"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01" name="B"/>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803" name="Image" descr="Image"/>
            <p:cNvPicPr>
              <a:picLocks noChangeAspect="1"/>
            </p:cNvPicPr>
            <p:nvPr/>
          </p:nvPicPr>
          <p:blipFill>
            <a:blip r:embed="rId4"/>
            <a:stretch>
              <a:fillRect/>
            </a:stretch>
          </p:blipFill>
          <p:spPr>
            <a:xfrm>
              <a:off x="7255676" y="1766633"/>
              <a:ext cx="1295702" cy="1295702"/>
            </a:xfrm>
            <a:prstGeom prst="rect">
              <a:avLst/>
            </a:prstGeom>
            <a:ln w="12700">
              <a:miter lim="400000"/>
            </a:ln>
          </p:spPr>
        </p:pic>
        <p:grpSp>
          <p:nvGrpSpPr>
            <p:cNvPr id="806" name="Group"/>
            <p:cNvGrpSpPr/>
            <p:nvPr/>
          </p:nvGrpSpPr>
          <p:grpSpPr>
            <a:xfrm>
              <a:off x="2901886" y="2894774"/>
              <a:ext cx="1067599" cy="954881"/>
              <a:chOff x="155093" y="0"/>
              <a:chExt cx="2135196" cy="1909759"/>
            </a:xfrm>
          </p:grpSpPr>
          <p:sp>
            <p:nvSpPr>
              <p:cNvPr id="804" name="Line"/>
              <p:cNvSpPr/>
              <p:nvPr/>
            </p:nvSpPr>
            <p:spPr>
              <a:xfrm flipH="1">
                <a:off x="1918686"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05" name="Set A=5"/>
              <p:cNvSpPr txBox="1"/>
              <p:nvPr/>
            </p:nvSpPr>
            <p:spPr>
              <a:xfrm>
                <a:off x="155093" y="996052"/>
                <a:ext cx="2135196"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sp>
          <p:nvSpPr>
            <p:cNvPr id="807" name="6"/>
            <p:cNvSpPr txBox="1"/>
            <p:nvPr/>
          </p:nvSpPr>
          <p:spPr>
            <a:xfrm>
              <a:off x="3543815"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808" name="7"/>
            <p:cNvSpPr txBox="1"/>
            <p:nvPr/>
          </p:nvSpPr>
          <p:spPr>
            <a:xfrm>
              <a:off x="4467803"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809" name="7"/>
            <p:cNvSpPr txBox="1"/>
            <p:nvPr/>
          </p:nvSpPr>
          <p:spPr>
            <a:xfrm>
              <a:off x="8215421"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810" name="6"/>
            <p:cNvSpPr txBox="1"/>
            <p:nvPr/>
          </p:nvSpPr>
          <p:spPr>
            <a:xfrm>
              <a:off x="7291433"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811" name="5"/>
            <p:cNvSpPr txBox="1"/>
            <p:nvPr/>
          </p:nvSpPr>
          <p:spPr>
            <a:xfrm>
              <a:off x="3543815" y="5219622"/>
              <a:ext cx="234037" cy="456854"/>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nvGrpSpPr>
            <p:cNvPr id="814" name="Group"/>
            <p:cNvGrpSpPr/>
            <p:nvPr/>
          </p:nvGrpSpPr>
          <p:grpSpPr>
            <a:xfrm>
              <a:off x="4482076" y="2894774"/>
              <a:ext cx="1192877" cy="1023352"/>
              <a:chOff x="0" y="0"/>
              <a:chExt cx="2385751" cy="2046703"/>
            </a:xfrm>
          </p:grpSpPr>
          <p:sp>
            <p:nvSpPr>
              <p:cNvPr id="812" name="“OK”!"/>
              <p:cNvSpPr txBox="1"/>
              <p:nvPr/>
            </p:nvSpPr>
            <p:spPr>
              <a:xfrm>
                <a:off x="737869" y="1132995"/>
                <a:ext cx="1647882"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sp>
            <p:nvSpPr>
              <p:cNvPr id="813"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817" name="Group"/>
            <p:cNvGrpSpPr/>
            <p:nvPr/>
          </p:nvGrpSpPr>
          <p:grpSpPr>
            <a:xfrm>
              <a:off x="6494906" y="2894774"/>
              <a:ext cx="987449" cy="954881"/>
              <a:chOff x="149203" y="0"/>
              <a:chExt cx="1974895" cy="1909759"/>
            </a:xfrm>
          </p:grpSpPr>
          <p:sp>
            <p:nvSpPr>
              <p:cNvPr id="815" name="Line"/>
              <p:cNvSpPr/>
              <p:nvPr/>
            </p:nvSpPr>
            <p:spPr>
              <a:xfrm flipH="1">
                <a:off x="1832644"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16" name="Read A"/>
              <p:cNvSpPr txBox="1"/>
              <p:nvPr/>
            </p:nvSpPr>
            <p:spPr>
              <a:xfrm>
                <a:off x="149203" y="996052"/>
                <a:ext cx="1974895"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Read A</a:t>
                </a:r>
              </a:p>
            </p:txBody>
          </p:sp>
        </p:grpSp>
        <p:grpSp>
          <p:nvGrpSpPr>
            <p:cNvPr id="820" name="Group"/>
            <p:cNvGrpSpPr/>
            <p:nvPr/>
          </p:nvGrpSpPr>
          <p:grpSpPr>
            <a:xfrm>
              <a:off x="8197974" y="2894774"/>
              <a:ext cx="1084674" cy="1023352"/>
              <a:chOff x="0" y="0"/>
              <a:chExt cx="2169346" cy="2046703"/>
            </a:xfrm>
          </p:grpSpPr>
          <p:sp>
            <p:nvSpPr>
              <p:cNvPr id="818" name="“5”!"/>
              <p:cNvSpPr txBox="1"/>
              <p:nvPr/>
            </p:nvSpPr>
            <p:spPr>
              <a:xfrm>
                <a:off x="954273" y="1132995"/>
                <a:ext cx="1215073"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“5”!</a:t>
                </a:r>
              </a:p>
            </p:txBody>
          </p:sp>
          <p:sp>
            <p:nvSpPr>
              <p:cNvPr id="819"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sp>
          <p:nvSpPr>
            <p:cNvPr id="821" name="5"/>
            <p:cNvSpPr txBox="1"/>
            <p:nvPr/>
          </p:nvSpPr>
          <p:spPr>
            <a:xfrm>
              <a:off x="7291433" y="5219622"/>
              <a:ext cx="234037" cy="456854"/>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spTree>
    <p:extLst>
      <p:ext uri="{BB962C8B-B14F-4D97-AF65-F5344CB8AC3E}">
        <p14:creationId xmlns:p14="http://schemas.microsoft.com/office/powerpoint/2010/main" val="2991118128"/>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a14="http://schemas.microsoft.com/office/drawing/2010/main" xmlns:m="http://schemas.openxmlformats.org/officeDocument/2006/math"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 name="Sequential Consistency"/>
          <p:cNvSpPr txBox="1">
            <a:spLocks noGrp="1"/>
          </p:cNvSpPr>
          <p:nvPr>
            <p:ph type="title"/>
          </p:nvPr>
        </p:nvSpPr>
        <p:spPr>
          <a:prstGeom prst="rect">
            <a:avLst/>
          </a:prstGeom>
        </p:spPr>
        <p:txBody>
          <a:bodyPr/>
          <a:lstStyle>
            <a:lvl1pPr>
              <a:defRPr spc="-200"/>
            </a:lvl1pPr>
          </a:lstStyle>
          <a:p>
            <a:r>
              <a:rPr dirty="0"/>
              <a:t>Sequential Consistency</a:t>
            </a:r>
            <a:r>
              <a:rPr lang="en-US" dirty="0"/>
              <a:t> is the Ideal</a:t>
            </a:r>
            <a:endParaRPr dirty="0"/>
          </a:p>
        </p:txBody>
      </p:sp>
      <p:sp>
        <p:nvSpPr>
          <p:cNvPr id="826" name="AKA: Behaves like a single machine would"/>
          <p:cNvSpPr txBox="1">
            <a:spLocks noGrp="1"/>
          </p:cNvSpPr>
          <p:nvPr>
            <p:ph idx="1"/>
          </p:nvPr>
        </p:nvSpPr>
        <p:spPr>
          <a:prstGeom prst="rect">
            <a:avLst/>
          </a:prstGeom>
        </p:spPr>
        <p:txBody>
          <a:bodyPr/>
          <a:lstStyle/>
          <a:p>
            <a:r>
              <a:rPr dirty="0"/>
              <a:t>AKA: Behaves like a single machine would</a:t>
            </a:r>
            <a:endParaRPr lang="en-US" dirty="0"/>
          </a:p>
          <a:p>
            <a:r>
              <a:rPr lang="en-US" dirty="0"/>
              <a:t>Possible algorithm: two-phase commit</a:t>
            </a:r>
          </a:p>
          <a:p>
            <a:endParaRPr dirty="0"/>
          </a:p>
        </p:txBody>
      </p:sp>
      <p:grpSp>
        <p:nvGrpSpPr>
          <p:cNvPr id="2" name="Group 1">
            <a:extLst>
              <a:ext uri="{FF2B5EF4-FFF2-40B4-BE49-F238E27FC236}">
                <a16:creationId xmlns:a16="http://schemas.microsoft.com/office/drawing/2014/main" id="{47B2BD13-C3CC-5968-A91F-C6A1E4714775}"/>
              </a:ext>
            </a:extLst>
          </p:cNvPr>
          <p:cNvGrpSpPr/>
          <p:nvPr/>
        </p:nvGrpSpPr>
        <p:grpSpPr>
          <a:xfrm>
            <a:off x="5604431" y="2824089"/>
            <a:ext cx="6380762" cy="3909843"/>
            <a:chOff x="2901886" y="1766633"/>
            <a:chExt cx="6380762" cy="3909843"/>
          </a:xfrm>
        </p:grpSpPr>
        <p:pic>
          <p:nvPicPr>
            <p:cNvPr id="828" name="Image" descr="Image"/>
            <p:cNvPicPr>
              <a:picLocks noChangeAspect="1"/>
            </p:cNvPicPr>
            <p:nvPr/>
          </p:nvPicPr>
          <p:blipFill>
            <a:blip r:embed="rId3"/>
            <a:stretch>
              <a:fillRect/>
            </a:stretch>
          </p:blipFill>
          <p:spPr>
            <a:xfrm>
              <a:off x="3270723" y="3605002"/>
              <a:ext cx="1770371" cy="1770371"/>
            </a:xfrm>
            <a:prstGeom prst="rect">
              <a:avLst/>
            </a:prstGeom>
            <a:ln w="12700">
              <a:miter lim="400000"/>
            </a:ln>
          </p:spPr>
        </p:pic>
        <p:grpSp>
          <p:nvGrpSpPr>
            <p:cNvPr id="831" name="A"/>
            <p:cNvGrpSpPr/>
            <p:nvPr/>
          </p:nvGrpSpPr>
          <p:grpSpPr>
            <a:xfrm>
              <a:off x="3447087" y="4749531"/>
              <a:ext cx="427493" cy="427493"/>
              <a:chOff x="0" y="0"/>
              <a:chExt cx="854983" cy="854983"/>
            </a:xfrm>
          </p:grpSpPr>
          <p:sp>
            <p:nvSpPr>
              <p:cNvPr id="829"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30" name="A"/>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834" name="B"/>
            <p:cNvGrpSpPr/>
            <p:nvPr/>
          </p:nvGrpSpPr>
          <p:grpSpPr>
            <a:xfrm>
              <a:off x="4371075" y="4749531"/>
              <a:ext cx="427493" cy="427493"/>
              <a:chOff x="0" y="0"/>
              <a:chExt cx="854983" cy="854983"/>
            </a:xfrm>
          </p:grpSpPr>
          <p:sp>
            <p:nvSpPr>
              <p:cNvPr id="832"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33" name="B"/>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835" name="Image" descr="Image"/>
            <p:cNvPicPr>
              <a:picLocks noChangeAspect="1"/>
            </p:cNvPicPr>
            <p:nvPr/>
          </p:nvPicPr>
          <p:blipFill>
            <a:blip r:embed="rId4"/>
            <a:stretch>
              <a:fillRect/>
            </a:stretch>
          </p:blipFill>
          <p:spPr>
            <a:xfrm>
              <a:off x="3508058" y="1766633"/>
              <a:ext cx="1295702" cy="1295702"/>
            </a:xfrm>
            <a:prstGeom prst="rect">
              <a:avLst/>
            </a:prstGeom>
            <a:ln w="12700">
              <a:miter lim="400000"/>
            </a:ln>
          </p:spPr>
        </p:pic>
        <p:pic>
          <p:nvPicPr>
            <p:cNvPr id="836" name="Image" descr="Image"/>
            <p:cNvPicPr>
              <a:picLocks noChangeAspect="1"/>
            </p:cNvPicPr>
            <p:nvPr/>
          </p:nvPicPr>
          <p:blipFill>
            <a:blip r:embed="rId3"/>
            <a:stretch>
              <a:fillRect/>
            </a:stretch>
          </p:blipFill>
          <p:spPr>
            <a:xfrm>
              <a:off x="7018341" y="3605002"/>
              <a:ext cx="1770371" cy="1770371"/>
            </a:xfrm>
            <a:prstGeom prst="rect">
              <a:avLst/>
            </a:prstGeom>
            <a:ln w="12700">
              <a:miter lim="400000"/>
            </a:ln>
          </p:spPr>
        </p:pic>
        <p:grpSp>
          <p:nvGrpSpPr>
            <p:cNvPr id="839" name="A"/>
            <p:cNvGrpSpPr/>
            <p:nvPr/>
          </p:nvGrpSpPr>
          <p:grpSpPr>
            <a:xfrm>
              <a:off x="7194705" y="4749531"/>
              <a:ext cx="427493" cy="427493"/>
              <a:chOff x="0" y="0"/>
              <a:chExt cx="854983" cy="854983"/>
            </a:xfrm>
          </p:grpSpPr>
          <p:sp>
            <p:nvSpPr>
              <p:cNvPr id="837"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38" name="A"/>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842" name="B"/>
            <p:cNvGrpSpPr/>
            <p:nvPr/>
          </p:nvGrpSpPr>
          <p:grpSpPr>
            <a:xfrm>
              <a:off x="8118693" y="4749531"/>
              <a:ext cx="427493" cy="427493"/>
              <a:chOff x="0" y="0"/>
              <a:chExt cx="854983" cy="854983"/>
            </a:xfrm>
          </p:grpSpPr>
          <p:sp>
            <p:nvSpPr>
              <p:cNvPr id="840"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41" name="B"/>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843" name="Image" descr="Image"/>
            <p:cNvPicPr>
              <a:picLocks noChangeAspect="1"/>
            </p:cNvPicPr>
            <p:nvPr/>
          </p:nvPicPr>
          <p:blipFill>
            <a:blip r:embed="rId4"/>
            <a:stretch>
              <a:fillRect/>
            </a:stretch>
          </p:blipFill>
          <p:spPr>
            <a:xfrm>
              <a:off x="7255676" y="1766633"/>
              <a:ext cx="1295702" cy="1295702"/>
            </a:xfrm>
            <a:prstGeom prst="rect">
              <a:avLst/>
            </a:prstGeom>
            <a:ln w="12700">
              <a:miter lim="400000"/>
            </a:ln>
          </p:spPr>
        </p:pic>
        <p:grpSp>
          <p:nvGrpSpPr>
            <p:cNvPr id="846" name="Group"/>
            <p:cNvGrpSpPr/>
            <p:nvPr/>
          </p:nvGrpSpPr>
          <p:grpSpPr>
            <a:xfrm>
              <a:off x="2901886" y="2894774"/>
              <a:ext cx="1067599" cy="954881"/>
              <a:chOff x="155093" y="0"/>
              <a:chExt cx="2135196" cy="1909759"/>
            </a:xfrm>
          </p:grpSpPr>
          <p:sp>
            <p:nvSpPr>
              <p:cNvPr id="844" name="Line"/>
              <p:cNvSpPr/>
              <p:nvPr/>
            </p:nvSpPr>
            <p:spPr>
              <a:xfrm flipH="1">
                <a:off x="1918686"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45" name="Set A=5"/>
              <p:cNvSpPr txBox="1"/>
              <p:nvPr/>
            </p:nvSpPr>
            <p:spPr>
              <a:xfrm>
                <a:off x="155093" y="996052"/>
                <a:ext cx="2135196"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sp>
          <p:nvSpPr>
            <p:cNvPr id="847" name="6"/>
            <p:cNvSpPr txBox="1"/>
            <p:nvPr/>
          </p:nvSpPr>
          <p:spPr>
            <a:xfrm>
              <a:off x="3543815"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848" name="7"/>
            <p:cNvSpPr txBox="1"/>
            <p:nvPr/>
          </p:nvSpPr>
          <p:spPr>
            <a:xfrm>
              <a:off x="4467803"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849" name="7"/>
            <p:cNvSpPr txBox="1"/>
            <p:nvPr/>
          </p:nvSpPr>
          <p:spPr>
            <a:xfrm>
              <a:off x="8215421"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850" name="6"/>
            <p:cNvSpPr txBox="1"/>
            <p:nvPr/>
          </p:nvSpPr>
          <p:spPr>
            <a:xfrm>
              <a:off x="7291433"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851" name="5"/>
            <p:cNvSpPr txBox="1"/>
            <p:nvPr/>
          </p:nvSpPr>
          <p:spPr>
            <a:xfrm>
              <a:off x="3543815" y="5219622"/>
              <a:ext cx="234037" cy="456854"/>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nvGrpSpPr>
            <p:cNvPr id="854" name="Group"/>
            <p:cNvGrpSpPr/>
            <p:nvPr/>
          </p:nvGrpSpPr>
          <p:grpSpPr>
            <a:xfrm>
              <a:off x="4482076" y="2894774"/>
              <a:ext cx="1192877" cy="1023352"/>
              <a:chOff x="0" y="0"/>
              <a:chExt cx="2385751" cy="2046703"/>
            </a:xfrm>
          </p:grpSpPr>
          <p:sp>
            <p:nvSpPr>
              <p:cNvPr id="852" name="“OK”!"/>
              <p:cNvSpPr txBox="1"/>
              <p:nvPr/>
            </p:nvSpPr>
            <p:spPr>
              <a:xfrm>
                <a:off x="737869" y="1132995"/>
                <a:ext cx="1647882"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sp>
            <p:nvSpPr>
              <p:cNvPr id="853"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857" name="Group"/>
            <p:cNvGrpSpPr/>
            <p:nvPr/>
          </p:nvGrpSpPr>
          <p:grpSpPr>
            <a:xfrm>
              <a:off x="6494906" y="2894774"/>
              <a:ext cx="987449" cy="954881"/>
              <a:chOff x="149203" y="0"/>
              <a:chExt cx="1974895" cy="1909759"/>
            </a:xfrm>
          </p:grpSpPr>
          <p:sp>
            <p:nvSpPr>
              <p:cNvPr id="855" name="Line"/>
              <p:cNvSpPr/>
              <p:nvPr/>
            </p:nvSpPr>
            <p:spPr>
              <a:xfrm flipH="1">
                <a:off x="1832644"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56" name="Read A"/>
              <p:cNvSpPr txBox="1"/>
              <p:nvPr/>
            </p:nvSpPr>
            <p:spPr>
              <a:xfrm>
                <a:off x="149203" y="996052"/>
                <a:ext cx="1974895"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Read A</a:t>
                </a:r>
              </a:p>
            </p:txBody>
          </p:sp>
        </p:grpSp>
        <p:grpSp>
          <p:nvGrpSpPr>
            <p:cNvPr id="860" name="Group"/>
            <p:cNvGrpSpPr/>
            <p:nvPr/>
          </p:nvGrpSpPr>
          <p:grpSpPr>
            <a:xfrm>
              <a:off x="8197974" y="2894774"/>
              <a:ext cx="1084674" cy="1023352"/>
              <a:chOff x="0" y="0"/>
              <a:chExt cx="2169346" cy="2046703"/>
            </a:xfrm>
          </p:grpSpPr>
          <p:sp>
            <p:nvSpPr>
              <p:cNvPr id="858" name="“5”!"/>
              <p:cNvSpPr txBox="1"/>
              <p:nvPr/>
            </p:nvSpPr>
            <p:spPr>
              <a:xfrm>
                <a:off x="954273" y="1132995"/>
                <a:ext cx="1215073"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“5”!</a:t>
                </a:r>
              </a:p>
            </p:txBody>
          </p:sp>
          <p:sp>
            <p:nvSpPr>
              <p:cNvPr id="859"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863" name="Group"/>
            <p:cNvGrpSpPr/>
            <p:nvPr/>
          </p:nvGrpSpPr>
          <p:grpSpPr>
            <a:xfrm>
              <a:off x="4859943" y="3816722"/>
              <a:ext cx="2295446" cy="456854"/>
              <a:chOff x="0" y="-4415"/>
              <a:chExt cx="4590890" cy="913705"/>
            </a:xfrm>
          </p:grpSpPr>
          <p:sp>
            <p:nvSpPr>
              <p:cNvPr id="861" name="Line"/>
              <p:cNvSpPr/>
              <p:nvPr/>
            </p:nvSpPr>
            <p:spPr>
              <a:xfrm>
                <a:off x="0" y="880123"/>
                <a:ext cx="4590890" cy="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62" name="Set A=5"/>
              <p:cNvSpPr txBox="1"/>
              <p:nvPr/>
            </p:nvSpPr>
            <p:spPr>
              <a:xfrm>
                <a:off x="998448" y="-4415"/>
                <a:ext cx="2135197" cy="9137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grpSp>
          <p:nvGrpSpPr>
            <p:cNvPr id="866" name="Group"/>
            <p:cNvGrpSpPr/>
            <p:nvPr/>
          </p:nvGrpSpPr>
          <p:grpSpPr>
            <a:xfrm>
              <a:off x="4981369" y="4950835"/>
              <a:ext cx="2052594" cy="456854"/>
              <a:chOff x="0" y="-4416"/>
              <a:chExt cx="4105186" cy="913706"/>
            </a:xfrm>
          </p:grpSpPr>
          <p:sp>
            <p:nvSpPr>
              <p:cNvPr id="864" name="Line"/>
              <p:cNvSpPr/>
              <p:nvPr/>
            </p:nvSpPr>
            <p:spPr>
              <a:xfrm flipH="1" flipV="1">
                <a:off x="0" y="154884"/>
                <a:ext cx="4105186" cy="2"/>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65" name="“OK!”"/>
              <p:cNvSpPr txBox="1"/>
              <p:nvPr/>
            </p:nvSpPr>
            <p:spPr>
              <a:xfrm>
                <a:off x="1863649" y="-4416"/>
                <a:ext cx="1647883" cy="9137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grpSp>
        <p:sp>
          <p:nvSpPr>
            <p:cNvPr id="867" name="5"/>
            <p:cNvSpPr txBox="1"/>
            <p:nvPr/>
          </p:nvSpPr>
          <p:spPr>
            <a:xfrm>
              <a:off x="7291433" y="5219622"/>
              <a:ext cx="234037" cy="456854"/>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sp>
        <p:nvSpPr>
          <p:cNvPr id="3" name="Speech Bubble: Oval 2">
            <a:extLst>
              <a:ext uri="{FF2B5EF4-FFF2-40B4-BE49-F238E27FC236}">
                <a16:creationId xmlns:a16="http://schemas.microsoft.com/office/drawing/2014/main" id="{1B1CF060-3D6C-E009-ED65-9ABB4DDEDA1B}"/>
              </a:ext>
            </a:extLst>
          </p:cNvPr>
          <p:cNvSpPr/>
          <p:nvPr/>
        </p:nvSpPr>
        <p:spPr>
          <a:xfrm>
            <a:off x="1260320" y="2882934"/>
            <a:ext cx="3058347" cy="2182408"/>
          </a:xfrm>
          <a:prstGeom prst="wedgeEllipseCallout">
            <a:avLst>
              <a:gd name="adj1" fmla="val 141012"/>
              <a:gd name="adj2" fmla="val 20821"/>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Don’t say “OK” until you hear from the other machine!</a:t>
            </a:r>
          </a:p>
        </p:txBody>
      </p:sp>
    </p:spTree>
    <p:extLst>
      <p:ext uri="{BB962C8B-B14F-4D97-AF65-F5344CB8AC3E}">
        <p14:creationId xmlns:p14="http://schemas.microsoft.com/office/powerpoint/2010/main" val="2547990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 name="Consistent + Available"/>
          <p:cNvSpPr txBox="1">
            <a:spLocks noGrp="1"/>
          </p:cNvSpPr>
          <p:nvPr>
            <p:ph type="title"/>
          </p:nvPr>
        </p:nvSpPr>
        <p:spPr>
          <a:prstGeom prst="rect">
            <a:avLst/>
          </a:prstGeom>
        </p:spPr>
        <p:txBody>
          <a:bodyPr/>
          <a:lstStyle>
            <a:lvl1pPr>
              <a:defRPr spc="-200"/>
            </a:lvl1pPr>
          </a:lstStyle>
          <a:p>
            <a:r>
              <a:rPr lang="en-US" dirty="0"/>
              <a:t>One of the replicas might crash</a:t>
            </a:r>
            <a:endParaRPr dirty="0"/>
          </a:p>
        </p:txBody>
      </p:sp>
      <p:sp>
        <p:nvSpPr>
          <p:cNvPr id="908" name="On timeout, assume node is crashed"/>
          <p:cNvSpPr txBox="1">
            <a:spLocks noGrp="1"/>
          </p:cNvSpPr>
          <p:nvPr>
            <p:ph idx="1"/>
          </p:nvPr>
        </p:nvSpPr>
        <p:spPr>
          <a:prstGeom prst="rect">
            <a:avLst/>
          </a:prstGeom>
        </p:spPr>
        <p:txBody>
          <a:bodyPr/>
          <a:lstStyle/>
          <a:p>
            <a:r>
              <a:rPr dirty="0"/>
              <a:t>On timeout, assume node is crashed</a:t>
            </a:r>
            <a:endParaRPr lang="en-US" dirty="0"/>
          </a:p>
          <a:p>
            <a:r>
              <a:rPr lang="en-US" dirty="0"/>
              <a:t>Reroute requests to live nodes</a:t>
            </a:r>
            <a:endParaRPr dirty="0"/>
          </a:p>
        </p:txBody>
      </p:sp>
      <p:grpSp>
        <p:nvGrpSpPr>
          <p:cNvPr id="2" name="Group 1">
            <a:extLst>
              <a:ext uri="{FF2B5EF4-FFF2-40B4-BE49-F238E27FC236}">
                <a16:creationId xmlns:a16="http://schemas.microsoft.com/office/drawing/2014/main" id="{06D45C3B-3C98-EF54-2BD1-0A6651CCD4CD}"/>
              </a:ext>
            </a:extLst>
          </p:cNvPr>
          <p:cNvGrpSpPr/>
          <p:nvPr/>
        </p:nvGrpSpPr>
        <p:grpSpPr>
          <a:xfrm>
            <a:off x="5272008" y="2530562"/>
            <a:ext cx="5886826" cy="3909843"/>
            <a:chOff x="2901886" y="1766633"/>
            <a:chExt cx="5886826" cy="3909843"/>
          </a:xfrm>
        </p:grpSpPr>
        <p:pic>
          <p:nvPicPr>
            <p:cNvPr id="910" name="Image" descr="Image"/>
            <p:cNvPicPr>
              <a:picLocks noChangeAspect="1"/>
            </p:cNvPicPr>
            <p:nvPr/>
          </p:nvPicPr>
          <p:blipFill>
            <a:blip r:embed="rId3"/>
            <a:stretch>
              <a:fillRect/>
            </a:stretch>
          </p:blipFill>
          <p:spPr>
            <a:xfrm>
              <a:off x="3270723" y="3605002"/>
              <a:ext cx="1770371" cy="1770371"/>
            </a:xfrm>
            <a:prstGeom prst="rect">
              <a:avLst/>
            </a:prstGeom>
            <a:ln w="12700">
              <a:miter lim="400000"/>
            </a:ln>
          </p:spPr>
        </p:pic>
        <p:grpSp>
          <p:nvGrpSpPr>
            <p:cNvPr id="913" name="A"/>
            <p:cNvGrpSpPr/>
            <p:nvPr/>
          </p:nvGrpSpPr>
          <p:grpSpPr>
            <a:xfrm>
              <a:off x="3447087" y="4749531"/>
              <a:ext cx="427493" cy="427493"/>
              <a:chOff x="0" y="0"/>
              <a:chExt cx="854983" cy="854983"/>
            </a:xfrm>
          </p:grpSpPr>
          <p:sp>
            <p:nvSpPr>
              <p:cNvPr id="911"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12" name="A"/>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916" name="B"/>
            <p:cNvGrpSpPr/>
            <p:nvPr/>
          </p:nvGrpSpPr>
          <p:grpSpPr>
            <a:xfrm>
              <a:off x="4371075" y="4749531"/>
              <a:ext cx="427493" cy="427493"/>
              <a:chOff x="0" y="0"/>
              <a:chExt cx="854983" cy="854983"/>
            </a:xfrm>
          </p:grpSpPr>
          <p:sp>
            <p:nvSpPr>
              <p:cNvPr id="914"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15" name="B"/>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917" name="Image" descr="Image"/>
            <p:cNvPicPr>
              <a:picLocks noChangeAspect="1"/>
            </p:cNvPicPr>
            <p:nvPr/>
          </p:nvPicPr>
          <p:blipFill>
            <a:blip r:embed="rId4"/>
            <a:stretch>
              <a:fillRect/>
            </a:stretch>
          </p:blipFill>
          <p:spPr>
            <a:xfrm>
              <a:off x="3508058" y="1766633"/>
              <a:ext cx="1295702" cy="1295702"/>
            </a:xfrm>
            <a:prstGeom prst="rect">
              <a:avLst/>
            </a:prstGeom>
            <a:ln w="12700">
              <a:miter lim="400000"/>
            </a:ln>
          </p:spPr>
        </p:pic>
        <p:pic>
          <p:nvPicPr>
            <p:cNvPr id="918" name="Image" descr="Image"/>
            <p:cNvPicPr>
              <a:picLocks noChangeAspect="1"/>
            </p:cNvPicPr>
            <p:nvPr/>
          </p:nvPicPr>
          <p:blipFill>
            <a:blip r:embed="rId3"/>
            <a:stretch>
              <a:fillRect/>
            </a:stretch>
          </p:blipFill>
          <p:spPr>
            <a:xfrm>
              <a:off x="7018341" y="3605002"/>
              <a:ext cx="1770371" cy="1770371"/>
            </a:xfrm>
            <a:prstGeom prst="rect">
              <a:avLst/>
            </a:prstGeom>
            <a:ln w="12700">
              <a:miter lim="400000"/>
            </a:ln>
          </p:spPr>
        </p:pic>
        <p:grpSp>
          <p:nvGrpSpPr>
            <p:cNvPr id="921" name="A"/>
            <p:cNvGrpSpPr/>
            <p:nvPr/>
          </p:nvGrpSpPr>
          <p:grpSpPr>
            <a:xfrm>
              <a:off x="7194705" y="4749531"/>
              <a:ext cx="427493" cy="427493"/>
              <a:chOff x="0" y="0"/>
              <a:chExt cx="854983" cy="854983"/>
            </a:xfrm>
          </p:grpSpPr>
          <p:sp>
            <p:nvSpPr>
              <p:cNvPr id="919"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20" name="A"/>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924" name="B"/>
            <p:cNvGrpSpPr/>
            <p:nvPr/>
          </p:nvGrpSpPr>
          <p:grpSpPr>
            <a:xfrm>
              <a:off x="8118693" y="4749531"/>
              <a:ext cx="427493" cy="427493"/>
              <a:chOff x="0" y="0"/>
              <a:chExt cx="854983" cy="854983"/>
            </a:xfrm>
          </p:grpSpPr>
          <p:sp>
            <p:nvSpPr>
              <p:cNvPr id="922"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23" name="B"/>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925" name="Image" descr="Image"/>
            <p:cNvPicPr>
              <a:picLocks noChangeAspect="1"/>
            </p:cNvPicPr>
            <p:nvPr/>
          </p:nvPicPr>
          <p:blipFill>
            <a:blip r:embed="rId4"/>
            <a:stretch>
              <a:fillRect/>
            </a:stretch>
          </p:blipFill>
          <p:spPr>
            <a:xfrm>
              <a:off x="7255676" y="1766633"/>
              <a:ext cx="1295702" cy="1295702"/>
            </a:xfrm>
            <a:prstGeom prst="rect">
              <a:avLst/>
            </a:prstGeom>
            <a:ln w="12700">
              <a:miter lim="400000"/>
            </a:ln>
          </p:spPr>
        </p:pic>
        <p:grpSp>
          <p:nvGrpSpPr>
            <p:cNvPr id="928" name="Group"/>
            <p:cNvGrpSpPr/>
            <p:nvPr/>
          </p:nvGrpSpPr>
          <p:grpSpPr>
            <a:xfrm>
              <a:off x="2901886" y="2894774"/>
              <a:ext cx="1067599" cy="954881"/>
              <a:chOff x="155093" y="0"/>
              <a:chExt cx="2135196" cy="1909759"/>
            </a:xfrm>
          </p:grpSpPr>
          <p:sp>
            <p:nvSpPr>
              <p:cNvPr id="926" name="Line"/>
              <p:cNvSpPr/>
              <p:nvPr/>
            </p:nvSpPr>
            <p:spPr>
              <a:xfrm flipH="1">
                <a:off x="1918686"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27" name="Set A=5"/>
              <p:cNvSpPr txBox="1"/>
              <p:nvPr/>
            </p:nvSpPr>
            <p:spPr>
              <a:xfrm>
                <a:off x="155093" y="996052"/>
                <a:ext cx="2135196"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sp>
          <p:nvSpPr>
            <p:cNvPr id="929" name="6"/>
            <p:cNvSpPr txBox="1"/>
            <p:nvPr/>
          </p:nvSpPr>
          <p:spPr>
            <a:xfrm>
              <a:off x="3543815"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30" name="7"/>
            <p:cNvSpPr txBox="1"/>
            <p:nvPr/>
          </p:nvSpPr>
          <p:spPr>
            <a:xfrm>
              <a:off x="4467803"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931" name="7"/>
            <p:cNvSpPr txBox="1"/>
            <p:nvPr/>
          </p:nvSpPr>
          <p:spPr>
            <a:xfrm>
              <a:off x="8215421"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932" name="6"/>
            <p:cNvSpPr txBox="1"/>
            <p:nvPr/>
          </p:nvSpPr>
          <p:spPr>
            <a:xfrm>
              <a:off x="7291433"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33" name="5"/>
            <p:cNvSpPr txBox="1"/>
            <p:nvPr/>
          </p:nvSpPr>
          <p:spPr>
            <a:xfrm>
              <a:off x="3543815" y="5219622"/>
              <a:ext cx="234037" cy="456854"/>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nvGrpSpPr>
            <p:cNvPr id="936" name="Group"/>
            <p:cNvGrpSpPr/>
            <p:nvPr/>
          </p:nvGrpSpPr>
          <p:grpSpPr>
            <a:xfrm>
              <a:off x="4482076" y="2894774"/>
              <a:ext cx="1192877" cy="1023352"/>
              <a:chOff x="0" y="0"/>
              <a:chExt cx="2385751" cy="2046703"/>
            </a:xfrm>
          </p:grpSpPr>
          <p:sp>
            <p:nvSpPr>
              <p:cNvPr id="934" name="“OK”!"/>
              <p:cNvSpPr txBox="1"/>
              <p:nvPr/>
            </p:nvSpPr>
            <p:spPr>
              <a:xfrm>
                <a:off x="737869" y="1132995"/>
                <a:ext cx="1647882"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sp>
            <p:nvSpPr>
              <p:cNvPr id="935"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939" name="Group"/>
            <p:cNvGrpSpPr/>
            <p:nvPr/>
          </p:nvGrpSpPr>
          <p:grpSpPr>
            <a:xfrm>
              <a:off x="4859872" y="2974171"/>
              <a:ext cx="2978987" cy="1226752"/>
              <a:chOff x="0" y="-1"/>
              <a:chExt cx="5957970" cy="2453502"/>
            </a:xfrm>
          </p:grpSpPr>
          <p:sp>
            <p:nvSpPr>
              <p:cNvPr id="937" name="“5”!"/>
              <p:cNvSpPr txBox="1"/>
              <p:nvPr/>
            </p:nvSpPr>
            <p:spPr>
              <a:xfrm>
                <a:off x="4742897" y="951640"/>
                <a:ext cx="1215073"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“5”!</a:t>
                </a:r>
              </a:p>
            </p:txBody>
          </p:sp>
          <p:sp>
            <p:nvSpPr>
              <p:cNvPr id="938" name="Line"/>
              <p:cNvSpPr/>
              <p:nvPr/>
            </p:nvSpPr>
            <p:spPr>
              <a:xfrm flipV="1">
                <a:off x="0" y="-1"/>
                <a:ext cx="5320450" cy="2453502"/>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942" name="Group"/>
            <p:cNvGrpSpPr/>
            <p:nvPr/>
          </p:nvGrpSpPr>
          <p:grpSpPr>
            <a:xfrm>
              <a:off x="4859943" y="3816722"/>
              <a:ext cx="2295446" cy="456854"/>
              <a:chOff x="0" y="-4415"/>
              <a:chExt cx="4590890" cy="913705"/>
            </a:xfrm>
          </p:grpSpPr>
          <p:sp>
            <p:nvSpPr>
              <p:cNvPr id="940" name="Line"/>
              <p:cNvSpPr/>
              <p:nvPr/>
            </p:nvSpPr>
            <p:spPr>
              <a:xfrm>
                <a:off x="0" y="880123"/>
                <a:ext cx="4590890" cy="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41" name="Set A=5"/>
              <p:cNvSpPr txBox="1"/>
              <p:nvPr/>
            </p:nvSpPr>
            <p:spPr>
              <a:xfrm>
                <a:off x="1584987" y="-4415"/>
                <a:ext cx="2135197" cy="9137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pic>
          <p:nvPicPr>
            <p:cNvPr id="943" name="Image" descr="Image"/>
            <p:cNvPicPr>
              <a:picLocks noChangeAspect="1"/>
            </p:cNvPicPr>
            <p:nvPr/>
          </p:nvPicPr>
          <p:blipFill>
            <a:blip r:embed="rId5"/>
            <a:srcRect l="3831" t="1803" r="1953" b="2053"/>
            <a:stretch>
              <a:fillRect/>
            </a:stretch>
          </p:blipFill>
          <p:spPr>
            <a:xfrm>
              <a:off x="7477498" y="3976038"/>
              <a:ext cx="851816" cy="1117998"/>
            </a:xfrm>
            <a:custGeom>
              <a:avLst/>
              <a:gdLst/>
              <a:ahLst/>
              <a:cxnLst>
                <a:cxn ang="0">
                  <a:pos x="wd2" y="hd2"/>
                </a:cxn>
                <a:cxn ang="5400000">
                  <a:pos x="wd2" y="hd2"/>
                </a:cxn>
                <a:cxn ang="10800000">
                  <a:pos x="wd2" y="hd2"/>
                </a:cxn>
                <a:cxn ang="16200000">
                  <a:pos x="wd2" y="hd2"/>
                </a:cxn>
              </a:cxnLst>
              <a:rect l="0" t="0" r="r" b="b"/>
              <a:pathLst>
                <a:path w="21583" h="21600" extrusionOk="0">
                  <a:moveTo>
                    <a:pt x="6392" y="0"/>
                  </a:moveTo>
                  <a:cubicBezTo>
                    <a:pt x="5847" y="2"/>
                    <a:pt x="4901" y="1"/>
                    <a:pt x="4516" y="4"/>
                  </a:cubicBezTo>
                  <a:cubicBezTo>
                    <a:pt x="2756" y="15"/>
                    <a:pt x="1955" y="54"/>
                    <a:pt x="1545" y="146"/>
                  </a:cubicBezTo>
                  <a:cubicBezTo>
                    <a:pt x="1314" y="219"/>
                    <a:pt x="1084" y="331"/>
                    <a:pt x="876" y="472"/>
                  </a:cubicBezTo>
                  <a:cubicBezTo>
                    <a:pt x="866" y="479"/>
                    <a:pt x="861" y="483"/>
                    <a:pt x="851" y="491"/>
                  </a:cubicBezTo>
                  <a:cubicBezTo>
                    <a:pt x="630" y="648"/>
                    <a:pt x="371" y="903"/>
                    <a:pt x="252" y="1074"/>
                  </a:cubicBezTo>
                  <a:cubicBezTo>
                    <a:pt x="248" y="1080"/>
                    <a:pt x="236" y="1090"/>
                    <a:pt x="232" y="1097"/>
                  </a:cubicBezTo>
                  <a:cubicBezTo>
                    <a:pt x="231" y="1099"/>
                    <a:pt x="229" y="1102"/>
                    <a:pt x="227" y="1104"/>
                  </a:cubicBezTo>
                  <a:lnTo>
                    <a:pt x="31" y="1407"/>
                  </a:lnTo>
                  <a:lnTo>
                    <a:pt x="6" y="10421"/>
                  </a:lnTo>
                  <a:cubicBezTo>
                    <a:pt x="6" y="10421"/>
                    <a:pt x="6" y="10424"/>
                    <a:pt x="6" y="10424"/>
                  </a:cubicBezTo>
                  <a:cubicBezTo>
                    <a:pt x="-6" y="15064"/>
                    <a:pt x="1" y="17692"/>
                    <a:pt x="31" y="18778"/>
                  </a:cubicBezTo>
                  <a:cubicBezTo>
                    <a:pt x="34" y="18834"/>
                    <a:pt x="38" y="18926"/>
                    <a:pt x="41" y="18970"/>
                  </a:cubicBezTo>
                  <a:cubicBezTo>
                    <a:pt x="48" y="19153"/>
                    <a:pt x="57" y="19247"/>
                    <a:pt x="66" y="19288"/>
                  </a:cubicBezTo>
                  <a:cubicBezTo>
                    <a:pt x="76" y="19337"/>
                    <a:pt x="90" y="19377"/>
                    <a:pt x="102" y="19392"/>
                  </a:cubicBezTo>
                  <a:cubicBezTo>
                    <a:pt x="156" y="19380"/>
                    <a:pt x="233" y="19392"/>
                    <a:pt x="293" y="19430"/>
                  </a:cubicBezTo>
                  <a:cubicBezTo>
                    <a:pt x="394" y="19494"/>
                    <a:pt x="418" y="19718"/>
                    <a:pt x="418" y="20553"/>
                  </a:cubicBezTo>
                  <a:lnTo>
                    <a:pt x="418" y="21600"/>
                  </a:lnTo>
                  <a:lnTo>
                    <a:pt x="21164" y="21600"/>
                  </a:lnTo>
                  <a:lnTo>
                    <a:pt x="21164" y="21493"/>
                  </a:lnTo>
                  <a:lnTo>
                    <a:pt x="21164" y="20557"/>
                  </a:lnTo>
                  <a:cubicBezTo>
                    <a:pt x="21164" y="19620"/>
                    <a:pt x="21207" y="19378"/>
                    <a:pt x="21405" y="19392"/>
                  </a:cubicBezTo>
                  <a:lnTo>
                    <a:pt x="21506" y="19361"/>
                  </a:lnTo>
                  <a:cubicBezTo>
                    <a:pt x="21584" y="19122"/>
                    <a:pt x="21594" y="17405"/>
                    <a:pt x="21576" y="10424"/>
                  </a:cubicBezTo>
                  <a:lnTo>
                    <a:pt x="21576" y="10401"/>
                  </a:lnTo>
                  <a:lnTo>
                    <a:pt x="21556" y="1472"/>
                  </a:lnTo>
                  <a:lnTo>
                    <a:pt x="21355" y="1135"/>
                  </a:lnTo>
                  <a:cubicBezTo>
                    <a:pt x="21125" y="748"/>
                    <a:pt x="20687" y="405"/>
                    <a:pt x="20153" y="188"/>
                  </a:cubicBezTo>
                  <a:cubicBezTo>
                    <a:pt x="20095" y="166"/>
                    <a:pt x="20036" y="140"/>
                    <a:pt x="19977" y="123"/>
                  </a:cubicBezTo>
                  <a:cubicBezTo>
                    <a:pt x="19793" y="70"/>
                    <a:pt x="19514" y="38"/>
                    <a:pt x="18821" y="19"/>
                  </a:cubicBezTo>
                  <a:lnTo>
                    <a:pt x="10972" y="4"/>
                  </a:lnTo>
                  <a:cubicBezTo>
                    <a:pt x="8966" y="0"/>
                    <a:pt x="7640" y="0"/>
                    <a:pt x="6392" y="0"/>
                  </a:cubicBezTo>
                  <a:close/>
                </a:path>
              </a:pathLst>
            </a:custGeom>
            <a:ln w="12700">
              <a:miter lim="400000"/>
            </a:ln>
          </p:spPr>
        </p:pic>
        <p:grpSp>
          <p:nvGrpSpPr>
            <p:cNvPr id="946" name="Group"/>
            <p:cNvGrpSpPr/>
            <p:nvPr/>
          </p:nvGrpSpPr>
          <p:grpSpPr>
            <a:xfrm>
              <a:off x="4934273" y="2629973"/>
              <a:ext cx="2326598" cy="1298028"/>
              <a:chOff x="0" y="-4418"/>
              <a:chExt cx="4653194" cy="2596055"/>
            </a:xfrm>
          </p:grpSpPr>
          <p:sp>
            <p:nvSpPr>
              <p:cNvPr id="944" name="Line"/>
              <p:cNvSpPr/>
              <p:nvPr/>
            </p:nvSpPr>
            <p:spPr>
              <a:xfrm flipH="1">
                <a:off x="0" y="525185"/>
                <a:ext cx="4653194" cy="2066452"/>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45" name="Read A"/>
              <p:cNvSpPr txBox="1"/>
              <p:nvPr/>
            </p:nvSpPr>
            <p:spPr>
              <a:xfrm>
                <a:off x="1804385" y="-4418"/>
                <a:ext cx="2438289"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Read A</a:t>
                </a:r>
              </a:p>
            </p:txBody>
          </p:sp>
        </p:grpSp>
      </p:grpSp>
      <p:pic>
        <p:nvPicPr>
          <p:cNvPr id="1026" name="Picture 2">
            <a:extLst>
              <a:ext uri="{FF2B5EF4-FFF2-40B4-BE49-F238E27FC236}">
                <a16:creationId xmlns:a16="http://schemas.microsoft.com/office/drawing/2014/main" id="{D4B552F4-3208-1F3B-B205-58AC0738E8D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16428" y="4011642"/>
            <a:ext cx="851816" cy="683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858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 name="Recall: Fallacies of Distributed Systems"/>
          <p:cNvSpPr txBox="1">
            <a:spLocks noGrp="1"/>
          </p:cNvSpPr>
          <p:nvPr>
            <p:ph type="title"/>
          </p:nvPr>
        </p:nvSpPr>
        <p:spPr>
          <a:prstGeom prst="rect">
            <a:avLst/>
          </a:prstGeom>
        </p:spPr>
        <p:txBody>
          <a:bodyPr>
            <a:noAutofit/>
          </a:bodyPr>
          <a:lstStyle/>
          <a:p>
            <a:pPr>
              <a:defRPr sz="7600" spc="-200"/>
            </a:pPr>
            <a:r>
              <a:rPr lang="en-US" sz="4000" dirty="0"/>
              <a:t>But if the</a:t>
            </a:r>
            <a:r>
              <a:rPr lang="en-US" sz="4000" i="1" dirty="0"/>
              <a:t> network </a:t>
            </a:r>
            <a:r>
              <a:rPr lang="en-US" sz="4000" dirty="0"/>
              <a:t>fails?</a:t>
            </a:r>
            <a:endParaRPr sz="4000" dirty="0"/>
          </a:p>
        </p:txBody>
      </p:sp>
      <p:sp>
        <p:nvSpPr>
          <p:cNvPr id="3" name="Content Placeholder 2">
            <a:extLst>
              <a:ext uri="{FF2B5EF4-FFF2-40B4-BE49-F238E27FC236}">
                <a16:creationId xmlns:a16="http://schemas.microsoft.com/office/drawing/2014/main" id="{00C8B66E-88C6-5BF2-CC68-0F1C0E958A60}"/>
              </a:ext>
            </a:extLst>
          </p:cNvPr>
          <p:cNvSpPr>
            <a:spLocks noGrp="1"/>
          </p:cNvSpPr>
          <p:nvPr>
            <p:ph idx="1"/>
          </p:nvPr>
        </p:nvSpPr>
        <p:spPr>
          <a:xfrm>
            <a:off x="838200" y="1500160"/>
            <a:ext cx="4475432" cy="4351338"/>
          </a:xfrm>
        </p:spPr>
        <p:txBody>
          <a:bodyPr/>
          <a:lstStyle/>
          <a:p>
            <a:r>
              <a:rPr lang="en-US" dirty="0"/>
              <a:t>No way to tell whether it’s the network or the remote machine.</a:t>
            </a:r>
          </a:p>
        </p:txBody>
      </p:sp>
      <p:grpSp>
        <p:nvGrpSpPr>
          <p:cNvPr id="7" name="Group 6">
            <a:extLst>
              <a:ext uri="{FF2B5EF4-FFF2-40B4-BE49-F238E27FC236}">
                <a16:creationId xmlns:a16="http://schemas.microsoft.com/office/drawing/2014/main" id="{444CD3BF-D08F-9E02-B7FF-C487FF6B6392}"/>
              </a:ext>
            </a:extLst>
          </p:cNvPr>
          <p:cNvGrpSpPr/>
          <p:nvPr/>
        </p:nvGrpSpPr>
        <p:grpSpPr>
          <a:xfrm>
            <a:off x="5099879" y="2364629"/>
            <a:ext cx="6279245" cy="3909843"/>
            <a:chOff x="2901886" y="1766633"/>
            <a:chExt cx="6279245" cy="3909843"/>
          </a:xfrm>
        </p:grpSpPr>
        <p:sp>
          <p:nvSpPr>
            <p:cNvPr id="973" name="6"/>
            <p:cNvSpPr txBox="1"/>
            <p:nvPr/>
          </p:nvSpPr>
          <p:spPr>
            <a:xfrm>
              <a:off x="3543815"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74" name="7"/>
            <p:cNvSpPr txBox="1"/>
            <p:nvPr/>
          </p:nvSpPr>
          <p:spPr>
            <a:xfrm>
              <a:off x="4467803"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975" name="7"/>
            <p:cNvSpPr txBox="1"/>
            <p:nvPr/>
          </p:nvSpPr>
          <p:spPr>
            <a:xfrm>
              <a:off x="8215421"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976" name="6"/>
            <p:cNvSpPr txBox="1"/>
            <p:nvPr/>
          </p:nvSpPr>
          <p:spPr>
            <a:xfrm>
              <a:off x="7291433"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77" name="5"/>
            <p:cNvSpPr txBox="1"/>
            <p:nvPr/>
          </p:nvSpPr>
          <p:spPr>
            <a:xfrm>
              <a:off x="3543815" y="5219622"/>
              <a:ext cx="234037" cy="456854"/>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nvGrpSpPr>
            <p:cNvPr id="6" name="Group 5">
              <a:extLst>
                <a:ext uri="{FF2B5EF4-FFF2-40B4-BE49-F238E27FC236}">
                  <a16:creationId xmlns:a16="http://schemas.microsoft.com/office/drawing/2014/main" id="{CB970289-CE81-345F-6ECF-4095C1732F54}"/>
                </a:ext>
              </a:extLst>
            </p:cNvPr>
            <p:cNvGrpSpPr/>
            <p:nvPr/>
          </p:nvGrpSpPr>
          <p:grpSpPr>
            <a:xfrm>
              <a:off x="2901886" y="1766633"/>
              <a:ext cx="6279245" cy="3608740"/>
              <a:chOff x="2901886" y="1766633"/>
              <a:chExt cx="6279245" cy="3608740"/>
            </a:xfrm>
          </p:grpSpPr>
          <p:pic>
            <p:nvPicPr>
              <p:cNvPr id="954" name="Image" descr="Image"/>
              <p:cNvPicPr>
                <a:picLocks noChangeAspect="1"/>
              </p:cNvPicPr>
              <p:nvPr/>
            </p:nvPicPr>
            <p:blipFill>
              <a:blip r:embed="rId3"/>
              <a:stretch>
                <a:fillRect/>
              </a:stretch>
            </p:blipFill>
            <p:spPr>
              <a:xfrm>
                <a:off x="3270723" y="3605002"/>
                <a:ext cx="1770371" cy="1770371"/>
              </a:xfrm>
              <a:prstGeom prst="rect">
                <a:avLst/>
              </a:prstGeom>
              <a:ln w="12700">
                <a:miter lim="400000"/>
              </a:ln>
            </p:spPr>
          </p:pic>
          <p:grpSp>
            <p:nvGrpSpPr>
              <p:cNvPr id="957" name="A"/>
              <p:cNvGrpSpPr/>
              <p:nvPr/>
            </p:nvGrpSpPr>
            <p:grpSpPr>
              <a:xfrm>
                <a:off x="3447087" y="4749531"/>
                <a:ext cx="427493" cy="427493"/>
                <a:chOff x="0" y="0"/>
                <a:chExt cx="854983" cy="854983"/>
              </a:xfrm>
            </p:grpSpPr>
            <p:sp>
              <p:nvSpPr>
                <p:cNvPr id="955"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56" name="A"/>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960" name="B"/>
              <p:cNvGrpSpPr/>
              <p:nvPr/>
            </p:nvGrpSpPr>
            <p:grpSpPr>
              <a:xfrm>
                <a:off x="4371075" y="4749531"/>
                <a:ext cx="427493" cy="427493"/>
                <a:chOff x="0" y="0"/>
                <a:chExt cx="854983" cy="854983"/>
              </a:xfrm>
            </p:grpSpPr>
            <p:sp>
              <p:nvSpPr>
                <p:cNvPr id="958"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59" name="B"/>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961" name="Image" descr="Image"/>
              <p:cNvPicPr>
                <a:picLocks noChangeAspect="1"/>
              </p:cNvPicPr>
              <p:nvPr/>
            </p:nvPicPr>
            <p:blipFill>
              <a:blip r:embed="rId4"/>
              <a:stretch>
                <a:fillRect/>
              </a:stretch>
            </p:blipFill>
            <p:spPr>
              <a:xfrm>
                <a:off x="3508058" y="1766633"/>
                <a:ext cx="1295702" cy="1295702"/>
              </a:xfrm>
              <a:prstGeom prst="rect">
                <a:avLst/>
              </a:prstGeom>
              <a:ln w="12700">
                <a:miter lim="400000"/>
              </a:ln>
            </p:spPr>
          </p:pic>
          <p:pic>
            <p:nvPicPr>
              <p:cNvPr id="962" name="Image" descr="Image"/>
              <p:cNvPicPr>
                <a:picLocks noChangeAspect="1"/>
              </p:cNvPicPr>
              <p:nvPr/>
            </p:nvPicPr>
            <p:blipFill>
              <a:blip r:embed="rId3"/>
              <a:stretch>
                <a:fillRect/>
              </a:stretch>
            </p:blipFill>
            <p:spPr>
              <a:xfrm>
                <a:off x="7018341" y="3605002"/>
                <a:ext cx="1770371" cy="1770371"/>
              </a:xfrm>
              <a:prstGeom prst="rect">
                <a:avLst/>
              </a:prstGeom>
              <a:ln w="12700">
                <a:miter lim="400000"/>
              </a:ln>
            </p:spPr>
          </p:pic>
          <p:grpSp>
            <p:nvGrpSpPr>
              <p:cNvPr id="965" name="A"/>
              <p:cNvGrpSpPr/>
              <p:nvPr/>
            </p:nvGrpSpPr>
            <p:grpSpPr>
              <a:xfrm>
                <a:off x="7194705" y="4749531"/>
                <a:ext cx="427493" cy="427493"/>
                <a:chOff x="0" y="0"/>
                <a:chExt cx="854983" cy="854983"/>
              </a:xfrm>
            </p:grpSpPr>
            <p:sp>
              <p:nvSpPr>
                <p:cNvPr id="963"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64" name="A"/>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968" name="B"/>
              <p:cNvGrpSpPr/>
              <p:nvPr/>
            </p:nvGrpSpPr>
            <p:grpSpPr>
              <a:xfrm>
                <a:off x="8118693" y="4749531"/>
                <a:ext cx="427493" cy="427493"/>
                <a:chOff x="0" y="0"/>
                <a:chExt cx="854983" cy="854983"/>
              </a:xfrm>
            </p:grpSpPr>
            <p:sp>
              <p:nvSpPr>
                <p:cNvPr id="966"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67" name="B"/>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969" name="Image" descr="Image"/>
              <p:cNvPicPr>
                <a:picLocks noChangeAspect="1"/>
              </p:cNvPicPr>
              <p:nvPr/>
            </p:nvPicPr>
            <p:blipFill>
              <a:blip r:embed="rId4"/>
              <a:stretch>
                <a:fillRect/>
              </a:stretch>
            </p:blipFill>
            <p:spPr>
              <a:xfrm>
                <a:off x="7255676" y="1766633"/>
                <a:ext cx="1295702" cy="1295702"/>
              </a:xfrm>
              <a:prstGeom prst="rect">
                <a:avLst/>
              </a:prstGeom>
              <a:ln w="12700">
                <a:miter lim="400000"/>
              </a:ln>
            </p:spPr>
          </p:pic>
          <p:grpSp>
            <p:nvGrpSpPr>
              <p:cNvPr id="972" name="Group"/>
              <p:cNvGrpSpPr/>
              <p:nvPr/>
            </p:nvGrpSpPr>
            <p:grpSpPr>
              <a:xfrm>
                <a:off x="2901886" y="2894774"/>
                <a:ext cx="1067599" cy="954881"/>
                <a:chOff x="155093" y="0"/>
                <a:chExt cx="2135196" cy="1909759"/>
              </a:xfrm>
            </p:grpSpPr>
            <p:sp>
              <p:nvSpPr>
                <p:cNvPr id="970" name="Line"/>
                <p:cNvSpPr/>
                <p:nvPr/>
              </p:nvSpPr>
              <p:spPr>
                <a:xfrm flipH="1">
                  <a:off x="1918686"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71" name="Set A=5"/>
                <p:cNvSpPr txBox="1"/>
                <p:nvPr/>
              </p:nvSpPr>
              <p:spPr>
                <a:xfrm>
                  <a:off x="155093" y="996052"/>
                  <a:ext cx="2135196"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grpSp>
            <p:nvGrpSpPr>
              <p:cNvPr id="980" name="Group"/>
              <p:cNvGrpSpPr/>
              <p:nvPr/>
            </p:nvGrpSpPr>
            <p:grpSpPr>
              <a:xfrm>
                <a:off x="4482076" y="2894774"/>
                <a:ext cx="1192877" cy="1023352"/>
                <a:chOff x="0" y="0"/>
                <a:chExt cx="2385751" cy="2046703"/>
              </a:xfrm>
            </p:grpSpPr>
            <p:sp>
              <p:nvSpPr>
                <p:cNvPr id="978" name="“OK”!"/>
                <p:cNvSpPr txBox="1"/>
                <p:nvPr/>
              </p:nvSpPr>
              <p:spPr>
                <a:xfrm>
                  <a:off x="737869" y="1132995"/>
                  <a:ext cx="1647882"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sp>
              <p:nvSpPr>
                <p:cNvPr id="979"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sp>
            <p:nvSpPr>
              <p:cNvPr id="981" name="Line"/>
              <p:cNvSpPr/>
              <p:nvPr/>
            </p:nvSpPr>
            <p:spPr>
              <a:xfrm>
                <a:off x="4859943" y="4258991"/>
                <a:ext cx="2295446" cy="1"/>
              </a:xfrm>
              <a:prstGeom prst="line">
                <a:avLst/>
              </a:prstGeom>
              <a:ln w="25400">
                <a:solidFill>
                  <a:srgbClr val="000000"/>
                </a:solidFill>
                <a:miter lim="400000"/>
                <a:tailEnd type="triangle"/>
              </a:ln>
            </p:spPr>
            <p:txBody>
              <a:bodyPr lIns="22859" tIns="22859" rIns="22859" bIns="22859"/>
              <a:lstStyle/>
              <a:p>
                <a:endParaRPr sz="600"/>
              </a:p>
            </p:txBody>
          </p:sp>
          <p:sp>
            <p:nvSpPr>
              <p:cNvPr id="982" name="Set A=5"/>
              <p:cNvSpPr txBox="1"/>
              <p:nvPr/>
            </p:nvSpPr>
            <p:spPr>
              <a:xfrm>
                <a:off x="5652437" y="3816721"/>
                <a:ext cx="1067599"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nvGrpSpPr>
              <p:cNvPr id="987" name="Group"/>
              <p:cNvGrpSpPr/>
              <p:nvPr/>
            </p:nvGrpSpPr>
            <p:grpSpPr>
              <a:xfrm>
                <a:off x="6765616" y="2951575"/>
                <a:ext cx="987449" cy="954881"/>
                <a:chOff x="149202" y="0"/>
                <a:chExt cx="1974895" cy="1909759"/>
              </a:xfrm>
            </p:grpSpPr>
            <p:sp>
              <p:nvSpPr>
                <p:cNvPr id="985" name="Line"/>
                <p:cNvSpPr/>
                <p:nvPr/>
              </p:nvSpPr>
              <p:spPr>
                <a:xfrm flipH="1">
                  <a:off x="1832643"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86" name="Read A"/>
                <p:cNvSpPr txBox="1"/>
                <p:nvPr/>
              </p:nvSpPr>
              <p:spPr>
                <a:xfrm>
                  <a:off x="149202" y="996052"/>
                  <a:ext cx="1974895"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Read A</a:t>
                  </a:r>
                </a:p>
              </p:txBody>
            </p:sp>
          </p:grpSp>
          <p:grpSp>
            <p:nvGrpSpPr>
              <p:cNvPr id="990" name="Group"/>
              <p:cNvGrpSpPr/>
              <p:nvPr/>
            </p:nvGrpSpPr>
            <p:grpSpPr>
              <a:xfrm>
                <a:off x="8096457" y="2951575"/>
                <a:ext cx="1084674" cy="1023354"/>
                <a:chOff x="0" y="0"/>
                <a:chExt cx="2169346" cy="2046705"/>
              </a:xfrm>
            </p:grpSpPr>
            <p:sp>
              <p:nvSpPr>
                <p:cNvPr id="988" name="“6”!"/>
                <p:cNvSpPr txBox="1"/>
                <p:nvPr/>
              </p:nvSpPr>
              <p:spPr>
                <a:xfrm>
                  <a:off x="954273" y="1132998"/>
                  <a:ext cx="1215073"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89"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grpSp>
      <p:pic>
        <p:nvPicPr>
          <p:cNvPr id="2050" name="Picture 2" descr="Creative Retaining &amp; Landscaping: 4 Reasons Why You Should Use ...">
            <a:extLst>
              <a:ext uri="{FF2B5EF4-FFF2-40B4-BE49-F238E27FC236}">
                <a16:creationId xmlns:a16="http://schemas.microsoft.com/office/drawing/2014/main" id="{BA70824E-6C3B-1E22-AE8E-9C672A4ABE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8510" y="4019893"/>
            <a:ext cx="1126268" cy="177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651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CAP Theorem"/>
          <p:cNvSpPr txBox="1">
            <a:spLocks noGrp="1"/>
          </p:cNvSpPr>
          <p:nvPr>
            <p:ph type="title"/>
          </p:nvPr>
        </p:nvSpPr>
        <p:spPr>
          <a:prstGeom prst="rect">
            <a:avLst/>
          </a:prstGeom>
        </p:spPr>
        <p:txBody>
          <a:bodyPr/>
          <a:lstStyle/>
          <a:p>
            <a:pPr>
              <a:defRPr spc="-200"/>
            </a:pPr>
            <a:r>
              <a:rPr dirty="0"/>
              <a:t>CAP Theorem: Consistency or Availability</a:t>
            </a:r>
          </a:p>
        </p:txBody>
      </p:sp>
      <p:sp>
        <p:nvSpPr>
          <p:cNvPr id="1001" name="Pick two of three:…"/>
          <p:cNvSpPr txBox="1">
            <a:spLocks noGrp="1"/>
          </p:cNvSpPr>
          <p:nvPr>
            <p:ph idx="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t>Pick two of three:</a:t>
            </a:r>
          </a:p>
          <a:p>
            <a:pPr lvl="1"/>
            <a:r>
              <a:t>Consistency: All nodes see the same data at the same time (strong consistency)</a:t>
            </a:r>
          </a:p>
          <a:p>
            <a:pPr lvl="1"/>
            <a:r>
              <a:t>Availability: Individual node failures do not prevent survivors from continuing to operate</a:t>
            </a:r>
          </a:p>
          <a:p>
            <a:pPr lvl="1"/>
            <a:r>
              <a:t>Partition tolerance: The system continues to operate despite message loss (from network and/or node failure)</a:t>
            </a:r>
          </a:p>
          <a:p>
            <a:pPr lvl="2"/>
            <a:r>
              <a:t>Can’t drop this for a DS - networks can always fail</a:t>
            </a:r>
          </a:p>
        </p:txBody>
      </p:sp>
    </p:spTree>
    <p:extLst>
      <p:ext uri="{BB962C8B-B14F-4D97-AF65-F5344CB8AC3E}">
        <p14:creationId xmlns:p14="http://schemas.microsoft.com/office/powerpoint/2010/main" val="2706452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F2994-3490-0EF2-7EE8-D135E2197822}"/>
              </a:ext>
            </a:extLst>
          </p:cNvPr>
          <p:cNvSpPr>
            <a:spLocks noGrp="1"/>
          </p:cNvSpPr>
          <p:nvPr>
            <p:ph type="title"/>
          </p:nvPr>
        </p:nvSpPr>
        <p:spPr/>
        <p:txBody>
          <a:bodyPr/>
          <a:lstStyle/>
          <a:p>
            <a:r>
              <a:rPr lang="en-US" dirty="0"/>
              <a:t>Luckily, there are possible compromises</a:t>
            </a:r>
          </a:p>
        </p:txBody>
      </p:sp>
      <p:sp>
        <p:nvSpPr>
          <p:cNvPr id="3" name="Content Placeholder 2">
            <a:extLst>
              <a:ext uri="{FF2B5EF4-FFF2-40B4-BE49-F238E27FC236}">
                <a16:creationId xmlns:a16="http://schemas.microsoft.com/office/drawing/2014/main" id="{4FAC48C7-892A-052C-69F5-B82B308982AF}"/>
              </a:ext>
            </a:extLst>
          </p:cNvPr>
          <p:cNvSpPr>
            <a:spLocks noGrp="1"/>
          </p:cNvSpPr>
          <p:nvPr>
            <p:ph idx="1"/>
          </p:nvPr>
        </p:nvSpPr>
        <p:spPr/>
        <p:txBody>
          <a:bodyPr/>
          <a:lstStyle/>
          <a:p>
            <a:r>
              <a:rPr lang="en-US" dirty="0"/>
              <a:t>Sacrifice some availability for consistency (</a:t>
            </a:r>
            <a:r>
              <a:rPr lang="en-US" dirty="0" err="1"/>
              <a:t>eg</a:t>
            </a:r>
            <a:r>
              <a:rPr lang="en-US" dirty="0"/>
              <a:t> in a chat system: you want the chats to appear in order)</a:t>
            </a:r>
          </a:p>
          <a:p>
            <a:r>
              <a:rPr lang="en-US" dirty="0"/>
              <a:t>Sacrifice some consistency for availability (</a:t>
            </a:r>
            <a:r>
              <a:rPr lang="en-US" dirty="0" err="1"/>
              <a:t>eg</a:t>
            </a:r>
            <a:r>
              <a:rPr lang="en-US" dirty="0"/>
              <a:t> you may not care in what order the cats appear)</a:t>
            </a:r>
          </a:p>
          <a:p>
            <a:r>
              <a:rPr lang="en-US" dirty="0"/>
              <a:t>Or you may want different policies for reads vs. writes.</a:t>
            </a:r>
          </a:p>
          <a:p>
            <a:r>
              <a:rPr lang="en-US" dirty="0"/>
              <a:t>Doing this is beyond the limits of this course (whew!)</a:t>
            </a:r>
          </a:p>
        </p:txBody>
      </p:sp>
      <p:sp>
        <p:nvSpPr>
          <p:cNvPr id="4" name="Slide Number Placeholder 3">
            <a:extLst>
              <a:ext uri="{FF2B5EF4-FFF2-40B4-BE49-F238E27FC236}">
                <a16:creationId xmlns:a16="http://schemas.microsoft.com/office/drawing/2014/main" id="{53AA947B-FBF0-FE07-78A1-C9182B2AF8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2604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 name="Partitioning + Replication"/>
          <p:cNvSpPr txBox="1">
            <a:spLocks noGrp="1"/>
          </p:cNvSpPr>
          <p:nvPr>
            <p:ph type="title"/>
          </p:nvPr>
        </p:nvSpPr>
        <p:spPr>
          <a:prstGeom prst="rect">
            <a:avLst/>
          </a:prstGeom>
        </p:spPr>
        <p:txBody>
          <a:bodyPr>
            <a:normAutofit/>
          </a:bodyPr>
          <a:lstStyle>
            <a:lvl1pPr>
              <a:defRPr spc="-200"/>
            </a:lvl1pPr>
          </a:lstStyle>
          <a:p>
            <a:r>
              <a:rPr lang="en-US" dirty="0"/>
              <a:t>Most distributed systems combine both partitioning and replication</a:t>
            </a:r>
            <a:endParaRPr dirty="0"/>
          </a:p>
        </p:txBody>
      </p:sp>
      <p:grpSp>
        <p:nvGrpSpPr>
          <p:cNvPr id="2" name="Group 1">
            <a:extLst>
              <a:ext uri="{FF2B5EF4-FFF2-40B4-BE49-F238E27FC236}">
                <a16:creationId xmlns:a16="http://schemas.microsoft.com/office/drawing/2014/main" id="{3B1EA4F2-26DB-28EC-F1B2-4D9397F5C8A9}"/>
              </a:ext>
            </a:extLst>
          </p:cNvPr>
          <p:cNvGrpSpPr/>
          <p:nvPr/>
        </p:nvGrpSpPr>
        <p:grpSpPr>
          <a:xfrm>
            <a:off x="463868" y="2370294"/>
            <a:ext cx="11264264" cy="2459926"/>
            <a:chOff x="781463" y="3645507"/>
            <a:chExt cx="11264264" cy="2459926"/>
          </a:xfrm>
        </p:grpSpPr>
        <p:grpSp>
          <p:nvGrpSpPr>
            <p:cNvPr id="767" name="Group 1"/>
            <p:cNvGrpSpPr/>
            <p:nvPr/>
          </p:nvGrpSpPr>
          <p:grpSpPr>
            <a:xfrm>
              <a:off x="3716242" y="3645507"/>
              <a:ext cx="2459925" cy="2459926"/>
              <a:chOff x="0" y="0"/>
              <a:chExt cx="4919849" cy="4919849"/>
            </a:xfrm>
          </p:grpSpPr>
          <p:pic>
            <p:nvPicPr>
              <p:cNvPr id="763" name="Image" descr="Image"/>
              <p:cNvPicPr>
                <a:picLocks noChangeAspect="1"/>
              </p:cNvPicPr>
              <p:nvPr/>
            </p:nvPicPr>
            <p:blipFill>
              <a:blip r:embed="rId3"/>
              <a:stretch>
                <a:fillRect/>
              </a:stretch>
            </p:blipFill>
            <p:spPr>
              <a:xfrm>
                <a:off x="0" y="0"/>
                <a:ext cx="4919849" cy="4919849"/>
              </a:xfrm>
              <a:prstGeom prst="rect">
                <a:avLst/>
              </a:prstGeom>
              <a:ln w="12700" cap="flat">
                <a:noFill/>
                <a:miter lim="400000"/>
              </a:ln>
              <a:effectLst/>
            </p:spPr>
          </p:pic>
          <p:grpSp>
            <p:nvGrpSpPr>
              <p:cNvPr id="766" name="A"/>
              <p:cNvGrpSpPr/>
              <p:nvPr/>
            </p:nvGrpSpPr>
            <p:grpSpPr>
              <a:xfrm>
                <a:off x="1566953" y="2913873"/>
                <a:ext cx="1785942" cy="1785942"/>
                <a:chOff x="-1" y="-1"/>
                <a:chExt cx="1785941" cy="1785941"/>
              </a:xfrm>
            </p:grpSpPr>
            <p:sp>
              <p:nvSpPr>
                <p:cNvPr id="764" name="Square"/>
                <p:cNvSpPr/>
                <p:nvPr/>
              </p:nvSpPr>
              <p:spPr>
                <a:xfrm>
                  <a:off x="-1" y="-1"/>
                  <a:ext cx="1785941"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65" name="A"/>
                <p:cNvSpPr txBox="1"/>
                <p:nvPr/>
              </p:nvSpPr>
              <p:spPr>
                <a:xfrm>
                  <a:off x="-1" y="574616"/>
                  <a:ext cx="1785941" cy="6367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grpSp>
          <p:nvGrpSpPr>
            <p:cNvPr id="772" name="Group 1"/>
            <p:cNvGrpSpPr/>
            <p:nvPr/>
          </p:nvGrpSpPr>
          <p:grpSpPr>
            <a:xfrm>
              <a:off x="781463" y="3645507"/>
              <a:ext cx="2459925" cy="2459926"/>
              <a:chOff x="0" y="0"/>
              <a:chExt cx="4919849" cy="4919849"/>
            </a:xfrm>
          </p:grpSpPr>
          <p:pic>
            <p:nvPicPr>
              <p:cNvPr id="768" name="Image" descr="Image"/>
              <p:cNvPicPr>
                <a:picLocks noChangeAspect="1"/>
              </p:cNvPicPr>
              <p:nvPr/>
            </p:nvPicPr>
            <p:blipFill>
              <a:blip r:embed="rId3"/>
              <a:stretch>
                <a:fillRect/>
              </a:stretch>
            </p:blipFill>
            <p:spPr>
              <a:xfrm>
                <a:off x="0" y="0"/>
                <a:ext cx="4919849" cy="4919849"/>
              </a:xfrm>
              <a:prstGeom prst="rect">
                <a:avLst/>
              </a:prstGeom>
              <a:ln w="12700" cap="flat">
                <a:noFill/>
                <a:miter lim="400000"/>
              </a:ln>
              <a:effectLst/>
            </p:spPr>
          </p:pic>
          <p:grpSp>
            <p:nvGrpSpPr>
              <p:cNvPr id="771" name="A"/>
              <p:cNvGrpSpPr/>
              <p:nvPr/>
            </p:nvGrpSpPr>
            <p:grpSpPr>
              <a:xfrm>
                <a:off x="1566953" y="2979110"/>
                <a:ext cx="1785942" cy="1785942"/>
                <a:chOff x="-1" y="-1"/>
                <a:chExt cx="1785941" cy="1785941"/>
              </a:xfrm>
            </p:grpSpPr>
            <p:sp>
              <p:nvSpPr>
                <p:cNvPr id="769" name="Square"/>
                <p:cNvSpPr/>
                <p:nvPr/>
              </p:nvSpPr>
              <p:spPr>
                <a:xfrm>
                  <a:off x="-1" y="-1"/>
                  <a:ext cx="1785941"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70" name="A"/>
                <p:cNvSpPr txBox="1"/>
                <p:nvPr/>
              </p:nvSpPr>
              <p:spPr>
                <a:xfrm>
                  <a:off x="-1" y="574616"/>
                  <a:ext cx="1785941" cy="6367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grpSp>
          <p:nvGrpSpPr>
            <p:cNvPr id="777" name="Group 1"/>
            <p:cNvGrpSpPr/>
            <p:nvPr/>
          </p:nvGrpSpPr>
          <p:grpSpPr>
            <a:xfrm>
              <a:off x="9585802" y="3645507"/>
              <a:ext cx="2459925" cy="2459926"/>
              <a:chOff x="0" y="0"/>
              <a:chExt cx="4919849" cy="4919849"/>
            </a:xfrm>
          </p:grpSpPr>
          <p:pic>
            <p:nvPicPr>
              <p:cNvPr id="773" name="Image" descr="Image"/>
              <p:cNvPicPr>
                <a:picLocks noChangeAspect="1"/>
              </p:cNvPicPr>
              <p:nvPr/>
            </p:nvPicPr>
            <p:blipFill>
              <a:blip r:embed="rId3"/>
              <a:stretch>
                <a:fillRect/>
              </a:stretch>
            </p:blipFill>
            <p:spPr>
              <a:xfrm>
                <a:off x="0" y="0"/>
                <a:ext cx="4919849" cy="4919849"/>
              </a:xfrm>
              <a:prstGeom prst="rect">
                <a:avLst/>
              </a:prstGeom>
              <a:ln w="12700" cap="flat">
                <a:noFill/>
                <a:miter lim="400000"/>
              </a:ln>
              <a:effectLst/>
            </p:spPr>
          </p:pic>
          <p:grpSp>
            <p:nvGrpSpPr>
              <p:cNvPr id="776" name="B"/>
              <p:cNvGrpSpPr/>
              <p:nvPr/>
            </p:nvGrpSpPr>
            <p:grpSpPr>
              <a:xfrm>
                <a:off x="1566953" y="2832327"/>
                <a:ext cx="1785942" cy="1785942"/>
                <a:chOff x="-1" y="-1"/>
                <a:chExt cx="1785941" cy="1785941"/>
              </a:xfrm>
            </p:grpSpPr>
            <p:sp>
              <p:nvSpPr>
                <p:cNvPr id="774" name="Square"/>
                <p:cNvSpPr/>
                <p:nvPr/>
              </p:nvSpPr>
              <p:spPr>
                <a:xfrm>
                  <a:off x="-1" y="-1"/>
                  <a:ext cx="1785941"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75" name="B"/>
                <p:cNvSpPr txBox="1"/>
                <p:nvPr/>
              </p:nvSpPr>
              <p:spPr>
                <a:xfrm>
                  <a:off x="-1" y="574616"/>
                  <a:ext cx="1785941" cy="6367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grpSp>
        <p:grpSp>
          <p:nvGrpSpPr>
            <p:cNvPr id="782" name="Group 1"/>
            <p:cNvGrpSpPr/>
            <p:nvPr/>
          </p:nvGrpSpPr>
          <p:grpSpPr>
            <a:xfrm>
              <a:off x="6651022" y="3645507"/>
              <a:ext cx="2459925" cy="2459926"/>
              <a:chOff x="0" y="0"/>
              <a:chExt cx="4919849" cy="4919849"/>
            </a:xfrm>
          </p:grpSpPr>
          <p:pic>
            <p:nvPicPr>
              <p:cNvPr id="778" name="Image" descr="Image"/>
              <p:cNvPicPr>
                <a:picLocks noChangeAspect="1"/>
              </p:cNvPicPr>
              <p:nvPr/>
            </p:nvPicPr>
            <p:blipFill>
              <a:blip r:embed="rId3"/>
              <a:stretch>
                <a:fillRect/>
              </a:stretch>
            </p:blipFill>
            <p:spPr>
              <a:xfrm>
                <a:off x="0" y="0"/>
                <a:ext cx="4919849" cy="4919849"/>
              </a:xfrm>
              <a:prstGeom prst="rect">
                <a:avLst/>
              </a:prstGeom>
              <a:ln w="12700" cap="flat">
                <a:noFill/>
                <a:miter lim="400000"/>
              </a:ln>
              <a:effectLst/>
            </p:spPr>
          </p:pic>
          <p:grpSp>
            <p:nvGrpSpPr>
              <p:cNvPr id="781" name="B"/>
              <p:cNvGrpSpPr/>
              <p:nvPr/>
            </p:nvGrpSpPr>
            <p:grpSpPr>
              <a:xfrm>
                <a:off x="1566953" y="2946491"/>
                <a:ext cx="1785942" cy="1785942"/>
                <a:chOff x="-1" y="-1"/>
                <a:chExt cx="1785941" cy="1785941"/>
              </a:xfrm>
            </p:grpSpPr>
            <p:sp>
              <p:nvSpPr>
                <p:cNvPr id="779" name="Square"/>
                <p:cNvSpPr/>
                <p:nvPr/>
              </p:nvSpPr>
              <p:spPr>
                <a:xfrm>
                  <a:off x="-1" y="-1"/>
                  <a:ext cx="1785941"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80" name="B"/>
                <p:cNvSpPr txBox="1"/>
                <p:nvPr/>
              </p:nvSpPr>
              <p:spPr>
                <a:xfrm>
                  <a:off x="-1" y="574616"/>
                  <a:ext cx="1785941" cy="6367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grpSp>
      </p:grpSp>
    </p:spTree>
    <p:extLst>
      <p:ext uri="{BB962C8B-B14F-4D97-AF65-F5344CB8AC3E}">
        <p14:creationId xmlns:p14="http://schemas.microsoft.com/office/powerpoint/2010/main" val="231453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D292-7FF8-8F40-6714-B469D9820C62}"/>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4D6184A3-C760-1669-8B54-31371DFC36A7}"/>
              </a:ext>
            </a:extLst>
          </p:cNvPr>
          <p:cNvSpPr>
            <a:spLocks noGrp="1"/>
          </p:cNvSpPr>
          <p:nvPr>
            <p:ph idx="1"/>
          </p:nvPr>
        </p:nvSpPr>
        <p:spPr/>
        <p:txBody>
          <a:bodyPr/>
          <a:lstStyle/>
          <a:p>
            <a:r>
              <a:rPr lang="en-US" dirty="0"/>
              <a:t>You should now be able to</a:t>
            </a:r>
          </a:p>
          <a:p>
            <a:pPr lvl="1"/>
            <a:r>
              <a:rPr lang="en-US" dirty="0"/>
              <a:t>explain the concepts of data partition and replication</a:t>
            </a:r>
          </a:p>
          <a:p>
            <a:pPr lvl="1"/>
            <a:r>
              <a:rPr lang="en-US" dirty="0"/>
              <a:t>List and explain the major benefits and pitfalls of each of these</a:t>
            </a:r>
          </a:p>
          <a:p>
            <a:pPr lvl="1"/>
            <a:r>
              <a:rPr lang="en-US" dirty="0"/>
              <a:t>Explain the CAP theorem</a:t>
            </a:r>
          </a:p>
          <a:p>
            <a:endParaRPr lang="en-US" dirty="0"/>
          </a:p>
          <a:p>
            <a:pPr lvl="1"/>
            <a:endParaRPr lang="en-US" dirty="0"/>
          </a:p>
        </p:txBody>
      </p:sp>
      <p:sp>
        <p:nvSpPr>
          <p:cNvPr id="4" name="Slide Number Placeholder 3">
            <a:extLst>
              <a:ext uri="{FF2B5EF4-FFF2-40B4-BE49-F238E27FC236}">
                <a16:creationId xmlns:a16="http://schemas.microsoft.com/office/drawing/2014/main" id="{7D75B939-4C28-B6D8-5135-C2E7EA260F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5139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D292-7FF8-8F40-6714-B469D9820C62}"/>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4D6184A3-C760-1669-8B54-31371DFC36A7}"/>
              </a:ext>
            </a:extLst>
          </p:cNvPr>
          <p:cNvSpPr>
            <a:spLocks noGrp="1"/>
          </p:cNvSpPr>
          <p:nvPr>
            <p:ph idx="1"/>
          </p:nvPr>
        </p:nvSpPr>
        <p:spPr/>
        <p:txBody>
          <a:bodyPr/>
          <a:lstStyle/>
          <a:p>
            <a:r>
              <a:rPr lang="en-US" dirty="0"/>
              <a:t>At the end of this lesson, you should be able to </a:t>
            </a:r>
          </a:p>
          <a:p>
            <a:pPr lvl="1"/>
            <a:r>
              <a:rPr lang="en-US" dirty="0"/>
              <a:t>explain the concepts of data partition and replication</a:t>
            </a:r>
          </a:p>
          <a:p>
            <a:pPr lvl="1"/>
            <a:r>
              <a:rPr lang="en-US" dirty="0"/>
              <a:t>List and explain the major benefits and pitfalls of each of these</a:t>
            </a:r>
          </a:p>
          <a:p>
            <a:pPr lvl="1"/>
            <a:r>
              <a:rPr lang="en-US" dirty="0"/>
              <a:t>Explain the CAP theorem</a:t>
            </a:r>
          </a:p>
          <a:p>
            <a:endParaRPr lang="en-US" dirty="0"/>
          </a:p>
          <a:p>
            <a:pPr lvl="1"/>
            <a:endParaRPr lang="en-US" dirty="0"/>
          </a:p>
        </p:txBody>
      </p:sp>
      <p:sp>
        <p:nvSpPr>
          <p:cNvPr id="4" name="Slide Number Placeholder 3">
            <a:extLst>
              <a:ext uri="{FF2B5EF4-FFF2-40B4-BE49-F238E27FC236}">
                <a16:creationId xmlns:a16="http://schemas.microsoft.com/office/drawing/2014/main" id="{7D75B939-4C28-B6D8-5135-C2E7EA260F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9355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89980-3D53-D69A-8C8D-DCACEE8FFCF4}"/>
              </a:ext>
            </a:extLst>
          </p:cNvPr>
          <p:cNvSpPr>
            <a:spLocks noGrp="1"/>
          </p:cNvSpPr>
          <p:nvPr>
            <p:ph type="title"/>
          </p:nvPr>
        </p:nvSpPr>
        <p:spPr>
          <a:xfrm>
            <a:off x="838200" y="0"/>
            <a:ext cx="10515600" cy="1325563"/>
          </a:xfrm>
        </p:spPr>
        <p:txBody>
          <a:bodyPr/>
          <a:lstStyle/>
          <a:p>
            <a:r>
              <a:rPr lang="en-US" dirty="0"/>
              <a:t>Dealing with shared data is a challenge</a:t>
            </a:r>
          </a:p>
        </p:txBody>
      </p:sp>
      <p:sp>
        <p:nvSpPr>
          <p:cNvPr id="3" name="Content Placeholder 2">
            <a:extLst>
              <a:ext uri="{FF2B5EF4-FFF2-40B4-BE49-F238E27FC236}">
                <a16:creationId xmlns:a16="http://schemas.microsoft.com/office/drawing/2014/main" id="{F803A14E-F82F-68A3-C371-724914551A4E}"/>
              </a:ext>
            </a:extLst>
          </p:cNvPr>
          <p:cNvSpPr>
            <a:spLocks noGrp="1"/>
          </p:cNvSpPr>
          <p:nvPr>
            <p:ph idx="1"/>
          </p:nvPr>
        </p:nvSpPr>
        <p:spPr/>
        <p:txBody>
          <a:bodyPr/>
          <a:lstStyle/>
          <a:p>
            <a:r>
              <a:rPr lang="en-US" dirty="0"/>
              <a:t>Most distributed systems have some shared data</a:t>
            </a:r>
          </a:p>
          <a:p>
            <a:r>
              <a:rPr lang="en-US" dirty="0"/>
              <a:t>How important is it to:</a:t>
            </a:r>
          </a:p>
          <a:p>
            <a:pPr lvl="1"/>
            <a:r>
              <a:rPr lang="en-US" dirty="0"/>
              <a:t>Retrieve data quickly?</a:t>
            </a:r>
          </a:p>
          <a:p>
            <a:pPr lvl="1"/>
            <a:r>
              <a:rPr lang="en-US" dirty="0"/>
              <a:t>Update data quickly?</a:t>
            </a:r>
          </a:p>
          <a:p>
            <a:pPr lvl="1"/>
            <a:r>
              <a:rPr lang="en-US" dirty="0"/>
              <a:t>Make sure all users see the same data?</a:t>
            </a:r>
          </a:p>
          <a:p>
            <a:pPr lvl="1"/>
            <a:r>
              <a:rPr lang="en-US" dirty="0"/>
              <a:t>Make sure all users can always see (some values of) the data</a:t>
            </a:r>
          </a:p>
          <a:p>
            <a:r>
              <a:rPr lang="en-US" dirty="0"/>
              <a:t>This all depends on the goals of the system.</a:t>
            </a:r>
          </a:p>
          <a:p>
            <a:endParaRPr lang="en-US" dirty="0"/>
          </a:p>
        </p:txBody>
      </p:sp>
      <p:sp>
        <p:nvSpPr>
          <p:cNvPr id="4" name="Slide Number Placeholder 3">
            <a:extLst>
              <a:ext uri="{FF2B5EF4-FFF2-40B4-BE49-F238E27FC236}">
                <a16:creationId xmlns:a16="http://schemas.microsoft.com/office/drawing/2014/main" id="{39BE8F02-C65C-9F91-E586-85BE482FF9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9098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Recurring Solution #1: Partitioning"/>
          <p:cNvSpPr txBox="1">
            <a:spLocks noGrp="1"/>
          </p:cNvSpPr>
          <p:nvPr>
            <p:ph type="title"/>
          </p:nvPr>
        </p:nvSpPr>
        <p:spPr>
          <a:prstGeom prst="rect">
            <a:avLst/>
          </a:prstGeom>
        </p:spPr>
        <p:txBody>
          <a:bodyPr/>
          <a:lstStyle>
            <a:lvl1pPr>
              <a:defRPr spc="-200"/>
            </a:lvl1pPr>
          </a:lstStyle>
          <a:p>
            <a:r>
              <a:rPr dirty="0"/>
              <a:t>Recurring </a:t>
            </a:r>
            <a:r>
              <a:rPr lang="en-US" dirty="0"/>
              <a:t>Problem</a:t>
            </a:r>
            <a:r>
              <a:rPr dirty="0"/>
              <a:t> #1: </a:t>
            </a:r>
            <a:r>
              <a:rPr lang="en-US" dirty="0"/>
              <a:t>Too Much Data</a:t>
            </a:r>
            <a:endParaRPr dirty="0"/>
          </a:p>
        </p:txBody>
      </p:sp>
      <p:sp>
        <p:nvSpPr>
          <p:cNvPr id="531" name="Slide bullet text"/>
          <p:cNvSpPr txBox="1">
            <a:spLocks noGrp="1"/>
          </p:cNvSpPr>
          <p:nvPr>
            <p:ph idx="1"/>
          </p:nvPr>
        </p:nvSpPr>
        <p:spPr>
          <a:xfrm>
            <a:off x="838200" y="1500160"/>
            <a:ext cx="9172074"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In a non-distributed system, all accesses go to a single server.</a:t>
            </a:r>
            <a:endParaRPr dirty="0"/>
          </a:p>
        </p:txBody>
      </p:sp>
      <p:grpSp>
        <p:nvGrpSpPr>
          <p:cNvPr id="544" name="Group 1"/>
          <p:cNvGrpSpPr/>
          <p:nvPr/>
        </p:nvGrpSpPr>
        <p:grpSpPr>
          <a:xfrm>
            <a:off x="1563400" y="2986076"/>
            <a:ext cx="8446874" cy="2925878"/>
            <a:chOff x="0" y="-1"/>
            <a:chExt cx="16893746" cy="5851754"/>
          </a:xfrm>
        </p:grpSpPr>
        <p:pic>
          <p:nvPicPr>
            <p:cNvPr id="532" name="Image" descr="Image"/>
            <p:cNvPicPr>
              <a:picLocks noChangeAspect="1"/>
            </p:cNvPicPr>
            <p:nvPr/>
          </p:nvPicPr>
          <p:blipFill>
            <a:blip r:embed="rId3"/>
            <a:stretch>
              <a:fillRect/>
            </a:stretch>
          </p:blipFill>
          <p:spPr>
            <a:xfrm>
              <a:off x="6391658" y="-1"/>
              <a:ext cx="4919849" cy="4919850"/>
            </a:xfrm>
            <a:prstGeom prst="rect">
              <a:avLst/>
            </a:prstGeom>
            <a:ln w="12700" cap="flat">
              <a:noFill/>
              <a:miter lim="400000"/>
            </a:ln>
            <a:effectLst/>
          </p:spPr>
        </p:pic>
        <p:grpSp>
          <p:nvGrpSpPr>
            <p:cNvPr id="535" name="A"/>
            <p:cNvGrpSpPr/>
            <p:nvPr/>
          </p:nvGrpSpPr>
          <p:grpSpPr>
            <a:xfrm>
              <a:off x="6809032" y="2962802"/>
              <a:ext cx="1785942" cy="1785942"/>
              <a:chOff x="-1" y="-1"/>
              <a:chExt cx="1785940" cy="1785941"/>
            </a:xfrm>
          </p:grpSpPr>
          <p:sp>
            <p:nvSpPr>
              <p:cNvPr id="533" name="Square"/>
              <p:cNvSpPr/>
              <p:nvPr/>
            </p:nvSpPr>
            <p:spPr>
              <a:xfrm>
                <a:off x="-1" y="-1"/>
                <a:ext cx="1785940"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534" name="A"/>
              <p:cNvSpPr txBox="1"/>
              <p:nvPr/>
            </p:nvSpPr>
            <p:spPr>
              <a:xfrm>
                <a:off x="-1" y="574617"/>
                <a:ext cx="1785940"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538" name="B"/>
            <p:cNvGrpSpPr/>
            <p:nvPr/>
          </p:nvGrpSpPr>
          <p:grpSpPr>
            <a:xfrm>
              <a:off x="9108191" y="2962802"/>
              <a:ext cx="1785941" cy="1785942"/>
              <a:chOff x="-1" y="-1"/>
              <a:chExt cx="1785940" cy="1785941"/>
            </a:xfrm>
          </p:grpSpPr>
          <p:sp>
            <p:nvSpPr>
              <p:cNvPr id="536" name="Square"/>
              <p:cNvSpPr/>
              <p:nvPr/>
            </p:nvSpPr>
            <p:spPr>
              <a:xfrm>
                <a:off x="-1" y="-1"/>
                <a:ext cx="1785940"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537" name="B"/>
              <p:cNvSpPr txBox="1"/>
              <p:nvPr/>
            </p:nvSpPr>
            <p:spPr>
              <a:xfrm>
                <a:off x="-1" y="574617"/>
                <a:ext cx="1785940"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539" name="Image" descr="Image"/>
            <p:cNvPicPr>
              <a:picLocks noChangeAspect="1"/>
            </p:cNvPicPr>
            <p:nvPr/>
          </p:nvPicPr>
          <p:blipFill>
            <a:blip r:embed="rId4"/>
            <a:stretch>
              <a:fillRect/>
            </a:stretch>
          </p:blipFill>
          <p:spPr>
            <a:xfrm>
              <a:off x="0" y="848394"/>
              <a:ext cx="2591403" cy="2591404"/>
            </a:xfrm>
            <a:prstGeom prst="rect">
              <a:avLst/>
            </a:prstGeom>
            <a:ln w="12700" cap="flat">
              <a:noFill/>
              <a:miter lim="400000"/>
            </a:ln>
            <a:effectLst/>
          </p:spPr>
        </p:pic>
        <p:pic>
          <p:nvPicPr>
            <p:cNvPr id="540" name="Image" descr="Image"/>
            <p:cNvPicPr>
              <a:picLocks noChangeAspect="1"/>
            </p:cNvPicPr>
            <p:nvPr/>
          </p:nvPicPr>
          <p:blipFill>
            <a:blip r:embed="rId4"/>
            <a:stretch>
              <a:fillRect/>
            </a:stretch>
          </p:blipFill>
          <p:spPr>
            <a:xfrm>
              <a:off x="0" y="3260349"/>
              <a:ext cx="2591403" cy="2591404"/>
            </a:xfrm>
            <a:prstGeom prst="rect">
              <a:avLst/>
            </a:prstGeom>
            <a:ln w="12700" cap="flat">
              <a:noFill/>
              <a:miter lim="400000"/>
            </a:ln>
            <a:effectLst/>
          </p:spPr>
        </p:pic>
        <p:sp>
          <p:nvSpPr>
            <p:cNvPr id="541" name="Line"/>
            <p:cNvSpPr/>
            <p:nvPr/>
          </p:nvSpPr>
          <p:spPr>
            <a:xfrm>
              <a:off x="2409048" y="2144094"/>
              <a:ext cx="4111153" cy="593606"/>
            </a:xfrm>
            <a:prstGeom prst="line">
              <a:avLst/>
            </a:prstGeom>
            <a:noFill/>
            <a:ln w="2286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542" name="Line"/>
            <p:cNvSpPr/>
            <p:nvPr/>
          </p:nvSpPr>
          <p:spPr>
            <a:xfrm flipV="1">
              <a:off x="2422446" y="3472170"/>
              <a:ext cx="4097755" cy="852505"/>
            </a:xfrm>
            <a:prstGeom prst="line">
              <a:avLst/>
            </a:prstGeom>
            <a:noFill/>
            <a:ln w="2286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543" name="All accesses go to single server"/>
            <p:cNvSpPr txBox="1"/>
            <p:nvPr/>
          </p:nvSpPr>
          <p:spPr>
            <a:xfrm>
              <a:off x="8795379" y="1126323"/>
              <a:ext cx="8098367"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All accesses go to single server</a:t>
              </a:r>
            </a:p>
          </p:txBody>
        </p:sp>
      </p:grpSp>
    </p:spTree>
    <p:extLst>
      <p:ext uri="{BB962C8B-B14F-4D97-AF65-F5344CB8AC3E}">
        <p14:creationId xmlns:p14="http://schemas.microsoft.com/office/powerpoint/2010/main" val="206045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D15A-1943-B77A-7F12-3AE40B0DA526}"/>
              </a:ext>
            </a:extLst>
          </p:cNvPr>
          <p:cNvSpPr>
            <a:spLocks noGrp="1"/>
          </p:cNvSpPr>
          <p:nvPr>
            <p:ph type="title"/>
          </p:nvPr>
        </p:nvSpPr>
        <p:spPr/>
        <p:txBody>
          <a:bodyPr/>
          <a:lstStyle/>
          <a:p>
            <a:r>
              <a:rPr lang="en-US" dirty="0"/>
              <a:t>Recurring Solution #1: Partitioning</a:t>
            </a:r>
          </a:p>
        </p:txBody>
      </p:sp>
      <p:sp>
        <p:nvSpPr>
          <p:cNvPr id="3" name="Content Placeholder 2">
            <a:extLst>
              <a:ext uri="{FF2B5EF4-FFF2-40B4-BE49-F238E27FC236}">
                <a16:creationId xmlns:a16="http://schemas.microsoft.com/office/drawing/2014/main" id="{91BDDB72-10B9-5D76-C6C0-056B52B424C9}"/>
              </a:ext>
            </a:extLst>
          </p:cNvPr>
          <p:cNvSpPr>
            <a:spLocks noGrp="1"/>
          </p:cNvSpPr>
          <p:nvPr>
            <p:ph idx="1"/>
          </p:nvPr>
        </p:nvSpPr>
        <p:spPr>
          <a:xfrm>
            <a:off x="838200" y="1500160"/>
            <a:ext cx="9615388" cy="4351338"/>
          </a:xfrm>
        </p:spPr>
        <p:txBody>
          <a:bodyPr/>
          <a:lstStyle/>
          <a:p>
            <a:r>
              <a:rPr lang="en-US" dirty="0"/>
              <a:t>Divide up the data in some (hopefully logical) way.</a:t>
            </a:r>
          </a:p>
          <a:p>
            <a:r>
              <a:rPr lang="en-US" dirty="0"/>
              <a:t>Each server is responsible for only some of the data</a:t>
            </a:r>
          </a:p>
          <a:p>
            <a:endParaRPr lang="en-US" dirty="0"/>
          </a:p>
        </p:txBody>
      </p:sp>
      <p:sp>
        <p:nvSpPr>
          <p:cNvPr id="4" name="Slide Number Placeholder 3">
            <a:extLst>
              <a:ext uri="{FF2B5EF4-FFF2-40B4-BE49-F238E27FC236}">
                <a16:creationId xmlns:a16="http://schemas.microsoft.com/office/drawing/2014/main" id="{D5E5CB80-C584-957E-9722-B5085EE1465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59" name="Group 58">
            <a:extLst>
              <a:ext uri="{FF2B5EF4-FFF2-40B4-BE49-F238E27FC236}">
                <a16:creationId xmlns:a16="http://schemas.microsoft.com/office/drawing/2014/main" id="{AA4ECD91-3B99-DC0A-2EF5-38B55C300090}"/>
              </a:ext>
            </a:extLst>
          </p:cNvPr>
          <p:cNvGrpSpPr/>
          <p:nvPr/>
        </p:nvGrpSpPr>
        <p:grpSpPr>
          <a:xfrm>
            <a:off x="2520441" y="2405299"/>
            <a:ext cx="6812133" cy="4342509"/>
            <a:chOff x="1670209" y="2274215"/>
            <a:chExt cx="6812133" cy="4342509"/>
          </a:xfrm>
        </p:grpSpPr>
        <p:pic>
          <p:nvPicPr>
            <p:cNvPr id="31" name="Image" descr="Image">
              <a:extLst>
                <a:ext uri="{FF2B5EF4-FFF2-40B4-BE49-F238E27FC236}">
                  <a16:creationId xmlns:a16="http://schemas.microsoft.com/office/drawing/2014/main" id="{4CCE66DF-E83E-1884-6071-9D865262A193}"/>
                </a:ext>
              </a:extLst>
            </p:cNvPr>
            <p:cNvPicPr>
              <a:picLocks noChangeAspect="1"/>
            </p:cNvPicPr>
            <p:nvPr/>
          </p:nvPicPr>
          <p:blipFill>
            <a:blip r:embed="rId3"/>
            <a:stretch>
              <a:fillRect/>
            </a:stretch>
          </p:blipFill>
          <p:spPr>
            <a:xfrm>
              <a:off x="3957560" y="4576554"/>
              <a:ext cx="1796058" cy="1796058"/>
            </a:xfrm>
            <a:prstGeom prst="rect">
              <a:avLst/>
            </a:prstGeom>
            <a:ln w="12700">
              <a:miter lim="400000"/>
            </a:ln>
          </p:spPr>
        </p:pic>
        <p:pic>
          <p:nvPicPr>
            <p:cNvPr id="32" name="Image" descr="Image">
              <a:extLst>
                <a:ext uri="{FF2B5EF4-FFF2-40B4-BE49-F238E27FC236}">
                  <a16:creationId xmlns:a16="http://schemas.microsoft.com/office/drawing/2014/main" id="{467A0BCF-8D4B-0864-71A1-6F770BDB6AF1}"/>
                </a:ext>
              </a:extLst>
            </p:cNvPr>
            <p:cNvPicPr>
              <a:picLocks noChangeAspect="1"/>
            </p:cNvPicPr>
            <p:nvPr/>
          </p:nvPicPr>
          <p:blipFill>
            <a:blip r:embed="rId3"/>
            <a:stretch>
              <a:fillRect/>
            </a:stretch>
          </p:blipFill>
          <p:spPr>
            <a:xfrm>
              <a:off x="6686284" y="4576554"/>
              <a:ext cx="1796058" cy="1796058"/>
            </a:xfrm>
            <a:prstGeom prst="rect">
              <a:avLst/>
            </a:prstGeom>
            <a:ln w="12700">
              <a:miter lim="400000"/>
            </a:ln>
          </p:spPr>
        </p:pic>
        <p:grpSp>
          <p:nvGrpSpPr>
            <p:cNvPr id="33" name="A…">
              <a:extLst>
                <a:ext uri="{FF2B5EF4-FFF2-40B4-BE49-F238E27FC236}">
                  <a16:creationId xmlns:a16="http://schemas.microsoft.com/office/drawing/2014/main" id="{1FB094DF-8F23-BB12-B88D-A0466C910A4A}"/>
                </a:ext>
              </a:extLst>
            </p:cNvPr>
            <p:cNvGrpSpPr/>
            <p:nvPr/>
          </p:nvGrpSpPr>
          <p:grpSpPr>
            <a:xfrm>
              <a:off x="4109463" y="5723753"/>
              <a:ext cx="639445" cy="892971"/>
              <a:chOff x="-1" y="-1"/>
              <a:chExt cx="1278887" cy="1785940"/>
            </a:xfrm>
          </p:grpSpPr>
          <p:sp>
            <p:nvSpPr>
              <p:cNvPr id="34" name="Rectangle">
                <a:extLst>
                  <a:ext uri="{FF2B5EF4-FFF2-40B4-BE49-F238E27FC236}">
                    <a16:creationId xmlns:a16="http://schemas.microsoft.com/office/drawing/2014/main" id="{F7BC9766-6F37-6497-163A-F3AD05D370AB}"/>
                  </a:ext>
                </a:extLst>
              </p:cNvPr>
              <p:cNvSpPr/>
              <p:nvPr/>
            </p:nvSpPr>
            <p:spPr>
              <a:xfrm>
                <a:off x="-1" y="-1"/>
                <a:ext cx="1278887" cy="1785940"/>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35" name="A…">
                <a:extLst>
                  <a:ext uri="{FF2B5EF4-FFF2-40B4-BE49-F238E27FC236}">
                    <a16:creationId xmlns:a16="http://schemas.microsoft.com/office/drawing/2014/main" id="{64072D78-E6AC-2EC5-F5B6-0B99309A9C8A}"/>
                  </a:ext>
                </a:extLst>
              </p:cNvPr>
              <p:cNvSpPr txBox="1"/>
              <p:nvPr/>
            </p:nvSpPr>
            <p:spPr>
              <a:xfrm>
                <a:off x="-1" y="82173"/>
                <a:ext cx="1278887" cy="16215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p>
                <a:pPr defTabSz="410765">
                  <a:defRPr sz="3200">
                    <a:solidFill>
                      <a:srgbClr val="FFFFFF"/>
                    </a:solidFill>
                    <a:latin typeface="Helvetica Light"/>
                    <a:ea typeface="Helvetica Light"/>
                    <a:cs typeface="Helvetica Light"/>
                    <a:sym typeface="Helvetica Light"/>
                  </a:defRPr>
                </a:pPr>
                <a:r>
                  <a:rPr sz="1600"/>
                  <a:t>A</a:t>
                </a:r>
              </a:p>
              <a:p>
                <a:pPr defTabSz="410765">
                  <a:defRPr sz="3200">
                    <a:solidFill>
                      <a:srgbClr val="FFFFFF"/>
                    </a:solidFill>
                    <a:latin typeface="Helvetica Light"/>
                    <a:ea typeface="Helvetica Light"/>
                    <a:cs typeface="Helvetica Light"/>
                    <a:sym typeface="Helvetica Light"/>
                  </a:defRPr>
                </a:pPr>
                <a:r>
                  <a:rPr sz="1600"/>
                  <a:t>[0…100]</a:t>
                </a:r>
              </a:p>
            </p:txBody>
          </p:sp>
        </p:grpSp>
        <p:grpSp>
          <p:nvGrpSpPr>
            <p:cNvPr id="36" name="B [A…N]">
              <a:extLst>
                <a:ext uri="{FF2B5EF4-FFF2-40B4-BE49-F238E27FC236}">
                  <a16:creationId xmlns:a16="http://schemas.microsoft.com/office/drawing/2014/main" id="{3F5E6F9C-FED0-7DFC-0B64-AB48DD5DD01E}"/>
                </a:ext>
              </a:extLst>
            </p:cNvPr>
            <p:cNvGrpSpPr/>
            <p:nvPr/>
          </p:nvGrpSpPr>
          <p:grpSpPr>
            <a:xfrm>
              <a:off x="4886089" y="5723753"/>
              <a:ext cx="715626" cy="892971"/>
              <a:chOff x="-1" y="-1"/>
              <a:chExt cx="1431250" cy="1785940"/>
            </a:xfrm>
          </p:grpSpPr>
          <p:sp>
            <p:nvSpPr>
              <p:cNvPr id="37" name="Rectangle">
                <a:extLst>
                  <a:ext uri="{FF2B5EF4-FFF2-40B4-BE49-F238E27FC236}">
                    <a16:creationId xmlns:a16="http://schemas.microsoft.com/office/drawing/2014/main" id="{B280BBF1-A44A-5294-F301-2E11A31F96BE}"/>
                  </a:ext>
                </a:extLst>
              </p:cNvPr>
              <p:cNvSpPr/>
              <p:nvPr/>
            </p:nvSpPr>
            <p:spPr>
              <a:xfrm>
                <a:off x="-1" y="-1"/>
                <a:ext cx="1431250" cy="1785940"/>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38" name="B [A…N]">
                <a:extLst>
                  <a:ext uri="{FF2B5EF4-FFF2-40B4-BE49-F238E27FC236}">
                    <a16:creationId xmlns:a16="http://schemas.microsoft.com/office/drawing/2014/main" id="{D399C6ED-43A3-5EF7-2857-6999A4E52BF9}"/>
                  </a:ext>
                </a:extLst>
              </p:cNvPr>
              <p:cNvSpPr txBox="1"/>
              <p:nvPr/>
            </p:nvSpPr>
            <p:spPr>
              <a:xfrm>
                <a:off x="-1" y="328395"/>
                <a:ext cx="1431250" cy="11291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 [A…N]</a:t>
                </a:r>
              </a:p>
            </p:txBody>
          </p:sp>
        </p:grpSp>
        <p:grpSp>
          <p:nvGrpSpPr>
            <p:cNvPr id="39" name="A…">
              <a:extLst>
                <a:ext uri="{FF2B5EF4-FFF2-40B4-BE49-F238E27FC236}">
                  <a16:creationId xmlns:a16="http://schemas.microsoft.com/office/drawing/2014/main" id="{4EA047BE-7D71-E765-861A-92EC0BB1FA75}"/>
                </a:ext>
              </a:extLst>
            </p:cNvPr>
            <p:cNvGrpSpPr/>
            <p:nvPr/>
          </p:nvGrpSpPr>
          <p:grpSpPr>
            <a:xfrm>
              <a:off x="6872027" y="5723753"/>
              <a:ext cx="639444" cy="892971"/>
              <a:chOff x="-1" y="-1"/>
              <a:chExt cx="1278887" cy="1785940"/>
            </a:xfrm>
          </p:grpSpPr>
          <p:sp>
            <p:nvSpPr>
              <p:cNvPr id="40" name="Rectangle">
                <a:extLst>
                  <a:ext uri="{FF2B5EF4-FFF2-40B4-BE49-F238E27FC236}">
                    <a16:creationId xmlns:a16="http://schemas.microsoft.com/office/drawing/2014/main" id="{8B70B49D-6941-D347-D16C-24CB887134BC}"/>
                  </a:ext>
                </a:extLst>
              </p:cNvPr>
              <p:cNvSpPr/>
              <p:nvPr/>
            </p:nvSpPr>
            <p:spPr>
              <a:xfrm>
                <a:off x="-1" y="-1"/>
                <a:ext cx="1278887" cy="1785940"/>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41" name="A…">
                <a:extLst>
                  <a:ext uri="{FF2B5EF4-FFF2-40B4-BE49-F238E27FC236}">
                    <a16:creationId xmlns:a16="http://schemas.microsoft.com/office/drawing/2014/main" id="{3ACBED3C-0567-220D-CBE8-E000DE10D4E8}"/>
                  </a:ext>
                </a:extLst>
              </p:cNvPr>
              <p:cNvSpPr txBox="1"/>
              <p:nvPr/>
            </p:nvSpPr>
            <p:spPr>
              <a:xfrm>
                <a:off x="-1" y="82173"/>
                <a:ext cx="1278887" cy="16215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p>
                <a:pPr defTabSz="410765">
                  <a:defRPr sz="3200">
                    <a:solidFill>
                      <a:srgbClr val="FFFFFF"/>
                    </a:solidFill>
                    <a:latin typeface="Helvetica Light"/>
                    <a:ea typeface="Helvetica Light"/>
                    <a:cs typeface="Helvetica Light"/>
                    <a:sym typeface="Helvetica Light"/>
                  </a:defRPr>
                </a:pPr>
                <a:r>
                  <a:rPr sz="1600"/>
                  <a:t>A</a:t>
                </a:r>
              </a:p>
              <a:p>
                <a:pPr defTabSz="410765">
                  <a:defRPr sz="3200">
                    <a:solidFill>
                      <a:srgbClr val="FFFFFF"/>
                    </a:solidFill>
                    <a:latin typeface="Helvetica Light"/>
                    <a:ea typeface="Helvetica Light"/>
                    <a:cs typeface="Helvetica Light"/>
                    <a:sym typeface="Helvetica Light"/>
                  </a:defRPr>
                </a:pPr>
                <a:r>
                  <a:rPr sz="1600"/>
                  <a:t>[101.. 200]</a:t>
                </a:r>
              </a:p>
            </p:txBody>
          </p:sp>
        </p:grpSp>
        <p:grpSp>
          <p:nvGrpSpPr>
            <p:cNvPr id="42" name="B [O…Z]">
              <a:extLst>
                <a:ext uri="{FF2B5EF4-FFF2-40B4-BE49-F238E27FC236}">
                  <a16:creationId xmlns:a16="http://schemas.microsoft.com/office/drawing/2014/main" id="{888550D6-411A-3FE8-1FF6-AF872B0E91F8}"/>
                </a:ext>
              </a:extLst>
            </p:cNvPr>
            <p:cNvGrpSpPr/>
            <p:nvPr/>
          </p:nvGrpSpPr>
          <p:grpSpPr>
            <a:xfrm>
              <a:off x="7580975" y="5723753"/>
              <a:ext cx="715626" cy="892971"/>
              <a:chOff x="-1" y="-1"/>
              <a:chExt cx="1431250" cy="1785940"/>
            </a:xfrm>
          </p:grpSpPr>
          <p:sp>
            <p:nvSpPr>
              <p:cNvPr id="43" name="Rectangle">
                <a:extLst>
                  <a:ext uri="{FF2B5EF4-FFF2-40B4-BE49-F238E27FC236}">
                    <a16:creationId xmlns:a16="http://schemas.microsoft.com/office/drawing/2014/main" id="{AE2F5EBB-2E68-E0C1-6659-4B38C65C09C0}"/>
                  </a:ext>
                </a:extLst>
              </p:cNvPr>
              <p:cNvSpPr/>
              <p:nvPr/>
            </p:nvSpPr>
            <p:spPr>
              <a:xfrm>
                <a:off x="-1" y="-1"/>
                <a:ext cx="1431250" cy="1785940"/>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44" name="B [O…Z]">
                <a:extLst>
                  <a:ext uri="{FF2B5EF4-FFF2-40B4-BE49-F238E27FC236}">
                    <a16:creationId xmlns:a16="http://schemas.microsoft.com/office/drawing/2014/main" id="{46CB5331-9040-BB2B-8545-F37921BB830B}"/>
                  </a:ext>
                </a:extLst>
              </p:cNvPr>
              <p:cNvSpPr txBox="1"/>
              <p:nvPr/>
            </p:nvSpPr>
            <p:spPr>
              <a:xfrm>
                <a:off x="-1" y="328395"/>
                <a:ext cx="1431250" cy="11291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 [O…Z]</a:t>
                </a:r>
              </a:p>
            </p:txBody>
          </p:sp>
        </p:grpSp>
        <p:pic>
          <p:nvPicPr>
            <p:cNvPr id="45" name="Image" descr="Image">
              <a:extLst>
                <a:ext uri="{FF2B5EF4-FFF2-40B4-BE49-F238E27FC236}">
                  <a16:creationId xmlns:a16="http://schemas.microsoft.com/office/drawing/2014/main" id="{3A476E6C-344A-EE8E-A7A9-5AD58F917AF4}"/>
                </a:ext>
              </a:extLst>
            </p:cNvPr>
            <p:cNvPicPr>
              <a:picLocks noChangeAspect="1"/>
            </p:cNvPicPr>
            <p:nvPr/>
          </p:nvPicPr>
          <p:blipFill>
            <a:blip r:embed="rId4"/>
            <a:stretch>
              <a:fillRect/>
            </a:stretch>
          </p:blipFill>
          <p:spPr>
            <a:xfrm>
              <a:off x="1670209" y="3480193"/>
              <a:ext cx="1295702" cy="1295702"/>
            </a:xfrm>
            <a:prstGeom prst="rect">
              <a:avLst/>
            </a:prstGeom>
            <a:ln w="12700">
              <a:miter lim="400000"/>
            </a:ln>
          </p:spPr>
        </p:pic>
        <p:sp>
          <p:nvSpPr>
            <p:cNvPr id="46" name="Line">
              <a:extLst>
                <a:ext uri="{FF2B5EF4-FFF2-40B4-BE49-F238E27FC236}">
                  <a16:creationId xmlns:a16="http://schemas.microsoft.com/office/drawing/2014/main" id="{3FF2BC72-91C1-1322-D3F2-DBA186EE716C}"/>
                </a:ext>
              </a:extLst>
            </p:cNvPr>
            <p:cNvSpPr/>
            <p:nvPr/>
          </p:nvSpPr>
          <p:spPr>
            <a:xfrm>
              <a:off x="2874732" y="2922065"/>
              <a:ext cx="4760937" cy="2003020"/>
            </a:xfrm>
            <a:prstGeom prst="line">
              <a:avLst/>
            </a:prstGeom>
            <a:ln w="88900">
              <a:solidFill>
                <a:srgbClr val="000000"/>
              </a:solidFill>
              <a:miter lim="400000"/>
              <a:tailEnd type="triangle"/>
            </a:ln>
          </p:spPr>
          <p:txBody>
            <a:bodyPr lIns="22859" tIns="22859" rIns="22859" bIns="22859"/>
            <a:lstStyle/>
            <a:p>
              <a:endParaRPr sz="600"/>
            </a:p>
          </p:txBody>
        </p:sp>
        <p:sp>
          <p:nvSpPr>
            <p:cNvPr id="47" name="Line">
              <a:extLst>
                <a:ext uri="{FF2B5EF4-FFF2-40B4-BE49-F238E27FC236}">
                  <a16:creationId xmlns:a16="http://schemas.microsoft.com/office/drawing/2014/main" id="{ED05E872-3082-D03D-F632-B74298354AF1}"/>
                </a:ext>
              </a:extLst>
            </p:cNvPr>
            <p:cNvSpPr/>
            <p:nvPr/>
          </p:nvSpPr>
          <p:spPr>
            <a:xfrm>
              <a:off x="2881431" y="4012354"/>
              <a:ext cx="1257284" cy="1116054"/>
            </a:xfrm>
            <a:prstGeom prst="line">
              <a:avLst/>
            </a:prstGeom>
            <a:ln w="88900">
              <a:solidFill>
                <a:srgbClr val="000000"/>
              </a:solidFill>
              <a:miter lim="400000"/>
              <a:tailEnd type="triangle"/>
            </a:ln>
          </p:spPr>
          <p:txBody>
            <a:bodyPr lIns="22859" tIns="22859" rIns="22859" bIns="22859"/>
            <a:lstStyle/>
            <a:p>
              <a:endParaRPr sz="600"/>
            </a:p>
          </p:txBody>
        </p:sp>
        <p:sp>
          <p:nvSpPr>
            <p:cNvPr id="51" name="Line">
              <a:extLst>
                <a:ext uri="{FF2B5EF4-FFF2-40B4-BE49-F238E27FC236}">
                  <a16:creationId xmlns:a16="http://schemas.microsoft.com/office/drawing/2014/main" id="{FB25F46E-BBD7-A05C-08FB-87E8667D7363}"/>
                </a:ext>
              </a:extLst>
            </p:cNvPr>
            <p:cNvSpPr/>
            <p:nvPr/>
          </p:nvSpPr>
          <p:spPr>
            <a:xfrm>
              <a:off x="2881431" y="3898619"/>
              <a:ext cx="4168259" cy="1111641"/>
            </a:xfrm>
            <a:prstGeom prst="line">
              <a:avLst/>
            </a:prstGeom>
            <a:ln w="88900">
              <a:solidFill>
                <a:srgbClr val="000000"/>
              </a:solidFill>
              <a:miter lim="400000"/>
              <a:tailEnd type="triangle"/>
            </a:ln>
          </p:spPr>
          <p:txBody>
            <a:bodyPr lIns="22859" tIns="22859" rIns="22859" bIns="22859"/>
            <a:lstStyle/>
            <a:p>
              <a:endParaRPr sz="600"/>
            </a:p>
          </p:txBody>
        </p:sp>
        <p:sp>
          <p:nvSpPr>
            <p:cNvPr id="52" name="Line">
              <a:extLst>
                <a:ext uri="{FF2B5EF4-FFF2-40B4-BE49-F238E27FC236}">
                  <a16:creationId xmlns:a16="http://schemas.microsoft.com/office/drawing/2014/main" id="{C5423AC5-7D6E-8EF1-B7D9-D82D82B0AB5C}"/>
                </a:ext>
              </a:extLst>
            </p:cNvPr>
            <p:cNvSpPr/>
            <p:nvPr/>
          </p:nvSpPr>
          <p:spPr>
            <a:xfrm>
              <a:off x="2951221" y="3050247"/>
              <a:ext cx="1780272" cy="1780272"/>
            </a:xfrm>
            <a:prstGeom prst="line">
              <a:avLst/>
            </a:prstGeom>
            <a:ln w="88900">
              <a:solidFill>
                <a:srgbClr val="000000"/>
              </a:solidFill>
              <a:miter lim="400000"/>
              <a:tailEnd type="triangle"/>
            </a:ln>
          </p:spPr>
          <p:txBody>
            <a:bodyPr lIns="22859" tIns="22859" rIns="22859" bIns="22859"/>
            <a:lstStyle/>
            <a:p>
              <a:endParaRPr sz="600"/>
            </a:p>
          </p:txBody>
        </p:sp>
        <p:pic>
          <p:nvPicPr>
            <p:cNvPr id="57" name="Image" descr="Image">
              <a:extLst>
                <a:ext uri="{FF2B5EF4-FFF2-40B4-BE49-F238E27FC236}">
                  <a16:creationId xmlns:a16="http://schemas.microsoft.com/office/drawing/2014/main" id="{D3EA0C88-E842-F1C5-966D-3598778C6062}"/>
                </a:ext>
              </a:extLst>
            </p:cNvPr>
            <p:cNvPicPr>
              <a:picLocks noChangeAspect="1"/>
            </p:cNvPicPr>
            <p:nvPr/>
          </p:nvPicPr>
          <p:blipFill>
            <a:blip r:embed="rId4"/>
            <a:stretch>
              <a:fillRect/>
            </a:stretch>
          </p:blipFill>
          <p:spPr>
            <a:xfrm>
              <a:off x="1670209" y="2274215"/>
              <a:ext cx="1295702" cy="1295702"/>
            </a:xfrm>
            <a:prstGeom prst="rect">
              <a:avLst/>
            </a:prstGeom>
            <a:ln w="12700">
              <a:miter lim="400000"/>
            </a:ln>
          </p:spPr>
        </p:pic>
      </p:grpSp>
    </p:spTree>
    <p:extLst>
      <p:ext uri="{BB962C8B-B14F-4D97-AF65-F5344CB8AC3E}">
        <p14:creationId xmlns:p14="http://schemas.microsoft.com/office/powerpoint/2010/main" val="1272787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F2207-D6B5-A544-1945-863F61CFA018}"/>
              </a:ext>
            </a:extLst>
          </p:cNvPr>
          <p:cNvSpPr>
            <a:spLocks noGrp="1"/>
          </p:cNvSpPr>
          <p:nvPr>
            <p:ph type="title"/>
          </p:nvPr>
        </p:nvSpPr>
        <p:spPr/>
        <p:txBody>
          <a:bodyPr/>
          <a:lstStyle/>
          <a:p>
            <a:r>
              <a:rPr lang="en-US" dirty="0"/>
              <a:t>Partitioning has some advantages</a:t>
            </a:r>
          </a:p>
        </p:txBody>
      </p:sp>
      <p:sp>
        <p:nvSpPr>
          <p:cNvPr id="4" name="Slide Number Placeholder 3">
            <a:extLst>
              <a:ext uri="{FF2B5EF4-FFF2-40B4-BE49-F238E27FC236}">
                <a16:creationId xmlns:a16="http://schemas.microsoft.com/office/drawing/2014/main" id="{E82A237C-A81B-EE22-0939-4AA5D1E5A78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B0EC2A89-0E13-C346-D9B9-0168901E167F}"/>
              </a:ext>
            </a:extLst>
          </p:cNvPr>
          <p:cNvSpPr>
            <a:spLocks noGrp="1"/>
          </p:cNvSpPr>
          <p:nvPr>
            <p:ph idx="1"/>
          </p:nvPr>
        </p:nvSpPr>
        <p:spPr/>
        <p:txBody>
          <a:bodyPr/>
          <a:lstStyle/>
          <a:p>
            <a:r>
              <a:rPr lang="en-US" dirty="0"/>
              <a:t>Each server has 50% of the data</a:t>
            </a:r>
          </a:p>
          <a:p>
            <a:r>
              <a:rPr lang="en-US" dirty="0"/>
              <a:t>Requires less processing power per server</a:t>
            </a:r>
          </a:p>
          <a:p>
            <a:r>
              <a:rPr lang="en-US" dirty="0"/>
              <a:t>Allows concurrency in reads/writes</a:t>
            </a:r>
          </a:p>
          <a:p>
            <a:r>
              <a:rPr lang="en-US" dirty="0"/>
              <a:t>Even if one server goes down, still have access to 50% of the data</a:t>
            </a:r>
          </a:p>
        </p:txBody>
      </p:sp>
    </p:spTree>
    <p:extLst>
      <p:ext uri="{BB962C8B-B14F-4D97-AF65-F5344CB8AC3E}">
        <p14:creationId xmlns:p14="http://schemas.microsoft.com/office/powerpoint/2010/main" val="141364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6D3E-9233-85AD-27AE-EEAEBF25C27B}"/>
              </a:ext>
            </a:extLst>
          </p:cNvPr>
          <p:cNvSpPr>
            <a:spLocks noGrp="1"/>
          </p:cNvSpPr>
          <p:nvPr>
            <p:ph type="title"/>
          </p:nvPr>
        </p:nvSpPr>
        <p:spPr/>
        <p:txBody>
          <a:bodyPr/>
          <a:lstStyle/>
          <a:p>
            <a:r>
              <a:rPr lang="en-US" dirty="0"/>
              <a:t>Partitioning also has a big challenge</a:t>
            </a:r>
          </a:p>
        </p:txBody>
      </p:sp>
      <p:sp>
        <p:nvSpPr>
          <p:cNvPr id="3" name="Content Placeholder 2">
            <a:extLst>
              <a:ext uri="{FF2B5EF4-FFF2-40B4-BE49-F238E27FC236}">
                <a16:creationId xmlns:a16="http://schemas.microsoft.com/office/drawing/2014/main" id="{F7D6A86D-AB86-E242-6959-4E7DAD3DAFB0}"/>
              </a:ext>
            </a:extLst>
          </p:cNvPr>
          <p:cNvSpPr>
            <a:spLocks noGrp="1"/>
          </p:cNvSpPr>
          <p:nvPr>
            <p:ph idx="1"/>
          </p:nvPr>
        </p:nvSpPr>
        <p:spPr/>
        <p:txBody>
          <a:bodyPr/>
          <a:lstStyle/>
          <a:p>
            <a:r>
              <a:rPr lang="en-US" dirty="0"/>
              <a:t>What’s a good way to divide the data?</a:t>
            </a:r>
          </a:p>
          <a:p>
            <a:pPr lvl="1"/>
            <a:r>
              <a:rPr lang="en-US" dirty="0"/>
              <a:t>Depends on the nature of the application</a:t>
            </a:r>
          </a:p>
          <a:p>
            <a:pPr lvl="1"/>
            <a:r>
              <a:rPr lang="en-US" dirty="0"/>
              <a:t>We’ll see this in our case studies</a:t>
            </a:r>
          </a:p>
          <a:p>
            <a:endParaRPr lang="en-US" dirty="0"/>
          </a:p>
        </p:txBody>
      </p:sp>
      <p:sp>
        <p:nvSpPr>
          <p:cNvPr id="4" name="Slide Number Placeholder 3">
            <a:extLst>
              <a:ext uri="{FF2B5EF4-FFF2-40B4-BE49-F238E27FC236}">
                <a16:creationId xmlns:a16="http://schemas.microsoft.com/office/drawing/2014/main" id="{D4EED5F3-FFC4-EF69-F756-6AE1A19D40F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1951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Recurring Solution #1: Partitioning"/>
          <p:cNvSpPr txBox="1">
            <a:spLocks noGrp="1"/>
          </p:cNvSpPr>
          <p:nvPr>
            <p:ph type="title"/>
          </p:nvPr>
        </p:nvSpPr>
        <p:spPr>
          <a:prstGeom prst="rect">
            <a:avLst/>
          </a:prstGeom>
        </p:spPr>
        <p:txBody>
          <a:bodyPr/>
          <a:lstStyle>
            <a:lvl1pPr>
              <a:defRPr spc="-200"/>
            </a:lvl1pPr>
          </a:lstStyle>
          <a:p>
            <a:r>
              <a:rPr dirty="0"/>
              <a:t>Recurring </a:t>
            </a:r>
            <a:r>
              <a:rPr lang="en-US" dirty="0"/>
              <a:t>Problem</a:t>
            </a:r>
            <a:r>
              <a:rPr dirty="0"/>
              <a:t> #</a:t>
            </a:r>
            <a:r>
              <a:rPr lang="en-US" dirty="0"/>
              <a:t>2</a:t>
            </a:r>
            <a:r>
              <a:rPr dirty="0"/>
              <a:t>: </a:t>
            </a:r>
            <a:r>
              <a:rPr lang="en-US" dirty="0"/>
              <a:t>Too Many Requests</a:t>
            </a:r>
            <a:endParaRPr dirty="0"/>
          </a:p>
        </p:txBody>
      </p:sp>
      <p:sp>
        <p:nvSpPr>
          <p:cNvPr id="531" name="Slide bullet text"/>
          <p:cNvSpPr txBox="1">
            <a:spLocks noGrp="1"/>
          </p:cNvSpPr>
          <p:nvPr>
            <p:ph idx="1"/>
          </p:nvPr>
        </p:nvSpPr>
        <p:spPr>
          <a:xfrm>
            <a:off x="838200" y="1500160"/>
            <a:ext cx="9172074"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In a non-distributed system, all requests go to a single server.</a:t>
            </a:r>
            <a:endParaRPr dirty="0"/>
          </a:p>
        </p:txBody>
      </p:sp>
      <p:grpSp>
        <p:nvGrpSpPr>
          <p:cNvPr id="544" name="Group 1"/>
          <p:cNvGrpSpPr/>
          <p:nvPr/>
        </p:nvGrpSpPr>
        <p:grpSpPr>
          <a:xfrm>
            <a:off x="1563400" y="2986076"/>
            <a:ext cx="5655754" cy="2925878"/>
            <a:chOff x="0" y="-1"/>
            <a:chExt cx="11311507" cy="5851754"/>
          </a:xfrm>
        </p:grpSpPr>
        <p:pic>
          <p:nvPicPr>
            <p:cNvPr id="532" name="Image" descr="Image"/>
            <p:cNvPicPr>
              <a:picLocks noChangeAspect="1"/>
            </p:cNvPicPr>
            <p:nvPr/>
          </p:nvPicPr>
          <p:blipFill>
            <a:blip r:embed="rId3"/>
            <a:stretch>
              <a:fillRect/>
            </a:stretch>
          </p:blipFill>
          <p:spPr>
            <a:xfrm>
              <a:off x="6391658" y="-1"/>
              <a:ext cx="4919849" cy="4919850"/>
            </a:xfrm>
            <a:prstGeom prst="rect">
              <a:avLst/>
            </a:prstGeom>
            <a:ln w="12700" cap="flat">
              <a:noFill/>
              <a:miter lim="400000"/>
            </a:ln>
            <a:effectLst/>
          </p:spPr>
        </p:pic>
        <p:grpSp>
          <p:nvGrpSpPr>
            <p:cNvPr id="535" name="A"/>
            <p:cNvGrpSpPr/>
            <p:nvPr/>
          </p:nvGrpSpPr>
          <p:grpSpPr>
            <a:xfrm>
              <a:off x="6809032" y="2962802"/>
              <a:ext cx="1785942" cy="1785942"/>
              <a:chOff x="-1" y="-1"/>
              <a:chExt cx="1785940" cy="1785941"/>
            </a:xfrm>
          </p:grpSpPr>
          <p:sp>
            <p:nvSpPr>
              <p:cNvPr id="533" name="Square"/>
              <p:cNvSpPr/>
              <p:nvPr/>
            </p:nvSpPr>
            <p:spPr>
              <a:xfrm>
                <a:off x="-1" y="-1"/>
                <a:ext cx="1785940"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534" name="A"/>
              <p:cNvSpPr txBox="1"/>
              <p:nvPr/>
            </p:nvSpPr>
            <p:spPr>
              <a:xfrm>
                <a:off x="-1" y="574617"/>
                <a:ext cx="1785940"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538" name="B"/>
            <p:cNvGrpSpPr/>
            <p:nvPr/>
          </p:nvGrpSpPr>
          <p:grpSpPr>
            <a:xfrm>
              <a:off x="9108191" y="2962802"/>
              <a:ext cx="1785941" cy="1785942"/>
              <a:chOff x="-1" y="-1"/>
              <a:chExt cx="1785940" cy="1785941"/>
            </a:xfrm>
          </p:grpSpPr>
          <p:sp>
            <p:nvSpPr>
              <p:cNvPr id="536" name="Square"/>
              <p:cNvSpPr/>
              <p:nvPr/>
            </p:nvSpPr>
            <p:spPr>
              <a:xfrm>
                <a:off x="-1" y="-1"/>
                <a:ext cx="1785940"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537" name="B"/>
              <p:cNvSpPr txBox="1"/>
              <p:nvPr/>
            </p:nvSpPr>
            <p:spPr>
              <a:xfrm>
                <a:off x="-1" y="574617"/>
                <a:ext cx="1785940"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539" name="Image" descr="Image"/>
            <p:cNvPicPr>
              <a:picLocks noChangeAspect="1"/>
            </p:cNvPicPr>
            <p:nvPr/>
          </p:nvPicPr>
          <p:blipFill>
            <a:blip r:embed="rId4"/>
            <a:stretch>
              <a:fillRect/>
            </a:stretch>
          </p:blipFill>
          <p:spPr>
            <a:xfrm>
              <a:off x="0" y="848394"/>
              <a:ext cx="2591403" cy="2591404"/>
            </a:xfrm>
            <a:prstGeom prst="rect">
              <a:avLst/>
            </a:prstGeom>
            <a:ln w="12700" cap="flat">
              <a:noFill/>
              <a:miter lim="400000"/>
            </a:ln>
            <a:effectLst/>
          </p:spPr>
        </p:pic>
        <p:pic>
          <p:nvPicPr>
            <p:cNvPr id="540" name="Image" descr="Image"/>
            <p:cNvPicPr>
              <a:picLocks noChangeAspect="1"/>
            </p:cNvPicPr>
            <p:nvPr/>
          </p:nvPicPr>
          <p:blipFill>
            <a:blip r:embed="rId4"/>
            <a:stretch>
              <a:fillRect/>
            </a:stretch>
          </p:blipFill>
          <p:spPr>
            <a:xfrm>
              <a:off x="0" y="3260349"/>
              <a:ext cx="2591403" cy="2591404"/>
            </a:xfrm>
            <a:prstGeom prst="rect">
              <a:avLst/>
            </a:prstGeom>
            <a:ln w="12700" cap="flat">
              <a:noFill/>
              <a:miter lim="400000"/>
            </a:ln>
            <a:effectLst/>
          </p:spPr>
        </p:pic>
        <p:sp>
          <p:nvSpPr>
            <p:cNvPr id="541" name="Line"/>
            <p:cNvSpPr/>
            <p:nvPr/>
          </p:nvSpPr>
          <p:spPr>
            <a:xfrm>
              <a:off x="2409048" y="2144094"/>
              <a:ext cx="4111153" cy="593606"/>
            </a:xfrm>
            <a:prstGeom prst="line">
              <a:avLst/>
            </a:prstGeom>
            <a:noFill/>
            <a:ln w="2286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542" name="Line"/>
            <p:cNvSpPr/>
            <p:nvPr/>
          </p:nvSpPr>
          <p:spPr>
            <a:xfrm flipV="1">
              <a:off x="2422446" y="3472170"/>
              <a:ext cx="4097755" cy="852505"/>
            </a:xfrm>
            <a:prstGeom prst="line">
              <a:avLst/>
            </a:prstGeom>
            <a:noFill/>
            <a:ln w="2286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spTree>
    <p:extLst>
      <p:ext uri="{BB962C8B-B14F-4D97-AF65-F5344CB8AC3E}">
        <p14:creationId xmlns:p14="http://schemas.microsoft.com/office/powerpoint/2010/main" val="3557005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Recurring Solution #2: Replication"/>
          <p:cNvSpPr txBox="1">
            <a:spLocks noGrp="1"/>
          </p:cNvSpPr>
          <p:nvPr>
            <p:ph type="title"/>
          </p:nvPr>
        </p:nvSpPr>
        <p:spPr>
          <a:prstGeom prst="rect">
            <a:avLst/>
          </a:prstGeom>
        </p:spPr>
        <p:txBody>
          <a:bodyPr/>
          <a:lstStyle>
            <a:lvl1pPr>
              <a:defRPr spc="-200"/>
            </a:lvl1pPr>
          </a:lstStyle>
          <a:p>
            <a:r>
              <a:t>Recurring Solution #2: Replication</a:t>
            </a:r>
          </a:p>
        </p:txBody>
      </p:sp>
      <p:sp>
        <p:nvSpPr>
          <p:cNvPr id="2" name="Content Placeholder 1">
            <a:extLst>
              <a:ext uri="{FF2B5EF4-FFF2-40B4-BE49-F238E27FC236}">
                <a16:creationId xmlns:a16="http://schemas.microsoft.com/office/drawing/2014/main" id="{62F0FB9E-42C9-C05A-1DD5-5D161640F3F8}"/>
              </a:ext>
            </a:extLst>
          </p:cNvPr>
          <p:cNvSpPr>
            <a:spLocks noGrp="1"/>
          </p:cNvSpPr>
          <p:nvPr>
            <p:ph idx="1"/>
          </p:nvPr>
        </p:nvSpPr>
        <p:spPr/>
        <p:txBody>
          <a:bodyPr/>
          <a:lstStyle/>
          <a:p>
            <a:r>
              <a:rPr lang="en-US" dirty="0"/>
              <a:t>Entire data set is copied</a:t>
            </a:r>
          </a:p>
          <a:p>
            <a:r>
              <a:rPr lang="en-US" dirty="0"/>
              <a:t>Either server can handle any request</a:t>
            </a:r>
          </a:p>
        </p:txBody>
      </p:sp>
      <p:pic>
        <p:nvPicPr>
          <p:cNvPr id="727" name="Image" descr="Image"/>
          <p:cNvPicPr>
            <a:picLocks noChangeAspect="1"/>
          </p:cNvPicPr>
          <p:nvPr/>
        </p:nvPicPr>
        <p:blipFill>
          <a:blip r:embed="rId3"/>
          <a:stretch>
            <a:fillRect/>
          </a:stretch>
        </p:blipFill>
        <p:spPr>
          <a:xfrm>
            <a:off x="3546325" y="4156206"/>
            <a:ext cx="2459925" cy="2459925"/>
          </a:xfrm>
          <a:prstGeom prst="rect">
            <a:avLst/>
          </a:prstGeom>
          <a:ln w="12700">
            <a:miter lim="400000"/>
          </a:ln>
        </p:spPr>
      </p:pic>
      <p:grpSp>
        <p:nvGrpSpPr>
          <p:cNvPr id="3" name="Group 2">
            <a:extLst>
              <a:ext uri="{FF2B5EF4-FFF2-40B4-BE49-F238E27FC236}">
                <a16:creationId xmlns:a16="http://schemas.microsoft.com/office/drawing/2014/main" id="{2589E4D3-0C36-F26B-0583-5A5167DDC747}"/>
              </a:ext>
            </a:extLst>
          </p:cNvPr>
          <p:cNvGrpSpPr/>
          <p:nvPr/>
        </p:nvGrpSpPr>
        <p:grpSpPr>
          <a:xfrm>
            <a:off x="2039178" y="2519837"/>
            <a:ext cx="7030925" cy="4256361"/>
            <a:chOff x="1670209" y="2274215"/>
            <a:chExt cx="7030925" cy="4256361"/>
          </a:xfrm>
        </p:grpSpPr>
        <p:grpSp>
          <p:nvGrpSpPr>
            <p:cNvPr id="730" name="A"/>
            <p:cNvGrpSpPr/>
            <p:nvPr/>
          </p:nvGrpSpPr>
          <p:grpSpPr>
            <a:xfrm>
              <a:off x="3755011" y="5637605"/>
              <a:ext cx="892972" cy="892971"/>
              <a:chOff x="-1" y="-1"/>
              <a:chExt cx="1785941" cy="1785941"/>
            </a:xfrm>
          </p:grpSpPr>
          <p:sp>
            <p:nvSpPr>
              <p:cNvPr id="728" name="Square"/>
              <p:cNvSpPr/>
              <p:nvPr/>
            </p:nvSpPr>
            <p:spPr>
              <a:xfrm>
                <a:off x="-1" y="-1"/>
                <a:ext cx="1785941"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29" name="A"/>
              <p:cNvSpPr txBox="1"/>
              <p:nvPr/>
            </p:nvSpPr>
            <p:spPr>
              <a:xfrm>
                <a:off x="-1" y="574615"/>
                <a:ext cx="1785941"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733" name="B"/>
            <p:cNvGrpSpPr/>
            <p:nvPr/>
          </p:nvGrpSpPr>
          <p:grpSpPr>
            <a:xfrm>
              <a:off x="4904591" y="5637605"/>
              <a:ext cx="892971" cy="892971"/>
              <a:chOff x="-1" y="-1"/>
              <a:chExt cx="1785940" cy="1785941"/>
            </a:xfrm>
          </p:grpSpPr>
          <p:sp>
            <p:nvSpPr>
              <p:cNvPr id="731" name="Square"/>
              <p:cNvSpPr/>
              <p:nvPr/>
            </p:nvSpPr>
            <p:spPr>
              <a:xfrm>
                <a:off x="-1" y="-1"/>
                <a:ext cx="1785940"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32" name="B"/>
              <p:cNvSpPr txBox="1"/>
              <p:nvPr/>
            </p:nvSpPr>
            <p:spPr>
              <a:xfrm>
                <a:off x="-1" y="574615"/>
                <a:ext cx="1785940"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734" name="Image" descr="Image"/>
            <p:cNvPicPr>
              <a:picLocks noChangeAspect="1"/>
            </p:cNvPicPr>
            <p:nvPr/>
          </p:nvPicPr>
          <p:blipFill>
            <a:blip r:embed="rId4"/>
            <a:stretch>
              <a:fillRect/>
            </a:stretch>
          </p:blipFill>
          <p:spPr>
            <a:xfrm>
              <a:off x="1670209" y="2274215"/>
              <a:ext cx="1295702" cy="1295702"/>
            </a:xfrm>
            <a:prstGeom prst="rect">
              <a:avLst/>
            </a:prstGeom>
            <a:ln w="12700">
              <a:miter lim="400000"/>
            </a:ln>
          </p:spPr>
        </p:pic>
        <p:pic>
          <p:nvPicPr>
            <p:cNvPr id="735" name="Image" descr="Image"/>
            <p:cNvPicPr>
              <a:picLocks noChangeAspect="1"/>
            </p:cNvPicPr>
            <p:nvPr/>
          </p:nvPicPr>
          <p:blipFill>
            <a:blip r:embed="rId4"/>
            <a:stretch>
              <a:fillRect/>
            </a:stretch>
          </p:blipFill>
          <p:spPr>
            <a:xfrm>
              <a:off x="1670209" y="3480193"/>
              <a:ext cx="1295702" cy="1295702"/>
            </a:xfrm>
            <a:prstGeom prst="rect">
              <a:avLst/>
            </a:prstGeom>
            <a:ln w="12700">
              <a:miter lim="400000"/>
            </a:ln>
          </p:spPr>
        </p:pic>
        <p:sp>
          <p:nvSpPr>
            <p:cNvPr id="736" name="Line"/>
            <p:cNvSpPr/>
            <p:nvPr/>
          </p:nvSpPr>
          <p:spPr>
            <a:xfrm>
              <a:off x="2874732" y="2922065"/>
              <a:ext cx="3633885" cy="1164490"/>
            </a:xfrm>
            <a:prstGeom prst="line">
              <a:avLst/>
            </a:prstGeom>
            <a:ln w="228600">
              <a:solidFill>
                <a:srgbClr val="000000"/>
              </a:solidFill>
              <a:miter lim="400000"/>
              <a:tailEnd type="triangle"/>
            </a:ln>
          </p:spPr>
          <p:txBody>
            <a:bodyPr lIns="22859" tIns="22859" rIns="22859" bIns="22859"/>
            <a:lstStyle/>
            <a:p>
              <a:endParaRPr sz="600"/>
            </a:p>
          </p:txBody>
        </p:sp>
        <p:sp>
          <p:nvSpPr>
            <p:cNvPr id="737" name="Line"/>
            <p:cNvSpPr/>
            <p:nvPr/>
          </p:nvSpPr>
          <p:spPr>
            <a:xfrm>
              <a:off x="2881432" y="4012354"/>
              <a:ext cx="1497014" cy="635664"/>
            </a:xfrm>
            <a:prstGeom prst="line">
              <a:avLst/>
            </a:prstGeom>
            <a:ln w="228600">
              <a:solidFill>
                <a:srgbClr val="000000"/>
              </a:solidFill>
              <a:miter lim="400000"/>
              <a:tailEnd type="triangle"/>
            </a:ln>
          </p:spPr>
          <p:txBody>
            <a:bodyPr lIns="22859" tIns="22859" rIns="22859" bIns="22859"/>
            <a:lstStyle/>
            <a:p>
              <a:endParaRPr sz="600"/>
            </a:p>
          </p:txBody>
        </p:sp>
        <p:pic>
          <p:nvPicPr>
            <p:cNvPr id="739" name="Image" descr="Image"/>
            <p:cNvPicPr>
              <a:picLocks noChangeAspect="1"/>
            </p:cNvPicPr>
            <p:nvPr/>
          </p:nvPicPr>
          <p:blipFill>
            <a:blip r:embed="rId3"/>
            <a:stretch>
              <a:fillRect/>
            </a:stretch>
          </p:blipFill>
          <p:spPr>
            <a:xfrm>
              <a:off x="6241209" y="3088752"/>
              <a:ext cx="2459925" cy="2459925"/>
            </a:xfrm>
            <a:prstGeom prst="rect">
              <a:avLst/>
            </a:prstGeom>
            <a:ln w="12700">
              <a:miter lim="400000"/>
            </a:ln>
          </p:spPr>
        </p:pic>
        <p:grpSp>
          <p:nvGrpSpPr>
            <p:cNvPr id="742" name="A"/>
            <p:cNvGrpSpPr/>
            <p:nvPr/>
          </p:nvGrpSpPr>
          <p:grpSpPr>
            <a:xfrm>
              <a:off x="6449897" y="4570153"/>
              <a:ext cx="892971" cy="892971"/>
              <a:chOff x="-1" y="-1"/>
              <a:chExt cx="1785941" cy="1785940"/>
            </a:xfrm>
          </p:grpSpPr>
          <p:sp>
            <p:nvSpPr>
              <p:cNvPr id="740" name="Square"/>
              <p:cNvSpPr/>
              <p:nvPr/>
            </p:nvSpPr>
            <p:spPr>
              <a:xfrm>
                <a:off x="-1" y="-1"/>
                <a:ext cx="1785941" cy="1785940"/>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41" name="A"/>
              <p:cNvSpPr txBox="1"/>
              <p:nvPr/>
            </p:nvSpPr>
            <p:spPr>
              <a:xfrm>
                <a:off x="-1" y="574614"/>
                <a:ext cx="1785941" cy="6367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745" name="B"/>
            <p:cNvGrpSpPr/>
            <p:nvPr/>
          </p:nvGrpSpPr>
          <p:grpSpPr>
            <a:xfrm>
              <a:off x="7599477" y="4570153"/>
              <a:ext cx="892971" cy="892971"/>
              <a:chOff x="-1" y="-1"/>
              <a:chExt cx="1785940" cy="1785940"/>
            </a:xfrm>
          </p:grpSpPr>
          <p:sp>
            <p:nvSpPr>
              <p:cNvPr id="743" name="Square"/>
              <p:cNvSpPr/>
              <p:nvPr/>
            </p:nvSpPr>
            <p:spPr>
              <a:xfrm>
                <a:off x="-1" y="-1"/>
                <a:ext cx="1785940" cy="1785940"/>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44" name="B"/>
              <p:cNvSpPr txBox="1"/>
              <p:nvPr/>
            </p:nvSpPr>
            <p:spPr>
              <a:xfrm>
                <a:off x="-1" y="574614"/>
                <a:ext cx="1785940" cy="6367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grpSp>
    </p:spTree>
    <p:extLst>
      <p:ext uri="{BB962C8B-B14F-4D97-AF65-F5344CB8AC3E}">
        <p14:creationId xmlns:p14="http://schemas.microsoft.com/office/powerpoint/2010/main" val="3634454551"/>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a14="http://schemas.microsoft.com/office/drawing/2010/main" xmlns:m="http://schemas.openxmlformats.org/officeDocument/2006/math"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12141</TotalTime>
  <Words>1637</Words>
  <Application>Microsoft Office PowerPoint</Application>
  <PresentationFormat>Widescreen</PresentationFormat>
  <Paragraphs>205</Paragraphs>
  <Slides>18</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Helvetica Neue</vt:lpstr>
      <vt:lpstr>Verdana</vt:lpstr>
      <vt:lpstr>Office Theme</vt:lpstr>
      <vt:lpstr>CS 4530: Fundamentals of Software Engineering  Module 10.2: Distributing Data</vt:lpstr>
      <vt:lpstr>Learning Goals for this Lesson</vt:lpstr>
      <vt:lpstr>Dealing with shared data is a challenge</vt:lpstr>
      <vt:lpstr>Recurring Problem #1: Too Much Data</vt:lpstr>
      <vt:lpstr>Recurring Solution #1: Partitioning</vt:lpstr>
      <vt:lpstr>Partitioning has some advantages</vt:lpstr>
      <vt:lpstr>Partitioning also has a big challenge</vt:lpstr>
      <vt:lpstr>Recurring Problem #2: Too Many Requests</vt:lpstr>
      <vt:lpstr>Recurring Solution #2: Replication</vt:lpstr>
      <vt:lpstr>Replication has advantages</vt:lpstr>
      <vt:lpstr>But replication has a big problem: Consistency</vt:lpstr>
      <vt:lpstr>Sequential Consistency is the Ideal</vt:lpstr>
      <vt:lpstr>One of the replicas might crash</vt:lpstr>
      <vt:lpstr>But if the network fails?</vt:lpstr>
      <vt:lpstr>CAP Theorem: Consistency or Availability</vt:lpstr>
      <vt:lpstr>Luckily, there are possible compromises</vt:lpstr>
      <vt:lpstr>Most distributed systems combine both partitioning and replication</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5: Concurrency Patterns in Typescript</dc:title>
  <cp:lastModifiedBy>Bhutta, Adeel</cp:lastModifiedBy>
  <cp:revision>75</cp:revision>
  <dcterms:modified xsi:type="dcterms:W3CDTF">2024-09-28T13:08:41Z</dcterms:modified>
</cp:coreProperties>
</file>