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8"/>
  </p:notesMasterIdLst>
  <p:sldIdLst>
    <p:sldId id="485" r:id="rId2"/>
    <p:sldId id="580" r:id="rId3"/>
    <p:sldId id="486" r:id="rId4"/>
    <p:sldId id="582" r:id="rId5"/>
    <p:sldId id="262" r:id="rId6"/>
    <p:sldId id="514" r:id="rId7"/>
    <p:sldId id="583" r:id="rId8"/>
    <p:sldId id="628" r:id="rId9"/>
    <p:sldId id="617" r:id="rId10"/>
    <p:sldId id="618" r:id="rId11"/>
    <p:sldId id="619" r:id="rId12"/>
    <p:sldId id="595" r:id="rId13"/>
    <p:sldId id="624" r:id="rId14"/>
    <p:sldId id="626" r:id="rId15"/>
    <p:sldId id="625" r:id="rId16"/>
    <p:sldId id="603" r:id="rId17"/>
    <p:sldId id="600" r:id="rId18"/>
    <p:sldId id="599" r:id="rId19"/>
    <p:sldId id="601" r:id="rId20"/>
    <p:sldId id="594" r:id="rId21"/>
    <p:sldId id="560" r:id="rId22"/>
    <p:sldId id="562" r:id="rId23"/>
    <p:sldId id="564" r:id="rId24"/>
    <p:sldId id="565" r:id="rId25"/>
    <p:sldId id="540" r:id="rId26"/>
    <p:sldId id="568" r:id="rId27"/>
    <p:sldId id="498" r:id="rId28"/>
    <p:sldId id="503" r:id="rId29"/>
    <p:sldId id="505" r:id="rId30"/>
    <p:sldId id="569" r:id="rId31"/>
    <p:sldId id="571" r:id="rId32"/>
    <p:sldId id="572" r:id="rId33"/>
    <p:sldId id="573" r:id="rId34"/>
    <p:sldId id="574" r:id="rId35"/>
    <p:sldId id="575" r:id="rId36"/>
    <p:sldId id="576" r:id="rId37"/>
    <p:sldId id="578" r:id="rId38"/>
    <p:sldId id="277" r:id="rId39"/>
    <p:sldId id="544" r:id="rId40"/>
    <p:sldId id="579" r:id="rId41"/>
    <p:sldId id="546" r:id="rId42"/>
    <p:sldId id="499" r:id="rId43"/>
    <p:sldId id="550" r:id="rId44"/>
    <p:sldId id="543" r:id="rId45"/>
    <p:sldId id="604" r:id="rId46"/>
    <p:sldId id="592" r:id="rId47"/>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A8FE1-A441-49F8-85DB-10D9CF571F3D}" v="19" dt="2024-09-14T17:30:58.92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53495" autoAdjust="0"/>
  </p:normalViewPr>
  <p:slideViewPr>
    <p:cSldViewPr snapToGrid="0" snapToObjects="1">
      <p:cViewPr varScale="1">
        <p:scale>
          <a:sx n="46" d="100"/>
          <a:sy n="46" d="100"/>
        </p:scale>
        <p:origin x="1266" y="54"/>
      </p:cViewPr>
      <p:guideLst/>
    </p:cSldViewPr>
  </p:slideViewPr>
  <p:outlineViewPr>
    <p:cViewPr>
      <p:scale>
        <a:sx n="33" d="100"/>
        <a:sy n="33" d="100"/>
      </p:scale>
      <p:origin x="0" y="-24840"/>
    </p:cViewPr>
  </p:outlineViewPr>
  <p:notesTextViewPr>
    <p:cViewPr>
      <p:scale>
        <a:sx n="3" d="2"/>
        <a:sy n="3" d="2"/>
      </p:scale>
      <p:origin x="0" y="0"/>
    </p:cViewPr>
  </p:notesTextViewPr>
  <p:sorterViewPr>
    <p:cViewPr>
      <p:scale>
        <a:sx n="75" d="100"/>
        <a:sy n="75" d="100"/>
      </p:scale>
      <p:origin x="0" y="-9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run time has chosen the </a:t>
            </a:r>
            <a:r>
              <a:rPr lang="en-US"/>
              <a:t>indicated promise.</a:t>
            </a:r>
            <a:endParaRPr lang="en-US" dirty="0"/>
          </a:p>
        </p:txBody>
      </p:sp>
    </p:spTree>
    <p:extLst>
      <p:ext uri="{BB962C8B-B14F-4D97-AF65-F5344CB8AC3E}">
        <p14:creationId xmlns:p14="http://schemas.microsoft.com/office/powerpoint/2010/main" val="179307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15566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bigger picture, showing the promise that called example(1).  Notice that "more code" (the code following the call to example(1)) is the next thing to be executed. </a:t>
            </a:r>
          </a:p>
          <a:p>
            <a:endParaRPr lang="en-US" dirty="0"/>
          </a:p>
          <a:p>
            <a:r>
              <a:rPr lang="en-US" dirty="0"/>
              <a:t>p1 will be selected for execution sometime after p0 is finished.  It might be the next thing executed after p0 finishes, or there might be other ready (green) promises in the pool, and the runtime selects one of them instead.  But p1 is guaranteed to run eventually.</a:t>
            </a:r>
          </a:p>
        </p:txBody>
      </p:sp>
    </p:spTree>
    <p:extLst>
      <p:ext uri="{BB962C8B-B14F-4D97-AF65-F5344CB8AC3E}">
        <p14:creationId xmlns:p14="http://schemas.microsoft.com/office/powerpoint/2010/main" val="429801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bound </a:t>
            </a:r>
            <a:r>
              <a:rPr lang="en-US" dirty="0" err="1"/>
              <a:t>somePromise</a:t>
            </a:r>
            <a:r>
              <a:rPr lang="en-US" dirty="0"/>
              <a:t>(n) to a promise that does nothing but succeeds with n. (You can look at the code in the Examples package, which is linked on the module page for this module.)</a:t>
            </a:r>
          </a:p>
          <a:p>
            <a:r>
              <a:rPr lang="en-US" dirty="0"/>
              <a:t>&lt;DO AS LIVE DEMO&gt;</a:t>
            </a:r>
          </a:p>
        </p:txBody>
      </p:sp>
    </p:spTree>
    <p:extLst>
      <p:ext uri="{BB962C8B-B14F-4D97-AF65-F5344CB8AC3E}">
        <p14:creationId xmlns:p14="http://schemas.microsoft.com/office/powerpoint/2010/main" val="3942755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AS LIVE DEMO.</a:t>
            </a:r>
          </a:p>
          <a:p>
            <a:r>
              <a:rPr lang="en-US" dirty="0"/>
              <a:t>Observe that each call to example puts a promise into the pool and immediately returns.  </a:t>
            </a:r>
          </a:p>
          <a:p>
            <a:r>
              <a:rPr lang="en-US" dirty="0"/>
              <a:t>The '</a:t>
            </a:r>
            <a:r>
              <a:rPr lang="en-US" dirty="0" err="1"/>
              <a:t>doThisLaters</a:t>
            </a:r>
            <a:r>
              <a:rPr lang="en-US" dirty="0"/>
              <a:t>' only get done after the main promise has finished.   Here the promises are executed in the order they were inserted into the pool, but that's not true in general.</a:t>
            </a:r>
          </a:p>
        </p:txBody>
      </p:sp>
    </p:spTree>
    <p:extLst>
      <p:ext uri="{BB962C8B-B14F-4D97-AF65-F5344CB8AC3E}">
        <p14:creationId xmlns:p14="http://schemas.microsoft.com/office/powerpoint/2010/main" val="1948105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main() returns a promise.  The console.log gets executed, and then the system goes back and executes the promise that main() created.   The awaits force these promises to be created sequentially: the promise for example(2) isn't even created until example(1) is finished.</a:t>
            </a:r>
          </a:p>
        </p:txBody>
      </p:sp>
    </p:spTree>
    <p:extLst>
      <p:ext uri="{BB962C8B-B14F-4D97-AF65-F5344CB8AC3E}">
        <p14:creationId xmlns:p14="http://schemas.microsoft.com/office/powerpoint/2010/main" val="2344560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takes a list of promises, and succeeds when all of the promises in the list have succeeded. This gives us the ability to do a fork/join.</a:t>
            </a:r>
          </a:p>
          <a:p>
            <a:endParaRPr lang="en-US" dirty="0"/>
          </a:p>
          <a:p>
            <a:r>
              <a:rPr lang="en-US" dirty="0"/>
              <a:t>We rely on the runtime or the browser to run these promises concurrently if possible-- we'll see this momentarily.</a:t>
            </a:r>
          </a:p>
        </p:txBody>
      </p:sp>
    </p:spTree>
    <p:extLst>
      <p:ext uri="{BB962C8B-B14F-4D97-AF65-F5344CB8AC3E}">
        <p14:creationId xmlns:p14="http://schemas.microsoft.com/office/powerpoint/2010/main" val="415482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 just as in our previous examples.</a:t>
            </a:r>
          </a:p>
        </p:txBody>
      </p:sp>
    </p:spTree>
    <p:extLst>
      <p:ext uri="{BB962C8B-B14F-4D97-AF65-F5344CB8AC3E}">
        <p14:creationId xmlns:p14="http://schemas.microsoft.com/office/powerpoint/2010/main" val="710289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some of our previous examples again, this time with a live http request running as non-blocking IO.</a:t>
            </a:r>
          </a:p>
          <a:p>
            <a:endParaRPr lang="en-US" dirty="0"/>
          </a:p>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starts the requests and then finishes.  Note that the transmission is out-of-order:  Request 3 evidently reached the server before Request 1.  The responses are handled in the order they are received.</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1" dirty="0"/>
              <a:t>await</a:t>
            </a:r>
            <a:r>
              <a:rPr lang="en-US" dirty="0"/>
              <a:t>,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  Note that the requests are sent in order (1,2,3), but the server report shows that they were not received in order (2,1,3). </a:t>
            </a:r>
          </a:p>
        </p:txBody>
      </p:sp>
    </p:spTree>
    <p:extLst>
      <p:ext uri="{BB962C8B-B14F-4D97-AF65-F5344CB8AC3E}">
        <p14:creationId xmlns:p14="http://schemas.microsoft.com/office/powerpoint/2010/main" val="3451085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45</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(Adeel, I've kept this slide here in case you want to use it.)</a:t>
            </a:r>
          </a:p>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onto the stack as a callback.</a:t>
            </a:r>
          </a:p>
          <a:p>
            <a:r>
              <a:rPr lang="en-US" dirty="0"/>
              <a:t>Then they are picked up by the event loop one by one.</a:t>
            </a:r>
          </a:p>
          <a:p>
            <a:endParaRPr lang="en-US" dirty="0"/>
          </a:p>
          <a:p>
            <a:r>
              <a:rPr lang="en-US" dirty="0"/>
              <a:t>Try this http://latentflip.com/loupe </a:t>
            </a:r>
          </a:p>
          <a:p>
            <a:endParaRPr lang="en-US" dirty="0"/>
          </a:p>
          <a:p>
            <a:r>
              <a:rPr lang="en-US" b="1" dirty="0"/>
              <a:t>APIs which use the thread pool:</a:t>
            </a:r>
            <a:endParaRPr lang="en-US" dirty="0"/>
          </a:p>
          <a:p>
            <a:pPr>
              <a:buFont typeface="Arial" panose="020B0604020202020204" pitchFamily="34" charset="0"/>
              <a:buChar char="•"/>
            </a:pPr>
            <a:r>
              <a:rPr lang="en-US" dirty="0"/>
              <a:t>Every filesystem operation (fs module)</a:t>
            </a:r>
          </a:p>
          <a:p>
            <a:pPr>
              <a:buFont typeface="Arial" panose="020B0604020202020204" pitchFamily="34" charset="0"/>
              <a:buChar char="•"/>
            </a:pPr>
            <a:r>
              <a:rPr lang="en-US" dirty="0" err="1"/>
              <a:t>dns.lookup</a:t>
            </a:r>
            <a:endParaRPr lang="en-US" dirty="0"/>
          </a:p>
          <a:p>
            <a:pPr>
              <a:buFont typeface="Arial" panose="020B0604020202020204" pitchFamily="34" charset="0"/>
              <a:buChar char="•"/>
            </a:pPr>
            <a:r>
              <a:rPr lang="en-US" dirty="0"/>
              <a:t>Pipes (edge cases)</a:t>
            </a:r>
          </a:p>
          <a:p>
            <a:r>
              <a:rPr lang="en-US" b="1" dirty="0"/>
              <a:t>APIs which are backed by kernel async operations:</a:t>
            </a:r>
            <a:endParaRPr lang="en-US" dirty="0"/>
          </a:p>
          <a:p>
            <a:pPr>
              <a:buFont typeface="Arial" panose="020B0604020202020204" pitchFamily="34" charset="0"/>
              <a:buChar char="•"/>
            </a:pPr>
            <a:r>
              <a:rPr lang="en-US" dirty="0"/>
              <a:t>TCP/UDP servers and clients</a:t>
            </a:r>
          </a:p>
          <a:p>
            <a:pPr>
              <a:buFont typeface="Arial" panose="020B0604020202020204" pitchFamily="34" charset="0"/>
              <a:buChar char="•"/>
            </a:pPr>
            <a:r>
              <a:rPr lang="en-US" dirty="0"/>
              <a:t>Pipes</a:t>
            </a:r>
          </a:p>
          <a:p>
            <a:pPr>
              <a:buFont typeface="Arial" panose="020B0604020202020204" pitchFamily="34" charset="0"/>
              <a:buChar char="•"/>
            </a:pPr>
            <a:r>
              <a:rPr lang="en-US" dirty="0" err="1"/>
              <a:t>dns.resolve</a:t>
            </a:r>
            <a:endParaRPr lang="en-US" dirty="0"/>
          </a:p>
          <a:p>
            <a:pPr>
              <a:buFont typeface="Arial" panose="020B0604020202020204" pitchFamily="34" charset="0"/>
              <a:buChar char="•"/>
            </a:pPr>
            <a:r>
              <a:rPr lang="en-US" dirty="0"/>
              <a:t>Child processes</a:t>
            </a:r>
          </a:p>
        </p:txBody>
      </p:sp>
    </p:spTree>
    <p:extLst>
      <p:ext uri="{BB962C8B-B14F-4D97-AF65-F5344CB8AC3E}">
        <p14:creationId xmlns:p14="http://schemas.microsoft.com/office/powerpoint/2010/main" val="11690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823654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p1, which is executing.  p2 is waiting for p1.  We have some other promises in the pool, some of which are ready, and others of which are waiting for other promises to complete.</a:t>
            </a:r>
          </a:p>
          <a:p>
            <a:r>
              <a:rPr lang="en-US" dirty="0"/>
              <a:t>We also have some promises that have already resolved.</a:t>
            </a:r>
          </a:p>
          <a:p>
            <a:endParaRPr lang="en-US" dirty="0"/>
          </a:p>
          <a:p>
            <a:r>
              <a:rPr lang="en-US" dirty="0"/>
              <a:t>The dashed arrows indicate the points in the overall flow of the program when the runtime treats the promise above it as "completed", that is: those are the points when the runtime (node.js or the browser) can switch from one promise to another.   For example, the arrow from p1 to p2 indicates that when p1 is finished, the runtime can switch to some other promise, as we shall see on the next slide.</a:t>
            </a:r>
          </a:p>
          <a:p>
            <a:br>
              <a:rPr lang="en-US" dirty="0"/>
            </a:br>
            <a:r>
              <a:rPr lang="en-US" dirty="0"/>
              <a:t>"run-to-completion" means that the runtime can't switch to some other promise until it reaches the dashed arrow.</a:t>
            </a:r>
          </a:p>
        </p:txBody>
      </p:sp>
    </p:spTree>
    <p:extLst>
      <p:ext uri="{BB962C8B-B14F-4D97-AF65-F5344CB8AC3E}">
        <p14:creationId xmlns:p14="http://schemas.microsoft.com/office/powerpoint/2010/main" val="2095779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p1 finishes, p2 becomes ready for execution.  But the node.js run time doesn't have to continue by executing p2.  It can choose any of the ready promises &lt;click&gt; to execute next.</a:t>
            </a:r>
          </a:p>
        </p:txBody>
      </p:sp>
    </p:spTree>
    <p:extLst>
      <p:ext uri="{BB962C8B-B14F-4D97-AF65-F5344CB8AC3E}">
        <p14:creationId xmlns:p14="http://schemas.microsoft.com/office/powerpoint/2010/main" val="15440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ngall.com/stork-png/download/31773"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What happens when p1 finishes?</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2" name="Star: 5 Points 1">
            <a:extLst>
              <a:ext uri="{FF2B5EF4-FFF2-40B4-BE49-F238E27FC236}">
                <a16:creationId xmlns:a16="http://schemas.microsoft.com/office/drawing/2014/main" id="{741496B2-FB48-BC7F-9ADF-0FE3FF15965F}"/>
              </a:ext>
            </a:extLst>
          </p:cNvPr>
          <p:cNvSpPr/>
          <p:nvPr/>
        </p:nvSpPr>
        <p:spPr>
          <a:xfrm>
            <a:off x="1436914" y="342900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3" name="Star: 5 Points 2">
            <a:extLst>
              <a:ext uri="{FF2B5EF4-FFF2-40B4-BE49-F238E27FC236}">
                <a16:creationId xmlns:a16="http://schemas.microsoft.com/office/drawing/2014/main" id="{F6BA8F24-A6E9-5294-805C-073B81AABB7C}"/>
              </a:ext>
            </a:extLst>
          </p:cNvPr>
          <p:cNvSpPr/>
          <p:nvPr/>
        </p:nvSpPr>
        <p:spPr>
          <a:xfrm>
            <a:off x="8359087" y="1261588"/>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6" name="Star: 5 Points 5">
            <a:extLst>
              <a:ext uri="{FF2B5EF4-FFF2-40B4-BE49-F238E27FC236}">
                <a16:creationId xmlns:a16="http://schemas.microsoft.com/office/drawing/2014/main" id="{5C1B171F-D8F5-CC29-14E4-FE0128C215E1}"/>
              </a:ext>
            </a:extLst>
          </p:cNvPr>
          <p:cNvSpPr/>
          <p:nvPr/>
        </p:nvSpPr>
        <p:spPr>
          <a:xfrm>
            <a:off x="4880922" y="131788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7" name="Star: 5 Points 6">
            <a:extLst>
              <a:ext uri="{FF2B5EF4-FFF2-40B4-BE49-F238E27FC236}">
                <a16:creationId xmlns:a16="http://schemas.microsoft.com/office/drawing/2014/main" id="{0991106E-E7AC-19D6-8CA5-55279A2C8367}"/>
              </a:ext>
            </a:extLst>
          </p:cNvPr>
          <p:cNvSpPr/>
          <p:nvPr/>
        </p:nvSpPr>
        <p:spPr>
          <a:xfrm>
            <a:off x="6611866" y="1259201"/>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36965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Here's one possibility</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205470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a:bodyPr>
          <a:lstStyle/>
          <a:p>
            <a:r>
              <a:rPr lang="en-US" dirty="0"/>
              <a:t>Along the way, it may create promises that can be run anytime after the current computation is completed (i.e. they are in the "ready" state)</a:t>
            </a:r>
          </a:p>
          <a:p>
            <a:r>
              <a:rPr lang="en-US" dirty="0"/>
              <a:t>It may also create promises that are in the "waiting" state-- waiting for some event, at which time they become "ready".</a:t>
            </a:r>
          </a:p>
          <a:p>
            <a:r>
              <a:rPr lang="en-US" dirty="0"/>
              <a:t>When the current computation is completed (that is, it reaches an </a:t>
            </a:r>
            <a:r>
              <a:rPr lang="en-US" dirty="0">
                <a:solidFill>
                  <a:srgbClr val="00B050"/>
                </a:solidFill>
              </a:rPr>
              <a:t>await</a:t>
            </a:r>
            <a:r>
              <a:rPr lang="en-US" dirty="0"/>
              <a:t> or its end), the operating system (e.g. node.js) chooses some "ready" process to become the next current computation.</a:t>
            </a:r>
          </a:p>
        </p:txBody>
      </p:sp>
    </p:spTree>
    <p:extLst>
      <p:ext uri="{BB962C8B-B14F-4D97-AF65-F5344CB8AC3E}">
        <p14:creationId xmlns:p14="http://schemas.microsoft.com/office/powerpoint/2010/main" val="18064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Where do promises come from?</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3"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Typescript has primitives that create promises.</a:t>
            </a:r>
          </a:p>
          <a:p>
            <a:pPr lvl="1"/>
            <a:r>
              <a:rPr lang="en-US" sz="2000" dirty="0"/>
              <a:t>But you will never do this</a:t>
            </a:r>
          </a:p>
          <a:p>
            <a:r>
              <a:rPr lang="en-US" sz="2000" dirty="0"/>
              <a:t>Some typescript libraries have API procedures that return promises</a:t>
            </a:r>
          </a:p>
          <a:p>
            <a:pPr lvl="1"/>
            <a:r>
              <a:rPr lang="en-US" sz="2000" dirty="0"/>
              <a:t>this is the usual way you'll get promises.</a:t>
            </a:r>
          </a:p>
          <a:p>
            <a:r>
              <a:rPr lang="en-US" sz="2000" dirty="0"/>
              <a:t>Most of the time, you'll be building new promises out of the ones that are given to you.</a:t>
            </a:r>
          </a:p>
          <a:p>
            <a:r>
              <a:rPr lang="en-US" sz="20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p:txBody>
          <a:bodyPr>
            <a:normAutofit/>
          </a:bodyPr>
          <a:lstStyle/>
          <a:p>
            <a:r>
              <a:rPr lang="en-US" b="1" dirty="0"/>
              <a:t>async/await</a:t>
            </a:r>
            <a:r>
              <a:rPr lang="en-US" dirty="0"/>
              <a:t> creates a pair of promises.</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166404" y="3429000"/>
            <a:ext cx="9258703" cy="3429000"/>
          </a:xfrm>
        </p:spPr>
        <p:txBody>
          <a:bodyPr>
            <a:normAutofit fontScale="92500" lnSpcReduction="20000"/>
          </a:bodyPr>
          <a:lstStyle/>
          <a:p>
            <a:pPr marL="457200" indent="-457200">
              <a:buFont typeface="+mj-lt"/>
              <a:buAutoNum type="arabicPeriod"/>
            </a:pPr>
            <a:r>
              <a:rPr lang="en-US" dirty="0"/>
              <a:t>When called, this procedure executes normally until it hits the </a:t>
            </a:r>
            <a:r>
              <a:rPr lang="en-US" b="1" dirty="0"/>
              <a:t>await</a:t>
            </a:r>
            <a:r>
              <a:rPr lang="en-US" dirty="0"/>
              <a:t>, printing out "</a:t>
            </a:r>
            <a:r>
              <a:rPr lang="en-US" dirty="0" err="1"/>
              <a:t>doThisNow</a:t>
            </a:r>
            <a:r>
              <a:rPr lang="en-US" dirty="0"/>
              <a:t>" and binding p1 to the value of </a:t>
            </a:r>
            <a:r>
              <a:rPr lang="en-US" b="1" dirty="0" err="1"/>
              <a:t>somePromise</a:t>
            </a:r>
            <a:r>
              <a:rPr lang="en-US" b="1" dirty="0"/>
              <a:t>()</a:t>
            </a:r>
            <a:r>
              <a:rPr lang="en-US" dirty="0"/>
              <a:t>.</a:t>
            </a:r>
          </a:p>
          <a:p>
            <a:pPr marL="457200" indent="-457200">
              <a:buFont typeface="+mj-lt"/>
              <a:buAutoNum type="arabicPeriod"/>
            </a:pPr>
            <a:r>
              <a:rPr lang="en-US" dirty="0"/>
              <a:t>When it hits the await, it creates a new promise, containing everything after the await, and marks that promise as waiting for p1.</a:t>
            </a:r>
          </a:p>
          <a:p>
            <a:pPr marL="457200" indent="-457200">
              <a:buFont typeface="+mj-lt"/>
              <a:buAutoNum type="arabicPeriod"/>
            </a:pPr>
            <a:r>
              <a:rPr lang="en-US" dirty="0"/>
              <a:t>It puts p1 (now with the yellow promise attached) into the promise pool. The yellow code is blocked.</a:t>
            </a:r>
          </a:p>
          <a:p>
            <a:pPr marL="457200" indent="-457200">
              <a:buFont typeface="+mj-lt"/>
              <a:buAutoNum type="arabicPeriod"/>
            </a:pPr>
            <a:r>
              <a:rPr lang="en-US" dirty="0"/>
              <a:t>The call to example(n) returns with the value of p1 (a promise)</a:t>
            </a:r>
          </a:p>
          <a:p>
            <a:pPr marL="457200" indent="-457200">
              <a:buFont typeface="+mj-lt"/>
              <a:buAutoNum type="arabicPeriod"/>
            </a:pPr>
            <a:r>
              <a:rPr lang="en-US" dirty="0"/>
              <a:t>The caller of example(n) then continues its execution</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60837FA-52D5-16CE-D467-B827A3F4432E}"/>
              </a:ext>
            </a:extLst>
          </p:cNvPr>
          <p:cNvSpPr txBox="1"/>
          <p:nvPr/>
        </p:nvSpPr>
        <p:spPr>
          <a:xfrm>
            <a:off x="271498" y="1490008"/>
            <a:ext cx="10515601"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a:t>
            </a:r>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n:number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doThisNow</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n);</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highlight>
                  <a:srgbClr val="00FF00"/>
                </a:highlight>
                <a:latin typeface="Consolas" panose="020B0609020204030204" pitchFamily="49" charset="0"/>
              </a:rPr>
              <a:t>somePromise</a:t>
            </a:r>
            <a:r>
              <a:rPr lang="en-US" sz="2000" b="0" dirty="0">
                <a:solidFill>
                  <a:srgbClr val="000000"/>
                </a:solidFill>
                <a:effectLst/>
                <a:highlight>
                  <a:srgbClr val="00FF00"/>
                </a:highligh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const</a:t>
            </a:r>
            <a:r>
              <a:rPr lang="en-US" sz="2000" b="0" dirty="0">
                <a:solidFill>
                  <a:srgbClr val="000000"/>
                </a:solidFill>
                <a:effectLst/>
                <a:highlight>
                  <a:srgbClr val="FFFF00"/>
                </a:highlight>
                <a:latin typeface="Consolas" panose="020B0609020204030204" pitchFamily="49" charset="0"/>
              </a:rPr>
              <a:t> response = </a:t>
            </a:r>
            <a:r>
              <a:rPr lang="en-US" sz="2000" b="0" dirty="0">
                <a:solidFill>
                  <a:srgbClr val="0000FF"/>
                </a:solidFill>
                <a:effectLst/>
                <a:highlight>
                  <a:srgbClr val="FFFF00"/>
                </a:highlight>
                <a:latin typeface="Consolas" panose="020B0609020204030204" pitchFamily="49" charset="0"/>
              </a:rPr>
              <a:t>await</a:t>
            </a:r>
            <a:r>
              <a:rPr lang="en-US" sz="2000" b="0" dirty="0">
                <a:solidFill>
                  <a:srgbClr val="000000"/>
                </a:solidFill>
                <a:effectLst/>
                <a:highlight>
                  <a:srgbClr val="FFFF00"/>
                </a:highlight>
                <a:latin typeface="Consolas" panose="020B0609020204030204" pitchFamily="49" charset="0"/>
              </a:rPr>
              <a:t> p1</a:t>
            </a:r>
          </a:p>
          <a:p>
            <a:pPr algn="l"/>
            <a:r>
              <a:rPr lang="en-US" sz="2000" b="0" dirty="0">
                <a:solidFill>
                  <a:srgbClr val="000000"/>
                </a:solidFill>
                <a:effectLst/>
                <a:highlight>
                  <a:srgbClr val="FFFF00"/>
                </a:highlight>
                <a:latin typeface="Consolas" panose="020B0609020204030204" pitchFamily="49" charset="0"/>
              </a:rPr>
              <a:t>    console.log(</a:t>
            </a:r>
            <a:r>
              <a:rPr lang="en-US" sz="2000" b="0" dirty="0">
                <a:solidFill>
                  <a:srgbClr val="A31515"/>
                </a:solidFill>
                <a:effectLst/>
                <a:highlight>
                  <a:srgbClr val="FFFF00"/>
                </a:highlight>
                <a:latin typeface="Consolas" panose="020B0609020204030204" pitchFamily="49" charset="0"/>
              </a:rPr>
              <a:t>"</a:t>
            </a:r>
            <a:r>
              <a:rPr lang="en-US" sz="2000" b="0" dirty="0" err="1">
                <a:solidFill>
                  <a:srgbClr val="A31515"/>
                </a:solidFill>
                <a:effectLst/>
                <a:highlight>
                  <a:srgbClr val="FFFF00"/>
                </a:highlight>
                <a:latin typeface="Consolas" panose="020B0609020204030204" pitchFamily="49" charset="0"/>
              </a:rPr>
              <a:t>doThisLater</a:t>
            </a:r>
            <a:r>
              <a:rPr lang="en-US" sz="2000" b="0" dirty="0">
                <a:solidFill>
                  <a:srgbClr val="A31515"/>
                </a:solidFill>
                <a:effectLst/>
                <a:highlight>
                  <a:srgbClr val="FFFF00"/>
                </a:highlight>
                <a:latin typeface="Consolas" panose="020B0609020204030204" pitchFamily="49" charset="0"/>
              </a:rPr>
              <a:t>"</a:t>
            </a:r>
            <a:r>
              <a:rPr lang="en-US" sz="2000" b="0" dirty="0">
                <a:solidFill>
                  <a:srgbClr val="000000"/>
                </a:solidFill>
                <a:effectLst/>
                <a:highlight>
                  <a:srgbClr val="FFFF00"/>
                </a:highlight>
                <a:latin typeface="Consolas" panose="020B0609020204030204" pitchFamily="49" charset="0"/>
              </a:rPr>
              <a:t>, n);</a:t>
            </a:r>
          </a:p>
          <a:p>
            <a:pPr algn="l"/>
            <a:r>
              <a:rPr lang="en-US" sz="2000" b="0" dirty="0">
                <a:solidFill>
                  <a:srgbClr val="0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grpSp>
        <p:nvGrpSpPr>
          <p:cNvPr id="8" name="Group 7">
            <a:extLst>
              <a:ext uri="{FF2B5EF4-FFF2-40B4-BE49-F238E27FC236}">
                <a16:creationId xmlns:a16="http://schemas.microsoft.com/office/drawing/2014/main" id="{C83F7A11-0491-9D94-C84E-2ACD1CFB56F3}"/>
              </a:ext>
            </a:extLst>
          </p:cNvPr>
          <p:cNvGrpSpPr/>
          <p:nvPr/>
        </p:nvGrpSpPr>
        <p:grpSpPr>
          <a:xfrm>
            <a:off x="9517575" y="1845354"/>
            <a:ext cx="2325236" cy="2722123"/>
            <a:chOff x="8943975" y="2116577"/>
            <a:chExt cx="2325236" cy="2722123"/>
          </a:xfrm>
        </p:grpSpPr>
        <p:sp>
          <p:nvSpPr>
            <p:cNvPr id="5" name="Rectangle 4">
              <a:extLst>
                <a:ext uri="{FF2B5EF4-FFF2-40B4-BE49-F238E27FC236}">
                  <a16:creationId xmlns:a16="http://schemas.microsoft.com/office/drawing/2014/main" id="{6E50B55C-3D1C-6F50-6C17-474DB1D3DDD4}"/>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7" name="Rectangle 6">
              <a:extLst>
                <a:ext uri="{FF2B5EF4-FFF2-40B4-BE49-F238E27FC236}">
                  <a16:creationId xmlns:a16="http://schemas.microsoft.com/office/drawing/2014/main" id="{D1A340D3-348F-25EE-FD5D-777B48B97B12}"/>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9" name="Straight Arrow Connector 8">
              <a:extLst>
                <a:ext uri="{FF2B5EF4-FFF2-40B4-BE49-F238E27FC236}">
                  <a16:creationId xmlns:a16="http://schemas.microsoft.com/office/drawing/2014/main" id="{A73F1E45-4C9E-6293-8011-BF5E2FE81CE9}"/>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Arrow: Right 9">
            <a:extLst>
              <a:ext uri="{FF2B5EF4-FFF2-40B4-BE49-F238E27FC236}">
                <a16:creationId xmlns:a16="http://schemas.microsoft.com/office/drawing/2014/main" id="{0894D4E1-7DC6-F727-4E56-DEAFFF1A26FC}"/>
              </a:ext>
            </a:extLst>
          </p:cNvPr>
          <p:cNvSpPr/>
          <p:nvPr/>
        </p:nvSpPr>
        <p:spPr>
          <a:xfrm>
            <a:off x="7488455" y="2596521"/>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651548" y="176984"/>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asyncExample.ts</a:t>
            </a:r>
            <a:endParaRPr lang="en-US" sz="2400" dirty="0">
              <a:solidFill>
                <a:schemeClr val="tx1"/>
              </a:solidFill>
            </a:endParaRPr>
          </a:p>
        </p:txBody>
      </p:sp>
    </p:spTree>
    <p:extLst>
      <p:ext uri="{BB962C8B-B14F-4D97-AF65-F5344CB8AC3E}">
        <p14:creationId xmlns:p14="http://schemas.microsoft.com/office/powerpoint/2010/main" val="222594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bigger picture</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0867395-63EE-BC27-2C82-5FBE8C961787}"/>
              </a:ext>
            </a:extLst>
          </p:cNvPr>
          <p:cNvSpPr/>
          <p:nvPr/>
        </p:nvSpPr>
        <p:spPr>
          <a:xfrm>
            <a:off x="801696" y="208403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r>
              <a:rPr lang="en-US" sz="1400" dirty="0">
                <a:solidFill>
                  <a:schemeClr val="tx1"/>
                </a:solidFill>
                <a:latin typeface="Consolas" panose="020B0609020204030204" pitchFamily="49" charset="0"/>
              </a:rPr>
              <a:t>example(1);</a:t>
            </a: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grpSp>
        <p:nvGrpSpPr>
          <p:cNvPr id="2" name="Group 1">
            <a:extLst>
              <a:ext uri="{FF2B5EF4-FFF2-40B4-BE49-F238E27FC236}">
                <a16:creationId xmlns:a16="http://schemas.microsoft.com/office/drawing/2014/main" id="{0FA091F7-F34A-0DDE-0CB5-6D467C77A0F5}"/>
              </a:ext>
            </a:extLst>
          </p:cNvPr>
          <p:cNvGrpSpPr/>
          <p:nvPr/>
        </p:nvGrpSpPr>
        <p:grpSpPr>
          <a:xfrm>
            <a:off x="8354957" y="2290522"/>
            <a:ext cx="2325236" cy="2722123"/>
            <a:chOff x="8943975" y="2116577"/>
            <a:chExt cx="2325236" cy="2722123"/>
          </a:xfrm>
        </p:grpSpPr>
        <p:sp>
          <p:nvSpPr>
            <p:cNvPr id="3" name="Rectangle 2">
              <a:extLst>
                <a:ext uri="{FF2B5EF4-FFF2-40B4-BE49-F238E27FC236}">
                  <a16:creationId xmlns:a16="http://schemas.microsoft.com/office/drawing/2014/main" id="{F4D46739-CD08-9098-DC1B-264D4AA3F38E}"/>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6" name="Rectangle 5">
              <a:extLst>
                <a:ext uri="{FF2B5EF4-FFF2-40B4-BE49-F238E27FC236}">
                  <a16:creationId xmlns:a16="http://schemas.microsoft.com/office/drawing/2014/main" id="{339257FA-0E27-6A1D-28F8-2C246E146C1C}"/>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7" name="Straight Arrow Connector 6">
              <a:extLst>
                <a:ext uri="{FF2B5EF4-FFF2-40B4-BE49-F238E27FC236}">
                  <a16:creationId xmlns:a16="http://schemas.microsoft.com/office/drawing/2014/main" id="{D93EFCF8-5D65-9B3F-A179-D39FEFF01638}"/>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8A348B3E-5828-9FBF-0E40-84B6E5A7D278}"/>
              </a:ext>
            </a:extLst>
          </p:cNvPr>
          <p:cNvSpPr/>
          <p:nvPr/>
        </p:nvSpPr>
        <p:spPr>
          <a:xfrm>
            <a:off x="6096000" y="209204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endParaRPr lang="en-US" sz="1400" dirty="0">
              <a:solidFill>
                <a:schemeClr val="tx1"/>
              </a:solidFill>
              <a:latin typeface="Consolas" panose="020B0609020204030204" pitchFamily="49" charset="0"/>
            </a:endParaRP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sp>
        <p:nvSpPr>
          <p:cNvPr id="9" name="Arrow: Right 8">
            <a:extLst>
              <a:ext uri="{FF2B5EF4-FFF2-40B4-BE49-F238E27FC236}">
                <a16:creationId xmlns:a16="http://schemas.microsoft.com/office/drawing/2014/main" id="{F1B0AA3A-B5E8-9306-28E7-26241C191497}"/>
              </a:ext>
            </a:extLst>
          </p:cNvPr>
          <p:cNvSpPr/>
          <p:nvPr/>
        </p:nvSpPr>
        <p:spPr>
          <a:xfrm>
            <a:off x="3646577" y="3206416"/>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0" name="Rectangle: Rounded Corners 9">
            <a:extLst>
              <a:ext uri="{FF2B5EF4-FFF2-40B4-BE49-F238E27FC236}">
                <a16:creationId xmlns:a16="http://schemas.microsoft.com/office/drawing/2014/main" id="{FD3F3075-D2F6-BCCC-6388-2641C6E92C17}"/>
              </a:ext>
            </a:extLst>
          </p:cNvPr>
          <p:cNvSpPr/>
          <p:nvPr/>
        </p:nvSpPr>
        <p:spPr>
          <a:xfrm>
            <a:off x="5935851" y="3651584"/>
            <a:ext cx="1396791" cy="579453"/>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C2ED10A4-5FC8-6E0B-A39D-9B1AB3BD5D23}"/>
              </a:ext>
            </a:extLst>
          </p:cNvPr>
          <p:cNvSpPr txBox="1"/>
          <p:nvPr/>
        </p:nvSpPr>
        <p:spPr>
          <a:xfrm>
            <a:off x="2223444" y="5698445"/>
            <a:ext cx="6771429" cy="1075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rPr>
              <a:t>"more code" is executed next (“Run to Completion”); meanwhile, p1 is waiting to be selected. </a:t>
            </a:r>
          </a:p>
        </p:txBody>
      </p:sp>
      <p:cxnSp>
        <p:nvCxnSpPr>
          <p:cNvPr id="13" name="Straight Arrow Connector 12">
            <a:extLst>
              <a:ext uri="{FF2B5EF4-FFF2-40B4-BE49-F238E27FC236}">
                <a16:creationId xmlns:a16="http://schemas.microsoft.com/office/drawing/2014/main" id="{99D1C46C-8DC0-4BA5-6332-5F20DB6BD926}"/>
              </a:ext>
            </a:extLst>
          </p:cNvPr>
          <p:cNvCxnSpPr>
            <a:cxnSpLocks/>
          </p:cNvCxnSpPr>
          <p:nvPr/>
        </p:nvCxnSpPr>
        <p:spPr>
          <a:xfrm flipV="1">
            <a:off x="3616880" y="4231037"/>
            <a:ext cx="2318971" cy="17059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80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p:txBody>
          <a:bodyPr/>
          <a:lstStyle/>
          <a:p>
            <a:r>
              <a:rPr lang="en-US" dirty="0"/>
              <a:t>Simplest example</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6429074" y="3414762"/>
            <a:ext cx="5554579" cy="3089219"/>
          </a:xfrm>
          <a:ln>
            <a:solidFill>
              <a:schemeClr val="tx1"/>
            </a:solidFill>
          </a:ln>
        </p:spPr>
        <p:txBody>
          <a:bodyPr anchor="ctr">
            <a:normAutofit/>
          </a:bodyPr>
          <a:lstStyle/>
          <a:p>
            <a:pPr marL="0" indent="0">
              <a:buNone/>
            </a:pPr>
            <a:r>
              <a:rPr lang="en-US" dirty="0"/>
              <a:t>$ </a:t>
            </a:r>
            <a:r>
              <a:rPr lang="en-US" dirty="0" err="1"/>
              <a:t>npx</a:t>
            </a:r>
            <a:r>
              <a:rPr lang="en-US" dirty="0"/>
              <a:t> </a:t>
            </a:r>
            <a:r>
              <a:rPr lang="en-US" dirty="0" err="1"/>
              <a:t>ts</a:t>
            </a:r>
            <a:r>
              <a:rPr lang="en-US" dirty="0"/>
              <a:t>-node example1.ts </a:t>
            </a:r>
          </a:p>
          <a:p>
            <a:pPr marL="0" indent="0">
              <a:buNone/>
            </a:pPr>
            <a:r>
              <a:rPr lang="en-US" dirty="0"/>
              <a:t>starting main</a:t>
            </a:r>
          </a:p>
          <a:p>
            <a:pPr marL="0" indent="0">
              <a:buNone/>
            </a:pPr>
            <a:r>
              <a:rPr lang="en-US" dirty="0" err="1"/>
              <a:t>doThisNow</a:t>
            </a:r>
            <a:r>
              <a:rPr lang="en-US" dirty="0"/>
              <a:t> 1</a:t>
            </a:r>
          </a:p>
          <a:p>
            <a:pPr marL="0" indent="0">
              <a:buNone/>
            </a:pPr>
            <a:r>
              <a:rPr lang="en-US" dirty="0"/>
              <a:t>main finished</a:t>
            </a:r>
          </a:p>
          <a:p>
            <a:pPr marL="0" indent="0">
              <a:buNone/>
            </a:pPr>
            <a:endParaRPr lang="en-US" dirty="0"/>
          </a:p>
          <a:p>
            <a:pPr marL="0" indent="0">
              <a:buNone/>
            </a:pPr>
            <a:r>
              <a:rPr lang="en-US" dirty="0" err="1"/>
              <a:t>doThisLater</a:t>
            </a:r>
            <a:r>
              <a:rPr lang="en-US" dirty="0"/>
              <a:t> 1</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B9E83AB-9C01-479B-E254-1A31B0CFBD13}"/>
              </a:ext>
            </a:extLst>
          </p:cNvPr>
          <p:cNvSpPr txBox="1"/>
          <p:nvPr/>
        </p:nvSpPr>
        <p:spPr>
          <a:xfrm>
            <a:off x="7170821" y="169996"/>
            <a:ext cx="4886124" cy="203132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example(</a:t>
            </a:r>
            <a:r>
              <a:rPr lang="en-US" sz="1800" b="0" dirty="0" err="1">
                <a:solidFill>
                  <a:srgbClr val="000000"/>
                </a:solidFill>
                <a:effectLst/>
                <a:latin typeface="Consolas" panose="020B0609020204030204" pitchFamily="49" charset="0"/>
              </a:rPr>
              <a:t>n:number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doThisNow</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n);</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p1 = </a:t>
            </a:r>
            <a:r>
              <a:rPr lang="en-US" sz="1800" b="0" dirty="0" err="1">
                <a:solidFill>
                  <a:srgbClr val="000000"/>
                </a:solidFill>
                <a:effectLst/>
                <a:highlight>
                  <a:srgbClr val="00FF00"/>
                </a:highlight>
                <a:latin typeface="Consolas" panose="020B0609020204030204" pitchFamily="49" charset="0"/>
              </a:rPr>
              <a:t>somePromise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FFFF00"/>
                </a:highlight>
                <a:latin typeface="Consolas" panose="020B0609020204030204" pitchFamily="49" charset="0"/>
              </a:rPr>
              <a:t>const</a:t>
            </a:r>
            <a:r>
              <a:rPr lang="en-US" sz="1800" b="0" dirty="0">
                <a:solidFill>
                  <a:srgbClr val="000000"/>
                </a:solidFill>
                <a:effectLst/>
                <a:highlight>
                  <a:srgbClr val="FFFF00"/>
                </a:highlight>
                <a:latin typeface="Consolas" panose="020B0609020204030204" pitchFamily="49" charset="0"/>
              </a:rPr>
              <a:t> response = </a:t>
            </a:r>
            <a:r>
              <a:rPr lang="en-US" sz="1800" b="0" dirty="0">
                <a:solidFill>
                  <a:srgbClr val="0000FF"/>
                </a:solidFill>
                <a:effectLst/>
                <a:highlight>
                  <a:srgbClr val="FFFF00"/>
                </a:highlight>
                <a:latin typeface="Consolas" panose="020B0609020204030204" pitchFamily="49" charset="0"/>
              </a:rPr>
              <a:t>await</a:t>
            </a:r>
            <a:r>
              <a:rPr lang="en-US" sz="1800" b="0" dirty="0">
                <a:solidFill>
                  <a:srgbClr val="000000"/>
                </a:solidFill>
                <a:effectLst/>
                <a:highlight>
                  <a:srgbClr val="FFFF00"/>
                </a:highlight>
                <a:latin typeface="Consolas" panose="020B0609020204030204" pitchFamily="49" charset="0"/>
              </a:rPr>
              <a:t> p1</a:t>
            </a:r>
          </a:p>
          <a:p>
            <a:pPr algn="l"/>
            <a:r>
              <a:rPr lang="en-US" sz="1800" b="0" dirty="0">
                <a:solidFill>
                  <a:srgbClr val="000000"/>
                </a:solidFill>
                <a:effectLst/>
                <a:highlight>
                  <a:srgbClr val="FFFF00"/>
                </a:highlight>
                <a:latin typeface="Consolas" panose="020B0609020204030204" pitchFamily="49" charset="0"/>
              </a:rPr>
              <a:t>    console.log(</a:t>
            </a:r>
            <a:r>
              <a:rPr lang="en-US" sz="1800" b="0" dirty="0">
                <a:solidFill>
                  <a:srgbClr val="A31515"/>
                </a:solidFill>
                <a:effectLst/>
                <a:highlight>
                  <a:srgbClr val="FFFF00"/>
                </a:highlight>
                <a:latin typeface="Consolas" panose="020B0609020204030204" pitchFamily="49" charset="0"/>
              </a:rPr>
              <a:t>"</a:t>
            </a:r>
            <a:r>
              <a:rPr lang="en-US" sz="1800" b="0" dirty="0" err="1">
                <a:solidFill>
                  <a:srgbClr val="A31515"/>
                </a:solidFill>
                <a:effectLst/>
                <a:highlight>
                  <a:srgbClr val="FFFF00"/>
                </a:highlight>
                <a:latin typeface="Consolas" panose="020B0609020204030204" pitchFamily="49" charset="0"/>
              </a:rPr>
              <a:t>doThisLater</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 n);</a:t>
            </a:r>
          </a:p>
          <a:p>
            <a:pPr algn="l"/>
            <a:r>
              <a:rPr lang="en-US" sz="1800"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582882" y="5902000"/>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
        <p:nvSpPr>
          <p:cNvPr id="6" name="TextBox 5">
            <a:extLst>
              <a:ext uri="{FF2B5EF4-FFF2-40B4-BE49-F238E27FC236}">
                <a16:creationId xmlns:a16="http://schemas.microsoft.com/office/drawing/2014/main" id="{2835DE73-A127-0753-86E7-7D5C35F1C90C}"/>
              </a:ext>
            </a:extLst>
          </p:cNvPr>
          <p:cNvSpPr txBox="1"/>
          <p:nvPr/>
        </p:nvSpPr>
        <p:spPr>
          <a:xfrm>
            <a:off x="735330" y="1618875"/>
            <a:ext cx="7176636"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asyncExample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"calling example(1)"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1821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1CEA-3066-30D9-7854-6C6BDEB03FB3}"/>
              </a:ext>
            </a:extLst>
          </p:cNvPr>
          <p:cNvSpPr>
            <a:spLocks noGrp="1"/>
          </p:cNvSpPr>
          <p:nvPr>
            <p:ph type="title"/>
          </p:nvPr>
        </p:nvSpPr>
        <p:spPr>
          <a:xfrm>
            <a:off x="838200" y="0"/>
            <a:ext cx="6689558" cy="1325563"/>
          </a:xfrm>
        </p:spPr>
        <p:txBody>
          <a:bodyPr>
            <a:normAutofit/>
          </a:bodyPr>
          <a:lstStyle/>
          <a:p>
            <a:r>
              <a:rPr lang="en-US" dirty="0"/>
              <a:t>You can start multiple threads</a:t>
            </a:r>
          </a:p>
        </p:txBody>
      </p:sp>
      <p:sp>
        <p:nvSpPr>
          <p:cNvPr id="3" name="Slide Number Placeholder 2">
            <a:extLst>
              <a:ext uri="{FF2B5EF4-FFF2-40B4-BE49-F238E27FC236}">
                <a16:creationId xmlns:a16="http://schemas.microsoft.com/office/drawing/2014/main" id="{1194B1E1-0ABD-F3C4-D509-735B0FB635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B10B6FC-CBB4-DDFA-ECA8-083A292551A0}"/>
              </a:ext>
            </a:extLst>
          </p:cNvPr>
          <p:cNvSpPr txBox="1"/>
          <p:nvPr/>
        </p:nvSpPr>
        <p:spPr>
          <a:xfrm>
            <a:off x="421105" y="1537117"/>
            <a:ext cx="7106653" cy="403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dirty="0">
              <a:solidFill>
                <a:schemeClr val="tx1"/>
              </a:solidFill>
            </a:endParaRPr>
          </a:p>
        </p:txBody>
      </p:sp>
      <p:sp>
        <p:nvSpPr>
          <p:cNvPr id="5" name="TextBox 4">
            <a:extLst>
              <a:ext uri="{FF2B5EF4-FFF2-40B4-BE49-F238E27FC236}">
                <a16:creationId xmlns:a16="http://schemas.microsoft.com/office/drawing/2014/main" id="{173CBFAD-7167-FA60-3769-128027AC27F6}"/>
              </a:ext>
            </a:extLst>
          </p:cNvPr>
          <p:cNvSpPr txBox="1"/>
          <p:nvPr/>
        </p:nvSpPr>
        <p:spPr>
          <a:xfrm>
            <a:off x="6543776" y="1537118"/>
            <a:ext cx="5470358" cy="3917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npx</a:t>
            </a:r>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ts</a:t>
            </a:r>
            <a:r>
              <a:rPr lang="en-US" sz="2400" dirty="0">
                <a:solidFill>
                  <a:schemeClr val="tx1"/>
                </a:solidFill>
                <a:latin typeface="Verdana" panose="020B0604030504040204" pitchFamily="34" charset="0"/>
                <a:ea typeface="Verdana" panose="020B0604030504040204" pitchFamily="34" charset="0"/>
              </a:rPr>
              <a:t>-node example2.ts</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3</a:t>
            </a:r>
          </a:p>
          <a:p>
            <a:pPr algn="l"/>
            <a:r>
              <a:rPr lang="en-US" sz="2400" dirty="0">
                <a:solidFill>
                  <a:schemeClr val="tx1"/>
                </a:solidFill>
                <a:latin typeface="Verdana" panose="020B0604030504040204" pitchFamily="34" charset="0"/>
                <a:ea typeface="Verdana" panose="020B0604030504040204" pitchFamily="34" charset="0"/>
              </a:rPr>
              <a:t>main finished</a:t>
            </a:r>
          </a:p>
          <a:p>
            <a:pPr algn="l"/>
            <a:endParaRPr lang="en-US" sz="2400" dirty="0">
              <a:solidFill>
                <a:schemeClr val="tx1"/>
              </a:solidFill>
              <a:latin typeface="Verdana" panose="020B0604030504040204" pitchFamily="34" charset="0"/>
              <a:ea typeface="Verdana" panose="020B0604030504040204" pitchFamily="34" charset="0"/>
            </a:endParaRP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3</a:t>
            </a:r>
          </a:p>
        </p:txBody>
      </p:sp>
      <p:sp>
        <p:nvSpPr>
          <p:cNvPr id="7" name="Rectangle: Rounded Corners 6">
            <a:extLst>
              <a:ext uri="{FF2B5EF4-FFF2-40B4-BE49-F238E27FC236}">
                <a16:creationId xmlns:a16="http://schemas.microsoft.com/office/drawing/2014/main" id="{FDAACDF5-98FD-3534-BB03-DB82A61601AA}"/>
              </a:ext>
            </a:extLst>
          </p:cNvPr>
          <p:cNvSpPr/>
          <p:nvPr/>
        </p:nvSpPr>
        <p:spPr>
          <a:xfrm>
            <a:off x="7807846" y="29707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/async-await/example2.ts</a:t>
            </a:r>
          </a:p>
        </p:txBody>
      </p:sp>
    </p:spTree>
    <p:extLst>
      <p:ext uri="{BB962C8B-B14F-4D97-AF65-F5344CB8AC3E}">
        <p14:creationId xmlns:p14="http://schemas.microsoft.com/office/powerpoint/2010/main" val="32597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160B67-2509-D17B-1138-6F85570741E5}"/>
              </a:ext>
            </a:extLst>
          </p:cNvPr>
          <p:cNvSpPr>
            <a:spLocks noGrp="1"/>
          </p:cNvSpPr>
          <p:nvPr>
            <p:ph type="title"/>
          </p:nvPr>
        </p:nvSpPr>
        <p:spPr>
          <a:xfrm>
            <a:off x="838200" y="18255"/>
            <a:ext cx="6603332" cy="1325563"/>
          </a:xfrm>
        </p:spPr>
        <p:txBody>
          <a:bodyPr>
            <a:normAutofit fontScale="90000"/>
          </a:bodyPr>
          <a:lstStyle/>
          <a:p>
            <a:r>
              <a:rPr lang="en-US" dirty="0"/>
              <a:t>Use await to make promises execute sequentially</a:t>
            </a:r>
          </a:p>
        </p:txBody>
      </p:sp>
      <p:sp>
        <p:nvSpPr>
          <p:cNvPr id="2" name="Slide Number Placeholder 1">
            <a:extLst>
              <a:ext uri="{FF2B5EF4-FFF2-40B4-BE49-F238E27FC236}">
                <a16:creationId xmlns:a16="http://schemas.microsoft.com/office/drawing/2014/main" id="{63DECB98-DC52-A220-52BC-98EE9F26FE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70D3A2-1A64-5CA7-9115-F91414A21756}"/>
              </a:ext>
            </a:extLst>
          </p:cNvPr>
          <p:cNvSpPr txBox="1"/>
          <p:nvPr/>
        </p:nvSpPr>
        <p:spPr>
          <a:xfrm>
            <a:off x="340895" y="1612111"/>
            <a:ext cx="7100637"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FB831C62-F6AA-046A-4319-6A36C326E34E}"/>
              </a:ext>
            </a:extLst>
          </p:cNvPr>
          <p:cNvSpPr txBox="1"/>
          <p:nvPr/>
        </p:nvSpPr>
        <p:spPr>
          <a:xfrm>
            <a:off x="6460958" y="1795387"/>
            <a:ext cx="4892842" cy="4106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 </a:t>
            </a:r>
            <a:r>
              <a:rPr lang="en-US" sz="2400" dirty="0" err="1">
                <a:solidFill>
                  <a:schemeClr val="tx1"/>
                </a:solidFill>
              </a:rPr>
              <a:t>npx</a:t>
            </a:r>
            <a:r>
              <a:rPr lang="en-US" sz="2400" dirty="0">
                <a:solidFill>
                  <a:schemeClr val="tx1"/>
                </a:solidFill>
              </a:rPr>
              <a:t> </a:t>
            </a:r>
            <a:r>
              <a:rPr lang="en-US" sz="2400" dirty="0" err="1">
                <a:solidFill>
                  <a:schemeClr val="tx1"/>
                </a:solidFill>
              </a:rPr>
              <a:t>ts</a:t>
            </a:r>
            <a:r>
              <a:rPr lang="en-US" sz="2400" dirty="0">
                <a:solidFill>
                  <a:schemeClr val="tx1"/>
                </a:solidFill>
              </a:rPr>
              <a:t>-node example3.ts</a:t>
            </a:r>
          </a:p>
          <a:p>
            <a:pPr algn="l"/>
            <a:r>
              <a:rPr lang="en-US" sz="2400" dirty="0" err="1">
                <a:solidFill>
                  <a:schemeClr val="tx1"/>
                </a:solidFill>
              </a:rPr>
              <a:t>doThisNow</a:t>
            </a:r>
            <a:r>
              <a:rPr lang="en-US" sz="2400" dirty="0">
                <a:solidFill>
                  <a:schemeClr val="tx1"/>
                </a:solidFill>
              </a:rPr>
              <a:t> 1</a:t>
            </a:r>
          </a:p>
          <a:p>
            <a:pPr algn="l"/>
            <a:r>
              <a:rPr lang="en-US" sz="2400" dirty="0" err="1">
                <a:solidFill>
                  <a:schemeClr val="tx1"/>
                </a:solidFill>
              </a:rPr>
              <a:t>doThisLater</a:t>
            </a:r>
            <a:r>
              <a:rPr lang="en-US" sz="2400" dirty="0">
                <a:solidFill>
                  <a:schemeClr val="tx1"/>
                </a:solidFill>
              </a:rPr>
              <a:t> 1</a:t>
            </a:r>
          </a:p>
          <a:p>
            <a:pPr algn="l"/>
            <a:r>
              <a:rPr lang="en-US" sz="2400" dirty="0" err="1">
                <a:solidFill>
                  <a:schemeClr val="tx1"/>
                </a:solidFill>
              </a:rPr>
              <a:t>doThisNow</a:t>
            </a:r>
            <a:r>
              <a:rPr lang="en-US" sz="2400" dirty="0">
                <a:solidFill>
                  <a:schemeClr val="tx1"/>
                </a:solidFill>
              </a:rPr>
              <a:t> 2</a:t>
            </a:r>
          </a:p>
          <a:p>
            <a:pPr algn="l"/>
            <a:r>
              <a:rPr lang="en-US" sz="2400" dirty="0" err="1">
                <a:solidFill>
                  <a:schemeClr val="tx1"/>
                </a:solidFill>
              </a:rPr>
              <a:t>doThisLater</a:t>
            </a:r>
            <a:r>
              <a:rPr lang="en-US" sz="2400" dirty="0">
                <a:solidFill>
                  <a:schemeClr val="tx1"/>
                </a:solidFill>
              </a:rPr>
              <a:t> 2</a:t>
            </a:r>
          </a:p>
          <a:p>
            <a:pPr algn="l"/>
            <a:r>
              <a:rPr lang="en-US" sz="2400" dirty="0" err="1">
                <a:solidFill>
                  <a:schemeClr val="tx1"/>
                </a:solidFill>
              </a:rPr>
              <a:t>doThisNow</a:t>
            </a:r>
            <a:r>
              <a:rPr lang="en-US" sz="2400" dirty="0">
                <a:solidFill>
                  <a:schemeClr val="tx1"/>
                </a:solidFill>
              </a:rPr>
              <a:t> 3</a:t>
            </a:r>
          </a:p>
          <a:p>
            <a:pPr algn="l"/>
            <a:r>
              <a:rPr lang="en-US" sz="2400" dirty="0" err="1">
                <a:solidFill>
                  <a:schemeClr val="tx1"/>
                </a:solidFill>
              </a:rPr>
              <a:t>doThisLater</a:t>
            </a:r>
            <a:r>
              <a:rPr lang="en-US" sz="2400" dirty="0">
                <a:solidFill>
                  <a:schemeClr val="tx1"/>
                </a:solidFill>
              </a:rPr>
              <a:t> 3</a:t>
            </a:r>
          </a:p>
          <a:p>
            <a:pPr algn="l"/>
            <a:r>
              <a:rPr lang="en-US" sz="2400" dirty="0">
                <a:solidFill>
                  <a:schemeClr val="tx1"/>
                </a:solidFill>
              </a:rPr>
              <a:t>main finished</a:t>
            </a:r>
          </a:p>
        </p:txBody>
      </p:sp>
      <p:sp>
        <p:nvSpPr>
          <p:cNvPr id="4" name="Rectangle: Rounded Corners 3">
            <a:extLst>
              <a:ext uri="{FF2B5EF4-FFF2-40B4-BE49-F238E27FC236}">
                <a16:creationId xmlns:a16="http://schemas.microsoft.com/office/drawing/2014/main" id="{3C64EC93-85B9-5965-EDF1-36405FDF8AC1}"/>
              </a:ext>
            </a:extLst>
          </p:cNvPr>
          <p:cNvSpPr/>
          <p:nvPr/>
        </p:nvSpPr>
        <p:spPr>
          <a:xfrm>
            <a:off x="7726656" y="28955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/async-await/example3.ts</a:t>
            </a:r>
          </a:p>
        </p:txBody>
      </p:sp>
    </p:spTree>
    <p:extLst>
      <p:ext uri="{BB962C8B-B14F-4D97-AF65-F5344CB8AC3E}">
        <p14:creationId xmlns:p14="http://schemas.microsoft.com/office/powerpoint/2010/main" val="201412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173D-5D9B-763D-3D98-34F5F1480C23}"/>
              </a:ext>
            </a:extLst>
          </p:cNvPr>
          <p:cNvSpPr>
            <a:spLocks noGrp="1"/>
          </p:cNvSpPr>
          <p:nvPr>
            <p:ph type="title"/>
          </p:nvPr>
        </p:nvSpPr>
        <p:spPr/>
        <p:txBody>
          <a:bodyPr/>
          <a:lstStyle/>
          <a:p>
            <a:r>
              <a:rPr lang="en-US" dirty="0"/>
              <a:t>Use </a:t>
            </a:r>
            <a:r>
              <a:rPr lang="en-US" dirty="0" err="1"/>
              <a:t>Promise.all</a:t>
            </a:r>
            <a:r>
              <a:rPr lang="en-US" dirty="0"/>
              <a:t> to synchronize on the completion of several promises</a:t>
            </a:r>
          </a:p>
        </p:txBody>
      </p:sp>
      <p:sp>
        <p:nvSpPr>
          <p:cNvPr id="3" name="Slide Number Placeholder 2">
            <a:extLst>
              <a:ext uri="{FF2B5EF4-FFF2-40B4-BE49-F238E27FC236}">
                <a16:creationId xmlns:a16="http://schemas.microsoft.com/office/drawing/2014/main" id="{751D7951-2020-B243-B54F-AC38477DD8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76F5E4-A6FE-69EB-E1C8-448980393E58}"/>
              </a:ext>
            </a:extLst>
          </p:cNvPr>
          <p:cNvSpPr txBox="1"/>
          <p:nvPr/>
        </p:nvSpPr>
        <p:spPr>
          <a:xfrm>
            <a:off x="1138990" y="1604899"/>
            <a:ext cx="9897978" cy="48320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started"</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 </a:t>
            </a:r>
          </a:p>
          <a:p>
            <a:pPr algn="l"/>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E471D34-C9C4-50CF-4C43-95DDF574AD7D}"/>
              </a:ext>
            </a:extLst>
          </p:cNvPr>
          <p:cNvSpPr txBox="1"/>
          <p:nvPr/>
        </p:nvSpPr>
        <p:spPr>
          <a:xfrm>
            <a:off x="7684169" y="1604899"/>
            <a:ext cx="4295274" cy="4653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rPr>
              <a:t>$ </a:t>
            </a:r>
            <a:r>
              <a:rPr lang="en-US" sz="2000" dirty="0" err="1">
                <a:solidFill>
                  <a:schemeClr val="tx1"/>
                </a:solidFill>
              </a:rPr>
              <a:t>npx</a:t>
            </a:r>
            <a:r>
              <a:rPr lang="en-US" sz="2000" dirty="0">
                <a:solidFill>
                  <a:schemeClr val="tx1"/>
                </a:solidFill>
              </a:rPr>
              <a:t> </a:t>
            </a:r>
            <a:r>
              <a:rPr lang="en-US" sz="2000" dirty="0" err="1">
                <a:solidFill>
                  <a:schemeClr val="tx1"/>
                </a:solidFill>
              </a:rPr>
              <a:t>ts</a:t>
            </a:r>
            <a:r>
              <a:rPr lang="en-US" sz="2000" dirty="0">
                <a:solidFill>
                  <a:schemeClr val="tx1"/>
                </a:solidFill>
              </a:rPr>
              <a:t>-node example4.ts</a:t>
            </a:r>
          </a:p>
          <a:p>
            <a:pPr algn="l"/>
            <a:r>
              <a:rPr lang="en-US" sz="2000" dirty="0" err="1">
                <a:solidFill>
                  <a:schemeClr val="tx1"/>
                </a:solidFill>
              </a:rPr>
              <a:t>forkJoin</a:t>
            </a:r>
            <a:r>
              <a:rPr lang="en-US" sz="2000" dirty="0">
                <a:solidFill>
                  <a:schemeClr val="tx1"/>
                </a:solidFill>
              </a:rPr>
              <a:t> started</a:t>
            </a:r>
          </a:p>
          <a:p>
            <a:pPr algn="l"/>
            <a:r>
              <a:rPr lang="en-US" sz="2000" dirty="0" err="1">
                <a:solidFill>
                  <a:schemeClr val="tx1"/>
                </a:solidFill>
              </a:rPr>
              <a:t>doThisNow</a:t>
            </a:r>
            <a:r>
              <a:rPr lang="en-US" sz="2000" dirty="0">
                <a:solidFill>
                  <a:schemeClr val="tx1"/>
                </a:solidFill>
              </a:rPr>
              <a:t> 1</a:t>
            </a:r>
          </a:p>
          <a:p>
            <a:pPr algn="l"/>
            <a:r>
              <a:rPr lang="en-US" sz="2000" dirty="0" err="1">
                <a:solidFill>
                  <a:schemeClr val="tx1"/>
                </a:solidFill>
              </a:rPr>
              <a:t>doThisNow</a:t>
            </a:r>
            <a:r>
              <a:rPr lang="en-US" sz="2000" dirty="0">
                <a:solidFill>
                  <a:schemeClr val="tx1"/>
                </a:solidFill>
              </a:rPr>
              <a:t> 2</a:t>
            </a:r>
          </a:p>
          <a:p>
            <a:pPr algn="l"/>
            <a:r>
              <a:rPr lang="en-US" sz="2000" dirty="0" err="1">
                <a:solidFill>
                  <a:schemeClr val="tx1"/>
                </a:solidFill>
              </a:rPr>
              <a:t>doThisNow</a:t>
            </a:r>
            <a:r>
              <a:rPr lang="en-US" sz="2000">
                <a:solidFill>
                  <a:schemeClr val="tx1"/>
                </a:solidFill>
              </a:rPr>
              <a:t> 3</a:t>
            </a:r>
            <a:endParaRPr lang="en-US" sz="2000" dirty="0">
              <a:solidFill>
                <a:schemeClr val="tx1"/>
              </a:solidFill>
            </a:endParaRPr>
          </a:p>
          <a:p>
            <a:pPr algn="l"/>
            <a:r>
              <a:rPr lang="en-US" sz="2000" dirty="0">
                <a:solidFill>
                  <a:schemeClr val="tx1"/>
                </a:solidFill>
              </a:rPr>
              <a:t>[ Promise { &lt;pending&gt; }, Promise { &lt;pending&gt; }, Promise { &lt;pending&gt; } ]</a:t>
            </a:r>
          </a:p>
          <a:p>
            <a:pPr algn="l"/>
            <a:r>
              <a:rPr lang="en-US" sz="2000" dirty="0">
                <a:solidFill>
                  <a:schemeClr val="tx1"/>
                </a:solidFill>
              </a:rPr>
              <a:t>main finished</a:t>
            </a:r>
          </a:p>
          <a:p>
            <a:pPr algn="l"/>
            <a:endParaRPr lang="en-US" sz="2000" dirty="0">
              <a:solidFill>
                <a:schemeClr val="tx1"/>
              </a:solidFill>
            </a:endParaRPr>
          </a:p>
          <a:p>
            <a:pPr algn="l"/>
            <a:r>
              <a:rPr lang="en-US" sz="2000" dirty="0" err="1">
                <a:solidFill>
                  <a:schemeClr val="tx1"/>
                </a:solidFill>
              </a:rPr>
              <a:t>doThisLater</a:t>
            </a:r>
            <a:r>
              <a:rPr lang="en-US" sz="2000" dirty="0">
                <a:solidFill>
                  <a:schemeClr val="tx1"/>
                </a:solidFill>
              </a:rPr>
              <a:t> 1</a:t>
            </a:r>
          </a:p>
          <a:p>
            <a:pPr algn="l"/>
            <a:r>
              <a:rPr lang="en-US" sz="2000" dirty="0" err="1">
                <a:solidFill>
                  <a:schemeClr val="tx1"/>
                </a:solidFill>
              </a:rPr>
              <a:t>doThisLater</a:t>
            </a:r>
            <a:r>
              <a:rPr lang="en-US" sz="2000" dirty="0">
                <a:solidFill>
                  <a:schemeClr val="tx1"/>
                </a:solidFill>
              </a:rPr>
              <a:t> 2</a:t>
            </a:r>
          </a:p>
          <a:p>
            <a:pPr algn="l"/>
            <a:r>
              <a:rPr lang="en-US" sz="2000" dirty="0" err="1">
                <a:solidFill>
                  <a:schemeClr val="tx1"/>
                </a:solidFill>
              </a:rPr>
              <a:t>doThisLater</a:t>
            </a:r>
            <a:r>
              <a:rPr lang="en-US" sz="2000" dirty="0">
                <a:solidFill>
                  <a:schemeClr val="tx1"/>
                </a:solidFill>
              </a:rPr>
              <a:t> 3</a:t>
            </a:r>
          </a:p>
          <a:p>
            <a:pPr algn="l"/>
            <a:r>
              <a:rPr lang="en-US" sz="2000" dirty="0" err="1">
                <a:solidFill>
                  <a:schemeClr val="tx1"/>
                </a:solidFill>
              </a:rPr>
              <a:t>forkJoin</a:t>
            </a:r>
            <a:r>
              <a:rPr lang="en-US" sz="2000" dirty="0">
                <a:solidFill>
                  <a:schemeClr val="tx1"/>
                </a:solidFill>
              </a:rPr>
              <a:t> finished</a:t>
            </a:r>
          </a:p>
        </p:txBody>
      </p:sp>
      <p:sp>
        <p:nvSpPr>
          <p:cNvPr id="4" name="Rectangle: Rounded Corners 3">
            <a:extLst>
              <a:ext uri="{FF2B5EF4-FFF2-40B4-BE49-F238E27FC236}">
                <a16:creationId xmlns:a16="http://schemas.microsoft.com/office/drawing/2014/main" id="{928E3BB7-0921-F61D-C011-C60A17C81F24}"/>
              </a:ext>
            </a:extLst>
          </p:cNvPr>
          <p:cNvSpPr/>
          <p:nvPr/>
        </p:nvSpPr>
        <p:spPr>
          <a:xfrm>
            <a:off x="668507" y="5957083"/>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/async-await/example4.ts</a:t>
            </a:r>
          </a:p>
        </p:txBody>
      </p:sp>
    </p:spTree>
    <p:extLst>
      <p:ext uri="{BB962C8B-B14F-4D97-AF65-F5344CB8AC3E}">
        <p14:creationId xmlns:p14="http://schemas.microsoft.com/office/powerpoint/2010/main" val="188325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solidFill>
                  <a:schemeClr val="accent1">
                    <a:lumMod val="40000"/>
                    <a:lumOff val="60000"/>
                  </a:schemeClr>
                </a:solidFill>
              </a:rPr>
              <a:t>We achieve this goal using two techniques:</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1. cooperative multiprocessing </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2. </a:t>
            </a:r>
            <a:r>
              <a:rPr lang="en-US"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520995" y="4471325"/>
            <a:ext cx="11155326" cy="2431337"/>
          </a:xfrm>
        </p:spPr>
        <p:txBody>
          <a:bodyPr>
            <a:normAutofit lnSpcReduction="10000"/>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Control returns to the caller of </a:t>
            </a:r>
            <a:r>
              <a:rPr lang="en-US" sz="2400" b="0" dirty="0" err="1">
                <a:solidFill>
                  <a:srgbClr val="795E26"/>
                </a:solidFill>
                <a:effectLst/>
                <a:latin typeface="Consolas" panose="020B0609020204030204" pitchFamily="49" charset="0"/>
              </a:rPr>
              <a:t>makeRequest</a:t>
            </a:r>
            <a:r>
              <a:rPr lang="en-US" sz="2400" b="0" dirty="0">
                <a:solidFill>
                  <a:srgbClr val="795E26"/>
                </a:solidFill>
                <a:effectLst/>
                <a:latin typeface="Consolas" panose="020B0609020204030204" pitchFamily="49" charset="0"/>
              </a:rPr>
              <a:t>.</a:t>
            </a:r>
            <a:endParaRPr lang="en-US" dirty="0"/>
          </a:p>
          <a:p>
            <a:r>
              <a:rPr lang="en-US" dirty="0"/>
              <a:t>The promises containing the green and yellow code are left in the promise pool.</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5" y="1701523"/>
            <a:ext cx="11584865"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 (to be executed now)</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highlight>
                  <a:srgbClr val="FFFF00"/>
                </a:highlight>
                <a:latin typeface="Consolas" panose="020B0609020204030204" pitchFamily="49" charset="0"/>
              </a:rPr>
              <a:t>const</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70C1"/>
                </a:solidFill>
                <a:effectLst/>
                <a:highlight>
                  <a:srgbClr val="FFFF00"/>
                </a:highlight>
                <a:latin typeface="Consolas" panose="020B0609020204030204" pitchFamily="49" charset="0"/>
              </a:rPr>
              <a:t>response</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0000"/>
                </a:solidFill>
                <a:effectLst/>
                <a:latin typeface="Consolas" panose="020B0609020204030204" pitchFamily="49" charset="0"/>
              </a:rPr>
              <a:t>=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highlight>
                  <a:srgbClr val="00FF00"/>
                </a:highlight>
                <a:latin typeface="Consolas" panose="020B0609020204030204" pitchFamily="49" charset="0"/>
              </a:rPr>
              <a:t>axios</a:t>
            </a:r>
            <a:r>
              <a:rPr lang="en-US" sz="2800" b="0" dirty="0" err="1">
                <a:solidFill>
                  <a:srgbClr val="000000"/>
                </a:solidFill>
                <a:effectLst/>
                <a:highlight>
                  <a:srgbClr val="00FF00"/>
                </a:highlight>
                <a:latin typeface="Consolas" panose="020B0609020204030204" pitchFamily="49" charset="0"/>
              </a:rPr>
              <a:t>.</a:t>
            </a:r>
            <a:r>
              <a:rPr lang="en-US" sz="2800" b="0" dirty="0" err="1">
                <a:solidFill>
                  <a:srgbClr val="795E26"/>
                </a:solidFill>
                <a:effectLst/>
                <a:highlight>
                  <a:srgbClr val="00FF00"/>
                </a:highlight>
                <a:latin typeface="Consolas" panose="020B0609020204030204" pitchFamily="49" charset="0"/>
              </a:rPr>
              <a:t>get</a:t>
            </a:r>
            <a:r>
              <a:rPr lang="en-US" sz="2800" b="0" dirty="0">
                <a:solidFill>
                  <a:srgbClr val="000000"/>
                </a:solidFill>
                <a:effectLst/>
                <a:highlight>
                  <a:srgbClr val="00FF00"/>
                </a:highlight>
                <a:latin typeface="Consolas" panose="020B0609020204030204" pitchFamily="49" charset="0"/>
              </a:rPr>
              <a:t>(</a:t>
            </a:r>
            <a:r>
              <a:rPr lang="en-US" sz="2800" b="0" dirty="0">
                <a:solidFill>
                  <a:srgbClr val="A31515"/>
                </a:solidFill>
                <a:effectLst/>
                <a:highlight>
                  <a:srgbClr val="00FF00"/>
                </a:highlight>
                <a:latin typeface="Consolas" panose="020B0609020204030204" pitchFamily="49" charset="0"/>
              </a:rPr>
              <a:t>'https://rest-</a:t>
            </a:r>
            <a:r>
              <a:rPr lang="en-US" sz="2800" b="0" dirty="0" err="1">
                <a:solidFill>
                  <a:srgbClr val="A31515"/>
                </a:solidFill>
                <a:effectLst/>
                <a:highlight>
                  <a:srgbClr val="00FF00"/>
                </a:highlight>
                <a:latin typeface="Consolas" panose="020B0609020204030204" pitchFamily="49" charset="0"/>
              </a:rPr>
              <a:t>example.covey.town</a:t>
            </a:r>
            <a:r>
              <a:rPr lang="en-US" sz="2800" b="0" dirty="0">
                <a:solidFill>
                  <a:srgbClr val="A31515"/>
                </a:solidFill>
                <a:effectLst/>
                <a:highlight>
                  <a:srgbClr val="00FF00"/>
                </a:highlight>
                <a:latin typeface="Consolas" panose="020B0609020204030204" pitchFamily="49" charset="0"/>
              </a:rPr>
              <a:t>'</a:t>
            </a:r>
            <a:r>
              <a:rPr lang="en-US" sz="2800" b="0" dirty="0">
                <a:solidFill>
                  <a:srgbClr val="000000"/>
                </a:solidFill>
                <a:effectLst/>
                <a:highlight>
                  <a:srgbClr val="00FF00"/>
                </a:highligh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highlight>
                  <a:srgbClr val="FFFF00"/>
                </a:highlight>
                <a:latin typeface="Consolas" panose="020B0609020204030204" pitchFamily="49" charset="0"/>
              </a:rPr>
              <a:t>// more code (to be executed after the .get() returns.</a:t>
            </a:r>
            <a:endParaRPr lang="en-US" sz="2800" b="0" dirty="0">
              <a:solidFill>
                <a:srgbClr val="000000"/>
              </a:solidFill>
              <a:effectLst/>
              <a:highlight>
                <a:srgbClr val="FFFF00"/>
              </a:highlight>
              <a:latin typeface="Consolas" panose="020B0609020204030204" pitchFamily="49" charset="0"/>
            </a:endParaRPr>
          </a:p>
          <a:p>
            <a:pPr algn="l"/>
            <a:r>
              <a:rPr lang="en-US" sz="2800" b="0" dirty="0">
                <a:solidFill>
                  <a:srgbClr val="000000"/>
                </a:solidFill>
                <a:effectLst/>
                <a:highlight>
                  <a:srgbClr val="FFFF00"/>
                </a:highligh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00FF00"/>
                </a:highlight>
                <a:latin typeface="Consolas" panose="020B0609020204030204" pitchFamily="49" charset="0"/>
              </a:rPr>
              <a:t>const</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70C1"/>
                </a:solidFill>
                <a:effectLst/>
                <a:highlight>
                  <a:srgbClr val="00FF00"/>
                </a:highlight>
                <a:latin typeface="Consolas" panose="020B0609020204030204" pitchFamily="49" charset="0"/>
              </a:rPr>
              <a:t>response</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FFFF00"/>
                </a:highlight>
                <a:latin typeface="Consolas" panose="020B0609020204030204" pitchFamily="49" charset="0"/>
              </a:rPr>
              <a:t>axios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get</a:t>
            </a:r>
            <a:r>
              <a:rPr lang="en-US" sz="1600" b="0" dirty="0">
                <a:solidFill>
                  <a:srgbClr val="000000"/>
                </a:solidFill>
                <a:effectLst/>
                <a:highlight>
                  <a:srgbClr val="FFFF00"/>
                </a:highlight>
                <a:latin typeface="Consolas" panose="020B0609020204030204" pitchFamily="49" charset="0"/>
              </a:rPr>
              <a:t>(</a:t>
            </a:r>
            <a:r>
              <a:rPr lang="en-US" sz="1600" b="0" dirty="0">
                <a:solidFill>
                  <a:srgbClr val="A31515"/>
                </a:solidFill>
                <a:effectLst/>
                <a:highlight>
                  <a:srgbClr val="FFFF00"/>
                </a:highlight>
                <a:latin typeface="Consolas" panose="020B0609020204030204" pitchFamily="49" charset="0"/>
              </a:rPr>
              <a:t>'https://rest-</a:t>
            </a:r>
            <a:r>
              <a:rPr lang="en-US" sz="1600" b="0" dirty="0" err="1">
                <a:solidFill>
                  <a:srgbClr val="A31515"/>
                </a:solidFill>
                <a:effectLst/>
                <a:highlight>
                  <a:srgbClr val="FFFF00"/>
                </a:highlight>
                <a:latin typeface="Consolas" panose="020B0609020204030204" pitchFamily="49" charset="0"/>
              </a:rPr>
              <a:t>example.covey.town</a:t>
            </a:r>
            <a:r>
              <a:rPr lang="en-US" sz="1600" b="0" dirty="0">
                <a:solidFill>
                  <a:srgbClr val="A31515"/>
                </a:solidFill>
                <a:effectLst/>
                <a:highlight>
                  <a:srgbClr val="FFFF00"/>
                </a:highlight>
                <a:latin typeface="Consolas" panose="020B0609020204030204" pitchFamily="49" charset="0"/>
              </a:rPr>
              <a:t>'</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resumes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reports that for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00FF00"/>
                </a:highlight>
                <a:latin typeface="Consolas" panose="020B0609020204030204" pitchFamily="49" charset="0"/>
              </a:rPr>
              <a:t>response</a:t>
            </a:r>
            <a:r>
              <a:rPr lang="en-US" sz="1600" b="0" dirty="0" err="1">
                <a:solidFill>
                  <a:srgbClr val="000000"/>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Rectangle: Rounded Corners 4">
            <a:extLst>
              <a:ext uri="{FF2B5EF4-FFF2-40B4-BE49-F238E27FC236}">
                <a16:creationId xmlns:a16="http://schemas.microsoft.com/office/drawing/2014/main" id="{2929532D-E328-EFCE-FFDB-25F06E3F683E}"/>
              </a:ext>
            </a:extLst>
          </p:cNvPr>
          <p:cNvSpPr/>
          <p:nvPr/>
        </p:nvSpPr>
        <p:spPr>
          <a:xfrm>
            <a:off x="7503647" y="330135"/>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/requests/example1.ts</a:t>
            </a: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143682"/>
            <a:ext cx="4165936" cy="1335309"/>
          </a:xfrm>
        </p:spPr>
        <p:txBody>
          <a:bodyPr>
            <a:normAutofit fontScale="92500" lnSpcReduction="10000"/>
          </a:bodyPr>
          <a:lstStyle/>
          <a:p>
            <a:pPr marL="0" indent="0">
              <a:buNone/>
            </a:pPr>
            <a:r>
              <a:rPr lang="en-US" sz="3600" dirty="0">
                <a:solidFill>
                  <a:srgbClr val="0070C0"/>
                </a:solidFill>
                <a:cs typeface="+mj-cs"/>
              </a:rPr>
              <a:t>Running several requests concurrently</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t>
              </a:r>
              <a:r>
                <a:rPr lang="en-US" sz="2400" b="1">
                  <a:solidFill>
                    <a:schemeClr val="tx1"/>
                  </a:solidFill>
                  <a:latin typeface="Ink Free" panose="03080402000500000000" pitchFamily="66" charset="0"/>
                </a:rPr>
                <a:t>arrived at </a:t>
              </a:r>
              <a:r>
                <a:rPr lang="en-US" sz="2400" b="1" dirty="0">
                  <a:solidFill>
                    <a:schemeClr val="tx1"/>
                  </a:solidFill>
                  <a:latin typeface="Ink Free" panose="03080402000500000000" pitchFamily="66" charset="0"/>
                </a:rPr>
                <a:t>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8049029A-ABF9-6EE8-8F04-6C79565BC9D0}"/>
              </a:ext>
            </a:extLst>
          </p:cNvPr>
          <p:cNvSpPr/>
          <p:nvPr/>
        </p:nvSpPr>
        <p:spPr>
          <a:xfrm>
            <a:off x="7754767" y="1750107"/>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/requests/example2.ts</a:t>
            </a:r>
          </a:p>
        </p:txBody>
      </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br>
              <a:rPr lang="en-US" b="1" dirty="0"/>
            </a:br>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makeRequest</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a:t>
            </a:r>
            <a:r>
              <a:rPr lang="en-US" sz="1600" b="0" dirty="0">
                <a:solidFill>
                  <a:srgbClr val="000000"/>
                </a:solidFill>
                <a:effectLst/>
                <a:highlight>
                  <a:srgbClr val="FFFF00"/>
                </a:highligh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2</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3</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"Three requests made; 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E17E5780-8929-B0FB-D7EE-0FC919639C15}"/>
              </a:ext>
            </a:extLst>
          </p:cNvPr>
          <p:cNvSpPr/>
          <p:nvPr/>
        </p:nvSpPr>
        <p:spPr>
          <a:xfrm>
            <a:off x="7879056" y="103422"/>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/requests/example3.ts</a:t>
            </a:r>
          </a:p>
        </p:txBody>
      </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waits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highlight>
                  <a:srgbClr val="FFFF00"/>
                </a:highlight>
                <a:latin typeface="Consolas" panose="020B0609020204030204" pitchFamily="49" charset="0"/>
              </a:rPr>
              <a:t>Promise</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all</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70C1"/>
                </a:solidFill>
                <a:effectLst/>
                <a:highlight>
                  <a:srgbClr val="FFFF00"/>
                </a:highlight>
                <a:latin typeface="Consolas" panose="020B0609020204030204" pitchFamily="49" charset="0"/>
              </a:rPr>
              <a:t>thePromises</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reports: </a:t>
            </a:r>
            <a:r>
              <a:rPr lang="en-US" sz="1600" b="0" dirty="0" err="1">
                <a:solidFill>
                  <a:srgbClr val="A31515"/>
                </a:solidFill>
                <a:effectLst/>
                <a:highlight>
                  <a:srgbClr val="00FF00"/>
                </a:highlight>
                <a:latin typeface="Consolas" panose="020B0609020204030204" pitchFamily="49" charset="0"/>
              </a:rPr>
              <a:t>thePromises</a:t>
            </a:r>
            <a:r>
              <a:rPr lang="en-US" sz="1600" b="0" dirty="0">
                <a:solidFill>
                  <a:srgbClr val="A31515"/>
                </a:solidFill>
                <a:effectLst/>
                <a:highlight>
                  <a:srgbClr val="00FF00"/>
                </a:highlight>
                <a:latin typeface="Consolas" panose="020B0609020204030204" pitchFamily="49" charset="0"/>
              </a:rPr>
              <a:t> =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70C1"/>
                </a:solidFill>
                <a:effectLst/>
                <a:highlight>
                  <a:srgbClr val="00FF00"/>
                </a:highlight>
                <a:latin typeface="Consolas" panose="020B0609020204030204" pitchFamily="49" charset="0"/>
              </a:rPr>
              <a:t>thePromises</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FF0000"/>
                </a:solidFill>
              </a:rPr>
              <a:t>1</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7030A0"/>
                </a:solidFill>
              </a:rPr>
              <a:t>2</a:t>
            </a:r>
          </a:p>
          <a:p>
            <a:pPr algn="l"/>
            <a:r>
              <a:rPr lang="en-US" sz="1600" dirty="0" err="1">
                <a:solidFill>
                  <a:schemeClr val="tx1"/>
                </a:solidFill>
              </a:rPr>
              <a:t>makeRequest</a:t>
            </a:r>
            <a:r>
              <a:rPr lang="en-US" sz="1600" dirty="0">
                <a:solidFill>
                  <a:schemeClr val="tx1"/>
                </a:solidFill>
              </a:rPr>
              <a:t> is about to start request </a:t>
            </a:r>
            <a:r>
              <a:rPr lang="en-US" sz="1600" dirty="0">
                <a:solidFill>
                  <a:srgbClr val="00B050"/>
                </a:solidFill>
              </a:rPr>
              <a:t>3</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7030A0"/>
                </a:solidFill>
              </a:rPr>
              <a:t>2</a:t>
            </a:r>
            <a:r>
              <a:rPr lang="en-US" sz="1600" dirty="0">
                <a:solidFill>
                  <a:schemeClr val="tx1"/>
                </a:solidFill>
              </a:rPr>
              <a:t>',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FF0000"/>
                </a:solidFill>
              </a:rPr>
              <a:t>1</a:t>
            </a:r>
            <a:r>
              <a:rPr lang="en-US" sz="1600" dirty="0">
                <a:solidFill>
                  <a:schemeClr val="tx1"/>
                </a:solidFill>
              </a:rPr>
              <a:t>',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a:t>
            </a:r>
            <a:r>
              <a:rPr lang="en-US" sz="1600" dirty="0">
                <a:solidFill>
                  <a:srgbClr val="00B050"/>
                </a:solidFill>
              </a:rPr>
              <a:t>3</a:t>
            </a:r>
            <a:r>
              <a:rPr lang="en-US" sz="1600" dirty="0">
                <a:solidFill>
                  <a:schemeClr val="tx1"/>
                </a:solidFill>
              </a:rPr>
              <a:t>',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Rounded Corners 7">
            <a:extLst>
              <a:ext uri="{FF2B5EF4-FFF2-40B4-BE49-F238E27FC236}">
                <a16:creationId xmlns:a16="http://schemas.microsoft.com/office/drawing/2014/main" id="{9EB3B73C-6357-4D1B-5651-7FB2B3925D09}"/>
              </a:ext>
            </a:extLst>
          </p:cNvPr>
          <p:cNvSpPr/>
          <p:nvPr/>
        </p:nvSpPr>
        <p:spPr>
          <a:xfrm>
            <a:off x="7941852" y="220923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/requests/example4.ts</a:t>
            </a: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Our goal is to mask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5"/>
            <a:ext cx="10771289" cy="1523036"/>
          </a:xfrm>
        </p:spPr>
        <p:txBody>
          <a:bodyPr>
            <a:normAutofit/>
          </a:bodyPr>
          <a:lstStyle/>
          <a:p>
            <a:r>
              <a:rPr lang="en-US" sz="2400" dirty="0"/>
              <a:t>Consider: a 1Ghz CPU executes an instruction every 1 ns</a:t>
            </a:r>
          </a:p>
          <a:p>
            <a:r>
              <a:rPr lang="en-US" sz="2400" dirty="0"/>
              <a:t>Almost anything else takes approximately forever</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30</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8445357" y="736937"/>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transcripts/</a:t>
            </a:r>
            <a:r>
              <a:rPr lang="en-US" sz="1600" b="0" dirty="0" err="1">
                <a:solidFill>
                  <a:srgbClr val="000000"/>
                </a:solidFill>
                <a:effectLst/>
                <a:latin typeface="Consolas" panose="020B0609020204030204" pitchFamily="49" charset="0"/>
              </a:rPr>
              <a:t>simple.ts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dirty="0">
                <a:solidFill>
                  <a:srgbClr val="000000"/>
                </a:solidFill>
                <a:latin typeface="Consolas" panose="020B0609020204030204" pitchFamily="49" charset="0"/>
              </a:rPr>
              <a:t>&lt;blah blah blah&gt;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transcripts/handle-</a:t>
            </a:r>
            <a:r>
              <a:rPr lang="en-US" sz="1800" dirty="0" err="1">
                <a:solidFill>
                  <a:schemeClr val="tx1"/>
                </a:solidFill>
              </a:rPr>
              <a:t>errors.ts</a:t>
            </a:r>
            <a:endParaRPr lang="en-US" sz="1800" dirty="0">
              <a:solidFill>
                <a:schemeClr val="tx1"/>
              </a:solidFill>
            </a:endParaRP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Optional Material</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t>We achieve this goal using two techniques:</a:t>
            </a:r>
            <a:br>
              <a:rPr lang="en-US" dirty="0"/>
            </a:br>
            <a:r>
              <a:rPr lang="en-US" dirty="0"/>
              <a:t> </a:t>
            </a:r>
            <a:br>
              <a:rPr lang="en-US" dirty="0"/>
            </a:br>
            <a:r>
              <a:rPr lang="en-US" dirty="0"/>
              <a:t>1. cooperative multiprocessing </a:t>
            </a:r>
            <a:br>
              <a:rPr lang="en-US" dirty="0"/>
            </a:br>
            <a:r>
              <a:rPr lang="en-US" dirty="0"/>
              <a:t> </a:t>
            </a:r>
            <a:br>
              <a:rPr lang="en-US" dirty="0"/>
            </a:br>
            <a:r>
              <a:rPr lang="en-US"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2" name="Content Placeholder 1">
            <a:extLst>
              <a:ext uri="{FF2B5EF4-FFF2-40B4-BE49-F238E27FC236}">
                <a16:creationId xmlns:a16="http://schemas.microsoft.com/office/drawing/2014/main" id="{903D21CD-577C-8F90-2F90-A0ACFED8D4F2}"/>
              </a:ext>
            </a:extLst>
          </p:cNvPr>
          <p:cNvSpPr>
            <a:spLocks noGrp="1"/>
          </p:cNvSpPr>
          <p:nvPr>
            <p:ph idx="1"/>
          </p:nvPr>
        </p:nvSpPr>
        <p:spPr/>
        <p:txBody>
          <a:bodyPr/>
          <a:lstStyle/>
          <a:p>
            <a:r>
              <a:rPr lang="en-US" dirty="0"/>
              <a:t>We have an activity that extends the transcript example we showed in this module.</a:t>
            </a:r>
          </a:p>
          <a:p>
            <a:r>
              <a:rPr lang="en-US" dirty="0"/>
              <a:t>Details are linked from the Module 6 web page.</a:t>
            </a:r>
          </a:p>
        </p:txBody>
      </p:sp>
    </p:spTree>
    <p:extLst>
      <p:ext uri="{BB962C8B-B14F-4D97-AF65-F5344CB8AC3E}">
        <p14:creationId xmlns:p14="http://schemas.microsoft.com/office/powerpoint/2010/main" val="439902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45</a:t>
            </a:fld>
            <a:endParaRPr lang="en-US"/>
          </a:p>
        </p:txBody>
      </p:sp>
    </p:spTree>
    <p:extLst>
      <p:ext uri="{BB962C8B-B14F-4D97-AF65-F5344CB8AC3E}">
        <p14:creationId xmlns:p14="http://schemas.microsoft.com/office/powerpoint/2010/main" val="2457417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pic>
        <p:nvPicPr>
          <p:cNvPr id="6" name="Content Placeholder 5" descr="Diagram&#10;&#10;Description automatically generated">
            <a:extLst>
              <a:ext uri="{FF2B5EF4-FFF2-40B4-BE49-F238E27FC236}">
                <a16:creationId xmlns:a16="http://schemas.microsoft.com/office/drawing/2014/main" id="{91D56080-0394-92FF-4F54-CA97CD6234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3254" y="1895095"/>
            <a:ext cx="7886700" cy="3572675"/>
          </a:xfrm>
        </p:spPr>
      </p:pic>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A2E39F2-2246-3EF0-5A1B-58654526EA2B}"/>
              </a:ext>
            </a:extLst>
          </p:cNvPr>
          <p:cNvSpPr txBox="1"/>
          <p:nvPr/>
        </p:nvSpPr>
        <p:spPr>
          <a:xfrm>
            <a:off x="5563530" y="5742047"/>
            <a:ext cx="6094140"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Diagram courtesy of c-sharpcorner.com</a:t>
            </a:r>
          </a:p>
        </p:txBody>
      </p:sp>
    </p:spTree>
    <p:extLst>
      <p:ext uri="{BB962C8B-B14F-4D97-AF65-F5344CB8AC3E}">
        <p14:creationId xmlns:p14="http://schemas.microsoft.com/office/powerpoint/2010/main" val="140008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Typescript maintains a pool of processes, called </a:t>
            </a:r>
            <a:r>
              <a:rPr lang="en-US" b="1" dirty="0">
                <a:solidFill>
                  <a:srgbClr val="FF0000"/>
                </a:solidFill>
              </a:rPr>
              <a:t>promises</a:t>
            </a:r>
            <a:r>
              <a:rPr lang="en-US" dirty="0"/>
              <a:t>.</a:t>
            </a:r>
          </a:p>
          <a:p>
            <a:r>
              <a:rPr lang="en-US" dirty="0"/>
              <a:t>A promise always executes until it hits an </a:t>
            </a:r>
            <a:r>
              <a:rPr lang="en-US" sz="2400" b="0" dirty="0">
                <a:solidFill>
                  <a:srgbClr val="AF00DB"/>
                </a:solidFill>
                <a:effectLst/>
                <a:latin typeface="Consolas" panose="020B0609020204030204" pitchFamily="49" charset="0"/>
              </a:rPr>
              <a:t>await </a:t>
            </a:r>
            <a:r>
              <a:rPr lang="en-US" dirty="0"/>
              <a:t> or it </a:t>
            </a:r>
            <a:r>
              <a:rPr lang="en-US"/>
              <a:t>reaches its end.</a:t>
            </a:r>
            <a:endParaRPr lang="en-US" dirty="0"/>
          </a:p>
          <a:p>
            <a:r>
              <a:rPr lang="en-US" dirty="0"/>
              <a:t>This is called "run-to-completion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4 states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a:xfrm>
            <a:off x="838200" y="1500159"/>
            <a:ext cx="9206948" cy="5112675"/>
          </a:xfrm>
        </p:spPr>
        <p:txBody>
          <a:bodyPr>
            <a:normAutofit/>
          </a:bodyPr>
          <a:lstStyle/>
          <a:p>
            <a:r>
              <a:rPr lang="en-US" sz="2400" b="1" dirty="0">
                <a:solidFill>
                  <a:srgbClr val="FF0000"/>
                </a:solidFill>
              </a:rPr>
              <a:t>Executing</a:t>
            </a:r>
            <a:r>
              <a:rPr lang="en-US" sz="2400" dirty="0"/>
              <a:t> </a:t>
            </a:r>
          </a:p>
          <a:p>
            <a:pPr lvl="1"/>
            <a:r>
              <a:rPr lang="en-US" dirty="0"/>
              <a:t>there is only one of these; we call it the "current promise" or the "current computation", sometimes the "active promise" (We outline this promise in </a:t>
            </a:r>
            <a:r>
              <a:rPr lang="en-US" b="1" dirty="0">
                <a:solidFill>
                  <a:srgbClr val="FF0000"/>
                </a:solidFill>
              </a:rPr>
              <a:t>red</a:t>
            </a:r>
            <a:r>
              <a:rPr lang="en-US" dirty="0"/>
              <a:t>.)</a:t>
            </a:r>
          </a:p>
          <a:p>
            <a:r>
              <a:rPr lang="en-US" sz="2400" b="1" dirty="0">
                <a:solidFill>
                  <a:srgbClr val="FF0000"/>
                </a:solidFill>
              </a:rPr>
              <a:t>Pending </a:t>
            </a:r>
            <a:r>
              <a:rPr lang="en-US" sz="2400" dirty="0"/>
              <a:t>(“waiting”) for some event</a:t>
            </a:r>
          </a:p>
          <a:p>
            <a:pPr lvl="1"/>
            <a:r>
              <a:rPr lang="en-US" dirty="0"/>
              <a:t>Either for some other promise to resolve, or for the runtime to select it for execution.</a:t>
            </a:r>
          </a:p>
          <a:p>
            <a:r>
              <a:rPr lang="en-US" sz="2400" b="1" dirty="0">
                <a:solidFill>
                  <a:srgbClr val="FF0000"/>
                </a:solidFill>
              </a:rPr>
              <a:t>Fulfilled</a:t>
            </a:r>
            <a:r>
              <a:rPr lang="en-US" sz="2400" dirty="0"/>
              <a:t> (“resolved”)</a:t>
            </a:r>
          </a:p>
          <a:p>
            <a:pPr lvl="1"/>
            <a:r>
              <a:rPr lang="en-US" dirty="0"/>
              <a:t>The asynchronous operation has completed, and the Promise's result is a value .</a:t>
            </a:r>
          </a:p>
          <a:p>
            <a:r>
              <a:rPr lang="en-US" sz="2400" b="1" dirty="0">
                <a:solidFill>
                  <a:srgbClr val="FF0000"/>
                </a:solidFill>
              </a:rPr>
              <a:t>Rejected</a:t>
            </a:r>
            <a:r>
              <a:rPr lang="en-US" sz="2400" dirty="0"/>
              <a:t> </a:t>
            </a:r>
          </a:p>
          <a:p>
            <a:pPr lvl="1"/>
            <a:r>
              <a:rPr lang="en-US" dirty="0"/>
              <a:t>The asynchronous operation failed, and the Promise's result is an error.</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We divide pending promises into two classes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a:xfrm>
            <a:off x="838200" y="1500159"/>
            <a:ext cx="9206948" cy="5112675"/>
          </a:xfrm>
        </p:spPr>
        <p:txBody>
          <a:bodyPr>
            <a:normAutofit/>
          </a:bodyPr>
          <a:lstStyle/>
          <a:p>
            <a:r>
              <a:rPr lang="en-US" sz="2400" b="1" dirty="0">
                <a:solidFill>
                  <a:srgbClr val="FF0000"/>
                </a:solidFill>
              </a:rPr>
              <a:t>Ready</a:t>
            </a:r>
            <a:endParaRPr lang="en-US" sz="2400" dirty="0"/>
          </a:p>
          <a:p>
            <a:pPr lvl="1"/>
            <a:r>
              <a:rPr lang="en-US" dirty="0"/>
              <a:t>This process is not waiting for any other promise, but is merely waiting to be selected for execution.</a:t>
            </a:r>
          </a:p>
          <a:p>
            <a:pPr lvl="1"/>
            <a:r>
              <a:rPr lang="en-US" dirty="0"/>
              <a:t>We color these promises </a:t>
            </a:r>
            <a:r>
              <a:rPr lang="en-US" dirty="0">
                <a:highlight>
                  <a:srgbClr val="00FF00"/>
                </a:highlight>
              </a:rPr>
              <a:t>green</a:t>
            </a:r>
            <a:r>
              <a:rPr lang="en-US" dirty="0"/>
              <a:t>.</a:t>
            </a:r>
          </a:p>
          <a:p>
            <a:r>
              <a:rPr lang="en-US" sz="2400" b="1" dirty="0">
                <a:solidFill>
                  <a:srgbClr val="FF0000"/>
                </a:solidFill>
              </a:rPr>
              <a:t>Waiting</a:t>
            </a:r>
            <a:r>
              <a:rPr lang="en-US" sz="2400" dirty="0"/>
              <a:t> </a:t>
            </a:r>
          </a:p>
          <a:p>
            <a:pPr lvl="1"/>
            <a:r>
              <a:rPr lang="en-US" dirty="0"/>
              <a:t>this promise can't be executed until some other process is resolved.</a:t>
            </a:r>
          </a:p>
          <a:p>
            <a:pPr lvl="1"/>
            <a:r>
              <a:rPr lang="en-US" dirty="0"/>
              <a:t>We color these promises </a:t>
            </a:r>
            <a:r>
              <a:rPr lang="en-US" dirty="0">
                <a:highlight>
                  <a:srgbClr val="FFFF00"/>
                </a:highlight>
              </a:rPr>
              <a:t>yellow</a:t>
            </a:r>
            <a:r>
              <a:rPr lang="en-US" dirty="0"/>
              <a:t>.</a:t>
            </a:r>
          </a:p>
          <a:p>
            <a:pPr lvl="1"/>
            <a:endParaRPr lang="en-US" dirty="0"/>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950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snapshot of the thread pool</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executing</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waiting for p1</a:t>
              </a:r>
            </a:p>
          </p:txBody>
        </p:sp>
        <p:cxnSp>
          <p:nvCxnSpPr>
            <p:cNvPr id="17" name="Straight Arrow Connector 16">
              <a:extLst>
                <a:ext uri="{FF2B5EF4-FFF2-40B4-BE49-F238E27FC236}">
                  <a16:creationId xmlns:a16="http://schemas.microsoft.com/office/drawing/2014/main" id="{2EF15572-3506-0761-1BC7-4DA1930766D2}"/>
                </a:ext>
              </a:extLst>
            </p:cNvPr>
            <p:cNvCxnSpPr>
              <a:cxnSpLocks/>
            </p:cNvCxnSpPr>
            <p:nvPr/>
          </p:nvCxnSpPr>
          <p:spPr>
            <a:xfrm>
              <a:off x="9596438"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3183839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17295</TotalTime>
  <Words>6801</Words>
  <Application>Microsoft Office PowerPoint</Application>
  <PresentationFormat>Widescreen</PresentationFormat>
  <Paragraphs>774</Paragraphs>
  <Slides>46</Slides>
  <Notes>37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Arial</vt:lpstr>
      <vt:lpstr>Calibri</vt:lpstr>
      <vt:lpstr>Consolas</vt:lpstr>
      <vt:lpstr>Courier</vt:lpstr>
      <vt:lpstr>Courier New</vt:lpstr>
      <vt:lpstr>Helvetica Neue</vt:lpstr>
      <vt:lpstr>Ink Free</vt:lpstr>
      <vt:lpstr>Lucida Console</vt:lpstr>
      <vt:lpstr>Times Roman</vt:lpstr>
      <vt:lpstr>Verdana</vt:lpstr>
      <vt:lpstr>Wingdings</vt:lpstr>
      <vt:lpstr>Office Theme</vt:lpstr>
      <vt:lpstr>CS 4530: Fundamentals of Software Engineering  Module 06: Concurrency Patterns in Typescript</vt:lpstr>
      <vt:lpstr>Learning Goals for this Lesson</vt:lpstr>
      <vt:lpstr>Our goal is to mask latency with concurrency</vt:lpstr>
      <vt:lpstr>We achieve this goal using two techniques:   1. cooperative multiprocessing    2. non-blocking IO</vt:lpstr>
      <vt:lpstr>Most OS's use pre-emptive multiprocessing</vt:lpstr>
      <vt:lpstr>Javascript/Typescript uses cooperative multiprocessing</vt:lpstr>
      <vt:lpstr>A promise can be in one of exactly 4 states</vt:lpstr>
      <vt:lpstr>We divide pending promises into two classes</vt:lpstr>
      <vt:lpstr>A snapshot of the thread pool</vt:lpstr>
      <vt:lpstr>What happens when p1 finishes?</vt:lpstr>
      <vt:lpstr>Here's one possibility</vt:lpstr>
      <vt:lpstr>Computations always run until they are completed.</vt:lpstr>
      <vt:lpstr>Where do promises come from?</vt:lpstr>
      <vt:lpstr>async/await creates a pair of promises.</vt:lpstr>
      <vt:lpstr>A bigger picture</vt:lpstr>
      <vt:lpstr>Simplest example</vt:lpstr>
      <vt:lpstr>You can start multiple threads</vt:lpstr>
      <vt:lpstr>Use await to make promises execute sequentially</vt:lpstr>
      <vt:lpstr>Use Promise.all to synchronize on the completion of several promises</vt:lpstr>
      <vt:lpstr>We achieve this goal using two techniques:   1. cooperative multiprocessing    2. non-blocking IO </vt:lpstr>
      <vt:lpstr>Answer: JS/TS has some primitives for starting a non-blocking computation</vt:lpstr>
      <vt:lpstr>Pattern for starting a concurrent computation</vt:lpstr>
      <vt:lpstr>The pattern in action</vt:lpstr>
      <vt:lpstr>PowerPoint Presentation</vt:lpstr>
      <vt:lpstr> await makes your code more sequential</vt:lpstr>
      <vt:lpstr>Promise.all waits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Optional Material</vt:lpstr>
      <vt:lpstr>This is not Java!</vt:lpstr>
      <vt:lpstr>But you can still have a data race</vt:lpstr>
      <vt:lpstr>Async/await code is compiled into promise/then code</vt:lpstr>
      <vt:lpstr>Promises Enforce Ordering Through “Then”</vt:lpstr>
      <vt:lpstr>Async/Await Programming Activity</vt:lpstr>
      <vt:lpstr>Review</vt:lpstr>
      <vt:lpstr>But where does the concurrency come from?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83</cp:revision>
  <dcterms:modified xsi:type="dcterms:W3CDTF">2024-09-18T16:41:35Z</dcterms:modified>
</cp:coreProperties>
</file>