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302" r:id="rId3"/>
    <p:sldId id="398" r:id="rId4"/>
    <p:sldId id="329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376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8" autoAdjust="0"/>
    <p:restoredTop sz="76735" autoAdjust="0"/>
  </p:normalViewPr>
  <p:slideViewPr>
    <p:cSldViewPr snapToGrid="0">
      <p:cViewPr varScale="1">
        <p:scale>
          <a:sx n="60" d="100"/>
          <a:sy n="60" d="100"/>
        </p:scale>
        <p:origin x="344" y="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3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79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1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906876" cy="1512429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4530: Fundamentals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7.0 From Texts to Tests, or TDD fo</a:t>
            </a:r>
            <a:r>
              <a:rPr lang="en-US" altLang="en-US" dirty="0">
                <a:sym typeface="Helvetica Neue" charset="0"/>
              </a:rPr>
              <a:t>r QA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20B8F-69AA-4637-BB1D-F777887FC123}"/>
              </a:ext>
            </a:extLst>
          </p:cNvPr>
          <p:cNvSpPr/>
          <p:nvPr/>
        </p:nvSpPr>
        <p:spPr>
          <a:xfrm>
            <a:off x="705730" y="58696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2022 Released under the </a:t>
            </a:r>
            <a:r>
              <a:rPr lang="en-US" dirty="0">
                <a:solidFill>
                  <a:srgbClr val="D41B2C"/>
                </a:solidFill>
                <a:hlinkClick r:id="rId3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46D7FD96-1B63-43D9-98B8-4FE933905023}"/>
              </a:ext>
            </a:extLst>
          </p:cNvPr>
          <p:cNvSpPr txBox="1">
            <a:spLocks/>
          </p:cNvSpPr>
          <p:nvPr/>
        </p:nvSpPr>
        <p:spPr>
          <a:xfrm>
            <a:off x="539260" y="3429000"/>
            <a:ext cx="10803989" cy="2354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Jonathan Bell, Adeel Bhutta, Ferdinand Vesely, Mitch Wand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Khoury College of Computer Sciences</a:t>
            </a:r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D176-9061-4C89-9495-C80F3DB4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write a test for each exceptional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610D-99B6-4AF8-8935-E255C468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60"/>
            <a:ext cx="1034725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test: "requires a body parameter".  Send a route without a body parameter.  Expect this to fail (how?)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EBEBB-2F88-413E-87D0-49D0C62E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DAF95-FF50-46C1-8800-F90B9AB54EF1}"/>
              </a:ext>
            </a:extLst>
          </p:cNvPr>
          <p:cNvSpPr txBox="1"/>
          <p:nvPr/>
        </p:nvSpPr>
        <p:spPr>
          <a:xfrm>
            <a:off x="6173817" y="3429000"/>
            <a:ext cx="407596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What other exceptional behaviors are there for this route?</a:t>
            </a:r>
          </a:p>
        </p:txBody>
      </p:sp>
    </p:spTree>
    <p:extLst>
      <p:ext uri="{BB962C8B-B14F-4D97-AF65-F5344CB8AC3E}">
        <p14:creationId xmlns:p14="http://schemas.microsoft.com/office/powerpoint/2010/main" val="88796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D176-9061-4C89-9495-C80F3DB4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another route to test: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610D-99B6-4AF8-8935-E255C468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49" y="1500160"/>
            <a:ext cx="1194745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POST /transcripts/: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/: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courseNumber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 adds an entry in this student's transcript with given name and    course.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 Requires a body parameter 'grade',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-encoded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 Fails if there is already an entry for this course in the student’s transcript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EBEBB-2F88-413E-87D0-49D0C62E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DF78A-5D91-42F2-9E35-7368935C12E0}"/>
              </a:ext>
            </a:extLst>
          </p:cNvPr>
          <p:cNvSpPr txBox="1"/>
          <p:nvPr/>
        </p:nvSpPr>
        <p:spPr>
          <a:xfrm>
            <a:off x="1525617" y="4726171"/>
            <a:ext cx="407596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beforeEach</a:t>
            </a:r>
            <a:r>
              <a:rPr lang="en-US" sz="2400" dirty="0">
                <a:solidFill>
                  <a:schemeClr val="tx1"/>
                </a:solidFill>
              </a:rPr>
              <a:t>: start with an empty database</a:t>
            </a:r>
          </a:p>
        </p:txBody>
      </p:sp>
    </p:spTree>
    <p:extLst>
      <p:ext uri="{BB962C8B-B14F-4D97-AF65-F5344CB8AC3E}">
        <p14:creationId xmlns:p14="http://schemas.microsoft.com/office/powerpoint/2010/main" val="214504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D176-9061-4C89-9495-C80F3DB4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test for each normal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610D-99B6-4AF8-8935-E255C468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60"/>
            <a:ext cx="1104900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test: "adds an entry in a student transcript" 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 student to the database.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 grade using this route.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Get the student's grade in that course.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Expect this to return the same grade you added.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EBEBB-2F88-413E-87D0-49D0C62E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7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D176-9061-4C89-9495-C80F3DB4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test for each normal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610D-99B6-4AF8-8935-E255C468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60"/>
            <a:ext cx="1104900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test: "adds an entry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with the given name and course</a:t>
            </a:r>
            <a:r>
              <a:rPr lang="en-US" dirty="0">
                <a:latin typeface="Consolas" panose="020B0609020204030204" pitchFamily="49" charset="0"/>
              </a:rPr>
              <a:t>".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two students.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each student, add two grades.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Get all four grades.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Expect they should be the same ones you added.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EBEBB-2F88-413E-87D0-49D0C62E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9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27A4-F7C4-4670-9965-3F1EF53A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test for each exceptional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846B7-F9F1-457B-B7CB-739546E3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04D1A0-1D4B-470E-8C35-7E68C4385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60"/>
            <a:ext cx="1104900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test: "fails if student ID is missing from database"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test: "fails if student already has a grade in this course"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test: "fails if body parameter 'grade' is missing"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What other exceptional conditions can you think of?</a:t>
            </a:r>
          </a:p>
        </p:txBody>
      </p:sp>
    </p:spTree>
    <p:extLst>
      <p:ext uri="{BB962C8B-B14F-4D97-AF65-F5344CB8AC3E}">
        <p14:creationId xmlns:p14="http://schemas.microsoft.com/office/powerpoint/2010/main" val="44732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60"/>
            <a:ext cx="10284725" cy="4351338"/>
          </a:xfrm>
        </p:spPr>
        <p:txBody>
          <a:bodyPr/>
          <a:lstStyle/>
          <a:p>
            <a:r>
              <a:rPr lang="en-US" sz="3200" dirty="0"/>
              <a:t>You now should be able to:</a:t>
            </a:r>
          </a:p>
          <a:p>
            <a:pPr lvl="1" fontAlgn="base"/>
            <a:r>
              <a:rPr lang="en-US" sz="2800" dirty="0"/>
              <a:t>Explain how to go from an informal English specification of a simple system to a set of automated tests.</a:t>
            </a:r>
          </a:p>
          <a:p>
            <a:pPr lvl="1" fontAlgn="base"/>
            <a:r>
              <a:rPr lang="en-US" sz="2800" dirty="0"/>
              <a:t>Explain why you need to test a system both under its normal behavior and under exceptional conditions</a:t>
            </a:r>
          </a:p>
          <a:p>
            <a:pPr lvl="1" fontAlgn="base"/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3A1C8-5F8E-F64D-8D86-2DA487055EC7}"/>
              </a:ext>
            </a:extLst>
          </p:cNvPr>
          <p:cNvSpPr txBox="1"/>
          <p:nvPr/>
        </p:nvSpPr>
        <p:spPr>
          <a:xfrm>
            <a:off x="3869635" y="3525078"/>
            <a:ext cx="0" cy="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10222282" cy="4351338"/>
          </a:xfrm>
        </p:spPr>
        <p:txBody>
          <a:bodyPr>
            <a:normAutofit/>
          </a:bodyPr>
          <a:lstStyle/>
          <a:p>
            <a:r>
              <a:rPr lang="en-US" sz="3200" dirty="0"/>
              <a:t>By the end of this lesson, you should be able to:</a:t>
            </a:r>
          </a:p>
          <a:p>
            <a:pPr lvl="1" fontAlgn="base"/>
            <a:r>
              <a:rPr lang="en-US" sz="2800" dirty="0"/>
              <a:t>Explain how to go from an informal English specification of a simple system to a set of automated tests.</a:t>
            </a:r>
          </a:p>
          <a:p>
            <a:pPr lvl="1" fontAlgn="base"/>
            <a:r>
              <a:rPr lang="en-US" sz="2800" dirty="0"/>
              <a:t>Explain why you need to test a system both under its normal behavior and under exceptional conditions</a:t>
            </a:r>
          </a:p>
          <a:p>
            <a:pPr lvl="1" fontAlgn="base"/>
            <a:endParaRPr lang="en-US" sz="2800" dirty="0"/>
          </a:p>
          <a:p>
            <a:pPr lvl="1" fontAlgn="base"/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1A6D-398F-481E-A1C7-E2429F85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C3AB-7BC3-4D2E-8A40-EB3DCD76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have a specification, or a partial set of behaviors, written in English or some semi-formal language</a:t>
            </a:r>
          </a:p>
          <a:p>
            <a:r>
              <a:rPr lang="en-US" dirty="0"/>
              <a:t>You have a program that claims to satisfy that specification</a:t>
            </a:r>
          </a:p>
          <a:p>
            <a:pPr lvl="1"/>
            <a:r>
              <a:rPr lang="en-US" dirty="0"/>
              <a:t>Perhaps written by you, perhaps written by somebody else</a:t>
            </a:r>
          </a:p>
          <a:p>
            <a:pPr lvl="1"/>
            <a:r>
              <a:rPr lang="en-US" dirty="0"/>
              <a:t>Perhaps you have access to the code, perhaps you don’t</a:t>
            </a:r>
          </a:p>
          <a:p>
            <a:r>
              <a:rPr lang="en-US" dirty="0"/>
              <a:t>Your goal is to detect bugs in the program</a:t>
            </a:r>
          </a:p>
          <a:p>
            <a:pPr lvl="1"/>
            <a:r>
              <a:rPr lang="en-US" dirty="0"/>
              <a:t>That is, ways in which the program fails to satisfy the specification.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17F06-9B2B-4A07-9CB2-2F7F904E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1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F29D-0AA8-4862-B590-E4600519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transcript server (Lesson 4.3)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2494B-C6FE-4CEE-8CF9-4676C426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AC5481-68CA-438C-8861-E65C973A62A4}"/>
              </a:ext>
            </a:extLst>
          </p:cNvPr>
          <p:cNvSpPr/>
          <p:nvPr/>
        </p:nvSpPr>
        <p:spPr>
          <a:xfrm>
            <a:off x="838200" y="1451549"/>
            <a:ext cx="112881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POST /transcripts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adds a new student to the database,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returns an ID for this student.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requires a body parameter 'name',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-encoded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Multiple students may have the same name.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GET  /transcripts/:ID      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returns transcript for student with given ID.  Fails if no such student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DELETE /transcripts/:ID     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 deletes transcript for student with the given ID, fails if no such student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POST /transcripts/: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courseNumber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adds an entry in this student's transcript with given name and course.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Requires a body parameter 'grade',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-encoded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Fails if there is already an entry for this course in the student's transcript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GET  /transcripts/: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 returns the student's grade in the specified course.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Fails if student or course is missing.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GET  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studentids?name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=string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 returns list of IDs for student with the given name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7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ACBA-8359-4264-AF2D-57D7888D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a sample route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F6E3D-DC87-4E1A-8254-5EA86575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BF245-0034-41AF-960C-A5049F06849B}"/>
              </a:ext>
            </a:extLst>
          </p:cNvPr>
          <p:cNvSpPr txBox="1"/>
          <p:nvPr/>
        </p:nvSpPr>
        <p:spPr>
          <a:xfrm>
            <a:off x="838199" y="1765028"/>
            <a:ext cx="9762461" cy="1631216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POST /transcripts    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-- adds a new student to the database, 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-- returns an ID for this student. 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-- requires a body parameter 'name',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-encoded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name=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-- Multiple students may have the same name.</a:t>
            </a:r>
          </a:p>
        </p:txBody>
      </p:sp>
    </p:spTree>
    <p:extLst>
      <p:ext uri="{BB962C8B-B14F-4D97-AF65-F5344CB8AC3E}">
        <p14:creationId xmlns:p14="http://schemas.microsoft.com/office/powerpoint/2010/main" val="38591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2FE7-2885-4287-83BA-17DADA03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each test with a </a:t>
            </a:r>
            <a:r>
              <a:rPr lang="en-US" dirty="0" err="1"/>
              <a:t>beforeEach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6E32-E692-4E35-B5BB-CE9BB432B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60"/>
            <a:ext cx="923083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beforeEach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create an empty database for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DD6D9-EF44-4B23-BA51-3FBD5A21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0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D176-9061-4C89-9495-C80F3DB4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test for each normal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610D-99B6-4AF8-8935-E255C468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60"/>
            <a:ext cx="1034725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test: "adds a student" Add a student, get this student's transcript using the returned ID. Expect this transcript to exist, and to be empty.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EBEBB-2F88-413E-87D0-49D0C62E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5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D176-9061-4C89-9495-C80F3DB4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test for each normal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610D-99B6-4AF8-8935-E255C468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60"/>
            <a:ext cx="1034725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test: "different students get different ids" Add two students to the database.  Expect the returned IDs to be different.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EBEBB-2F88-413E-87D0-49D0C62E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D176-9061-4C89-9495-C80F3DB4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test for each normal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610D-99B6-4AF8-8935-E255C468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60"/>
            <a:ext cx="1034725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test: "multiple students may have the same name"  Add two students with the same name to the database. Expect that we get back two different IDs.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EBEBB-2F88-413E-87D0-49D0C62E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a:spPr>
      <a:bodyPr wrap="square">
        <a:spAutoFit/>
      </a:bodyPr>
      <a:lstStyle>
        <a:defPPr algn="l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Lesson 2.1 Documenting Your Design" id="{558FD38C-8711-CB43-A1E4-12EC5E9DD09B}" vid="{406B3AE4-9970-1245-8651-E29A8F459A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3742</TotalTime>
  <Words>862</Words>
  <Application>Microsoft Office PowerPoint</Application>
  <PresentationFormat>Widescreen</PresentationFormat>
  <Paragraphs>97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Consolas</vt:lpstr>
      <vt:lpstr>Verdana</vt:lpstr>
      <vt:lpstr>Arial</vt:lpstr>
      <vt:lpstr>Office Theme</vt:lpstr>
      <vt:lpstr>CS 4530: Fundamentals of Software Engineering  Lesson 7.0 From Texts to Tests, or TDD for QA</vt:lpstr>
      <vt:lpstr>Learning Objectives for this Lesson</vt:lpstr>
      <vt:lpstr>The Situation</vt:lpstr>
      <vt:lpstr>Example: the transcript server (Lesson 4.3)</vt:lpstr>
      <vt:lpstr>Let’s look at a sample route</vt:lpstr>
      <vt:lpstr>Set up each test with a beforeEach</vt:lpstr>
      <vt:lpstr>Write a test for each normal behavior</vt:lpstr>
      <vt:lpstr>Write a test for each normal behavior</vt:lpstr>
      <vt:lpstr>Write a test for each normal behavior</vt:lpstr>
      <vt:lpstr>Next: write a test for each exceptional behavior</vt:lpstr>
      <vt:lpstr>Here’s another route to test:</vt:lpstr>
      <vt:lpstr>Write a test for each normal behavior</vt:lpstr>
      <vt:lpstr>Write a test for each normal behavior</vt:lpstr>
      <vt:lpstr>Write a test for each exceptional behavior</vt:lpstr>
      <vt:lpstr>Review: Learning Objectives for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4350: Fundamentals of Software Engineering Lesson 2.2 User-Centered Design</dc:title>
  <dc:creator>Adeel A. Bhutta</dc:creator>
  <cp:lastModifiedBy>Mitchell Wand</cp:lastModifiedBy>
  <cp:revision>112</cp:revision>
  <dcterms:created xsi:type="dcterms:W3CDTF">2021-01-27T13:55:29Z</dcterms:created>
  <dcterms:modified xsi:type="dcterms:W3CDTF">2022-03-02T21:10:39Z</dcterms:modified>
</cp:coreProperties>
</file>