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302" r:id="rId3"/>
    <p:sldId id="377" r:id="rId4"/>
    <p:sldId id="378" r:id="rId5"/>
    <p:sldId id="379" r:id="rId6"/>
    <p:sldId id="380" r:id="rId7"/>
    <p:sldId id="381" r:id="rId8"/>
    <p:sldId id="382" r:id="rId9"/>
    <p:sldId id="383" r:id="rId10"/>
    <p:sldId id="385" r:id="rId11"/>
    <p:sldId id="384" r:id="rId12"/>
    <p:sldId id="386" r:id="rId13"/>
    <p:sldId id="387" r:id="rId14"/>
    <p:sldId id="388" r:id="rId15"/>
    <p:sldId id="389" r:id="rId16"/>
    <p:sldId id="397" r:id="rId17"/>
    <p:sldId id="391" r:id="rId18"/>
    <p:sldId id="392" r:id="rId19"/>
    <p:sldId id="393" r:id="rId20"/>
    <p:sldId id="394" r:id="rId21"/>
    <p:sldId id="390" r:id="rId22"/>
    <p:sldId id="395" r:id="rId23"/>
    <p:sldId id="396" r:id="rId24"/>
    <p:sldId id="376"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Ink Free" panose="03080402000500000000" pitchFamily="66" charset="0"/>
      <p:regular r:id="rId31"/>
    </p:embeddedFont>
    <p:embeddedFont>
      <p:font typeface="Verdana" panose="020B0604030504040204" pitchFamily="3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8" autoAdjust="0"/>
    <p:restoredTop sz="76735" autoAdjust="0"/>
  </p:normalViewPr>
  <p:slideViewPr>
    <p:cSldViewPr snapToGrid="0">
      <p:cViewPr varScale="1">
        <p:scale>
          <a:sx n="97" d="100"/>
          <a:sy n="97" d="100"/>
        </p:scale>
        <p:origin x="1736" y="184"/>
      </p:cViewPr>
      <p:guideLst/>
    </p:cSldViewPr>
  </p:slideViewPr>
  <p:notesTextViewPr>
    <p:cViewPr>
      <p:scale>
        <a:sx n="100" d="100"/>
        <a:sy n="100" d="100"/>
      </p:scale>
      <p:origin x="0" y="0"/>
    </p:cViewPr>
  </p:notesTextViewPr>
  <p:sorterViewPr>
    <p:cViewPr>
      <p:scale>
        <a:sx n="100" d="100"/>
        <a:sy n="100" d="100"/>
      </p:scale>
      <p:origin x="0" y="-546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87983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all of the examples are in activity that will be distributed at end, no need to copy down code furiously.</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212064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one way to check for the item text being correctly rendered – it asserts imply that there is some text rendered on the page, that a user would see, that is the title of the item. (build) You could also write a test that finds the </a:t>
            </a:r>
            <a:r>
              <a:rPr lang="en-US" dirty="0" err="1"/>
              <a:t>todoItem</a:t>
            </a:r>
            <a:r>
              <a:rPr lang="en-US" dirty="0"/>
              <a:t> text by </a:t>
            </a:r>
            <a:r>
              <a:rPr lang="en-US" dirty="0" err="1"/>
              <a:t>testID</a:t>
            </a:r>
            <a:r>
              <a:rPr lang="en-US" dirty="0"/>
              <a:t> and checks to make sure that its value is exactly the one specified. That would be a different test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708901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test to make sure that items are deleted is easy: we find the delete button by its label text, click it, and check the mock. Hooray for mocks.</a:t>
            </a:r>
          </a:p>
          <a:p>
            <a:endParaRPr lang="en-US" dirty="0"/>
          </a:p>
          <a:p>
            <a:r>
              <a:rPr lang="en-US" dirty="0"/>
              <a:t>(Sidebar: what doesn’t this test check? It’s a unit test – it just checks that the handler was called and not that the handler had any particular effects)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737036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420402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a:t>
            </a:r>
            <a:r>
              <a:rPr lang="en-US" dirty="0" err="1"/>
              <a:t>todo</a:t>
            </a:r>
            <a:r>
              <a:rPr lang="en-US" dirty="0"/>
              <a:t> item test, we’ll start by creating a </a:t>
            </a:r>
            <a:r>
              <a:rPr lang="en-US" dirty="0" err="1"/>
              <a:t>beforeEach</a:t>
            </a:r>
            <a:r>
              <a:rPr lang="en-US" dirty="0"/>
              <a:t> that renders the </a:t>
            </a:r>
            <a:r>
              <a:rPr lang="en-US" dirty="0" err="1"/>
              <a:t>todoApp</a:t>
            </a:r>
            <a:r>
              <a:rPr lang="en-US" dirty="0"/>
              <a:t> and finds the relevant components that we will be interacting with.</a:t>
            </a:r>
          </a:p>
          <a:p>
            <a:br>
              <a:rPr lang="en-US" dirty="0"/>
            </a:br>
            <a:r>
              <a:rPr lang="en-US" dirty="0"/>
              <a:t>Note that we find the “new item” text field by finding the placeholder text. That’s the text that shows up in the field when it’s empty.</a:t>
            </a:r>
          </a:p>
          <a:p>
            <a:endParaRPr lang="en-US" dirty="0"/>
          </a:p>
          <a:p>
            <a:r>
              <a:rPr lang="en-US" dirty="0"/>
              <a:t>We find the </a:t>
            </a:r>
            <a:r>
              <a:rPr lang="en-US" dirty="0" err="1"/>
              <a:t>newItem</a:t>
            </a:r>
            <a:r>
              <a:rPr lang="en-US" dirty="0"/>
              <a:t> button by querying for buttons with the name “add TODO item”</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46795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we use </a:t>
            </a:r>
            <a:r>
              <a:rPr lang="en-US" dirty="0" err="1"/>
              <a:t>userEvent.type</a:t>
            </a:r>
            <a:r>
              <a:rPr lang="en-US" dirty="0"/>
              <a:t> to enter some text in that text field, then click to trigger the add. Then, we are using the </a:t>
            </a:r>
            <a:r>
              <a:rPr lang="en-US" dirty="0" err="1"/>
              <a:t>getByTestId</a:t>
            </a:r>
            <a:r>
              <a:rPr lang="en-US" dirty="0"/>
              <a:t> to find the single </a:t>
            </a:r>
            <a:r>
              <a:rPr lang="en-US" dirty="0" err="1"/>
              <a:t>todoItem</a:t>
            </a:r>
            <a:r>
              <a:rPr lang="en-US" dirty="0"/>
              <a:t> and check that it has the right text content.</a:t>
            </a:r>
          </a:p>
          <a:p>
            <a:endParaRPr lang="en-US" dirty="0"/>
          </a:p>
          <a:p>
            <a:r>
              <a:rPr lang="en-US" dirty="0"/>
              <a:t>This seems like a reasonable approach, however, (click) it will fail with this error ,that it can’t find a </a:t>
            </a:r>
            <a:r>
              <a:rPr lang="en-US" dirty="0" err="1"/>
              <a:t>todoItem</a:t>
            </a:r>
            <a:r>
              <a:rPr lang="en-US" dirty="0"/>
              <a:t>…confusing (click) it will also print out an enormous error message about act.</a:t>
            </a:r>
          </a:p>
          <a:p>
            <a:endParaRPr lang="en-US" dirty="0"/>
          </a:p>
          <a:p>
            <a:r>
              <a:rPr lang="en-US" dirty="0"/>
              <a:t>What happened here?</a:t>
            </a:r>
          </a:p>
          <a:p>
            <a:endParaRPr lang="en-US" dirty="0"/>
          </a:p>
          <a:p>
            <a:r>
              <a:rPr lang="en-US" dirty="0"/>
              <a:t>Our test is, actually, ASYNCHRONOUS: after we click the new item button, the component will re-render several times. When we try to find the </a:t>
            </a:r>
            <a:r>
              <a:rPr lang="en-US" dirty="0" err="1"/>
              <a:t>todo</a:t>
            </a:r>
            <a:r>
              <a:rPr lang="en-US" dirty="0"/>
              <a:t> item, it won’t be there yet, because the component hasn’t re-rendered yet. We need to await for something.</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877849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one way to wait for it to become available. The testing library includes a function called </a:t>
            </a:r>
            <a:r>
              <a:rPr lang="en-US" dirty="0" err="1"/>
              <a:t>waitFor</a:t>
            </a:r>
            <a:r>
              <a:rPr lang="en-US" dirty="0"/>
              <a:t>, which will wait for up to 1 second for the expect to be satisfied. This test will pass, and behave as expected.</a:t>
            </a:r>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342895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our UI tests will involve some asynchronous behaviors. Using the </a:t>
            </a:r>
            <a:r>
              <a:rPr lang="en-US" dirty="0" err="1"/>
              <a:t>waitFor</a:t>
            </a:r>
            <a:r>
              <a:rPr lang="en-US" dirty="0"/>
              <a:t> a lot is hard to read, and hard to remember to use.</a:t>
            </a:r>
          </a:p>
          <a:p>
            <a:endParaRPr lang="en-US" dirty="0"/>
          </a:p>
          <a:p>
            <a:r>
              <a:rPr lang="en-US" dirty="0"/>
              <a:t>If instead of using “get” we use “find”, we can “await” the call, and it will return a promise for the element we are looking for, that will be resolved once all pending react renders are completed. This is handy.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cheat sheet shows the different behavior of all of the ways that we can query for elements – note that Get and query have different behavior when there are different numbers of matches</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3323250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that same test, using find.. Instead of get… this test does what we want it to!</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768614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29186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2188979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666211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sample react app – a </a:t>
            </a:r>
            <a:r>
              <a:rPr lang="en-US" dirty="0" err="1"/>
              <a:t>todo</a:t>
            </a:r>
            <a:r>
              <a:rPr lang="en-US" dirty="0"/>
              <a:t> app. No need to squint to read the code, it will be available for download with the activity at the end of this lesson.</a:t>
            </a:r>
          </a:p>
          <a:p>
            <a:endParaRPr lang="en-US" dirty="0"/>
          </a:p>
          <a:p>
            <a:r>
              <a:rPr lang="en-US" dirty="0"/>
              <a:t>Our objective today is to learn how to test </a:t>
            </a:r>
            <a:r>
              <a:rPr lang="en-US" dirty="0" err="1"/>
              <a:t>Uis</a:t>
            </a:r>
            <a:r>
              <a:rPr lang="en-US" dirty="0"/>
              <a:t> like this one. How do we do that?</a:t>
            </a:r>
          </a:p>
          <a:p>
            <a:r>
              <a:rPr lang="en-US" dirty="0"/>
              <a:t>High level decision: do we test the code (on the left) or the running code in the browser (on the right)?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29285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all that we have to say about browser-based testing. It’s for end-to-end testing. Recall the ice-cream-cone of testing anti-pattern ,with GUI tests like these at the top. We don’t like those.</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64139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also a variety of options to pass to render, but unlikely to ever need them. Can see docs for more.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1124855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find individual components to inspect and interact with? Here is the first approach that we will look at (read slide)</a:t>
            </a:r>
          </a:p>
          <a:p>
            <a:endParaRPr lang="en-US" dirty="0"/>
          </a:p>
          <a:p>
            <a:r>
              <a:rPr lang="en-US" dirty="0"/>
              <a:t>What is good about this?</a:t>
            </a:r>
          </a:p>
          <a:p>
            <a:r>
              <a:rPr lang="en-US" dirty="0"/>
              <a:t>Makes writing the test easy – we find the component by a pre-specified ID</a:t>
            </a:r>
          </a:p>
          <a:p>
            <a:br>
              <a:rPr lang="en-US" dirty="0"/>
            </a:br>
            <a:r>
              <a:rPr lang="en-US" dirty="0"/>
              <a:t>What is bad about this?</a:t>
            </a:r>
          </a:p>
          <a:p>
            <a:r>
              <a:rPr lang="en-US" dirty="0"/>
              <a:t>Who wants to have to add these data-</a:t>
            </a:r>
            <a:r>
              <a:rPr lang="en-US" dirty="0" err="1"/>
              <a:t>testid</a:t>
            </a:r>
            <a:r>
              <a:rPr lang="en-US" dirty="0"/>
              <a:t> attributes? Hard to add after-the-fact</a:t>
            </a:r>
          </a:p>
          <a:p>
            <a:r>
              <a:rPr lang="en-US" dirty="0"/>
              <a:t>Easy to make typos in test ID’s (probably would want to use global constants instead of hardcoding)</a:t>
            </a:r>
          </a:p>
          <a:p>
            <a:r>
              <a:rPr lang="en-US" dirty="0"/>
              <a:t>It’s not really testing how the user interacts with it. Does the user find the button by looking at test id in the source code? No. What if the “bug” was that the text of the button changed to something less obvious that it’s “delete all items”</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235954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ARIA – Accessible Rich Internet Application spec. Defines how accessibility devices (like screen readers) interact with web apps. This is a great way of testing, because it gets much closer to the user, and bakes-in some degree of accessibility testing to our app (doesn’t guarantee it is usable!!! But guarantees that a screen reader will be more likely to recognize your buttons as buttons!).</a:t>
            </a:r>
          </a:p>
          <a:p>
            <a:endParaRPr lang="en-US" dirty="0"/>
          </a:p>
          <a:p>
            <a:r>
              <a:rPr lang="en-US" dirty="0"/>
              <a:t>(read slide)</a:t>
            </a:r>
          </a:p>
          <a:p>
            <a:endParaRPr lang="en-US" dirty="0"/>
          </a:p>
          <a:p>
            <a:r>
              <a:rPr lang="en-US" dirty="0"/>
              <a:t>What’s good about this one, compared to last slide?</a:t>
            </a:r>
          </a:p>
          <a:p>
            <a:pPr marL="171450" indent="-171450">
              <a:buFont typeface="Arial" panose="020B0604020202020204" pitchFamily="34" charset="0"/>
              <a:buChar char="•"/>
            </a:pPr>
            <a:r>
              <a:rPr lang="en-US" dirty="0"/>
              <a:t>We are using the “public interface” to find the components – instead of embedding some test id that the user never sees, we use accessibility navigators to find a component</a:t>
            </a:r>
          </a:p>
          <a:p>
            <a:pPr marL="171450" indent="-171450">
              <a:buFont typeface="Arial" panose="020B0604020202020204" pitchFamily="34" charset="0"/>
              <a:buChar char="•"/>
            </a:pPr>
            <a:r>
              <a:rPr lang="en-US" dirty="0"/>
              <a:t>If the text in the button changes, the test will break</a:t>
            </a:r>
          </a:p>
          <a:p>
            <a:pPr marL="628650" lvl="1" indent="-171450">
              <a:buFont typeface="Arial" panose="020B0604020202020204" pitchFamily="34" charset="0"/>
              <a:buChar char="•"/>
            </a:pPr>
            <a:r>
              <a:rPr lang="en-US" dirty="0"/>
              <a:t>In practice, at scale, the text is probably going to be stored in some constant field somewhere, which will make localization easier (creating a version of this interface in a different language) – so maybe not a problem, but a feature</a:t>
            </a:r>
          </a:p>
          <a:p>
            <a:pPr marL="0" lvl="0" indent="0">
              <a:buFont typeface="Arial" panose="020B0604020202020204" pitchFamily="34" charset="0"/>
              <a:buNone/>
            </a:pPr>
            <a:r>
              <a:rPr lang="en-US" dirty="0"/>
              <a:t>What’s bad about this one?</a:t>
            </a:r>
          </a:p>
          <a:p>
            <a:pPr marL="171450" lvl="0" indent="-171450">
              <a:buFont typeface="Arial" panose="020B0604020202020204" pitchFamily="34" charset="0"/>
              <a:buChar char="•"/>
            </a:pPr>
            <a:r>
              <a:rPr lang="en-US" dirty="0"/>
              <a:t>Coming up with the query to find the button may be challenging – what if it were just an icon, and not with text?</a:t>
            </a:r>
          </a:p>
          <a:p>
            <a:pPr marL="628650" lvl="1" indent="-171450">
              <a:buFont typeface="Arial" panose="020B0604020202020204" pitchFamily="34" charset="0"/>
              <a:buChar char="•"/>
            </a:pPr>
            <a:r>
              <a:rPr lang="en-US" dirty="0"/>
              <a:t>We don’t think this is a real problem though, because if it was just an icon, without text, YOU SHOULD PUT ALT-TEXT SO THAT A SCREEN READER WILL WORK, and this example will still work</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03941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two examples that we just saw – interacting with components by test ID and semantic role span the range of options for querying to find components.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the accessibility indicators, and text specified in the component is a strong choice that represents directly how users interact with the app.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a test ID is the opposite: the user never sees it, and it’s just for the test.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slide)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1514288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No need to memorize these, there’s a </a:t>
            </a:r>
            <a:r>
              <a:rPr lang="en-US" dirty="0" err="1"/>
              <a:t>cheatsheet</a:t>
            </a:r>
            <a:r>
              <a:rPr lang="en-US" dirty="0"/>
              <a:t> on the link on the slide. </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“grey area” in the middle of “how some users interact” captures aspects only used by screen readers, and not usually presented to sighted users.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Using test id’s is the “easiest” way to write our test: go into the code, add a </a:t>
            </a:r>
            <a:r>
              <a:rPr lang="en-US" dirty="0" err="1"/>
              <a:t>testID</a:t>
            </a:r>
            <a:r>
              <a:rPr lang="en-US" dirty="0"/>
              <a:t> on the thing you want to test, then access it directly. But, it makes your code clunky, makes it more likely to inadvertently introduce a bug that goes undetected (e.g. changing the text on the button). </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Encoding how the user interacts with the app to find that component might be trickier, but results in tests that are more likely to detect changes to the users’ interaction!</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700930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2/27/22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2/27/22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2/27/22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2/27/22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2/27/22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2/27/22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2/27/22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2/27/22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2/27/22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2/27/22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2/27/22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2/27/22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esting-library.com/docs/queries/abou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esting-library.com/docs/react-testing-library/cheatsheet"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bit.ly/3JV08Lw" TargetMode="External"/><Relationship Id="rId4" Type="http://schemas.openxmlformats.org/officeDocument/2006/relationships/hyperlink" Target="https://testing-library.com/docs/react-testing-library/cheatsheet"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esting-library.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esting-library.com/docs/react-testing-library/api#rend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906876" cy="1512429"/>
          </a:xfrm>
        </p:spPr>
        <p:txBody>
          <a:bodyPr>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7.1 Testing User Interfaces</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9F220B8F-69AA-4637-BB1D-F777887FC123}"/>
              </a:ext>
            </a:extLst>
          </p:cNvPr>
          <p:cNvSpPr/>
          <p:nvPr/>
        </p:nvSpPr>
        <p:spPr>
          <a:xfrm>
            <a:off x="705730" y="5869671"/>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
        <p:nvSpPr>
          <p:cNvPr id="9" name="Subtitle 7">
            <a:extLst>
              <a:ext uri="{FF2B5EF4-FFF2-40B4-BE49-F238E27FC236}">
                <a16:creationId xmlns:a16="http://schemas.microsoft.com/office/drawing/2014/main" id="{46D7FD96-1B63-43D9-98B8-4FE933905023}"/>
              </a:ext>
            </a:extLst>
          </p:cNvPr>
          <p:cNvSpPr txBox="1">
            <a:spLocks/>
          </p:cNvSpPr>
          <p:nvPr/>
        </p:nvSpPr>
        <p:spPr>
          <a:xfrm>
            <a:off x="539260" y="3429000"/>
            <a:ext cx="10803989" cy="23548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800" dirty="0"/>
              <a:t>Jonathan Bell, Adeel Bhutta, Ferdinand Vesely, Mitch Wand</a:t>
            </a:r>
          </a:p>
          <a:p>
            <a:pPr>
              <a:lnSpc>
                <a:spcPct val="100000"/>
              </a:lnSpc>
            </a:pPr>
            <a:r>
              <a:rPr lang="en-US" sz="2800" dirty="0"/>
              <a:t>Khoury College of Computer Sciences</a:t>
            </a:r>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5A49-FD39-F84F-9932-B3A74521A716}"/>
              </a:ext>
            </a:extLst>
          </p:cNvPr>
          <p:cNvSpPr>
            <a:spLocks noGrp="1"/>
          </p:cNvSpPr>
          <p:nvPr>
            <p:ph type="title"/>
          </p:nvPr>
        </p:nvSpPr>
        <p:spPr/>
        <p:txBody>
          <a:bodyPr/>
          <a:lstStyle/>
          <a:p>
            <a:r>
              <a:rPr lang="en-US" dirty="0"/>
              <a:t>3 Tiers for Inspecting Rendered Components</a:t>
            </a:r>
          </a:p>
        </p:txBody>
      </p:sp>
      <p:sp>
        <p:nvSpPr>
          <p:cNvPr id="3" name="Content Placeholder 2">
            <a:extLst>
              <a:ext uri="{FF2B5EF4-FFF2-40B4-BE49-F238E27FC236}">
                <a16:creationId xmlns:a16="http://schemas.microsoft.com/office/drawing/2014/main" id="{4EA95E84-B10C-7248-A4C7-038324BAAF72}"/>
              </a:ext>
            </a:extLst>
          </p:cNvPr>
          <p:cNvSpPr>
            <a:spLocks noGrp="1"/>
          </p:cNvSpPr>
          <p:nvPr>
            <p:ph idx="1"/>
          </p:nvPr>
        </p:nvSpPr>
        <p:spPr/>
        <p:txBody>
          <a:bodyPr>
            <a:normAutofit/>
          </a:bodyPr>
          <a:lstStyle/>
          <a:p>
            <a:pPr marL="514350" indent="-514350">
              <a:buFont typeface="+mj-lt"/>
              <a:buAutoNum type="arabicPeriod"/>
            </a:pPr>
            <a:r>
              <a:rPr lang="en-US" dirty="0"/>
              <a:t>How every user interacts with your app</a:t>
            </a:r>
          </a:p>
          <a:p>
            <a:pPr marL="514350" indent="-514350">
              <a:buFont typeface="+mj-lt"/>
              <a:buAutoNum type="arabicPeriod"/>
            </a:pPr>
            <a:r>
              <a:rPr lang="en-US" dirty="0"/>
              <a:t>How some users interact with your app</a:t>
            </a:r>
          </a:p>
          <a:p>
            <a:pPr marL="514350" indent="-514350">
              <a:buFont typeface="+mj-lt"/>
              <a:buAutoNum type="arabicPeriod"/>
            </a:pPr>
            <a:r>
              <a:rPr lang="en-US" dirty="0"/>
              <a:t>How only your test interacts</a:t>
            </a:r>
          </a:p>
          <a:p>
            <a:pPr marL="514350" indent="-514350">
              <a:buFont typeface="+mj-lt"/>
              <a:buAutoNum type="arabicPeriod"/>
            </a:pPr>
            <a:endParaRPr lang="en-US" dirty="0"/>
          </a:p>
          <a:p>
            <a:pPr marL="514350" indent="-514350">
              <a:buFont typeface="+mj-lt"/>
              <a:buAutoNum type="arabicPeriod"/>
            </a:pPr>
            <a:endParaRPr lang="en-US" dirty="0"/>
          </a:p>
          <a:p>
            <a:r>
              <a:rPr lang="en-US" dirty="0"/>
              <a:t>Just like “good tests use public APIs”, good UI tests interact like a user would</a:t>
            </a:r>
          </a:p>
          <a:p>
            <a:endParaRPr lang="en-US" dirty="0"/>
          </a:p>
        </p:txBody>
      </p:sp>
      <p:sp>
        <p:nvSpPr>
          <p:cNvPr id="4" name="Slide Number Placeholder 3">
            <a:extLst>
              <a:ext uri="{FF2B5EF4-FFF2-40B4-BE49-F238E27FC236}">
                <a16:creationId xmlns:a16="http://schemas.microsoft.com/office/drawing/2014/main" id="{B5AAAE56-8252-D64F-80B7-120CF6D1CA4A}"/>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1627522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E4C4-1B0F-1746-BA3B-B426BE59CEDF}"/>
              </a:ext>
            </a:extLst>
          </p:cNvPr>
          <p:cNvSpPr>
            <a:spLocks noGrp="1"/>
          </p:cNvSpPr>
          <p:nvPr>
            <p:ph type="title"/>
          </p:nvPr>
        </p:nvSpPr>
        <p:spPr/>
        <p:txBody>
          <a:bodyPr/>
          <a:lstStyle/>
          <a:p>
            <a:r>
              <a:rPr lang="en-US" dirty="0"/>
              <a:t>3 Tiers for Inspecting Rendered Components</a:t>
            </a:r>
          </a:p>
        </p:txBody>
      </p:sp>
      <p:sp>
        <p:nvSpPr>
          <p:cNvPr id="4" name="Slide Number Placeholder 3">
            <a:extLst>
              <a:ext uri="{FF2B5EF4-FFF2-40B4-BE49-F238E27FC236}">
                <a16:creationId xmlns:a16="http://schemas.microsoft.com/office/drawing/2014/main" id="{122E4192-C4CE-BD46-82D0-62E44A79CD6E}"/>
              </a:ext>
            </a:extLst>
          </p:cNvPr>
          <p:cNvSpPr>
            <a:spLocks noGrp="1"/>
          </p:cNvSpPr>
          <p:nvPr>
            <p:ph type="sldNum" sz="quarter" idx="12"/>
          </p:nvPr>
        </p:nvSpPr>
        <p:spPr/>
        <p:txBody>
          <a:bodyPr/>
          <a:lstStyle/>
          <a:p>
            <a:fld id="{20F37917-FD3A-4669-9018-DA04BCDD3D75}" type="slidenum">
              <a:rPr lang="en-US" smtClean="0"/>
              <a:t>11</a:t>
            </a:fld>
            <a:endParaRPr lang="en-US" dirty="0"/>
          </a:p>
        </p:txBody>
      </p:sp>
      <p:sp>
        <p:nvSpPr>
          <p:cNvPr id="8" name="Content Placeholder 7">
            <a:extLst>
              <a:ext uri="{FF2B5EF4-FFF2-40B4-BE49-F238E27FC236}">
                <a16:creationId xmlns:a16="http://schemas.microsoft.com/office/drawing/2014/main" id="{8911B0B5-EA4C-0746-B8E2-673E06A4269D}"/>
              </a:ext>
            </a:extLst>
          </p:cNvPr>
          <p:cNvSpPr>
            <a:spLocks noGrp="1"/>
          </p:cNvSpPr>
          <p:nvPr>
            <p:ph idx="1"/>
          </p:nvPr>
        </p:nvSpPr>
        <p:spPr>
          <a:xfrm>
            <a:off x="838199" y="1500160"/>
            <a:ext cx="9811872" cy="4351338"/>
          </a:xfrm>
        </p:spPr>
        <p:txBody>
          <a:bodyPr>
            <a:normAutofit fontScale="92500"/>
          </a:bodyPr>
          <a:lstStyle/>
          <a:p>
            <a:r>
              <a:rPr lang="en-US" dirty="0"/>
              <a:t>Queries that reflect how every users interacts with your app</a:t>
            </a:r>
          </a:p>
          <a:p>
            <a:pPr lvl="1"/>
            <a:r>
              <a:rPr lang="en-US" dirty="0" err="1"/>
              <a:t>byRole</a:t>
            </a:r>
            <a:r>
              <a:rPr lang="en-US" dirty="0"/>
              <a:t> – Using accessibility tree</a:t>
            </a:r>
          </a:p>
          <a:p>
            <a:pPr lvl="1"/>
            <a:r>
              <a:rPr lang="en-US" dirty="0" err="1"/>
              <a:t>byLabelText</a:t>
            </a:r>
            <a:r>
              <a:rPr lang="en-US" dirty="0"/>
              <a:t> – Using label on form fields</a:t>
            </a:r>
          </a:p>
          <a:p>
            <a:pPr lvl="1"/>
            <a:r>
              <a:rPr lang="en-US" dirty="0" err="1"/>
              <a:t>byPlaceHolderText</a:t>
            </a:r>
            <a:r>
              <a:rPr lang="en-US" dirty="0"/>
              <a:t> – Using placeholder text on form field</a:t>
            </a:r>
          </a:p>
          <a:p>
            <a:pPr lvl="1"/>
            <a:r>
              <a:rPr lang="en-US" dirty="0" err="1"/>
              <a:t>byText</a:t>
            </a:r>
            <a:r>
              <a:rPr lang="en-US" dirty="0"/>
              <a:t> – By exact text in an element</a:t>
            </a:r>
          </a:p>
          <a:p>
            <a:pPr lvl="1"/>
            <a:r>
              <a:rPr lang="en-US" dirty="0" err="1"/>
              <a:t>byDisplayValue</a:t>
            </a:r>
            <a:r>
              <a:rPr lang="en-US" dirty="0"/>
              <a:t> – By current value in a form field</a:t>
            </a:r>
          </a:p>
          <a:p>
            <a:r>
              <a:rPr lang="en-US" dirty="0"/>
              <a:t>Queries that reflect how some users interact with your app</a:t>
            </a:r>
          </a:p>
          <a:p>
            <a:pPr lvl="1"/>
            <a:r>
              <a:rPr lang="en-US" dirty="0" err="1"/>
              <a:t>byAltText</a:t>
            </a:r>
            <a:r>
              <a:rPr lang="en-US" dirty="0"/>
              <a:t> – By alt text, usually not presented to sighted users</a:t>
            </a:r>
          </a:p>
          <a:p>
            <a:pPr lvl="1"/>
            <a:r>
              <a:rPr lang="en-US" dirty="0" err="1"/>
              <a:t>byTitle</a:t>
            </a:r>
            <a:r>
              <a:rPr lang="en-US" dirty="0"/>
              <a:t> - By a “title” attribute, usually not presented to sighted users</a:t>
            </a:r>
          </a:p>
          <a:p>
            <a:r>
              <a:rPr lang="en-US" dirty="0"/>
              <a:t>Queries that have nothing to do with how a user interacts with app</a:t>
            </a:r>
          </a:p>
          <a:p>
            <a:pPr lvl="1"/>
            <a:r>
              <a:rPr lang="en-US" dirty="0" err="1"/>
              <a:t>byTestId</a:t>
            </a:r>
            <a:endParaRPr lang="en-US" dirty="0"/>
          </a:p>
        </p:txBody>
      </p:sp>
      <p:sp>
        <p:nvSpPr>
          <p:cNvPr id="12" name="TextBox 11">
            <a:extLst>
              <a:ext uri="{FF2B5EF4-FFF2-40B4-BE49-F238E27FC236}">
                <a16:creationId xmlns:a16="http://schemas.microsoft.com/office/drawing/2014/main" id="{F74ED4A1-C24F-3542-AE18-BEC22AD1B8AB}"/>
              </a:ext>
            </a:extLst>
          </p:cNvPr>
          <p:cNvSpPr txBox="1"/>
          <p:nvPr/>
        </p:nvSpPr>
        <p:spPr>
          <a:xfrm>
            <a:off x="2995333" y="6256475"/>
            <a:ext cx="6098240" cy="369332"/>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More: </a:t>
            </a:r>
            <a:r>
              <a:rPr lang="en-US" dirty="0">
                <a:solidFill>
                  <a:schemeClr val="tx1"/>
                </a:solidFill>
                <a:hlinkClick r:id="rId3"/>
              </a:rPr>
              <a:t>https://testing-library.com/docs/queries/about</a:t>
            </a:r>
            <a:r>
              <a:rPr lang="en-US" dirty="0">
                <a:solidFill>
                  <a:schemeClr val="tx1"/>
                </a:solidFill>
              </a:rPr>
              <a:t> </a:t>
            </a:r>
          </a:p>
        </p:txBody>
      </p:sp>
    </p:spTree>
    <p:extLst>
      <p:ext uri="{BB962C8B-B14F-4D97-AF65-F5344CB8AC3E}">
        <p14:creationId xmlns:p14="http://schemas.microsoft.com/office/powerpoint/2010/main" val="547478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3F41-35DF-3948-A5CE-12A666DA323B}"/>
              </a:ext>
            </a:extLst>
          </p:cNvPr>
          <p:cNvSpPr>
            <a:spLocks noGrp="1"/>
          </p:cNvSpPr>
          <p:nvPr>
            <p:ph type="title"/>
          </p:nvPr>
        </p:nvSpPr>
        <p:spPr/>
        <p:txBody>
          <a:bodyPr/>
          <a:lstStyle/>
          <a:p>
            <a:r>
              <a:rPr lang="en-US" dirty="0"/>
              <a:t>Acting on Rendered Components: </a:t>
            </a:r>
            <a:r>
              <a:rPr lang="en-US" i="1" dirty="0" err="1"/>
              <a:t>userEvent</a:t>
            </a:r>
            <a:endParaRPr lang="en-US" dirty="0"/>
          </a:p>
        </p:txBody>
      </p:sp>
      <p:sp>
        <p:nvSpPr>
          <p:cNvPr id="3" name="Content Placeholder 2">
            <a:extLst>
              <a:ext uri="{FF2B5EF4-FFF2-40B4-BE49-F238E27FC236}">
                <a16:creationId xmlns:a16="http://schemas.microsoft.com/office/drawing/2014/main" id="{B1EF6650-80C3-5E41-A6FD-B01FE62DC7DB}"/>
              </a:ext>
            </a:extLst>
          </p:cNvPr>
          <p:cNvSpPr>
            <a:spLocks noGrp="1"/>
          </p:cNvSpPr>
          <p:nvPr>
            <p:ph idx="1"/>
          </p:nvPr>
        </p:nvSpPr>
        <p:spPr>
          <a:xfrm>
            <a:off x="838199" y="1546412"/>
            <a:ext cx="9811871" cy="4305086"/>
          </a:xfrm>
        </p:spPr>
        <p:txBody>
          <a:bodyPr/>
          <a:lstStyle/>
          <a:p>
            <a:r>
              <a:rPr lang="en-US" dirty="0"/>
              <a:t>Testing Library provides </a:t>
            </a:r>
            <a:r>
              <a:rPr lang="en-US" dirty="0" err="1"/>
              <a:t>userEvent</a:t>
            </a:r>
            <a:r>
              <a:rPr lang="en-US" dirty="0"/>
              <a:t>.&lt;event&gt; methods</a:t>
            </a:r>
          </a:p>
          <a:p>
            <a:pPr lvl="1"/>
            <a:r>
              <a:rPr lang="en-US" b="1" i="1" dirty="0" err="1">
                <a:solidFill>
                  <a:srgbClr val="660E7A"/>
                </a:solidFill>
                <a:latin typeface="Courier New" panose="02070309020205020404" pitchFamily="49" charset="0"/>
                <a:cs typeface="Courier New" panose="02070309020205020404" pitchFamily="49" charset="0"/>
              </a:rPr>
              <a:t>userEvent</a:t>
            </a:r>
            <a:r>
              <a:rPr lang="en-US" dirty="0" err="1">
                <a:latin typeface="Courier New" panose="02070309020205020404" pitchFamily="49" charset="0"/>
                <a:cs typeface="Courier New" panose="02070309020205020404" pitchFamily="49" charset="0"/>
              </a:rPr>
              <a:t>.</a:t>
            </a:r>
            <a:r>
              <a:rPr lang="en-US" b="1" dirty="0" err="1">
                <a:solidFill>
                  <a:srgbClr val="660E7A"/>
                </a:solidFill>
                <a:latin typeface="Courier New" panose="02070309020205020404" pitchFamily="49" charset="0"/>
                <a:cs typeface="Courier New" panose="02070309020205020404" pitchFamily="49" charset="0"/>
              </a:rPr>
              <a:t>type</a:t>
            </a:r>
            <a:r>
              <a:rPr lang="en-US" dirty="0">
                <a:latin typeface="Courier New" panose="02070309020205020404" pitchFamily="49" charset="0"/>
                <a:cs typeface="Courier New" panose="02070309020205020404" pitchFamily="49" charset="0"/>
              </a:rPr>
              <a:t>(</a:t>
            </a:r>
            <a:r>
              <a:rPr lang="en-US" dirty="0" err="1">
                <a:solidFill>
                  <a:srgbClr val="458383"/>
                </a:solidFill>
                <a:latin typeface="Courier New" panose="02070309020205020404" pitchFamily="49" charset="0"/>
                <a:cs typeface="Courier New" panose="02070309020205020404" pitchFamily="49" charset="0"/>
              </a:rPr>
              <a:t>newItemTextField</a:t>
            </a:r>
            <a:r>
              <a:rPr lang="en-US" dirty="0">
                <a:latin typeface="Courier New" panose="02070309020205020404" pitchFamily="49" charset="0"/>
                <a:cs typeface="Courier New" panose="02070309020205020404" pitchFamily="49" charset="0"/>
              </a:rPr>
              <a:t>, </a:t>
            </a:r>
            <a:r>
              <a:rPr lang="en-US" b="1" dirty="0">
                <a:solidFill>
                  <a:srgbClr val="008000"/>
                </a:solidFill>
                <a:latin typeface="Courier New" panose="02070309020205020404" pitchFamily="49" charset="0"/>
                <a:cs typeface="Courier New" panose="02070309020205020404" pitchFamily="49" charset="0"/>
              </a:rPr>
              <a:t>"Write a better test input"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1" i="1" dirty="0" err="1">
                <a:solidFill>
                  <a:srgbClr val="660E7A"/>
                </a:solidFill>
                <a:latin typeface="Courier New" panose="02070309020205020404" pitchFamily="49" charset="0"/>
                <a:cs typeface="Courier New" panose="02070309020205020404" pitchFamily="49" charset="0"/>
              </a:rPr>
              <a:t>userEvent</a:t>
            </a:r>
            <a:r>
              <a:rPr lang="en-US" dirty="0" err="1">
                <a:latin typeface="Courier New" panose="02070309020205020404" pitchFamily="49" charset="0"/>
                <a:cs typeface="Courier New" panose="02070309020205020404" pitchFamily="49" charset="0"/>
              </a:rPr>
              <a:t>.</a:t>
            </a:r>
            <a:r>
              <a:rPr lang="en-US" b="1" dirty="0" err="1">
                <a:solidFill>
                  <a:srgbClr val="660E7A"/>
                </a:solidFill>
                <a:latin typeface="Courier New" panose="02070309020205020404" pitchFamily="49" charset="0"/>
                <a:cs typeface="Courier New" panose="02070309020205020404" pitchFamily="49" charset="0"/>
              </a:rPr>
              <a:t>click</a:t>
            </a:r>
            <a:r>
              <a:rPr lang="en-US" dirty="0">
                <a:latin typeface="Courier New" panose="02070309020205020404" pitchFamily="49" charset="0"/>
                <a:cs typeface="Courier New" panose="02070309020205020404" pitchFamily="49" charset="0"/>
              </a:rPr>
              <a:t>(</a:t>
            </a:r>
            <a:r>
              <a:rPr lang="en-US" dirty="0" err="1">
                <a:solidFill>
                  <a:srgbClr val="458383"/>
                </a:solidFill>
                <a:latin typeface="Courier New" panose="02070309020205020404" pitchFamily="49" charset="0"/>
                <a:cs typeface="Courier New" panose="02070309020205020404" pitchFamily="49" charset="0"/>
              </a:rPr>
              <a:t>newItemButton</a:t>
            </a:r>
            <a:r>
              <a:rPr lang="en-US" dirty="0">
                <a:latin typeface="Courier New" panose="02070309020205020404" pitchFamily="49" charset="0"/>
                <a:cs typeface="Courier New" panose="02070309020205020404" pitchFamily="49" charset="0"/>
              </a:rPr>
              <a:t>);</a:t>
            </a:r>
            <a:br>
              <a:rPr lang="en-US" dirty="0"/>
            </a:br>
            <a:r>
              <a:rPr lang="en-US" dirty="0"/>
              <a:t>Also: change, </a:t>
            </a:r>
            <a:r>
              <a:rPr lang="en-US" dirty="0" err="1"/>
              <a:t>keyDown</a:t>
            </a:r>
            <a:r>
              <a:rPr lang="en-US" dirty="0"/>
              <a:t>, </a:t>
            </a:r>
            <a:r>
              <a:rPr lang="en-US" dirty="0" err="1"/>
              <a:t>keyUp</a:t>
            </a:r>
            <a:r>
              <a:rPr lang="en-US" dirty="0"/>
              <a:t>, </a:t>
            </a:r>
            <a:r>
              <a:rPr lang="en-US" dirty="0" err="1"/>
              <a:t>etc</a:t>
            </a:r>
            <a:endParaRPr lang="en-US" dirty="0"/>
          </a:p>
          <a:p>
            <a:r>
              <a:rPr lang="en-US" dirty="0"/>
              <a:t>These methods simulate user behavior:</a:t>
            </a:r>
          </a:p>
          <a:p>
            <a:pPr lvl="1"/>
            <a:r>
              <a:rPr lang="en-US" dirty="0"/>
              <a:t>Before clicking: </a:t>
            </a:r>
            <a:r>
              <a:rPr lang="en-US" dirty="0" err="1"/>
              <a:t>MouseOver</a:t>
            </a:r>
            <a:r>
              <a:rPr lang="en-US" dirty="0"/>
              <a:t>, </a:t>
            </a:r>
            <a:r>
              <a:rPr lang="en-US" dirty="0" err="1"/>
              <a:t>MouseMove</a:t>
            </a:r>
            <a:r>
              <a:rPr lang="en-US" dirty="0"/>
              <a:t>, </a:t>
            </a:r>
            <a:r>
              <a:rPr lang="en-US" dirty="0" err="1"/>
              <a:t>MouseDown</a:t>
            </a:r>
            <a:r>
              <a:rPr lang="en-US" dirty="0"/>
              <a:t>, </a:t>
            </a:r>
            <a:r>
              <a:rPr lang="en-US" dirty="0" err="1"/>
              <a:t>MouseUp</a:t>
            </a:r>
            <a:endParaRPr lang="en-US" dirty="0"/>
          </a:p>
          <a:p>
            <a:pPr lvl="1"/>
            <a:r>
              <a:rPr lang="en-US" dirty="0"/>
              <a:t>Type will click the text box, then provide characters one-at-a-time</a:t>
            </a:r>
          </a:p>
        </p:txBody>
      </p:sp>
      <p:sp>
        <p:nvSpPr>
          <p:cNvPr id="4" name="Slide Number Placeholder 3">
            <a:extLst>
              <a:ext uri="{FF2B5EF4-FFF2-40B4-BE49-F238E27FC236}">
                <a16:creationId xmlns:a16="http://schemas.microsoft.com/office/drawing/2014/main" id="{6340B3C9-6889-BE4B-989E-671F87412E25}"/>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269052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a:t>Example Test: Unit Test </a:t>
            </a:r>
            <a:r>
              <a:rPr lang="en-US" dirty="0" err="1"/>
              <a:t>TodoItemComponent</a:t>
            </a:r>
            <a:endParaRPr lang="en-US" dirty="0"/>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8" name="TextBox 7">
            <a:extLst>
              <a:ext uri="{FF2B5EF4-FFF2-40B4-BE49-F238E27FC236}">
                <a16:creationId xmlns:a16="http://schemas.microsoft.com/office/drawing/2014/main" id="{9D986542-6F89-5948-AA10-6B220261C8E8}"/>
              </a:ext>
            </a:extLst>
          </p:cNvPr>
          <p:cNvSpPr txBox="1"/>
          <p:nvPr/>
        </p:nvSpPr>
        <p:spPr>
          <a:xfrm>
            <a:off x="2121273" y="2486991"/>
            <a:ext cx="8098491" cy="4247317"/>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rgbClr val="00006D"/>
                </a:solidFill>
                <a:latin typeface="Courier" pitchFamily="2" charset="0"/>
              </a:rPr>
              <a:t>export const </a:t>
            </a:r>
            <a:r>
              <a:rPr lang="en-US" i="1" dirty="0" err="1">
                <a:solidFill>
                  <a:srgbClr val="000000"/>
                </a:solidFill>
                <a:latin typeface="Courier" pitchFamily="2" charset="0"/>
              </a:rPr>
              <a:t>TodoItemComponent</a:t>
            </a:r>
            <a:r>
              <a:rPr lang="en-US" dirty="0">
                <a:solidFill>
                  <a:srgbClr val="000000"/>
                </a:solidFill>
                <a:latin typeface="Courier" pitchFamily="2" charset="0"/>
              </a:rPr>
              <a:t>: </a:t>
            </a:r>
            <a:r>
              <a:rPr lang="en-US" dirty="0" err="1">
                <a:solidFill>
                  <a:srgbClr val="000000"/>
                </a:solidFill>
                <a:latin typeface="Courier" pitchFamily="2" charset="0"/>
              </a:rPr>
              <a:t>React.FunctionComponent</a:t>
            </a:r>
            <a:r>
              <a:rPr lang="en-US" dirty="0">
                <a:solidFill>
                  <a:srgbClr val="000000"/>
                </a:solidFill>
                <a:latin typeface="Courier" pitchFamily="2" charset="0"/>
              </a:rPr>
              <a:t>&lt;{</a:t>
            </a:r>
          </a:p>
          <a:p>
            <a:r>
              <a:rPr lang="en-US" dirty="0">
                <a:solidFill>
                  <a:srgbClr val="000000"/>
                </a:solidFill>
                <a:latin typeface="Courier" pitchFamily="2" charset="0"/>
              </a:rPr>
              <a:t>  </a:t>
            </a:r>
            <a:r>
              <a:rPr lang="en-US" b="1" dirty="0">
                <a:solidFill>
                  <a:srgbClr val="520067"/>
                </a:solidFill>
                <a:latin typeface="Courier" pitchFamily="2" charset="0"/>
              </a:rPr>
              <a:t>item</a:t>
            </a:r>
            <a:r>
              <a:rPr lang="en-US" dirty="0">
                <a:solidFill>
                  <a:srgbClr val="000000"/>
                </a:solidFill>
                <a:latin typeface="Courier" pitchFamily="2" charset="0"/>
              </a:rPr>
              <a:t>: </a:t>
            </a:r>
            <a:r>
              <a:rPr lang="en-US" dirty="0" err="1">
                <a:solidFill>
                  <a:srgbClr val="000000"/>
                </a:solidFill>
                <a:latin typeface="Courier" pitchFamily="2" charset="0"/>
              </a:rPr>
              <a:t>TodoItem</a:t>
            </a:r>
            <a:r>
              <a:rPr lang="en-US" dirty="0">
                <a:solidFill>
                  <a:srgbClr val="000000"/>
                </a:solidFill>
                <a:latin typeface="Courier" pitchFamily="2" charset="0"/>
              </a:rPr>
              <a:t>;</a:t>
            </a:r>
          </a:p>
          <a:p>
            <a:r>
              <a:rPr lang="en-US" dirty="0">
                <a:solidFill>
                  <a:srgbClr val="000000"/>
                </a:solidFill>
                <a:latin typeface="Courier" pitchFamily="2" charset="0"/>
              </a:rPr>
              <a:t>  </a:t>
            </a:r>
            <a:r>
              <a:rPr lang="en-US" b="1" dirty="0" err="1">
                <a:solidFill>
                  <a:srgbClr val="520067"/>
                </a:solidFill>
                <a:latin typeface="Courier" pitchFamily="2" charset="0"/>
              </a:rPr>
              <a:t>deleteItem</a:t>
            </a:r>
            <a:r>
              <a:rPr lang="en-US" dirty="0">
                <a:solidFill>
                  <a:srgbClr val="000000"/>
                </a:solidFill>
                <a:latin typeface="Courier" pitchFamily="2" charset="0"/>
              </a:rPr>
              <a:t>: () =&gt; </a:t>
            </a:r>
            <a:r>
              <a:rPr lang="en-US" b="1" dirty="0">
                <a:solidFill>
                  <a:srgbClr val="00006D"/>
                </a:solidFill>
                <a:latin typeface="Courier" pitchFamily="2" charset="0"/>
              </a:rPr>
              <a:t>void</a:t>
            </a:r>
            <a:r>
              <a:rPr lang="en-US" dirty="0">
                <a:solidFill>
                  <a:srgbClr val="000000"/>
                </a:solidFill>
                <a:latin typeface="Courier" pitchFamily="2" charset="0"/>
              </a:rPr>
              <a:t>;</a:t>
            </a:r>
          </a:p>
          <a:p>
            <a:r>
              <a:rPr lang="en-US" dirty="0">
                <a:solidFill>
                  <a:srgbClr val="000000"/>
                </a:solidFill>
                <a:latin typeface="Courier" pitchFamily="2" charset="0"/>
              </a:rPr>
              <a:t>}&gt; = ({ item, </a:t>
            </a:r>
            <a:r>
              <a:rPr lang="en-US" dirty="0" err="1">
                <a:solidFill>
                  <a:srgbClr val="000000"/>
                </a:solidFill>
                <a:latin typeface="Courier" pitchFamily="2" charset="0"/>
              </a:rPr>
              <a:t>deleteItem</a:t>
            </a:r>
            <a:r>
              <a:rPr lang="en-US" dirty="0">
                <a:solidFill>
                  <a:srgbClr val="000000"/>
                </a:solidFill>
                <a:latin typeface="Courier" pitchFamily="2" charset="0"/>
              </a:rPr>
              <a:t> }) =&gt; {</a:t>
            </a:r>
          </a:p>
          <a:p>
            <a:r>
              <a:rPr lang="en-US" dirty="0">
                <a:solidFill>
                  <a:srgbClr val="000000"/>
                </a:solidFill>
                <a:latin typeface="Courier" pitchFamily="2" charset="0"/>
              </a:rPr>
              <a:t>...</a:t>
            </a:r>
          </a:p>
          <a:p>
            <a:r>
              <a:rPr lang="en-US" dirty="0">
                <a:solidFill>
                  <a:srgbClr val="000000"/>
                </a:solidFill>
                <a:latin typeface="Helvetica" pitchFamily="2" charset="0"/>
              </a:rPr>
              <a:t> </a:t>
            </a:r>
            <a:r>
              <a:rPr lang="en-US" b="1" dirty="0">
                <a:solidFill>
                  <a:srgbClr val="00006D"/>
                </a:solidFill>
                <a:latin typeface="Courier" pitchFamily="2" charset="0"/>
              </a:rPr>
              <a:t>return </a:t>
            </a:r>
            <a:r>
              <a:rPr lang="en-US" dirty="0">
                <a:solidFill>
                  <a:srgbClr val="000000"/>
                </a:solidFill>
                <a:latin typeface="Courier" pitchFamily="2" charset="0"/>
              </a:rPr>
              <a:t>(</a:t>
            </a:r>
            <a:endParaRPr lang="en-US" dirty="0">
              <a:solidFill>
                <a:srgbClr val="00006D"/>
              </a:solidFill>
              <a:latin typeface="Courier" pitchFamily="2" charset="0"/>
            </a:endParaRPr>
          </a:p>
          <a:p>
            <a:r>
              <a:rPr lang="en-US" dirty="0">
                <a:solidFill>
                  <a:srgbClr val="000000"/>
                </a:solidFill>
                <a:latin typeface="Courier" pitchFamily="2" charset="0"/>
              </a:rPr>
              <a:t>    &lt;</a:t>
            </a:r>
            <a:r>
              <a:rPr lang="en-US" b="1" dirty="0" err="1">
                <a:solidFill>
                  <a:srgbClr val="00006D"/>
                </a:solidFill>
                <a:latin typeface="Courier" pitchFamily="2" charset="0"/>
              </a:rPr>
              <a:t>HStack</a:t>
            </a:r>
            <a:r>
              <a:rPr lang="en-US" dirty="0">
                <a:solidFill>
                  <a:srgbClr val="000000"/>
                </a:solidFill>
                <a:latin typeface="Courier" pitchFamily="2" charset="0"/>
              </a:rPr>
              <a:t>&gt;</a:t>
            </a:r>
          </a:p>
          <a:p>
            <a:r>
              <a:rPr lang="en-US" dirty="0">
                <a:solidFill>
                  <a:srgbClr val="000000"/>
                </a:solidFill>
                <a:latin typeface="Courier" pitchFamily="2" charset="0"/>
              </a:rPr>
              <a:t>       &lt;</a:t>
            </a:r>
            <a:r>
              <a:rPr lang="en-US" b="1" dirty="0">
                <a:solidFill>
                  <a:srgbClr val="00006D"/>
                </a:solidFill>
                <a:latin typeface="Courier" pitchFamily="2" charset="0"/>
              </a:rPr>
              <a:t>Text </a:t>
            </a:r>
            <a:r>
              <a:rPr lang="en-US" b="1" dirty="0">
                <a:solidFill>
                  <a:srgbClr val="0000FE"/>
                </a:solidFill>
                <a:latin typeface="Courier" pitchFamily="2" charset="0"/>
              </a:rPr>
              <a:t>data-</a:t>
            </a:r>
            <a:r>
              <a:rPr lang="en-US" b="1" dirty="0" err="1">
                <a:solidFill>
                  <a:srgbClr val="0000FE"/>
                </a:solidFill>
                <a:latin typeface="Courier" pitchFamily="2" charset="0"/>
              </a:rPr>
              <a:t>testid</a:t>
            </a:r>
            <a:r>
              <a:rPr lang="en-US" b="1" dirty="0">
                <a:solidFill>
                  <a:srgbClr val="0F7003"/>
                </a:solidFill>
                <a:latin typeface="Courier" pitchFamily="2" charset="0"/>
              </a:rPr>
              <a:t>='</a:t>
            </a:r>
            <a:r>
              <a:rPr lang="en-US" b="1" dirty="0" err="1">
                <a:solidFill>
                  <a:srgbClr val="0F7003"/>
                </a:solidFill>
                <a:latin typeface="Courier" pitchFamily="2" charset="0"/>
              </a:rPr>
              <a:t>todoItem</a:t>
            </a:r>
            <a:r>
              <a:rPr lang="en-US" b="1" dirty="0">
                <a:solidFill>
                  <a:srgbClr val="0F7003"/>
                </a:solidFill>
                <a:latin typeface="Courier" pitchFamily="2" charset="0"/>
              </a:rPr>
              <a:t>'</a:t>
            </a:r>
            <a:r>
              <a:rPr lang="en-US" dirty="0">
                <a:solidFill>
                  <a:srgbClr val="000000"/>
                </a:solidFill>
                <a:latin typeface="Courier" pitchFamily="2" charset="0"/>
              </a:rPr>
              <a:t>&gt;{</a:t>
            </a:r>
            <a:r>
              <a:rPr lang="en-US" dirty="0" err="1">
                <a:solidFill>
                  <a:srgbClr val="000000"/>
                </a:solidFill>
                <a:latin typeface="Courier" pitchFamily="2" charset="0"/>
              </a:rPr>
              <a:t>item.</a:t>
            </a:r>
            <a:r>
              <a:rPr lang="en-US" b="1" dirty="0" err="1">
                <a:solidFill>
                  <a:srgbClr val="520067"/>
                </a:solidFill>
                <a:latin typeface="Courier" pitchFamily="2" charset="0"/>
              </a:rPr>
              <a:t>title</a:t>
            </a:r>
            <a:r>
              <a:rPr lang="en-US" dirty="0">
                <a:solidFill>
                  <a:srgbClr val="000000"/>
                </a:solidFill>
                <a:latin typeface="Courier" pitchFamily="2" charset="0"/>
              </a:rPr>
              <a:t>}&lt;/</a:t>
            </a:r>
            <a:r>
              <a:rPr lang="en-US" b="1" dirty="0">
                <a:solidFill>
                  <a:srgbClr val="00006D"/>
                </a:solidFill>
                <a:latin typeface="Courier" pitchFamily="2" charset="0"/>
              </a:rPr>
              <a:t>Text</a:t>
            </a:r>
            <a:r>
              <a:rPr lang="en-US" dirty="0">
                <a:solidFill>
                  <a:srgbClr val="000000"/>
                </a:solidFill>
                <a:latin typeface="Courier" pitchFamily="2" charset="0"/>
              </a:rPr>
              <a:t>&gt;</a:t>
            </a:r>
          </a:p>
          <a:p>
            <a:r>
              <a:rPr lang="en-US" dirty="0">
                <a:solidFill>
                  <a:srgbClr val="000000"/>
                </a:solidFill>
                <a:latin typeface="Courier" pitchFamily="2" charset="0"/>
              </a:rPr>
              <a:t>       &lt;</a:t>
            </a:r>
            <a:r>
              <a:rPr lang="en-US" b="1" dirty="0">
                <a:solidFill>
                  <a:srgbClr val="00006D"/>
                </a:solidFill>
                <a:latin typeface="Courier" pitchFamily="2" charset="0"/>
              </a:rPr>
              <a:t>Button </a:t>
            </a:r>
            <a:r>
              <a:rPr lang="en-US" b="1" dirty="0" err="1">
                <a:solidFill>
                  <a:srgbClr val="0000FE"/>
                </a:solidFill>
                <a:latin typeface="Courier" pitchFamily="2" charset="0"/>
              </a:rPr>
              <a:t>onClick</a:t>
            </a:r>
            <a:r>
              <a:rPr lang="en-US" b="1" dirty="0">
                <a:solidFill>
                  <a:srgbClr val="0F7003"/>
                </a:solidFill>
                <a:latin typeface="Courier" pitchFamily="2" charset="0"/>
              </a:rPr>
              <a:t>=</a:t>
            </a:r>
            <a:r>
              <a:rPr lang="en-US" dirty="0">
                <a:solidFill>
                  <a:srgbClr val="000000"/>
                </a:solidFill>
                <a:latin typeface="Courier" pitchFamily="2" charset="0"/>
              </a:rPr>
              <a:t>{</a:t>
            </a:r>
            <a:r>
              <a:rPr lang="en-US" dirty="0" err="1">
                <a:solidFill>
                  <a:srgbClr val="000000"/>
                </a:solidFill>
                <a:latin typeface="Courier" pitchFamily="2" charset="0"/>
              </a:rPr>
              <a:t>deleteItem</a:t>
            </a:r>
            <a:r>
              <a:rPr lang="en-US" dirty="0">
                <a:solidFill>
                  <a:srgbClr val="000000"/>
                </a:solidFill>
                <a:latin typeface="Courier" pitchFamily="2" charset="0"/>
              </a:rPr>
              <a:t>} </a:t>
            </a:r>
            <a:r>
              <a:rPr lang="en-US" b="1" dirty="0">
                <a:solidFill>
                  <a:srgbClr val="0000FE"/>
                </a:solidFill>
                <a:latin typeface="Courier" pitchFamily="2" charset="0"/>
              </a:rPr>
              <a:t>aria-label</a:t>
            </a:r>
            <a:r>
              <a:rPr lang="en-US" b="1" dirty="0">
                <a:solidFill>
                  <a:srgbClr val="0F7003"/>
                </a:solidFill>
                <a:latin typeface="Courier" pitchFamily="2" charset="0"/>
              </a:rPr>
              <a:t>="delete"</a:t>
            </a:r>
            <a:r>
              <a:rPr lang="en-US" dirty="0">
                <a:solidFill>
                  <a:srgbClr val="000000"/>
                </a:solidFill>
                <a:latin typeface="Courier" pitchFamily="2" charset="0"/>
              </a:rPr>
              <a:t>&gt;</a:t>
            </a:r>
            <a:endParaRPr lang="en-US" dirty="0">
              <a:solidFill>
                <a:srgbClr val="0000FE"/>
              </a:solidFill>
              <a:latin typeface="Courier" pitchFamily="2" charset="0"/>
            </a:endParaRPr>
          </a:p>
          <a:p>
            <a:r>
              <a:rPr lang="en-US" dirty="0">
                <a:solidFill>
                  <a:srgbClr val="000000"/>
                </a:solidFill>
                <a:latin typeface="Courier" pitchFamily="2" charset="0"/>
              </a:rPr>
              <a:t>         &lt;</a:t>
            </a:r>
            <a:r>
              <a:rPr lang="en-US" b="1" dirty="0" err="1">
                <a:solidFill>
                  <a:srgbClr val="00006D"/>
                </a:solidFill>
                <a:latin typeface="Courier" pitchFamily="2" charset="0"/>
              </a:rPr>
              <a:t>AiOutlineDelete</a:t>
            </a:r>
            <a:r>
              <a:rPr lang="en-US" b="1" dirty="0">
                <a:solidFill>
                  <a:srgbClr val="00006D"/>
                </a:solidFill>
                <a:latin typeface="Courier" pitchFamily="2" charset="0"/>
              </a:rPr>
              <a:t> </a:t>
            </a:r>
            <a:r>
              <a:rPr lang="en-US" dirty="0">
                <a:solidFill>
                  <a:srgbClr val="000000"/>
                </a:solidFill>
                <a:latin typeface="Courier" pitchFamily="2" charset="0"/>
              </a:rPr>
              <a:t>/&gt;</a:t>
            </a:r>
            <a:endParaRPr lang="en-US" dirty="0">
              <a:solidFill>
                <a:srgbClr val="00006D"/>
              </a:solidFill>
              <a:latin typeface="Courier" pitchFamily="2" charset="0"/>
            </a:endParaRPr>
          </a:p>
          <a:p>
            <a:r>
              <a:rPr lang="en-US" dirty="0">
                <a:solidFill>
                  <a:srgbClr val="000000"/>
                </a:solidFill>
                <a:latin typeface="Courier" pitchFamily="2" charset="0"/>
              </a:rPr>
              <a:t>       &lt;/</a:t>
            </a:r>
            <a:r>
              <a:rPr lang="en-US" b="1" dirty="0">
                <a:solidFill>
                  <a:srgbClr val="00006D"/>
                </a:solidFill>
                <a:latin typeface="Courier" pitchFamily="2" charset="0"/>
              </a:rPr>
              <a:t>Button</a:t>
            </a:r>
            <a:r>
              <a:rPr lang="en-US" dirty="0">
                <a:solidFill>
                  <a:srgbClr val="000000"/>
                </a:solidFill>
                <a:latin typeface="Courier" pitchFamily="2" charset="0"/>
              </a:rPr>
              <a:t>&gt;</a:t>
            </a:r>
          </a:p>
          <a:p>
            <a:r>
              <a:rPr lang="en-US" dirty="0">
                <a:solidFill>
                  <a:srgbClr val="000000"/>
                </a:solidFill>
                <a:latin typeface="Courier" pitchFamily="2" charset="0"/>
              </a:rPr>
              <a:t>       {</a:t>
            </a:r>
            <a:r>
              <a:rPr lang="en-US" dirty="0" err="1">
                <a:solidFill>
                  <a:srgbClr val="377170"/>
                </a:solidFill>
                <a:latin typeface="Courier" pitchFamily="2" charset="0"/>
              </a:rPr>
              <a:t>likeButton</a:t>
            </a:r>
            <a:r>
              <a:rPr lang="en-US" dirty="0">
                <a:solidFill>
                  <a:srgbClr val="000000"/>
                </a:solidFill>
                <a:latin typeface="Courier" pitchFamily="2" charset="0"/>
              </a:rPr>
              <a:t>}</a:t>
            </a:r>
            <a:endParaRPr lang="en-US" dirty="0">
              <a:solidFill>
                <a:srgbClr val="377170"/>
              </a:solidFill>
              <a:latin typeface="Courier" pitchFamily="2" charset="0"/>
            </a:endParaRPr>
          </a:p>
          <a:p>
            <a:r>
              <a:rPr lang="en-US" dirty="0">
                <a:solidFill>
                  <a:srgbClr val="000000"/>
                </a:solidFill>
                <a:latin typeface="Courier" pitchFamily="2" charset="0"/>
              </a:rPr>
              <a:t>     &lt;/</a:t>
            </a:r>
            <a:r>
              <a:rPr lang="en-US" b="1" dirty="0" err="1">
                <a:solidFill>
                  <a:srgbClr val="00006D"/>
                </a:solidFill>
                <a:latin typeface="Courier" pitchFamily="2" charset="0"/>
              </a:rPr>
              <a:t>HStack</a:t>
            </a:r>
            <a:r>
              <a:rPr lang="en-US" dirty="0">
                <a:solidFill>
                  <a:srgbClr val="000000"/>
                </a:solidFill>
                <a:latin typeface="Courier" pitchFamily="2" charset="0"/>
              </a:rPr>
              <a:t>&gt;</a:t>
            </a:r>
          </a:p>
          <a:p>
            <a:r>
              <a:rPr lang="en-US" dirty="0">
                <a:solidFill>
                  <a:srgbClr val="000000"/>
                </a:solidFill>
                <a:latin typeface="Courier" pitchFamily="2" charset="0"/>
              </a:rPr>
              <a:t>   );</a:t>
            </a:r>
          </a:p>
          <a:p>
            <a:r>
              <a:rPr lang="en-US" dirty="0">
                <a:solidFill>
                  <a:srgbClr val="000000"/>
                </a:solidFill>
                <a:latin typeface="Courier" pitchFamily="2" charset="0"/>
              </a:rPr>
              <a:t>};</a:t>
            </a:r>
          </a:p>
        </p:txBody>
      </p:sp>
      <p:sp>
        <p:nvSpPr>
          <p:cNvPr id="9" name="TextBox 8">
            <a:extLst>
              <a:ext uri="{FF2B5EF4-FFF2-40B4-BE49-F238E27FC236}">
                <a16:creationId xmlns:a16="http://schemas.microsoft.com/office/drawing/2014/main" id="{287E00DD-7401-8A40-92C8-8DA648E73302}"/>
              </a:ext>
            </a:extLst>
          </p:cNvPr>
          <p:cNvSpPr txBox="1"/>
          <p:nvPr/>
        </p:nvSpPr>
        <p:spPr>
          <a:xfrm>
            <a:off x="1855695" y="1559860"/>
            <a:ext cx="856577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1" dirty="0">
                <a:solidFill>
                  <a:schemeClr val="tx1"/>
                </a:solidFill>
              </a:rPr>
              <a:t>Goals: Test that item title is rendered, test that clicking on delete button calls </a:t>
            </a:r>
            <a:r>
              <a:rPr lang="en-US" b="1" dirty="0" err="1">
                <a:solidFill>
                  <a:schemeClr val="tx1"/>
                </a:solidFill>
              </a:rPr>
              <a:t>deleteItem</a:t>
            </a:r>
            <a:endParaRPr lang="en-US" b="1" dirty="0">
              <a:solidFill>
                <a:schemeClr val="tx1"/>
              </a:solidFill>
            </a:endParaRPr>
          </a:p>
          <a:p>
            <a:pPr algn="l"/>
            <a:r>
              <a:rPr lang="en-US" b="1" dirty="0">
                <a:solidFill>
                  <a:schemeClr val="tx1"/>
                </a:solidFill>
              </a:rPr>
              <a:t>Strategy: Render component, find the item title, find the delete button. Click the button.</a:t>
            </a:r>
          </a:p>
        </p:txBody>
      </p:sp>
    </p:spTree>
    <p:extLst>
      <p:ext uri="{BB962C8B-B14F-4D97-AF65-F5344CB8AC3E}">
        <p14:creationId xmlns:p14="http://schemas.microsoft.com/office/powerpoint/2010/main" val="539206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a:t>Example Test: Unit Test </a:t>
            </a:r>
            <a:r>
              <a:rPr lang="en-US" dirty="0" err="1"/>
              <a:t>TodoItemComponent</a:t>
            </a:r>
            <a:endParaRPr lang="en-US" dirty="0"/>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8" name="TextBox 7">
            <a:extLst>
              <a:ext uri="{FF2B5EF4-FFF2-40B4-BE49-F238E27FC236}">
                <a16:creationId xmlns:a16="http://schemas.microsoft.com/office/drawing/2014/main" id="{9D986542-6F89-5948-AA10-6B220261C8E8}"/>
              </a:ext>
            </a:extLst>
          </p:cNvPr>
          <p:cNvSpPr txBox="1"/>
          <p:nvPr/>
        </p:nvSpPr>
        <p:spPr>
          <a:xfrm>
            <a:off x="1865779" y="2368636"/>
            <a:ext cx="8098491" cy="369331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rgbClr val="00006D"/>
                </a:solidFill>
                <a:latin typeface="Courier" pitchFamily="2" charset="0"/>
              </a:rPr>
              <a:t>let </a:t>
            </a:r>
            <a:r>
              <a:rPr lang="en-US" dirty="0" err="1">
                <a:solidFill>
                  <a:srgbClr val="377170"/>
                </a:solidFill>
                <a:latin typeface="Courier" pitchFamily="2" charset="0"/>
              </a:rPr>
              <a:t>itemTitleText</a:t>
            </a:r>
            <a:r>
              <a:rPr lang="en-US" dirty="0">
                <a:solidFill>
                  <a:srgbClr val="000000"/>
                </a:solidFill>
                <a:latin typeface="Courier" pitchFamily="2" charset="0"/>
              </a:rPr>
              <a:t>: </a:t>
            </a:r>
            <a:r>
              <a:rPr lang="en-US" b="1" dirty="0">
                <a:solidFill>
                  <a:srgbClr val="00006D"/>
                </a:solidFill>
                <a:latin typeface="Courier" pitchFamily="2" charset="0"/>
              </a:rPr>
              <a:t>string</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dirty="0">
                <a:solidFill>
                  <a:srgbClr val="00006D"/>
                </a:solidFill>
                <a:latin typeface="Courier" pitchFamily="2" charset="0"/>
              </a:rPr>
              <a:t>let </a:t>
            </a:r>
            <a:r>
              <a:rPr lang="en-US" dirty="0" err="1">
                <a:solidFill>
                  <a:srgbClr val="377170"/>
                </a:solidFill>
                <a:latin typeface="Courier" pitchFamily="2" charset="0"/>
              </a:rPr>
              <a:t>renderedComponent</a:t>
            </a:r>
            <a:r>
              <a:rPr lang="en-US" dirty="0">
                <a:solidFill>
                  <a:srgbClr val="000000"/>
                </a:solidFill>
                <a:latin typeface="Courier" pitchFamily="2" charset="0"/>
              </a:rPr>
              <a:t>: </a:t>
            </a:r>
            <a:r>
              <a:rPr lang="en-US" dirty="0" err="1">
                <a:solidFill>
                  <a:srgbClr val="000000"/>
                </a:solidFill>
                <a:latin typeface="Courier" pitchFamily="2" charset="0"/>
              </a:rPr>
              <a:t>RenderResult</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dirty="0">
                <a:solidFill>
                  <a:srgbClr val="00006D"/>
                </a:solidFill>
                <a:latin typeface="Courier" pitchFamily="2" charset="0"/>
              </a:rPr>
              <a:t>let </a:t>
            </a:r>
            <a:r>
              <a:rPr lang="en-US" dirty="0" err="1">
                <a:solidFill>
                  <a:srgbClr val="377170"/>
                </a:solidFill>
                <a:latin typeface="Courier" pitchFamily="2" charset="0"/>
              </a:rPr>
              <a:t>mockDeleteItem</a:t>
            </a:r>
            <a:r>
              <a:rPr lang="en-US" dirty="0">
                <a:solidFill>
                  <a:srgbClr val="377170"/>
                </a:solidFill>
                <a:latin typeface="Courier" pitchFamily="2" charset="0"/>
              </a:rPr>
              <a:t> </a:t>
            </a:r>
            <a:r>
              <a:rPr lang="en-US" dirty="0">
                <a:solidFill>
                  <a:srgbClr val="000000"/>
                </a:solidFill>
                <a:latin typeface="Courier" pitchFamily="2" charset="0"/>
              </a:rPr>
              <a:t>= </a:t>
            </a:r>
            <a:r>
              <a:rPr lang="en-US" dirty="0" err="1">
                <a:solidFill>
                  <a:srgbClr val="000000"/>
                </a:solidFill>
                <a:latin typeface="Courier" pitchFamily="2" charset="0"/>
              </a:rPr>
              <a:t>jest.</a:t>
            </a:r>
            <a:r>
              <a:rPr lang="en-US" i="1" dirty="0" err="1">
                <a:solidFill>
                  <a:srgbClr val="000000"/>
                </a:solidFill>
                <a:latin typeface="Courier" pitchFamily="2" charset="0"/>
              </a:rPr>
              <a:t>fn</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i="1" dirty="0" err="1">
                <a:solidFill>
                  <a:srgbClr val="520067"/>
                </a:solidFill>
                <a:latin typeface="Courier" pitchFamily="2" charset="0"/>
              </a:rPr>
              <a:t>beforeEach</a:t>
            </a:r>
            <a:r>
              <a:rPr lang="en-US" dirty="0">
                <a:solidFill>
                  <a:srgbClr val="000000"/>
                </a:solidFill>
                <a:latin typeface="Courier" pitchFamily="2" charset="0"/>
              </a:rPr>
              <a:t>(() =&gt; {</a:t>
            </a:r>
            <a:endParaRPr lang="en-US" dirty="0">
              <a:solidFill>
                <a:srgbClr val="520067"/>
              </a:solidFill>
              <a:latin typeface="Courier" pitchFamily="2" charset="0"/>
            </a:endParaRPr>
          </a:p>
          <a:p>
            <a:r>
              <a:rPr lang="en-US" dirty="0">
                <a:solidFill>
                  <a:srgbClr val="000000"/>
                </a:solidFill>
                <a:latin typeface="Courier" pitchFamily="2" charset="0"/>
              </a:rPr>
              <a:t>  </a:t>
            </a:r>
            <a:r>
              <a:rPr lang="en-US" dirty="0" err="1">
                <a:solidFill>
                  <a:srgbClr val="377170"/>
                </a:solidFill>
                <a:latin typeface="Courier" pitchFamily="2" charset="0"/>
              </a:rPr>
              <a:t>itemTitleText</a:t>
            </a:r>
            <a:r>
              <a:rPr lang="en-US" dirty="0">
                <a:solidFill>
                  <a:srgbClr val="377170"/>
                </a:solidFill>
                <a:latin typeface="Courier" pitchFamily="2" charset="0"/>
              </a:rPr>
              <a:t> </a:t>
            </a:r>
            <a:r>
              <a:rPr lang="en-US" dirty="0">
                <a:solidFill>
                  <a:srgbClr val="000000"/>
                </a:solidFill>
                <a:latin typeface="Courier" pitchFamily="2" charset="0"/>
              </a:rPr>
              <a:t>= </a:t>
            </a:r>
            <a:r>
              <a:rPr lang="en-US" b="1" dirty="0">
                <a:solidFill>
                  <a:srgbClr val="0F7003"/>
                </a:solidFill>
                <a:latin typeface="Courier" pitchFamily="2" charset="0"/>
              </a:rPr>
              <a:t>"Some </a:t>
            </a:r>
            <a:r>
              <a:rPr lang="en-US" b="1" dirty="0" err="1">
                <a:solidFill>
                  <a:srgbClr val="0F7003"/>
                </a:solidFill>
                <a:latin typeface="Courier" pitchFamily="2" charset="0"/>
              </a:rPr>
              <a:t>Todo</a:t>
            </a:r>
            <a:r>
              <a:rPr lang="en-US" b="1" dirty="0">
                <a:solidFill>
                  <a:srgbClr val="0F7003"/>
                </a:solidFill>
                <a:latin typeface="Courier" pitchFamily="2" charset="0"/>
              </a:rPr>
              <a:t> Item"</a:t>
            </a:r>
            <a:r>
              <a:rPr lang="en-US" dirty="0">
                <a:solidFill>
                  <a:srgbClr val="000000"/>
                </a:solidFill>
                <a:latin typeface="Courier" pitchFamily="2" charset="0"/>
              </a:rPr>
              <a:t>;</a:t>
            </a:r>
            <a:endParaRPr lang="en-US" dirty="0">
              <a:solidFill>
                <a:srgbClr val="0F7003"/>
              </a:solidFill>
              <a:latin typeface="Courier" pitchFamily="2" charset="0"/>
            </a:endParaRPr>
          </a:p>
          <a:p>
            <a:r>
              <a:rPr lang="en-US" dirty="0">
                <a:solidFill>
                  <a:srgbClr val="000000"/>
                </a:solidFill>
                <a:latin typeface="Courier" pitchFamily="2" charset="0"/>
              </a:rPr>
              <a:t>  </a:t>
            </a:r>
            <a:r>
              <a:rPr lang="en-US" dirty="0" err="1">
                <a:solidFill>
                  <a:srgbClr val="377170"/>
                </a:solidFill>
                <a:latin typeface="Courier" pitchFamily="2" charset="0"/>
              </a:rPr>
              <a:t>renderedComponent</a:t>
            </a:r>
            <a:r>
              <a:rPr lang="en-US" dirty="0">
                <a:solidFill>
                  <a:srgbClr val="377170"/>
                </a:solidFill>
                <a:latin typeface="Courier" pitchFamily="2" charset="0"/>
              </a:rPr>
              <a:t> </a:t>
            </a:r>
            <a:r>
              <a:rPr lang="en-US" dirty="0">
                <a:solidFill>
                  <a:srgbClr val="000000"/>
                </a:solidFill>
                <a:latin typeface="Courier" pitchFamily="2" charset="0"/>
              </a:rPr>
              <a:t>= render(</a:t>
            </a:r>
            <a:endParaRPr lang="en-US" dirty="0">
              <a:solidFill>
                <a:srgbClr val="377170"/>
              </a:solidFill>
              <a:latin typeface="Courier" pitchFamily="2" charset="0"/>
            </a:endParaRPr>
          </a:p>
          <a:p>
            <a:r>
              <a:rPr lang="en-US" dirty="0">
                <a:solidFill>
                  <a:srgbClr val="000000"/>
                </a:solidFill>
                <a:latin typeface="Courier" pitchFamily="2" charset="0"/>
              </a:rPr>
              <a:t>    &lt;</a:t>
            </a:r>
            <a:r>
              <a:rPr lang="en-US" b="1" dirty="0" err="1">
                <a:solidFill>
                  <a:srgbClr val="00006D"/>
                </a:solidFill>
                <a:latin typeface="Courier" pitchFamily="2" charset="0"/>
              </a:rPr>
              <a:t>TodoItemComponent</a:t>
            </a:r>
            <a:endParaRPr lang="en-US" dirty="0">
              <a:solidFill>
                <a:srgbClr val="00006D"/>
              </a:solidFill>
              <a:latin typeface="Courier" pitchFamily="2" charset="0"/>
            </a:endParaRPr>
          </a:p>
          <a:p>
            <a:r>
              <a:rPr lang="en-US" b="1" dirty="0">
                <a:solidFill>
                  <a:srgbClr val="00006D"/>
                </a:solidFill>
                <a:latin typeface="Courier" pitchFamily="2" charset="0"/>
              </a:rPr>
              <a:t>      </a:t>
            </a:r>
            <a:r>
              <a:rPr lang="en-US" b="1" dirty="0">
                <a:solidFill>
                  <a:srgbClr val="0000FE"/>
                </a:solidFill>
                <a:latin typeface="Courier" pitchFamily="2" charset="0"/>
              </a:rPr>
              <a:t>item</a:t>
            </a:r>
            <a:r>
              <a:rPr lang="en-US" b="1" dirty="0">
                <a:solidFill>
                  <a:srgbClr val="0F7003"/>
                </a:solidFill>
                <a:latin typeface="Courier" pitchFamily="2" charset="0"/>
              </a:rPr>
              <a:t>=</a:t>
            </a:r>
            <a:r>
              <a:rPr lang="en-US" dirty="0">
                <a:solidFill>
                  <a:srgbClr val="000000"/>
                </a:solidFill>
                <a:latin typeface="Courier" pitchFamily="2" charset="0"/>
              </a:rPr>
              <a:t>{{ </a:t>
            </a:r>
            <a:r>
              <a:rPr lang="en-US" b="1" dirty="0">
                <a:solidFill>
                  <a:srgbClr val="520067"/>
                </a:solidFill>
                <a:latin typeface="Courier" pitchFamily="2" charset="0"/>
              </a:rPr>
              <a:t>title</a:t>
            </a:r>
            <a:r>
              <a:rPr lang="en-US" dirty="0">
                <a:solidFill>
                  <a:srgbClr val="000000"/>
                </a:solidFill>
                <a:latin typeface="Courier" pitchFamily="2" charset="0"/>
              </a:rPr>
              <a:t>: </a:t>
            </a:r>
            <a:r>
              <a:rPr lang="en-US" dirty="0" err="1">
                <a:solidFill>
                  <a:srgbClr val="377170"/>
                </a:solidFill>
                <a:latin typeface="Courier" pitchFamily="2" charset="0"/>
              </a:rPr>
              <a:t>itemTitleText</a:t>
            </a:r>
            <a:r>
              <a:rPr lang="en-US" dirty="0">
                <a:solidFill>
                  <a:srgbClr val="000000"/>
                </a:solidFill>
                <a:latin typeface="Courier" pitchFamily="2" charset="0"/>
              </a:rPr>
              <a:t>, </a:t>
            </a:r>
            <a:r>
              <a:rPr lang="en-US" b="1" dirty="0">
                <a:solidFill>
                  <a:srgbClr val="520067"/>
                </a:solidFill>
                <a:latin typeface="Courier" pitchFamily="2" charset="0"/>
              </a:rPr>
              <a:t>id</a:t>
            </a:r>
            <a:r>
              <a:rPr lang="en-US" dirty="0">
                <a:solidFill>
                  <a:srgbClr val="000000"/>
                </a:solidFill>
                <a:latin typeface="Courier" pitchFamily="2" charset="0"/>
              </a:rPr>
              <a:t>: </a:t>
            </a:r>
            <a:r>
              <a:rPr lang="en-US" b="1" dirty="0">
                <a:solidFill>
                  <a:srgbClr val="0F7003"/>
                </a:solidFill>
                <a:latin typeface="Courier" pitchFamily="2" charset="0"/>
              </a:rPr>
              <a:t>'</a:t>
            </a:r>
            <a:r>
              <a:rPr lang="en-US" b="1" dirty="0" err="1">
                <a:solidFill>
                  <a:srgbClr val="0F7003"/>
                </a:solidFill>
                <a:latin typeface="Courier" pitchFamily="2" charset="0"/>
              </a:rPr>
              <a:t>someID</a:t>
            </a:r>
            <a:r>
              <a:rPr lang="en-US" b="1" dirty="0">
                <a:solidFill>
                  <a:srgbClr val="0F7003"/>
                </a:solidFill>
                <a:latin typeface="Courier" pitchFamily="2" charset="0"/>
              </a:rPr>
              <a:t>' </a:t>
            </a:r>
            <a:r>
              <a:rPr lang="en-US" dirty="0">
                <a:solidFill>
                  <a:srgbClr val="000000"/>
                </a:solidFill>
                <a:latin typeface="Courier" pitchFamily="2" charset="0"/>
              </a:rPr>
              <a:t>}}</a:t>
            </a:r>
            <a:endParaRPr lang="en-US" dirty="0">
              <a:solidFill>
                <a:srgbClr val="377170"/>
              </a:solidFill>
              <a:latin typeface="Courier" pitchFamily="2" charset="0"/>
            </a:endParaRPr>
          </a:p>
          <a:p>
            <a:r>
              <a:rPr lang="en-US" dirty="0">
                <a:solidFill>
                  <a:srgbClr val="000000"/>
                </a:solidFill>
                <a:latin typeface="Courier" pitchFamily="2" charset="0"/>
              </a:rPr>
              <a:t>      </a:t>
            </a:r>
            <a:r>
              <a:rPr lang="en-US" b="1" dirty="0" err="1">
                <a:solidFill>
                  <a:srgbClr val="0000FE"/>
                </a:solidFill>
                <a:latin typeface="Courier" pitchFamily="2" charset="0"/>
              </a:rPr>
              <a:t>deleteItem</a:t>
            </a:r>
            <a:r>
              <a:rPr lang="en-US" b="1" dirty="0">
                <a:solidFill>
                  <a:srgbClr val="0F7003"/>
                </a:solidFill>
                <a:latin typeface="Courier" pitchFamily="2" charset="0"/>
              </a:rPr>
              <a:t>=</a:t>
            </a:r>
            <a:r>
              <a:rPr lang="en-US" dirty="0">
                <a:solidFill>
                  <a:srgbClr val="000000"/>
                </a:solidFill>
                <a:latin typeface="Courier" pitchFamily="2" charset="0"/>
              </a:rPr>
              <a:t>{</a:t>
            </a:r>
            <a:r>
              <a:rPr lang="en-US" dirty="0" err="1">
                <a:solidFill>
                  <a:srgbClr val="377170"/>
                </a:solidFill>
                <a:latin typeface="Courier" pitchFamily="2" charset="0"/>
              </a:rPr>
              <a:t>mockDeleteItem</a:t>
            </a:r>
            <a:r>
              <a:rPr lang="en-US" dirty="0">
                <a:solidFill>
                  <a:srgbClr val="000000"/>
                </a:solidFill>
                <a:latin typeface="Courier" pitchFamily="2" charset="0"/>
              </a:rPr>
              <a:t>}</a:t>
            </a:r>
            <a:endParaRPr lang="en-US" dirty="0">
              <a:solidFill>
                <a:srgbClr val="377170"/>
              </a:solidFill>
              <a:latin typeface="Courier" pitchFamily="2" charset="0"/>
            </a:endParaRPr>
          </a:p>
          <a:p>
            <a:r>
              <a:rPr lang="en-US" dirty="0">
                <a:solidFill>
                  <a:srgbClr val="000000"/>
                </a:solidFill>
                <a:latin typeface="Courier" pitchFamily="2" charset="0"/>
              </a:rPr>
              <a:t>    /&gt;</a:t>
            </a:r>
          </a:p>
          <a:p>
            <a:r>
              <a:rPr lang="en-US" dirty="0">
                <a:solidFill>
                  <a:srgbClr val="000000"/>
                </a:solidFill>
                <a:latin typeface="Courier" pitchFamily="2" charset="0"/>
              </a:rPr>
              <a:t>  );</a:t>
            </a:r>
          </a:p>
          <a:p>
            <a:r>
              <a:rPr lang="en-US" dirty="0">
                <a:solidFill>
                  <a:srgbClr val="000000"/>
                </a:solidFill>
                <a:latin typeface="Courier" pitchFamily="2" charset="0"/>
              </a:rPr>
              <a:t>  </a:t>
            </a:r>
            <a:r>
              <a:rPr lang="en-US" dirty="0" err="1">
                <a:solidFill>
                  <a:srgbClr val="377170"/>
                </a:solidFill>
                <a:latin typeface="Courier" pitchFamily="2" charset="0"/>
              </a:rPr>
              <a:t>mockDeleteItem</a:t>
            </a:r>
            <a:r>
              <a:rPr lang="en-US" dirty="0" err="1">
                <a:solidFill>
                  <a:srgbClr val="000000"/>
                </a:solidFill>
                <a:latin typeface="Courier" pitchFamily="2" charset="0"/>
              </a:rPr>
              <a:t>.</a:t>
            </a:r>
            <a:r>
              <a:rPr lang="en-US" dirty="0" err="1">
                <a:solidFill>
                  <a:srgbClr val="676834"/>
                </a:solidFill>
                <a:latin typeface="Courier" pitchFamily="2" charset="0"/>
              </a:rPr>
              <a:t>mockClear</a:t>
            </a:r>
            <a:r>
              <a:rPr lang="en-US" dirty="0">
                <a:solidFill>
                  <a:srgbClr val="000000"/>
                </a:solidFill>
                <a:latin typeface="Courier" pitchFamily="2" charset="0"/>
              </a:rPr>
              <a:t>();</a:t>
            </a:r>
            <a:endParaRPr lang="en-US" dirty="0">
              <a:solidFill>
                <a:srgbClr val="377170"/>
              </a:solidFill>
              <a:latin typeface="Courier" pitchFamily="2" charset="0"/>
            </a:endParaRPr>
          </a:p>
          <a:p>
            <a:r>
              <a:rPr lang="en-US" dirty="0">
                <a:solidFill>
                  <a:srgbClr val="000000"/>
                </a:solidFill>
                <a:latin typeface="Courier" pitchFamily="2" charset="0"/>
              </a:rPr>
              <a:t>});</a:t>
            </a:r>
          </a:p>
        </p:txBody>
      </p:sp>
      <p:sp>
        <p:nvSpPr>
          <p:cNvPr id="9" name="TextBox 8">
            <a:extLst>
              <a:ext uri="{FF2B5EF4-FFF2-40B4-BE49-F238E27FC236}">
                <a16:creationId xmlns:a16="http://schemas.microsoft.com/office/drawing/2014/main" id="{287E00DD-7401-8A40-92C8-8DA648E73302}"/>
              </a:ext>
            </a:extLst>
          </p:cNvPr>
          <p:cNvSpPr txBox="1"/>
          <p:nvPr/>
        </p:nvSpPr>
        <p:spPr>
          <a:xfrm>
            <a:off x="1855695" y="1559860"/>
            <a:ext cx="856577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1" dirty="0">
                <a:solidFill>
                  <a:schemeClr val="tx1"/>
                </a:solidFill>
              </a:rPr>
              <a:t>Goals: Test that item title is rendered, test that clicking on delete button calls </a:t>
            </a:r>
            <a:r>
              <a:rPr lang="en-US" b="1" dirty="0" err="1">
                <a:solidFill>
                  <a:schemeClr val="tx1"/>
                </a:solidFill>
              </a:rPr>
              <a:t>deleteItem</a:t>
            </a:r>
            <a:endParaRPr lang="en-US" b="1" dirty="0">
              <a:solidFill>
                <a:schemeClr val="tx1"/>
              </a:solidFill>
            </a:endParaRPr>
          </a:p>
          <a:p>
            <a:pPr algn="l"/>
            <a:r>
              <a:rPr lang="en-US" b="1" dirty="0">
                <a:solidFill>
                  <a:schemeClr val="tx1"/>
                </a:solidFill>
              </a:rPr>
              <a:t>Step 1: Setup – Render the component with a </a:t>
            </a:r>
            <a:r>
              <a:rPr lang="en-US" b="1" dirty="0" err="1">
                <a:solidFill>
                  <a:schemeClr val="tx1"/>
                </a:solidFill>
              </a:rPr>
              <a:t>todo</a:t>
            </a:r>
            <a:r>
              <a:rPr lang="en-US" b="1" dirty="0">
                <a:solidFill>
                  <a:schemeClr val="tx1"/>
                </a:solidFill>
              </a:rPr>
              <a:t> item and a mock delete handler</a:t>
            </a:r>
          </a:p>
        </p:txBody>
      </p:sp>
    </p:spTree>
    <p:extLst>
      <p:ext uri="{BB962C8B-B14F-4D97-AF65-F5344CB8AC3E}">
        <p14:creationId xmlns:p14="http://schemas.microsoft.com/office/powerpoint/2010/main" val="3179800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a:t>Testing for Item Text: Is the </a:t>
            </a:r>
            <a:r>
              <a:rPr lang="en-US" dirty="0" err="1"/>
              <a:t>itemTitleText</a:t>
            </a:r>
            <a:r>
              <a:rPr lang="en-US" dirty="0"/>
              <a:t> in the component?</a:t>
            </a:r>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TextBox 6">
            <a:extLst>
              <a:ext uri="{FF2B5EF4-FFF2-40B4-BE49-F238E27FC236}">
                <a16:creationId xmlns:a16="http://schemas.microsoft.com/office/drawing/2014/main" id="{D945BF12-2859-FE47-AB09-D7C075AA939A}"/>
              </a:ext>
            </a:extLst>
          </p:cNvPr>
          <p:cNvSpPr txBox="1"/>
          <p:nvPr/>
        </p:nvSpPr>
        <p:spPr>
          <a:xfrm>
            <a:off x="524436" y="4400399"/>
            <a:ext cx="8485093" cy="120032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i="1" dirty="0">
                <a:solidFill>
                  <a:srgbClr val="520067"/>
                </a:solidFill>
                <a:effectLst/>
                <a:latin typeface="Courier" pitchFamily="2" charset="0"/>
              </a:rPr>
              <a:t>it</a:t>
            </a:r>
            <a:r>
              <a:rPr lang="en-US" dirty="0">
                <a:solidFill>
                  <a:srgbClr val="000000"/>
                </a:solidFill>
                <a:effectLst/>
                <a:latin typeface="Courier" pitchFamily="2" charset="0"/>
              </a:rPr>
              <a:t>(</a:t>
            </a:r>
            <a:r>
              <a:rPr lang="en-US" b="1" dirty="0">
                <a:solidFill>
                  <a:srgbClr val="0F7003"/>
                </a:solidFill>
                <a:effectLst/>
                <a:latin typeface="Courier" pitchFamily="2" charset="0"/>
              </a:rPr>
              <a:t>"Displays the item title exactly as specified"</a:t>
            </a:r>
            <a:r>
              <a:rPr lang="en-US" dirty="0">
                <a:solidFill>
                  <a:srgbClr val="000000"/>
                </a:solidFill>
                <a:effectLst/>
                <a:latin typeface="Courier" pitchFamily="2" charset="0"/>
              </a:rPr>
              <a:t>, () =&gt; {</a:t>
            </a:r>
            <a:endParaRPr lang="en-US" dirty="0">
              <a:solidFill>
                <a:srgbClr val="0F7003"/>
              </a:solidFill>
              <a:effectLst/>
              <a:latin typeface="Courier" pitchFamily="2" charset="0"/>
            </a:endParaRPr>
          </a:p>
          <a:p>
            <a:r>
              <a:rPr lang="en-US" dirty="0">
                <a:solidFill>
                  <a:srgbClr val="000000"/>
                </a:solidFill>
                <a:effectLst/>
                <a:latin typeface="Courier" pitchFamily="2" charset="0"/>
              </a:rPr>
              <a:t>  </a:t>
            </a:r>
            <a:r>
              <a:rPr lang="en-US" b="1" i="1" dirty="0">
                <a:solidFill>
                  <a:srgbClr val="520067"/>
                </a:solidFill>
                <a:effectLst/>
                <a:latin typeface="Courier" pitchFamily="2" charset="0"/>
              </a:rPr>
              <a:t>expect</a:t>
            </a:r>
            <a:r>
              <a:rPr lang="en-US" dirty="0">
                <a:solidFill>
                  <a:srgbClr val="000000"/>
                </a:solidFill>
                <a:effectLst/>
                <a:latin typeface="Courier" pitchFamily="2" charset="0"/>
              </a:rPr>
              <a:t>(</a:t>
            </a:r>
            <a:r>
              <a:rPr lang="en-US" dirty="0" err="1">
                <a:solidFill>
                  <a:srgbClr val="377170"/>
                </a:solidFill>
                <a:effectLst/>
                <a:latin typeface="Courier" pitchFamily="2" charset="0"/>
              </a:rPr>
              <a:t>renderedComponent</a:t>
            </a:r>
            <a:r>
              <a:rPr lang="en-US" dirty="0" err="1">
                <a:solidFill>
                  <a:srgbClr val="000000"/>
                </a:solidFill>
                <a:effectLst/>
                <a:latin typeface="Courier" pitchFamily="2" charset="0"/>
              </a:rPr>
              <a:t>.</a:t>
            </a:r>
            <a:r>
              <a:rPr lang="en-US" i="1" dirty="0" err="1">
                <a:solidFill>
                  <a:srgbClr val="000000"/>
                </a:solidFill>
                <a:effectLst/>
                <a:latin typeface="Courier" pitchFamily="2" charset="0"/>
              </a:rPr>
              <a:t>getByText</a:t>
            </a:r>
            <a:r>
              <a:rPr lang="en-US" dirty="0">
                <a:solidFill>
                  <a:srgbClr val="000000"/>
                </a:solidFill>
                <a:effectLst/>
                <a:latin typeface="Courier" pitchFamily="2" charset="0"/>
              </a:rPr>
              <a:t>(</a:t>
            </a:r>
            <a:r>
              <a:rPr lang="en-US" dirty="0" err="1">
                <a:solidFill>
                  <a:srgbClr val="377170"/>
                </a:solidFill>
                <a:effectLst/>
                <a:latin typeface="Courier" pitchFamily="2" charset="0"/>
              </a:rPr>
              <a:t>itemTitleText</a:t>
            </a:r>
            <a:r>
              <a:rPr lang="en-US" dirty="0">
                <a:solidFill>
                  <a:srgbClr val="000000"/>
                </a:solidFill>
                <a:effectLst/>
                <a:latin typeface="Courier" pitchFamily="2" charset="0"/>
              </a:rPr>
              <a:t>))</a:t>
            </a:r>
          </a:p>
          <a:p>
            <a:r>
              <a:rPr lang="en-US" dirty="0">
                <a:solidFill>
                  <a:srgbClr val="000000"/>
                </a:solidFill>
                <a:latin typeface="Courier" pitchFamily="2" charset="0"/>
              </a:rPr>
              <a:t>	</a:t>
            </a:r>
            <a:r>
              <a:rPr lang="en-US" dirty="0">
                <a:solidFill>
                  <a:srgbClr val="000000"/>
                </a:solidFill>
                <a:effectLst/>
                <a:latin typeface="Courier" pitchFamily="2" charset="0"/>
              </a:rPr>
              <a:t>.</a:t>
            </a:r>
            <a:r>
              <a:rPr lang="en-US" dirty="0" err="1">
                <a:solidFill>
                  <a:srgbClr val="676834"/>
                </a:solidFill>
                <a:effectLst/>
                <a:latin typeface="Courier" pitchFamily="2" charset="0"/>
              </a:rPr>
              <a:t>toBeDefined</a:t>
            </a:r>
            <a:r>
              <a:rPr lang="en-US" dirty="0">
                <a:solidFill>
                  <a:srgbClr val="000000"/>
                </a:solidFill>
                <a:effectLst/>
                <a:latin typeface="Courier" pitchFamily="2" charset="0"/>
              </a:rPr>
              <a:t>();</a:t>
            </a:r>
          </a:p>
          <a:p>
            <a:r>
              <a:rPr lang="en-US" dirty="0">
                <a:solidFill>
                  <a:srgbClr val="000000"/>
                </a:solidFill>
                <a:effectLst/>
                <a:latin typeface="Courier" pitchFamily="2" charset="0"/>
              </a:rPr>
              <a:t>});</a:t>
            </a:r>
          </a:p>
        </p:txBody>
      </p:sp>
      <p:sp>
        <p:nvSpPr>
          <p:cNvPr id="10" name="TextBox 9">
            <a:extLst>
              <a:ext uri="{FF2B5EF4-FFF2-40B4-BE49-F238E27FC236}">
                <a16:creationId xmlns:a16="http://schemas.microsoft.com/office/drawing/2014/main" id="{0134CC76-C058-4349-8228-558EA08A0A4D}"/>
              </a:ext>
            </a:extLst>
          </p:cNvPr>
          <p:cNvSpPr txBox="1"/>
          <p:nvPr/>
        </p:nvSpPr>
        <p:spPr>
          <a:xfrm>
            <a:off x="507626" y="1478461"/>
            <a:ext cx="5731809" cy="2862322"/>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200" b="1" dirty="0">
                <a:solidFill>
                  <a:srgbClr val="00006D"/>
                </a:solidFill>
                <a:latin typeface="Courier" pitchFamily="2" charset="0"/>
              </a:rPr>
              <a:t>export const </a:t>
            </a:r>
            <a:r>
              <a:rPr lang="en-US" sz="1200" i="1" dirty="0" err="1">
                <a:solidFill>
                  <a:srgbClr val="000000"/>
                </a:solidFill>
                <a:latin typeface="Courier" pitchFamily="2" charset="0"/>
              </a:rPr>
              <a:t>TodoItemComponent</a:t>
            </a:r>
            <a:r>
              <a:rPr lang="en-US" sz="1200" dirty="0">
                <a:solidFill>
                  <a:srgbClr val="000000"/>
                </a:solidFill>
                <a:latin typeface="Courier" pitchFamily="2" charset="0"/>
              </a:rPr>
              <a:t>: </a:t>
            </a:r>
            <a:r>
              <a:rPr lang="en-US" sz="1200" dirty="0" err="1">
                <a:solidFill>
                  <a:srgbClr val="000000"/>
                </a:solidFill>
                <a:latin typeface="Courier" pitchFamily="2" charset="0"/>
              </a:rPr>
              <a:t>React.FunctionComponent</a:t>
            </a:r>
            <a:r>
              <a:rPr lang="en-US" sz="1200" dirty="0">
                <a:solidFill>
                  <a:srgbClr val="000000"/>
                </a:solidFill>
                <a:latin typeface="Courier" pitchFamily="2" charset="0"/>
              </a:rPr>
              <a:t>&lt;{</a:t>
            </a:r>
          </a:p>
          <a:p>
            <a:r>
              <a:rPr lang="en-US" sz="1200" dirty="0">
                <a:solidFill>
                  <a:srgbClr val="000000"/>
                </a:solidFill>
                <a:latin typeface="Courier" pitchFamily="2" charset="0"/>
              </a:rPr>
              <a:t>  </a:t>
            </a:r>
            <a:r>
              <a:rPr lang="en-US" sz="1200" b="1" dirty="0">
                <a:solidFill>
                  <a:srgbClr val="520067"/>
                </a:solidFill>
                <a:latin typeface="Courier" pitchFamily="2" charset="0"/>
              </a:rPr>
              <a:t>item</a:t>
            </a:r>
            <a:r>
              <a:rPr lang="en-US" sz="1200" dirty="0">
                <a:solidFill>
                  <a:srgbClr val="000000"/>
                </a:solidFill>
                <a:latin typeface="Courier" pitchFamily="2" charset="0"/>
              </a:rPr>
              <a:t>: </a:t>
            </a:r>
            <a:r>
              <a:rPr lang="en-US" sz="1200" dirty="0" err="1">
                <a:solidFill>
                  <a:srgbClr val="000000"/>
                </a:solidFill>
                <a:latin typeface="Courier" pitchFamily="2" charset="0"/>
              </a:rPr>
              <a:t>TodoItem</a:t>
            </a:r>
            <a:r>
              <a:rPr lang="en-US" sz="1200" dirty="0">
                <a:solidFill>
                  <a:srgbClr val="000000"/>
                </a:solidFill>
                <a:latin typeface="Courier" pitchFamily="2" charset="0"/>
              </a:rPr>
              <a:t>;</a:t>
            </a:r>
          </a:p>
          <a:p>
            <a:r>
              <a:rPr lang="en-US" sz="1200" dirty="0">
                <a:solidFill>
                  <a:srgbClr val="000000"/>
                </a:solidFill>
                <a:latin typeface="Courier" pitchFamily="2" charset="0"/>
              </a:rPr>
              <a:t>  </a:t>
            </a:r>
            <a:r>
              <a:rPr lang="en-US" sz="1200" b="1" dirty="0" err="1">
                <a:solidFill>
                  <a:srgbClr val="520067"/>
                </a:solidFill>
                <a:latin typeface="Courier" pitchFamily="2" charset="0"/>
              </a:rPr>
              <a:t>deleteItem</a:t>
            </a:r>
            <a:r>
              <a:rPr lang="en-US" sz="1200" dirty="0">
                <a:solidFill>
                  <a:srgbClr val="000000"/>
                </a:solidFill>
                <a:latin typeface="Courier" pitchFamily="2" charset="0"/>
              </a:rPr>
              <a:t>: () =&gt; </a:t>
            </a:r>
            <a:r>
              <a:rPr lang="en-US" sz="1200" b="1" dirty="0">
                <a:solidFill>
                  <a:srgbClr val="00006D"/>
                </a:solidFill>
                <a:latin typeface="Courier" pitchFamily="2" charset="0"/>
              </a:rPr>
              <a:t>void</a:t>
            </a:r>
            <a:r>
              <a:rPr lang="en-US" sz="1200" dirty="0">
                <a:solidFill>
                  <a:srgbClr val="000000"/>
                </a:solidFill>
                <a:latin typeface="Courier" pitchFamily="2" charset="0"/>
              </a:rPr>
              <a:t>;</a:t>
            </a:r>
          </a:p>
          <a:p>
            <a:r>
              <a:rPr lang="en-US" sz="1200" dirty="0">
                <a:solidFill>
                  <a:srgbClr val="000000"/>
                </a:solidFill>
                <a:latin typeface="Courier" pitchFamily="2" charset="0"/>
              </a:rPr>
              <a:t>}&gt; = ({ item, </a:t>
            </a:r>
            <a:r>
              <a:rPr lang="en-US" sz="1200" dirty="0" err="1">
                <a:solidFill>
                  <a:srgbClr val="000000"/>
                </a:solidFill>
                <a:latin typeface="Courier" pitchFamily="2" charset="0"/>
              </a:rPr>
              <a:t>deleteItem</a:t>
            </a:r>
            <a:r>
              <a:rPr lang="en-US" sz="1200" dirty="0">
                <a:solidFill>
                  <a:srgbClr val="000000"/>
                </a:solidFill>
                <a:latin typeface="Courier" pitchFamily="2" charset="0"/>
              </a:rPr>
              <a:t> }) =&gt; {</a:t>
            </a:r>
          </a:p>
          <a:p>
            <a:r>
              <a:rPr lang="en-US" sz="1200" dirty="0">
                <a:solidFill>
                  <a:srgbClr val="000000"/>
                </a:solidFill>
                <a:latin typeface="Courier" pitchFamily="2" charset="0"/>
              </a:rPr>
              <a:t>...</a:t>
            </a:r>
          </a:p>
          <a:p>
            <a:r>
              <a:rPr lang="en-US" sz="1200" dirty="0">
                <a:solidFill>
                  <a:srgbClr val="000000"/>
                </a:solidFill>
                <a:latin typeface="Helvetica" pitchFamily="2" charset="0"/>
              </a:rPr>
              <a:t> </a:t>
            </a:r>
            <a:r>
              <a:rPr lang="en-US" sz="1200" b="1" dirty="0">
                <a:solidFill>
                  <a:srgbClr val="00006D"/>
                </a:solidFill>
                <a:latin typeface="Courier" pitchFamily="2" charset="0"/>
              </a:rPr>
              <a:t>return </a:t>
            </a:r>
            <a:r>
              <a:rPr lang="en-US" sz="1200" dirty="0">
                <a:solidFill>
                  <a:srgbClr val="000000"/>
                </a:solidFill>
                <a:latin typeface="Courier" pitchFamily="2" charset="0"/>
              </a:rPr>
              <a:t>(</a:t>
            </a:r>
            <a:endParaRPr lang="en-US" sz="1200" dirty="0">
              <a:solidFill>
                <a:srgbClr val="00006D"/>
              </a:solidFill>
              <a:latin typeface="Courier" pitchFamily="2" charset="0"/>
            </a:endParaRPr>
          </a:p>
          <a:p>
            <a:r>
              <a:rPr lang="en-US" sz="1200" dirty="0">
                <a:solidFill>
                  <a:srgbClr val="000000"/>
                </a:solidFill>
                <a:latin typeface="Courier" pitchFamily="2" charset="0"/>
              </a:rPr>
              <a:t>    &lt;</a:t>
            </a:r>
            <a:r>
              <a:rPr lang="en-US" sz="1200" b="1" dirty="0" err="1">
                <a:solidFill>
                  <a:srgbClr val="00006D"/>
                </a:solidFill>
                <a:latin typeface="Courier" pitchFamily="2" charset="0"/>
              </a:rPr>
              <a:t>HStack</a:t>
            </a:r>
            <a:r>
              <a:rPr lang="en-US" sz="1200" dirty="0">
                <a:solidFill>
                  <a:srgbClr val="000000"/>
                </a:solidFill>
                <a:latin typeface="Courier" pitchFamily="2" charset="0"/>
              </a:rPr>
              <a:t>&gt;</a:t>
            </a:r>
          </a:p>
          <a:p>
            <a:r>
              <a:rPr lang="en-US" sz="1200" dirty="0">
                <a:solidFill>
                  <a:srgbClr val="000000"/>
                </a:solidFill>
                <a:latin typeface="Courier" pitchFamily="2" charset="0"/>
              </a:rPr>
              <a:t>       &lt;</a:t>
            </a:r>
            <a:r>
              <a:rPr lang="en-US" sz="1200" b="1" dirty="0">
                <a:solidFill>
                  <a:srgbClr val="00006D"/>
                </a:solidFill>
                <a:latin typeface="Courier" pitchFamily="2" charset="0"/>
              </a:rPr>
              <a:t>Text </a:t>
            </a:r>
            <a:r>
              <a:rPr lang="en-US" sz="1200" b="1" dirty="0">
                <a:solidFill>
                  <a:srgbClr val="0000FE"/>
                </a:solidFill>
                <a:latin typeface="Courier" pitchFamily="2" charset="0"/>
              </a:rPr>
              <a:t>data-</a:t>
            </a:r>
            <a:r>
              <a:rPr lang="en-US" sz="1200" b="1" dirty="0" err="1">
                <a:solidFill>
                  <a:srgbClr val="0000FE"/>
                </a:solidFill>
                <a:latin typeface="Courier" pitchFamily="2" charset="0"/>
              </a:rPr>
              <a:t>testid</a:t>
            </a:r>
            <a:r>
              <a:rPr lang="en-US" sz="1200" b="1" dirty="0">
                <a:solidFill>
                  <a:srgbClr val="0F7003"/>
                </a:solidFill>
                <a:latin typeface="Courier" pitchFamily="2" charset="0"/>
              </a:rPr>
              <a:t>='</a:t>
            </a:r>
            <a:r>
              <a:rPr lang="en-US" sz="1200" b="1" dirty="0" err="1">
                <a:solidFill>
                  <a:srgbClr val="0F7003"/>
                </a:solidFill>
                <a:latin typeface="Courier" pitchFamily="2" charset="0"/>
              </a:rPr>
              <a:t>todoItem</a:t>
            </a:r>
            <a:r>
              <a:rPr lang="en-US" sz="1200" b="1" dirty="0">
                <a:solidFill>
                  <a:srgbClr val="0F7003"/>
                </a:solidFill>
                <a:latin typeface="Courier" pitchFamily="2" charset="0"/>
              </a:rPr>
              <a:t>'</a:t>
            </a:r>
            <a:r>
              <a:rPr lang="en-US" sz="1200" dirty="0">
                <a:solidFill>
                  <a:srgbClr val="000000"/>
                </a:solidFill>
                <a:latin typeface="Courier" pitchFamily="2" charset="0"/>
              </a:rPr>
              <a:t>&gt;{</a:t>
            </a:r>
            <a:r>
              <a:rPr lang="en-US" sz="1200" dirty="0" err="1">
                <a:solidFill>
                  <a:srgbClr val="000000"/>
                </a:solidFill>
                <a:latin typeface="Courier" pitchFamily="2" charset="0"/>
              </a:rPr>
              <a:t>item.</a:t>
            </a:r>
            <a:r>
              <a:rPr lang="en-US" sz="1200" b="1" dirty="0" err="1">
                <a:solidFill>
                  <a:srgbClr val="520067"/>
                </a:solidFill>
                <a:latin typeface="Courier" pitchFamily="2" charset="0"/>
              </a:rPr>
              <a:t>title</a:t>
            </a:r>
            <a:r>
              <a:rPr lang="en-US" sz="1200" dirty="0">
                <a:solidFill>
                  <a:srgbClr val="000000"/>
                </a:solidFill>
                <a:latin typeface="Courier" pitchFamily="2" charset="0"/>
              </a:rPr>
              <a:t>}&lt;/</a:t>
            </a:r>
            <a:r>
              <a:rPr lang="en-US" sz="1200" b="1" dirty="0">
                <a:solidFill>
                  <a:srgbClr val="00006D"/>
                </a:solidFill>
                <a:latin typeface="Courier" pitchFamily="2" charset="0"/>
              </a:rPr>
              <a:t>Text</a:t>
            </a:r>
            <a:r>
              <a:rPr lang="en-US" sz="1200" dirty="0">
                <a:solidFill>
                  <a:srgbClr val="000000"/>
                </a:solidFill>
                <a:latin typeface="Courier" pitchFamily="2" charset="0"/>
              </a:rPr>
              <a:t>&gt;</a:t>
            </a:r>
          </a:p>
          <a:p>
            <a:r>
              <a:rPr lang="en-US" sz="1200" dirty="0">
                <a:solidFill>
                  <a:srgbClr val="000000"/>
                </a:solidFill>
                <a:latin typeface="Courier" pitchFamily="2" charset="0"/>
              </a:rPr>
              <a:t>       &lt;</a:t>
            </a:r>
            <a:r>
              <a:rPr lang="en-US" sz="1200" b="1" dirty="0">
                <a:solidFill>
                  <a:srgbClr val="00006D"/>
                </a:solidFill>
                <a:latin typeface="Courier" pitchFamily="2" charset="0"/>
              </a:rPr>
              <a:t>Button </a:t>
            </a:r>
            <a:r>
              <a:rPr lang="en-US" sz="1200" b="1" dirty="0" err="1">
                <a:solidFill>
                  <a:srgbClr val="0000FE"/>
                </a:solidFill>
                <a:latin typeface="Courier" pitchFamily="2" charset="0"/>
              </a:rPr>
              <a:t>onClick</a:t>
            </a:r>
            <a:r>
              <a:rPr lang="en-US" sz="1200" b="1" dirty="0">
                <a:solidFill>
                  <a:srgbClr val="0F7003"/>
                </a:solidFill>
                <a:latin typeface="Courier" pitchFamily="2" charset="0"/>
              </a:rPr>
              <a:t>=</a:t>
            </a:r>
            <a:r>
              <a:rPr lang="en-US" sz="1200" dirty="0">
                <a:solidFill>
                  <a:srgbClr val="000000"/>
                </a:solidFill>
                <a:latin typeface="Courier" pitchFamily="2" charset="0"/>
              </a:rPr>
              <a:t>{</a:t>
            </a:r>
            <a:r>
              <a:rPr lang="en-US" sz="1200" dirty="0" err="1">
                <a:solidFill>
                  <a:srgbClr val="000000"/>
                </a:solidFill>
                <a:latin typeface="Courier" pitchFamily="2" charset="0"/>
              </a:rPr>
              <a:t>deleteItem</a:t>
            </a:r>
            <a:r>
              <a:rPr lang="en-US" sz="1200" dirty="0">
                <a:solidFill>
                  <a:srgbClr val="000000"/>
                </a:solidFill>
                <a:latin typeface="Courier" pitchFamily="2" charset="0"/>
              </a:rPr>
              <a:t>} </a:t>
            </a:r>
            <a:r>
              <a:rPr lang="en-US" sz="1200" b="1" dirty="0">
                <a:solidFill>
                  <a:srgbClr val="0000FE"/>
                </a:solidFill>
                <a:latin typeface="Courier" pitchFamily="2" charset="0"/>
              </a:rPr>
              <a:t>aria-label</a:t>
            </a:r>
            <a:r>
              <a:rPr lang="en-US" sz="1200" b="1" dirty="0">
                <a:solidFill>
                  <a:srgbClr val="0F7003"/>
                </a:solidFill>
                <a:latin typeface="Courier" pitchFamily="2" charset="0"/>
              </a:rPr>
              <a:t>="delete"</a:t>
            </a:r>
            <a:r>
              <a:rPr lang="en-US" sz="1200" dirty="0">
                <a:solidFill>
                  <a:srgbClr val="000000"/>
                </a:solidFill>
                <a:latin typeface="Courier" pitchFamily="2" charset="0"/>
              </a:rPr>
              <a:t>&gt;</a:t>
            </a:r>
            <a:endParaRPr lang="en-US" sz="1200" dirty="0">
              <a:solidFill>
                <a:srgbClr val="0000FE"/>
              </a:solidFill>
              <a:latin typeface="Courier" pitchFamily="2" charset="0"/>
            </a:endParaRPr>
          </a:p>
          <a:p>
            <a:r>
              <a:rPr lang="en-US" sz="1200" dirty="0">
                <a:solidFill>
                  <a:srgbClr val="000000"/>
                </a:solidFill>
                <a:latin typeface="Courier" pitchFamily="2" charset="0"/>
              </a:rPr>
              <a:t>         &lt;</a:t>
            </a:r>
            <a:r>
              <a:rPr lang="en-US" sz="1200" b="1" dirty="0" err="1">
                <a:solidFill>
                  <a:srgbClr val="00006D"/>
                </a:solidFill>
                <a:latin typeface="Courier" pitchFamily="2" charset="0"/>
              </a:rPr>
              <a:t>AiOutlineDelete</a:t>
            </a:r>
            <a:r>
              <a:rPr lang="en-US" sz="1200" b="1" dirty="0">
                <a:solidFill>
                  <a:srgbClr val="00006D"/>
                </a:solidFill>
                <a:latin typeface="Courier" pitchFamily="2" charset="0"/>
              </a:rPr>
              <a:t> </a:t>
            </a:r>
            <a:r>
              <a:rPr lang="en-US" sz="1200" dirty="0">
                <a:solidFill>
                  <a:srgbClr val="000000"/>
                </a:solidFill>
                <a:latin typeface="Courier" pitchFamily="2" charset="0"/>
              </a:rPr>
              <a:t>/&gt;</a:t>
            </a:r>
            <a:endParaRPr lang="en-US" sz="1200" dirty="0">
              <a:solidFill>
                <a:srgbClr val="00006D"/>
              </a:solidFill>
              <a:latin typeface="Courier" pitchFamily="2" charset="0"/>
            </a:endParaRPr>
          </a:p>
          <a:p>
            <a:r>
              <a:rPr lang="en-US" sz="1200" dirty="0">
                <a:solidFill>
                  <a:srgbClr val="000000"/>
                </a:solidFill>
                <a:latin typeface="Courier" pitchFamily="2" charset="0"/>
              </a:rPr>
              <a:t>       &lt;/</a:t>
            </a:r>
            <a:r>
              <a:rPr lang="en-US" sz="1200" b="1" dirty="0">
                <a:solidFill>
                  <a:srgbClr val="00006D"/>
                </a:solidFill>
                <a:latin typeface="Courier" pitchFamily="2" charset="0"/>
              </a:rPr>
              <a:t>Button</a:t>
            </a:r>
            <a:r>
              <a:rPr lang="en-US" sz="1200" dirty="0">
                <a:solidFill>
                  <a:srgbClr val="000000"/>
                </a:solidFill>
                <a:latin typeface="Courier" pitchFamily="2" charset="0"/>
              </a:rPr>
              <a:t>&gt;</a:t>
            </a:r>
          </a:p>
          <a:p>
            <a:r>
              <a:rPr lang="en-US" sz="1200" dirty="0">
                <a:solidFill>
                  <a:srgbClr val="000000"/>
                </a:solidFill>
                <a:latin typeface="Courier" pitchFamily="2" charset="0"/>
              </a:rPr>
              <a:t>       {</a:t>
            </a:r>
            <a:r>
              <a:rPr lang="en-US" sz="1200" dirty="0" err="1">
                <a:solidFill>
                  <a:srgbClr val="377170"/>
                </a:solidFill>
                <a:latin typeface="Courier" pitchFamily="2" charset="0"/>
              </a:rPr>
              <a:t>likeButton</a:t>
            </a:r>
            <a:r>
              <a:rPr lang="en-US" sz="1200" dirty="0">
                <a:solidFill>
                  <a:srgbClr val="000000"/>
                </a:solidFill>
                <a:latin typeface="Courier" pitchFamily="2" charset="0"/>
              </a:rPr>
              <a:t>}</a:t>
            </a:r>
            <a:endParaRPr lang="en-US" sz="1200" dirty="0">
              <a:solidFill>
                <a:srgbClr val="377170"/>
              </a:solidFill>
              <a:latin typeface="Courier" pitchFamily="2" charset="0"/>
            </a:endParaRPr>
          </a:p>
          <a:p>
            <a:r>
              <a:rPr lang="en-US" sz="1200" dirty="0">
                <a:solidFill>
                  <a:srgbClr val="000000"/>
                </a:solidFill>
                <a:latin typeface="Courier" pitchFamily="2" charset="0"/>
              </a:rPr>
              <a:t>     &lt;/</a:t>
            </a:r>
            <a:r>
              <a:rPr lang="en-US" sz="1200" b="1" dirty="0" err="1">
                <a:solidFill>
                  <a:srgbClr val="00006D"/>
                </a:solidFill>
                <a:latin typeface="Courier" pitchFamily="2" charset="0"/>
              </a:rPr>
              <a:t>HStack</a:t>
            </a:r>
            <a:r>
              <a:rPr lang="en-US" sz="1200" dirty="0">
                <a:solidFill>
                  <a:srgbClr val="000000"/>
                </a:solidFill>
                <a:latin typeface="Courier" pitchFamily="2" charset="0"/>
              </a:rPr>
              <a:t>&gt;</a:t>
            </a:r>
          </a:p>
          <a:p>
            <a:r>
              <a:rPr lang="en-US" sz="1200" dirty="0">
                <a:solidFill>
                  <a:srgbClr val="000000"/>
                </a:solidFill>
                <a:latin typeface="Courier" pitchFamily="2" charset="0"/>
              </a:rPr>
              <a:t>   );</a:t>
            </a:r>
          </a:p>
          <a:p>
            <a:r>
              <a:rPr lang="en-US" sz="1200" dirty="0">
                <a:solidFill>
                  <a:srgbClr val="000000"/>
                </a:solidFill>
                <a:latin typeface="Courier" pitchFamily="2" charset="0"/>
              </a:rPr>
              <a:t>};</a:t>
            </a:r>
          </a:p>
        </p:txBody>
      </p:sp>
      <p:grpSp>
        <p:nvGrpSpPr>
          <p:cNvPr id="14" name="Group 13">
            <a:extLst>
              <a:ext uri="{FF2B5EF4-FFF2-40B4-BE49-F238E27FC236}">
                <a16:creationId xmlns:a16="http://schemas.microsoft.com/office/drawing/2014/main" id="{53514B08-646B-7E4F-AFB5-963BBC0C5010}"/>
              </a:ext>
            </a:extLst>
          </p:cNvPr>
          <p:cNvGrpSpPr/>
          <p:nvPr/>
        </p:nvGrpSpPr>
        <p:grpSpPr>
          <a:xfrm>
            <a:off x="521073" y="5056094"/>
            <a:ext cx="10895480" cy="1801906"/>
            <a:chOff x="521073" y="5056094"/>
            <a:chExt cx="10895480" cy="1801906"/>
          </a:xfrm>
        </p:grpSpPr>
        <p:sp>
          <p:nvSpPr>
            <p:cNvPr id="12" name="TextBox 11">
              <a:extLst>
                <a:ext uri="{FF2B5EF4-FFF2-40B4-BE49-F238E27FC236}">
                  <a16:creationId xmlns:a16="http://schemas.microsoft.com/office/drawing/2014/main" id="{F84B688A-2759-6340-A99A-BA04D8D89A2F}"/>
                </a:ext>
              </a:extLst>
            </p:cNvPr>
            <p:cNvSpPr txBox="1"/>
            <p:nvPr/>
          </p:nvSpPr>
          <p:spPr>
            <a:xfrm>
              <a:off x="521073" y="5657671"/>
              <a:ext cx="8448115" cy="120032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i="1" dirty="0">
                  <a:solidFill>
                    <a:srgbClr val="520067"/>
                  </a:solidFill>
                  <a:effectLst/>
                  <a:latin typeface="Courier" pitchFamily="2" charset="0"/>
                </a:rPr>
                <a:t>it</a:t>
              </a:r>
              <a:r>
                <a:rPr lang="en-US" dirty="0">
                  <a:solidFill>
                    <a:srgbClr val="000000"/>
                  </a:solidFill>
                  <a:effectLst/>
                  <a:latin typeface="Courier" pitchFamily="2" charset="0"/>
                </a:rPr>
                <a:t>(</a:t>
              </a:r>
              <a:r>
                <a:rPr lang="en-US" b="1" dirty="0">
                  <a:solidFill>
                    <a:srgbClr val="0F7003"/>
                  </a:solidFill>
                  <a:effectLst/>
                  <a:latin typeface="Courier" pitchFamily="2" charset="0"/>
                </a:rPr>
                <a:t>"Displays the item title exactly as specified"</a:t>
              </a:r>
              <a:r>
                <a:rPr lang="en-US" dirty="0">
                  <a:solidFill>
                    <a:srgbClr val="000000"/>
                  </a:solidFill>
                  <a:effectLst/>
                  <a:latin typeface="Courier" pitchFamily="2" charset="0"/>
                </a:rPr>
                <a:t>, () =&gt; {</a:t>
              </a:r>
              <a:endParaRPr lang="en-US" dirty="0">
                <a:solidFill>
                  <a:srgbClr val="0F7003"/>
                </a:solidFill>
                <a:effectLst/>
                <a:latin typeface="Courier" pitchFamily="2" charset="0"/>
              </a:endParaRPr>
            </a:p>
            <a:p>
              <a:r>
                <a:rPr lang="en-US" dirty="0">
                  <a:solidFill>
                    <a:srgbClr val="000000"/>
                  </a:solidFill>
                  <a:effectLst/>
                  <a:latin typeface="Courier" pitchFamily="2" charset="0"/>
                </a:rPr>
                <a:t>  </a:t>
              </a:r>
              <a:r>
                <a:rPr lang="en-US" b="1" i="1" dirty="0">
                  <a:solidFill>
                    <a:srgbClr val="520067"/>
                  </a:solidFill>
                  <a:effectLst/>
                  <a:latin typeface="Courier" pitchFamily="2" charset="0"/>
                </a:rPr>
                <a:t>expect</a:t>
              </a:r>
              <a:r>
                <a:rPr lang="en-US" dirty="0">
                  <a:solidFill>
                    <a:srgbClr val="000000"/>
                  </a:solidFill>
                  <a:effectLst/>
                  <a:latin typeface="Courier" pitchFamily="2" charset="0"/>
                </a:rPr>
                <a:t>(</a:t>
              </a:r>
              <a:r>
                <a:rPr lang="en-US" dirty="0" err="1">
                  <a:solidFill>
                    <a:srgbClr val="377170"/>
                  </a:solidFill>
                  <a:effectLst/>
                  <a:latin typeface="Courier" pitchFamily="2" charset="0"/>
                </a:rPr>
                <a:t>renderedComponent</a:t>
              </a:r>
              <a:r>
                <a:rPr lang="en-US" dirty="0" err="1">
                  <a:solidFill>
                    <a:srgbClr val="000000"/>
                  </a:solidFill>
                  <a:effectLst/>
                  <a:latin typeface="Courier" pitchFamily="2" charset="0"/>
                </a:rPr>
                <a:t>.</a:t>
              </a:r>
              <a:r>
                <a:rPr lang="en-US" i="1" dirty="0" err="1">
                  <a:solidFill>
                    <a:srgbClr val="000000"/>
                  </a:solidFill>
                  <a:effectLst/>
                  <a:latin typeface="Courier" pitchFamily="2" charset="0"/>
                </a:rPr>
                <a:t>getByTestId</a:t>
              </a:r>
              <a:r>
                <a:rPr lang="en-US" dirty="0">
                  <a:solidFill>
                    <a:srgbClr val="000000"/>
                  </a:solidFill>
                  <a:effectLst/>
                  <a:latin typeface="Courier" pitchFamily="2" charset="0"/>
                </a:rPr>
                <a:t>(</a:t>
              </a:r>
              <a:r>
                <a:rPr lang="en-US" b="1" dirty="0">
                  <a:solidFill>
                    <a:srgbClr val="0F7003"/>
                  </a:solidFill>
                  <a:effectLst/>
                  <a:latin typeface="Courier" pitchFamily="2" charset="0"/>
                </a:rPr>
                <a:t>"</a:t>
              </a:r>
              <a:r>
                <a:rPr lang="en-US" b="1" dirty="0" err="1">
                  <a:solidFill>
                    <a:srgbClr val="0F7003"/>
                  </a:solidFill>
                  <a:effectLst/>
                  <a:latin typeface="Courier" pitchFamily="2" charset="0"/>
                </a:rPr>
                <a:t>todoItem</a:t>
              </a:r>
              <a:r>
                <a:rPr lang="en-US" b="1" dirty="0">
                  <a:solidFill>
                    <a:srgbClr val="0F7003"/>
                  </a:solidFill>
                  <a:effectLst/>
                  <a:latin typeface="Courier" pitchFamily="2" charset="0"/>
                </a:rPr>
                <a:t>"</a:t>
              </a:r>
              <a:r>
                <a:rPr lang="en-US" dirty="0">
                  <a:solidFill>
                    <a:srgbClr val="000000"/>
                  </a:solidFill>
                  <a:effectLst/>
                  <a:latin typeface="Courier" pitchFamily="2" charset="0"/>
                </a:rPr>
                <a:t>))</a:t>
              </a:r>
            </a:p>
            <a:p>
              <a:r>
                <a:rPr lang="en-US" dirty="0">
                  <a:solidFill>
                    <a:srgbClr val="000000"/>
                  </a:solidFill>
                  <a:latin typeface="Courier" pitchFamily="2" charset="0"/>
                </a:rPr>
                <a:t>	</a:t>
              </a:r>
              <a:r>
                <a:rPr lang="en-US" dirty="0">
                  <a:solidFill>
                    <a:srgbClr val="000000"/>
                  </a:solidFill>
                  <a:effectLst/>
                  <a:latin typeface="Courier" pitchFamily="2" charset="0"/>
                </a:rPr>
                <a:t>.</a:t>
              </a:r>
              <a:r>
                <a:rPr lang="en-US" dirty="0" err="1">
                  <a:solidFill>
                    <a:srgbClr val="676834"/>
                  </a:solidFill>
                  <a:effectLst/>
                  <a:latin typeface="Courier" pitchFamily="2" charset="0"/>
                </a:rPr>
                <a:t>toHaveTextContent</a:t>
              </a:r>
              <a:r>
                <a:rPr lang="en-US" dirty="0">
                  <a:solidFill>
                    <a:srgbClr val="000000"/>
                  </a:solidFill>
                  <a:effectLst/>
                  <a:latin typeface="Courier" pitchFamily="2" charset="0"/>
                </a:rPr>
                <a:t>(</a:t>
              </a:r>
              <a:r>
                <a:rPr lang="en-US" dirty="0" err="1">
                  <a:solidFill>
                    <a:srgbClr val="377170"/>
                  </a:solidFill>
                  <a:effectLst/>
                  <a:latin typeface="Courier" pitchFamily="2" charset="0"/>
                </a:rPr>
                <a:t>itemTitleText</a:t>
              </a:r>
              <a:r>
                <a:rPr lang="en-US" dirty="0">
                  <a:solidFill>
                    <a:srgbClr val="000000"/>
                  </a:solidFill>
                  <a:effectLst/>
                  <a:latin typeface="Courier" pitchFamily="2" charset="0"/>
                </a:rPr>
                <a:t>);</a:t>
              </a:r>
            </a:p>
            <a:p>
              <a:r>
                <a:rPr lang="en-US" dirty="0">
                  <a:solidFill>
                    <a:srgbClr val="000000"/>
                  </a:solidFill>
                  <a:effectLst/>
                  <a:latin typeface="Courier" pitchFamily="2" charset="0"/>
                </a:rPr>
                <a:t>});</a:t>
              </a:r>
            </a:p>
          </p:txBody>
        </p:sp>
        <p:sp>
          <p:nvSpPr>
            <p:cNvPr id="13" name="TextBox 12">
              <a:extLst>
                <a:ext uri="{FF2B5EF4-FFF2-40B4-BE49-F238E27FC236}">
                  <a16:creationId xmlns:a16="http://schemas.microsoft.com/office/drawing/2014/main" id="{841BEC43-78CD-A14F-805F-702123F111D6}"/>
                </a:ext>
              </a:extLst>
            </p:cNvPr>
            <p:cNvSpPr txBox="1"/>
            <p:nvPr/>
          </p:nvSpPr>
          <p:spPr>
            <a:xfrm>
              <a:off x="9372600" y="5056094"/>
              <a:ext cx="2043953" cy="923330"/>
            </a:xfrm>
            <a:prstGeom prst="rect">
              <a:avLst/>
            </a:prstGeom>
            <a:solidFill>
              <a:schemeClr val="accent2">
                <a:lumMod val="20000"/>
                <a:lumOff val="80000"/>
              </a:schemeClr>
            </a:solid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dirty="0">
                  <a:solidFill>
                    <a:schemeClr val="tx1"/>
                  </a:solidFill>
                  <a:latin typeface="Ink Free" panose="03080402000500000000" pitchFamily="66" charset="0"/>
                </a:rPr>
                <a:t>Note the subtle distinction between these two tests</a:t>
              </a:r>
            </a:p>
          </p:txBody>
        </p:sp>
      </p:grpSp>
    </p:spTree>
    <p:extLst>
      <p:ext uri="{BB962C8B-B14F-4D97-AF65-F5344CB8AC3E}">
        <p14:creationId xmlns:p14="http://schemas.microsoft.com/office/powerpoint/2010/main" val="339713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a:t>Testing for item deletion</a:t>
            </a:r>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12" name="TextBox 11">
            <a:extLst>
              <a:ext uri="{FF2B5EF4-FFF2-40B4-BE49-F238E27FC236}">
                <a16:creationId xmlns:a16="http://schemas.microsoft.com/office/drawing/2014/main" id="{F84B688A-2759-6340-A99A-BA04D8D89A2F}"/>
              </a:ext>
            </a:extLst>
          </p:cNvPr>
          <p:cNvSpPr txBox="1"/>
          <p:nvPr/>
        </p:nvSpPr>
        <p:spPr>
          <a:xfrm>
            <a:off x="252132" y="5402176"/>
            <a:ext cx="10653433" cy="120032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i="1" dirty="0">
                <a:solidFill>
                  <a:srgbClr val="520067"/>
                </a:solidFill>
                <a:latin typeface="Courier" pitchFamily="2" charset="0"/>
              </a:rPr>
              <a:t>it</a:t>
            </a:r>
            <a:r>
              <a:rPr lang="en-US" dirty="0">
                <a:solidFill>
                  <a:srgbClr val="000000"/>
                </a:solidFill>
                <a:latin typeface="Courier" pitchFamily="2" charset="0"/>
              </a:rPr>
              <a:t>(</a:t>
            </a:r>
            <a:r>
              <a:rPr lang="en-US" b="1" dirty="0">
                <a:solidFill>
                  <a:srgbClr val="0F7003"/>
                </a:solidFill>
                <a:latin typeface="Courier" pitchFamily="2" charset="0"/>
              </a:rPr>
              <a:t>"Calls the </a:t>
            </a:r>
            <a:r>
              <a:rPr lang="en-US" b="1" dirty="0" err="1">
                <a:solidFill>
                  <a:srgbClr val="0F7003"/>
                </a:solidFill>
                <a:latin typeface="Courier" pitchFamily="2" charset="0"/>
              </a:rPr>
              <a:t>deleteItem</a:t>
            </a:r>
            <a:r>
              <a:rPr lang="en-US" b="1" dirty="0">
                <a:solidFill>
                  <a:srgbClr val="0F7003"/>
                </a:solidFill>
                <a:latin typeface="Courier" pitchFamily="2" charset="0"/>
              </a:rPr>
              <a:t> handler when the delete button is clicked"</a:t>
            </a:r>
            <a:r>
              <a:rPr lang="en-US" dirty="0">
                <a:solidFill>
                  <a:srgbClr val="000000"/>
                </a:solidFill>
                <a:latin typeface="Courier" pitchFamily="2" charset="0"/>
              </a:rPr>
              <a:t>, () =&gt; {</a:t>
            </a:r>
            <a:endParaRPr lang="en-US" dirty="0">
              <a:solidFill>
                <a:srgbClr val="0F7003"/>
              </a:solidFill>
              <a:latin typeface="Courier" pitchFamily="2" charset="0"/>
            </a:endParaRPr>
          </a:p>
          <a:p>
            <a:r>
              <a:rPr lang="en-US" dirty="0">
                <a:solidFill>
                  <a:srgbClr val="000000"/>
                </a:solidFill>
                <a:latin typeface="Courier" pitchFamily="2" charset="0"/>
              </a:rPr>
              <a:t>  </a:t>
            </a:r>
            <a:r>
              <a:rPr lang="en-US" b="1" i="1" dirty="0" err="1">
                <a:solidFill>
                  <a:srgbClr val="520067"/>
                </a:solidFill>
                <a:latin typeface="Courier" pitchFamily="2" charset="0"/>
              </a:rPr>
              <a:t>userEvent</a:t>
            </a:r>
            <a:r>
              <a:rPr lang="en-US" dirty="0" err="1">
                <a:solidFill>
                  <a:srgbClr val="000000"/>
                </a:solidFill>
                <a:latin typeface="Courier" pitchFamily="2" charset="0"/>
              </a:rPr>
              <a:t>.</a:t>
            </a:r>
            <a:r>
              <a:rPr lang="en-US" b="1" dirty="0" err="1">
                <a:solidFill>
                  <a:srgbClr val="520067"/>
                </a:solidFill>
                <a:latin typeface="Courier" pitchFamily="2" charset="0"/>
              </a:rPr>
              <a:t>click</a:t>
            </a:r>
            <a:r>
              <a:rPr lang="en-US" dirty="0">
                <a:solidFill>
                  <a:srgbClr val="000000"/>
                </a:solidFill>
                <a:latin typeface="Courier" pitchFamily="2" charset="0"/>
              </a:rPr>
              <a:t>(</a:t>
            </a:r>
            <a:r>
              <a:rPr lang="en-US" dirty="0" err="1">
                <a:solidFill>
                  <a:srgbClr val="377170"/>
                </a:solidFill>
                <a:latin typeface="Courier" pitchFamily="2" charset="0"/>
              </a:rPr>
              <a:t>renderedComponent</a:t>
            </a:r>
            <a:r>
              <a:rPr lang="en-US" dirty="0" err="1">
                <a:solidFill>
                  <a:srgbClr val="000000"/>
                </a:solidFill>
                <a:latin typeface="Courier" pitchFamily="2" charset="0"/>
              </a:rPr>
              <a:t>.</a:t>
            </a:r>
            <a:r>
              <a:rPr lang="en-US" i="1" dirty="0" err="1">
                <a:solidFill>
                  <a:srgbClr val="000000"/>
                </a:solidFill>
                <a:latin typeface="Courier" pitchFamily="2" charset="0"/>
              </a:rPr>
              <a:t>getByLabelText</a:t>
            </a:r>
            <a:r>
              <a:rPr lang="en-US" dirty="0">
                <a:solidFill>
                  <a:srgbClr val="000000"/>
                </a:solidFill>
                <a:latin typeface="Courier" pitchFamily="2" charset="0"/>
              </a:rPr>
              <a:t>(</a:t>
            </a:r>
            <a:r>
              <a:rPr lang="en-US" b="1" dirty="0">
                <a:solidFill>
                  <a:srgbClr val="0F7003"/>
                </a:solidFill>
                <a:latin typeface="Courier" pitchFamily="2" charset="0"/>
              </a:rPr>
              <a:t>"delete"</a:t>
            </a:r>
            <a:r>
              <a:rPr lang="en-US" dirty="0">
                <a:solidFill>
                  <a:srgbClr val="000000"/>
                </a:solidFill>
                <a:latin typeface="Courier" pitchFamily="2" charset="0"/>
              </a:rPr>
              <a:t>));</a:t>
            </a:r>
          </a:p>
          <a:p>
            <a:r>
              <a:rPr lang="en-US" dirty="0">
                <a:solidFill>
                  <a:srgbClr val="000000"/>
                </a:solidFill>
                <a:latin typeface="Courier" pitchFamily="2" charset="0"/>
              </a:rPr>
              <a:t>  </a:t>
            </a:r>
            <a:r>
              <a:rPr lang="en-US" b="1" i="1" dirty="0">
                <a:solidFill>
                  <a:srgbClr val="520067"/>
                </a:solidFill>
                <a:latin typeface="Courier" pitchFamily="2" charset="0"/>
              </a:rPr>
              <a:t>expect</a:t>
            </a:r>
            <a:r>
              <a:rPr lang="en-US" dirty="0">
                <a:solidFill>
                  <a:srgbClr val="000000"/>
                </a:solidFill>
                <a:latin typeface="Courier" pitchFamily="2" charset="0"/>
              </a:rPr>
              <a:t>(</a:t>
            </a:r>
            <a:r>
              <a:rPr lang="en-US" dirty="0" err="1">
                <a:solidFill>
                  <a:srgbClr val="377170"/>
                </a:solidFill>
                <a:latin typeface="Courier" pitchFamily="2" charset="0"/>
              </a:rPr>
              <a:t>mockDeleteItem</a:t>
            </a:r>
            <a:r>
              <a:rPr lang="en-US" dirty="0">
                <a:solidFill>
                  <a:srgbClr val="000000"/>
                </a:solidFill>
                <a:latin typeface="Courier" pitchFamily="2" charset="0"/>
              </a:rPr>
              <a:t>).</a:t>
            </a:r>
            <a:r>
              <a:rPr lang="en-US" dirty="0" err="1">
                <a:solidFill>
                  <a:srgbClr val="676834"/>
                </a:solidFill>
                <a:latin typeface="Courier" pitchFamily="2" charset="0"/>
              </a:rPr>
              <a:t>toHaveBeenCalled</a:t>
            </a:r>
            <a:r>
              <a:rPr lang="en-US" dirty="0">
                <a:solidFill>
                  <a:srgbClr val="000000"/>
                </a:solidFill>
                <a:latin typeface="Courier" pitchFamily="2" charset="0"/>
              </a:rPr>
              <a:t>();</a:t>
            </a:r>
            <a:endParaRPr lang="en-US" dirty="0">
              <a:solidFill>
                <a:srgbClr val="676834"/>
              </a:solidFill>
              <a:latin typeface="Courier" pitchFamily="2" charset="0"/>
            </a:endParaRPr>
          </a:p>
          <a:p>
            <a:r>
              <a:rPr lang="en-US" dirty="0">
                <a:solidFill>
                  <a:srgbClr val="000000"/>
                </a:solidFill>
                <a:latin typeface="Courier" pitchFamily="2" charset="0"/>
              </a:rPr>
              <a:t>});</a:t>
            </a:r>
          </a:p>
        </p:txBody>
      </p:sp>
      <p:sp>
        <p:nvSpPr>
          <p:cNvPr id="9" name="TextBox 8">
            <a:extLst>
              <a:ext uri="{FF2B5EF4-FFF2-40B4-BE49-F238E27FC236}">
                <a16:creationId xmlns:a16="http://schemas.microsoft.com/office/drawing/2014/main" id="{1C3E6E65-3104-9248-AB1A-5A93DC74187D}"/>
              </a:ext>
            </a:extLst>
          </p:cNvPr>
          <p:cNvSpPr txBox="1"/>
          <p:nvPr/>
        </p:nvSpPr>
        <p:spPr>
          <a:xfrm>
            <a:off x="332815" y="1534919"/>
            <a:ext cx="8098491" cy="369331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rgbClr val="00006D"/>
                </a:solidFill>
                <a:latin typeface="Courier" pitchFamily="2" charset="0"/>
              </a:rPr>
              <a:t>let </a:t>
            </a:r>
            <a:r>
              <a:rPr lang="en-US" dirty="0" err="1">
                <a:solidFill>
                  <a:srgbClr val="377170"/>
                </a:solidFill>
                <a:latin typeface="Courier" pitchFamily="2" charset="0"/>
              </a:rPr>
              <a:t>itemTitleText</a:t>
            </a:r>
            <a:r>
              <a:rPr lang="en-US" dirty="0">
                <a:solidFill>
                  <a:srgbClr val="000000"/>
                </a:solidFill>
                <a:latin typeface="Courier" pitchFamily="2" charset="0"/>
              </a:rPr>
              <a:t>: </a:t>
            </a:r>
            <a:r>
              <a:rPr lang="en-US" b="1" dirty="0">
                <a:solidFill>
                  <a:srgbClr val="00006D"/>
                </a:solidFill>
                <a:latin typeface="Courier" pitchFamily="2" charset="0"/>
              </a:rPr>
              <a:t>string</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dirty="0">
                <a:solidFill>
                  <a:srgbClr val="00006D"/>
                </a:solidFill>
                <a:latin typeface="Courier" pitchFamily="2" charset="0"/>
              </a:rPr>
              <a:t>let </a:t>
            </a:r>
            <a:r>
              <a:rPr lang="en-US" dirty="0" err="1">
                <a:solidFill>
                  <a:srgbClr val="377170"/>
                </a:solidFill>
                <a:latin typeface="Courier" pitchFamily="2" charset="0"/>
              </a:rPr>
              <a:t>renderedComponent</a:t>
            </a:r>
            <a:r>
              <a:rPr lang="en-US" dirty="0">
                <a:solidFill>
                  <a:srgbClr val="000000"/>
                </a:solidFill>
                <a:latin typeface="Courier" pitchFamily="2" charset="0"/>
              </a:rPr>
              <a:t>: </a:t>
            </a:r>
            <a:r>
              <a:rPr lang="en-US" dirty="0" err="1">
                <a:solidFill>
                  <a:srgbClr val="000000"/>
                </a:solidFill>
                <a:latin typeface="Courier" pitchFamily="2" charset="0"/>
              </a:rPr>
              <a:t>RenderResult</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dirty="0">
                <a:solidFill>
                  <a:srgbClr val="00006D"/>
                </a:solidFill>
                <a:latin typeface="Courier" pitchFamily="2" charset="0"/>
              </a:rPr>
              <a:t>let </a:t>
            </a:r>
            <a:r>
              <a:rPr lang="en-US" dirty="0" err="1">
                <a:solidFill>
                  <a:srgbClr val="377170"/>
                </a:solidFill>
                <a:latin typeface="Courier" pitchFamily="2" charset="0"/>
              </a:rPr>
              <a:t>mockDeleteItem</a:t>
            </a:r>
            <a:r>
              <a:rPr lang="en-US" dirty="0">
                <a:solidFill>
                  <a:srgbClr val="377170"/>
                </a:solidFill>
                <a:latin typeface="Courier" pitchFamily="2" charset="0"/>
              </a:rPr>
              <a:t> </a:t>
            </a:r>
            <a:r>
              <a:rPr lang="en-US" dirty="0">
                <a:solidFill>
                  <a:srgbClr val="000000"/>
                </a:solidFill>
                <a:latin typeface="Courier" pitchFamily="2" charset="0"/>
              </a:rPr>
              <a:t>= </a:t>
            </a:r>
            <a:r>
              <a:rPr lang="en-US" dirty="0" err="1">
                <a:solidFill>
                  <a:srgbClr val="000000"/>
                </a:solidFill>
                <a:latin typeface="Courier" pitchFamily="2" charset="0"/>
              </a:rPr>
              <a:t>jest.</a:t>
            </a:r>
            <a:r>
              <a:rPr lang="en-US" i="1" dirty="0" err="1">
                <a:solidFill>
                  <a:srgbClr val="000000"/>
                </a:solidFill>
                <a:latin typeface="Courier" pitchFamily="2" charset="0"/>
              </a:rPr>
              <a:t>fn</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i="1" dirty="0" err="1">
                <a:solidFill>
                  <a:srgbClr val="520067"/>
                </a:solidFill>
                <a:latin typeface="Courier" pitchFamily="2" charset="0"/>
              </a:rPr>
              <a:t>beforeEach</a:t>
            </a:r>
            <a:r>
              <a:rPr lang="en-US" dirty="0">
                <a:solidFill>
                  <a:srgbClr val="000000"/>
                </a:solidFill>
                <a:latin typeface="Courier" pitchFamily="2" charset="0"/>
              </a:rPr>
              <a:t>(() =&gt; {</a:t>
            </a:r>
            <a:endParaRPr lang="en-US" dirty="0">
              <a:solidFill>
                <a:srgbClr val="520067"/>
              </a:solidFill>
              <a:latin typeface="Courier" pitchFamily="2" charset="0"/>
            </a:endParaRPr>
          </a:p>
          <a:p>
            <a:r>
              <a:rPr lang="en-US" dirty="0">
                <a:solidFill>
                  <a:srgbClr val="000000"/>
                </a:solidFill>
                <a:latin typeface="Courier" pitchFamily="2" charset="0"/>
              </a:rPr>
              <a:t>  </a:t>
            </a:r>
            <a:r>
              <a:rPr lang="en-US" dirty="0" err="1">
                <a:solidFill>
                  <a:srgbClr val="377170"/>
                </a:solidFill>
                <a:latin typeface="Courier" pitchFamily="2" charset="0"/>
              </a:rPr>
              <a:t>itemTitleText</a:t>
            </a:r>
            <a:r>
              <a:rPr lang="en-US" dirty="0">
                <a:solidFill>
                  <a:srgbClr val="377170"/>
                </a:solidFill>
                <a:latin typeface="Courier" pitchFamily="2" charset="0"/>
              </a:rPr>
              <a:t> </a:t>
            </a:r>
            <a:r>
              <a:rPr lang="en-US" dirty="0">
                <a:solidFill>
                  <a:srgbClr val="000000"/>
                </a:solidFill>
                <a:latin typeface="Courier" pitchFamily="2" charset="0"/>
              </a:rPr>
              <a:t>= </a:t>
            </a:r>
            <a:r>
              <a:rPr lang="en-US" b="1" dirty="0">
                <a:solidFill>
                  <a:srgbClr val="0F7003"/>
                </a:solidFill>
                <a:latin typeface="Courier" pitchFamily="2" charset="0"/>
              </a:rPr>
              <a:t>"Some </a:t>
            </a:r>
            <a:r>
              <a:rPr lang="en-US" b="1" dirty="0" err="1">
                <a:solidFill>
                  <a:srgbClr val="0F7003"/>
                </a:solidFill>
                <a:latin typeface="Courier" pitchFamily="2" charset="0"/>
              </a:rPr>
              <a:t>Todo</a:t>
            </a:r>
            <a:r>
              <a:rPr lang="en-US" b="1" dirty="0">
                <a:solidFill>
                  <a:srgbClr val="0F7003"/>
                </a:solidFill>
                <a:latin typeface="Courier" pitchFamily="2" charset="0"/>
              </a:rPr>
              <a:t> Item"</a:t>
            </a:r>
            <a:r>
              <a:rPr lang="en-US" dirty="0">
                <a:solidFill>
                  <a:srgbClr val="000000"/>
                </a:solidFill>
                <a:latin typeface="Courier" pitchFamily="2" charset="0"/>
              </a:rPr>
              <a:t>;</a:t>
            </a:r>
            <a:endParaRPr lang="en-US" dirty="0">
              <a:solidFill>
                <a:srgbClr val="0F7003"/>
              </a:solidFill>
              <a:latin typeface="Courier" pitchFamily="2" charset="0"/>
            </a:endParaRPr>
          </a:p>
          <a:p>
            <a:r>
              <a:rPr lang="en-US" dirty="0">
                <a:solidFill>
                  <a:srgbClr val="000000"/>
                </a:solidFill>
                <a:latin typeface="Courier" pitchFamily="2" charset="0"/>
              </a:rPr>
              <a:t>  </a:t>
            </a:r>
            <a:r>
              <a:rPr lang="en-US" dirty="0" err="1">
                <a:solidFill>
                  <a:srgbClr val="377170"/>
                </a:solidFill>
                <a:latin typeface="Courier" pitchFamily="2" charset="0"/>
              </a:rPr>
              <a:t>renderedComponent</a:t>
            </a:r>
            <a:r>
              <a:rPr lang="en-US" dirty="0">
                <a:solidFill>
                  <a:srgbClr val="377170"/>
                </a:solidFill>
                <a:latin typeface="Courier" pitchFamily="2" charset="0"/>
              </a:rPr>
              <a:t> </a:t>
            </a:r>
            <a:r>
              <a:rPr lang="en-US" dirty="0">
                <a:solidFill>
                  <a:srgbClr val="000000"/>
                </a:solidFill>
                <a:latin typeface="Courier" pitchFamily="2" charset="0"/>
              </a:rPr>
              <a:t>= render(</a:t>
            </a:r>
            <a:endParaRPr lang="en-US" dirty="0">
              <a:solidFill>
                <a:srgbClr val="377170"/>
              </a:solidFill>
              <a:latin typeface="Courier" pitchFamily="2" charset="0"/>
            </a:endParaRPr>
          </a:p>
          <a:p>
            <a:r>
              <a:rPr lang="en-US" dirty="0">
                <a:solidFill>
                  <a:srgbClr val="000000"/>
                </a:solidFill>
                <a:latin typeface="Courier" pitchFamily="2" charset="0"/>
              </a:rPr>
              <a:t>    &lt;</a:t>
            </a:r>
            <a:r>
              <a:rPr lang="en-US" b="1" dirty="0" err="1">
                <a:solidFill>
                  <a:srgbClr val="00006D"/>
                </a:solidFill>
                <a:latin typeface="Courier" pitchFamily="2" charset="0"/>
              </a:rPr>
              <a:t>TodoItemComponent</a:t>
            </a:r>
            <a:endParaRPr lang="en-US" dirty="0">
              <a:solidFill>
                <a:srgbClr val="00006D"/>
              </a:solidFill>
              <a:latin typeface="Courier" pitchFamily="2" charset="0"/>
            </a:endParaRPr>
          </a:p>
          <a:p>
            <a:r>
              <a:rPr lang="en-US" b="1" dirty="0">
                <a:solidFill>
                  <a:srgbClr val="00006D"/>
                </a:solidFill>
                <a:latin typeface="Courier" pitchFamily="2" charset="0"/>
              </a:rPr>
              <a:t>      </a:t>
            </a:r>
            <a:r>
              <a:rPr lang="en-US" b="1" dirty="0">
                <a:solidFill>
                  <a:srgbClr val="0000FE"/>
                </a:solidFill>
                <a:latin typeface="Courier" pitchFamily="2" charset="0"/>
              </a:rPr>
              <a:t>item</a:t>
            </a:r>
            <a:r>
              <a:rPr lang="en-US" b="1" dirty="0">
                <a:solidFill>
                  <a:srgbClr val="0F7003"/>
                </a:solidFill>
                <a:latin typeface="Courier" pitchFamily="2" charset="0"/>
              </a:rPr>
              <a:t>=</a:t>
            </a:r>
            <a:r>
              <a:rPr lang="en-US" dirty="0">
                <a:solidFill>
                  <a:srgbClr val="000000"/>
                </a:solidFill>
                <a:latin typeface="Courier" pitchFamily="2" charset="0"/>
              </a:rPr>
              <a:t>{{ </a:t>
            </a:r>
            <a:r>
              <a:rPr lang="en-US" b="1" dirty="0">
                <a:solidFill>
                  <a:srgbClr val="520067"/>
                </a:solidFill>
                <a:latin typeface="Courier" pitchFamily="2" charset="0"/>
              </a:rPr>
              <a:t>title</a:t>
            </a:r>
            <a:r>
              <a:rPr lang="en-US" dirty="0">
                <a:solidFill>
                  <a:srgbClr val="000000"/>
                </a:solidFill>
                <a:latin typeface="Courier" pitchFamily="2" charset="0"/>
              </a:rPr>
              <a:t>: </a:t>
            </a:r>
            <a:r>
              <a:rPr lang="en-US" dirty="0" err="1">
                <a:solidFill>
                  <a:srgbClr val="377170"/>
                </a:solidFill>
                <a:latin typeface="Courier" pitchFamily="2" charset="0"/>
              </a:rPr>
              <a:t>itemTitleText</a:t>
            </a:r>
            <a:r>
              <a:rPr lang="en-US" dirty="0">
                <a:solidFill>
                  <a:srgbClr val="000000"/>
                </a:solidFill>
                <a:latin typeface="Courier" pitchFamily="2" charset="0"/>
              </a:rPr>
              <a:t>, </a:t>
            </a:r>
            <a:r>
              <a:rPr lang="en-US" b="1" dirty="0">
                <a:solidFill>
                  <a:srgbClr val="520067"/>
                </a:solidFill>
                <a:latin typeface="Courier" pitchFamily="2" charset="0"/>
              </a:rPr>
              <a:t>id</a:t>
            </a:r>
            <a:r>
              <a:rPr lang="en-US" dirty="0">
                <a:solidFill>
                  <a:srgbClr val="000000"/>
                </a:solidFill>
                <a:latin typeface="Courier" pitchFamily="2" charset="0"/>
              </a:rPr>
              <a:t>: </a:t>
            </a:r>
            <a:r>
              <a:rPr lang="en-US" b="1" dirty="0">
                <a:solidFill>
                  <a:srgbClr val="0F7003"/>
                </a:solidFill>
                <a:latin typeface="Courier" pitchFamily="2" charset="0"/>
              </a:rPr>
              <a:t>'</a:t>
            </a:r>
            <a:r>
              <a:rPr lang="en-US" b="1" dirty="0" err="1">
                <a:solidFill>
                  <a:srgbClr val="0F7003"/>
                </a:solidFill>
                <a:latin typeface="Courier" pitchFamily="2" charset="0"/>
              </a:rPr>
              <a:t>someID</a:t>
            </a:r>
            <a:r>
              <a:rPr lang="en-US" b="1" dirty="0">
                <a:solidFill>
                  <a:srgbClr val="0F7003"/>
                </a:solidFill>
                <a:latin typeface="Courier" pitchFamily="2" charset="0"/>
              </a:rPr>
              <a:t>' </a:t>
            </a:r>
            <a:r>
              <a:rPr lang="en-US" dirty="0">
                <a:solidFill>
                  <a:srgbClr val="000000"/>
                </a:solidFill>
                <a:latin typeface="Courier" pitchFamily="2" charset="0"/>
              </a:rPr>
              <a:t>}}</a:t>
            </a:r>
            <a:endParaRPr lang="en-US" dirty="0">
              <a:solidFill>
                <a:srgbClr val="377170"/>
              </a:solidFill>
              <a:latin typeface="Courier" pitchFamily="2" charset="0"/>
            </a:endParaRPr>
          </a:p>
          <a:p>
            <a:r>
              <a:rPr lang="en-US" dirty="0">
                <a:solidFill>
                  <a:srgbClr val="000000"/>
                </a:solidFill>
                <a:latin typeface="Courier" pitchFamily="2" charset="0"/>
              </a:rPr>
              <a:t>      </a:t>
            </a:r>
            <a:r>
              <a:rPr lang="en-US" b="1" dirty="0" err="1">
                <a:solidFill>
                  <a:srgbClr val="0000FE"/>
                </a:solidFill>
                <a:latin typeface="Courier" pitchFamily="2" charset="0"/>
              </a:rPr>
              <a:t>deleteItem</a:t>
            </a:r>
            <a:r>
              <a:rPr lang="en-US" b="1" dirty="0">
                <a:solidFill>
                  <a:srgbClr val="0F7003"/>
                </a:solidFill>
                <a:latin typeface="Courier" pitchFamily="2" charset="0"/>
              </a:rPr>
              <a:t>=</a:t>
            </a:r>
            <a:r>
              <a:rPr lang="en-US" dirty="0">
                <a:solidFill>
                  <a:srgbClr val="000000"/>
                </a:solidFill>
                <a:latin typeface="Courier" pitchFamily="2" charset="0"/>
              </a:rPr>
              <a:t>{</a:t>
            </a:r>
            <a:r>
              <a:rPr lang="en-US" dirty="0" err="1">
                <a:solidFill>
                  <a:srgbClr val="377170"/>
                </a:solidFill>
                <a:latin typeface="Courier" pitchFamily="2" charset="0"/>
              </a:rPr>
              <a:t>mockDeleteItem</a:t>
            </a:r>
            <a:r>
              <a:rPr lang="en-US" dirty="0">
                <a:solidFill>
                  <a:srgbClr val="000000"/>
                </a:solidFill>
                <a:latin typeface="Courier" pitchFamily="2" charset="0"/>
              </a:rPr>
              <a:t>}</a:t>
            </a:r>
            <a:endParaRPr lang="en-US" dirty="0">
              <a:solidFill>
                <a:srgbClr val="377170"/>
              </a:solidFill>
              <a:latin typeface="Courier" pitchFamily="2" charset="0"/>
            </a:endParaRPr>
          </a:p>
          <a:p>
            <a:r>
              <a:rPr lang="en-US" dirty="0">
                <a:solidFill>
                  <a:srgbClr val="000000"/>
                </a:solidFill>
                <a:latin typeface="Courier" pitchFamily="2" charset="0"/>
              </a:rPr>
              <a:t>    /&gt;</a:t>
            </a:r>
          </a:p>
          <a:p>
            <a:r>
              <a:rPr lang="en-US" dirty="0">
                <a:solidFill>
                  <a:srgbClr val="000000"/>
                </a:solidFill>
                <a:latin typeface="Courier" pitchFamily="2" charset="0"/>
              </a:rPr>
              <a:t>  );</a:t>
            </a:r>
          </a:p>
          <a:p>
            <a:r>
              <a:rPr lang="en-US" dirty="0">
                <a:solidFill>
                  <a:srgbClr val="000000"/>
                </a:solidFill>
                <a:latin typeface="Courier" pitchFamily="2" charset="0"/>
              </a:rPr>
              <a:t>  </a:t>
            </a:r>
            <a:r>
              <a:rPr lang="en-US" dirty="0" err="1">
                <a:solidFill>
                  <a:srgbClr val="377170"/>
                </a:solidFill>
                <a:latin typeface="Courier" pitchFamily="2" charset="0"/>
              </a:rPr>
              <a:t>mockDeleteItem</a:t>
            </a:r>
            <a:r>
              <a:rPr lang="en-US" dirty="0" err="1">
                <a:solidFill>
                  <a:srgbClr val="000000"/>
                </a:solidFill>
                <a:latin typeface="Courier" pitchFamily="2" charset="0"/>
              </a:rPr>
              <a:t>.</a:t>
            </a:r>
            <a:r>
              <a:rPr lang="en-US" dirty="0" err="1">
                <a:solidFill>
                  <a:srgbClr val="676834"/>
                </a:solidFill>
                <a:latin typeface="Courier" pitchFamily="2" charset="0"/>
              </a:rPr>
              <a:t>mockClear</a:t>
            </a:r>
            <a:r>
              <a:rPr lang="en-US" dirty="0">
                <a:solidFill>
                  <a:srgbClr val="000000"/>
                </a:solidFill>
                <a:latin typeface="Courier" pitchFamily="2" charset="0"/>
              </a:rPr>
              <a:t>();</a:t>
            </a:r>
            <a:endParaRPr lang="en-US" dirty="0">
              <a:solidFill>
                <a:srgbClr val="377170"/>
              </a:solidFill>
              <a:latin typeface="Courier" pitchFamily="2" charset="0"/>
            </a:endParaRPr>
          </a:p>
          <a:p>
            <a:r>
              <a:rPr lang="en-US" dirty="0">
                <a:solidFill>
                  <a:srgbClr val="000000"/>
                </a:solidFill>
                <a:latin typeface="Courier" pitchFamily="2" charset="0"/>
              </a:rPr>
              <a:t>});</a:t>
            </a:r>
          </a:p>
        </p:txBody>
      </p:sp>
    </p:spTree>
    <p:extLst>
      <p:ext uri="{BB962C8B-B14F-4D97-AF65-F5344CB8AC3E}">
        <p14:creationId xmlns:p14="http://schemas.microsoft.com/office/powerpoint/2010/main" val="3077802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E62E-BAEE-1C40-8EA5-4BC8F53B8EE5}"/>
              </a:ext>
            </a:extLst>
          </p:cNvPr>
          <p:cNvSpPr>
            <a:spLocks noGrp="1"/>
          </p:cNvSpPr>
          <p:nvPr>
            <p:ph type="title"/>
          </p:nvPr>
        </p:nvSpPr>
        <p:spPr/>
        <p:txBody>
          <a:bodyPr/>
          <a:lstStyle/>
          <a:p>
            <a:r>
              <a:rPr lang="en-US" dirty="0"/>
              <a:t>Testing the </a:t>
            </a:r>
            <a:r>
              <a:rPr lang="en-US" dirty="0" err="1"/>
              <a:t>Todo</a:t>
            </a:r>
            <a:r>
              <a:rPr lang="en-US" dirty="0"/>
              <a:t> App</a:t>
            </a:r>
          </a:p>
        </p:txBody>
      </p:sp>
      <p:sp>
        <p:nvSpPr>
          <p:cNvPr id="3" name="Content Placeholder 2">
            <a:extLst>
              <a:ext uri="{FF2B5EF4-FFF2-40B4-BE49-F238E27FC236}">
                <a16:creationId xmlns:a16="http://schemas.microsoft.com/office/drawing/2014/main" id="{58D725C6-59B1-BC40-9201-2B728454E4D0}"/>
              </a:ext>
            </a:extLst>
          </p:cNvPr>
          <p:cNvSpPr>
            <a:spLocks noGrp="1"/>
          </p:cNvSpPr>
          <p:nvPr>
            <p:ph idx="1"/>
          </p:nvPr>
        </p:nvSpPr>
        <p:spPr>
          <a:xfrm>
            <a:off x="838200" y="1500160"/>
            <a:ext cx="5737412" cy="4351338"/>
          </a:xfrm>
        </p:spPr>
        <p:txBody>
          <a:bodyPr/>
          <a:lstStyle/>
          <a:p>
            <a:r>
              <a:rPr lang="en-US" dirty="0"/>
              <a:t>The </a:t>
            </a:r>
            <a:r>
              <a:rPr lang="en-US" dirty="0" err="1"/>
              <a:t>Todo</a:t>
            </a:r>
            <a:r>
              <a:rPr lang="en-US" dirty="0"/>
              <a:t> App has more interesting behaviors – creating new </a:t>
            </a:r>
            <a:r>
              <a:rPr lang="en-US" dirty="0" err="1"/>
              <a:t>TodoItems</a:t>
            </a:r>
            <a:endParaRPr lang="en-US" dirty="0"/>
          </a:p>
          <a:p>
            <a:r>
              <a:rPr lang="en-US" dirty="0"/>
              <a:t>Next example: how to test that a </a:t>
            </a:r>
            <a:r>
              <a:rPr lang="en-US" dirty="0" err="1"/>
              <a:t>todo</a:t>
            </a:r>
            <a:r>
              <a:rPr lang="en-US" dirty="0"/>
              <a:t> item is created when “Add TODO item” is clicked.</a:t>
            </a:r>
          </a:p>
        </p:txBody>
      </p:sp>
      <p:sp>
        <p:nvSpPr>
          <p:cNvPr id="4" name="Slide Number Placeholder 3">
            <a:extLst>
              <a:ext uri="{FF2B5EF4-FFF2-40B4-BE49-F238E27FC236}">
                <a16:creationId xmlns:a16="http://schemas.microsoft.com/office/drawing/2014/main" id="{60D2F137-2FF6-0543-BEC6-31D64961355D}"/>
              </a:ext>
            </a:extLst>
          </p:cNvPr>
          <p:cNvSpPr>
            <a:spLocks noGrp="1"/>
          </p:cNvSpPr>
          <p:nvPr>
            <p:ph type="sldNum" sz="quarter" idx="12"/>
          </p:nvPr>
        </p:nvSpPr>
        <p:spPr/>
        <p:txBody>
          <a:bodyPr/>
          <a:lstStyle/>
          <a:p>
            <a:fld id="{20F37917-FD3A-4669-9018-DA04BCDD3D75}" type="slidenum">
              <a:rPr lang="en-US" smtClean="0"/>
              <a:t>17</a:t>
            </a:fld>
            <a:endParaRPr lang="en-US"/>
          </a:p>
        </p:txBody>
      </p:sp>
      <p:pic>
        <p:nvPicPr>
          <p:cNvPr id="5" name="Picture 4">
            <a:extLst>
              <a:ext uri="{FF2B5EF4-FFF2-40B4-BE49-F238E27FC236}">
                <a16:creationId xmlns:a16="http://schemas.microsoft.com/office/drawing/2014/main" id="{2623CA75-1F48-AC42-850B-1EFA6282ECDC}"/>
              </a:ext>
            </a:extLst>
          </p:cNvPr>
          <p:cNvPicPr>
            <a:picLocks noChangeAspect="1"/>
          </p:cNvPicPr>
          <p:nvPr/>
        </p:nvPicPr>
        <p:blipFill>
          <a:blip r:embed="rId3"/>
          <a:stretch>
            <a:fillRect/>
          </a:stretch>
        </p:blipFill>
        <p:spPr>
          <a:xfrm>
            <a:off x="5976731" y="955261"/>
            <a:ext cx="6450850" cy="5902739"/>
          </a:xfrm>
          <a:prstGeom prst="rect">
            <a:avLst/>
          </a:prstGeom>
        </p:spPr>
      </p:pic>
    </p:spTree>
    <p:extLst>
      <p:ext uri="{BB962C8B-B14F-4D97-AF65-F5344CB8AC3E}">
        <p14:creationId xmlns:p14="http://schemas.microsoft.com/office/powerpoint/2010/main" val="1133892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a:t>Testing </a:t>
            </a:r>
            <a:r>
              <a:rPr lang="en-US" dirty="0" err="1"/>
              <a:t>Todo</a:t>
            </a:r>
            <a:r>
              <a:rPr lang="en-US" dirty="0"/>
              <a:t> App’s add </a:t>
            </a:r>
            <a:r>
              <a:rPr lang="en-US" dirty="0" err="1"/>
              <a:t>todo</a:t>
            </a:r>
            <a:r>
              <a:rPr lang="en-US" dirty="0"/>
              <a:t> item</a:t>
            </a:r>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11" name="TextBox 10">
            <a:extLst>
              <a:ext uri="{FF2B5EF4-FFF2-40B4-BE49-F238E27FC236}">
                <a16:creationId xmlns:a16="http://schemas.microsoft.com/office/drawing/2014/main" id="{EA323C37-ADE0-B74E-9421-FB67E566AAAC}"/>
              </a:ext>
            </a:extLst>
          </p:cNvPr>
          <p:cNvSpPr txBox="1"/>
          <p:nvPr/>
        </p:nvSpPr>
        <p:spPr>
          <a:xfrm>
            <a:off x="1358154" y="4157042"/>
            <a:ext cx="6884894" cy="224676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400" b="1" i="1" dirty="0" err="1">
                <a:solidFill>
                  <a:srgbClr val="520067"/>
                </a:solidFill>
                <a:effectLst/>
                <a:latin typeface="Courier" pitchFamily="2" charset="0"/>
              </a:rPr>
              <a:t>beforeEach</a:t>
            </a:r>
            <a:r>
              <a:rPr lang="en-US" sz="1400" dirty="0">
                <a:solidFill>
                  <a:srgbClr val="000000"/>
                </a:solidFill>
                <a:effectLst/>
                <a:latin typeface="Courier" pitchFamily="2" charset="0"/>
              </a:rPr>
              <a:t>(() =&gt; {</a:t>
            </a:r>
          </a:p>
          <a:p>
            <a:r>
              <a:rPr lang="en-US" sz="1400" dirty="0">
                <a:solidFill>
                  <a:srgbClr val="000000"/>
                </a:solidFill>
                <a:effectLst/>
                <a:latin typeface="Courier" pitchFamily="2" charset="0"/>
              </a:rPr>
              <a:t>  </a:t>
            </a:r>
            <a:r>
              <a:rPr lang="en-US" sz="1400" dirty="0" err="1">
                <a:solidFill>
                  <a:srgbClr val="377170"/>
                </a:solidFill>
                <a:effectLst/>
                <a:latin typeface="Courier" pitchFamily="2" charset="0"/>
              </a:rPr>
              <a:t>renderedComponent</a:t>
            </a:r>
            <a:r>
              <a:rPr lang="en-US" sz="1400" dirty="0">
                <a:solidFill>
                  <a:srgbClr val="377170"/>
                </a:solidFill>
                <a:effectLst/>
                <a:latin typeface="Courier" pitchFamily="2" charset="0"/>
              </a:rPr>
              <a:t> </a:t>
            </a:r>
            <a:r>
              <a:rPr lang="en-US" sz="1400" dirty="0">
                <a:solidFill>
                  <a:srgbClr val="000000"/>
                </a:solidFill>
                <a:effectLst/>
                <a:latin typeface="Courier" pitchFamily="2" charset="0"/>
              </a:rPr>
              <a:t>= render(&lt;</a:t>
            </a:r>
            <a:r>
              <a:rPr lang="en-US" sz="1400" b="1" dirty="0" err="1">
                <a:solidFill>
                  <a:srgbClr val="00006D"/>
                </a:solidFill>
                <a:effectLst/>
                <a:latin typeface="Courier" pitchFamily="2" charset="0"/>
              </a:rPr>
              <a:t>TodoApp</a:t>
            </a:r>
            <a:r>
              <a:rPr lang="en-US" sz="1400" b="1" dirty="0">
                <a:solidFill>
                  <a:srgbClr val="00006D"/>
                </a:solidFill>
                <a:effectLst/>
                <a:latin typeface="Courier" pitchFamily="2" charset="0"/>
              </a:rPr>
              <a:t> </a:t>
            </a:r>
            <a:r>
              <a:rPr lang="en-US" sz="1400" dirty="0">
                <a:solidFill>
                  <a:srgbClr val="000000"/>
                </a:solidFill>
                <a:effectLst/>
                <a:latin typeface="Courier" pitchFamily="2" charset="0"/>
              </a:rPr>
              <a:t>/&gt;);</a:t>
            </a:r>
          </a:p>
          <a:p>
            <a:r>
              <a:rPr lang="en-US" sz="1400" dirty="0">
                <a:solidFill>
                  <a:srgbClr val="000000"/>
                </a:solidFill>
                <a:effectLst/>
                <a:latin typeface="Courier" pitchFamily="2" charset="0"/>
              </a:rPr>
              <a:t>  </a:t>
            </a:r>
            <a:r>
              <a:rPr lang="en-US" sz="1400" dirty="0" err="1">
                <a:solidFill>
                  <a:srgbClr val="377170"/>
                </a:solidFill>
                <a:effectLst/>
                <a:latin typeface="Courier" pitchFamily="2" charset="0"/>
              </a:rPr>
              <a:t>newItemTextField</a:t>
            </a:r>
            <a:r>
              <a:rPr lang="en-US" sz="1400" dirty="0">
                <a:solidFill>
                  <a:srgbClr val="377170"/>
                </a:solidFill>
                <a:effectLst/>
                <a:latin typeface="Courier" pitchFamily="2" charset="0"/>
              </a:rPr>
              <a:t> </a:t>
            </a:r>
            <a:r>
              <a:rPr lang="en-US" sz="1400" dirty="0">
                <a:solidFill>
                  <a:srgbClr val="000000"/>
                </a:solidFill>
                <a:effectLst/>
                <a:latin typeface="Courier" pitchFamily="2" charset="0"/>
              </a:rPr>
              <a:t>= </a:t>
            </a:r>
            <a:r>
              <a:rPr lang="en-US" sz="1400" dirty="0" err="1">
                <a:solidFill>
                  <a:srgbClr val="377170"/>
                </a:solidFill>
                <a:effectLst/>
                <a:latin typeface="Courier" pitchFamily="2" charset="0"/>
              </a:rPr>
              <a:t>renderedComponent</a:t>
            </a:r>
            <a:endParaRPr lang="en-US" sz="1400" dirty="0">
              <a:solidFill>
                <a:srgbClr val="377170"/>
              </a:solidFill>
              <a:effectLst/>
              <a:latin typeface="Courier" pitchFamily="2" charset="0"/>
            </a:endParaRPr>
          </a:p>
          <a:p>
            <a:r>
              <a:rPr lang="en-US" sz="1400" dirty="0">
                <a:solidFill>
                  <a:srgbClr val="000000"/>
                </a:solidFill>
                <a:effectLst/>
                <a:latin typeface="Courier" pitchFamily="2" charset="0"/>
              </a:rPr>
              <a:t>			.</a:t>
            </a:r>
            <a:r>
              <a:rPr lang="en-US" sz="1400" i="1" dirty="0" err="1">
                <a:solidFill>
                  <a:srgbClr val="000000"/>
                </a:solidFill>
                <a:effectLst/>
                <a:latin typeface="Courier" pitchFamily="2" charset="0"/>
              </a:rPr>
              <a:t>getByPlaceholderText</a:t>
            </a:r>
            <a:r>
              <a:rPr lang="en-US" sz="1400" dirty="0">
                <a:solidFill>
                  <a:srgbClr val="000000"/>
                </a:solidFill>
                <a:effectLst/>
                <a:latin typeface="Courier" pitchFamily="2" charset="0"/>
              </a:rPr>
              <a:t>(</a:t>
            </a:r>
          </a:p>
          <a:p>
            <a:r>
              <a:rPr lang="en-US" sz="1400" b="1" dirty="0">
                <a:solidFill>
                  <a:srgbClr val="000000"/>
                </a:solidFill>
                <a:latin typeface="Courier" pitchFamily="2" charset="0"/>
              </a:rPr>
              <a:t>		</a:t>
            </a:r>
            <a:r>
              <a:rPr lang="en-US" sz="1400" b="1" dirty="0">
                <a:solidFill>
                  <a:srgbClr val="0F7003"/>
                </a:solidFill>
                <a:effectLst/>
                <a:latin typeface="Courier" pitchFamily="2" charset="0"/>
              </a:rPr>
              <a:t>"Put TODO description here"</a:t>
            </a:r>
            <a:r>
              <a:rPr lang="en-US" sz="1400" dirty="0">
                <a:solidFill>
                  <a:srgbClr val="000000"/>
                </a:solidFill>
                <a:effectLst/>
                <a:latin typeface="Courier" pitchFamily="2" charset="0"/>
              </a:rPr>
              <a:t>);</a:t>
            </a:r>
          </a:p>
          <a:p>
            <a:r>
              <a:rPr lang="en-US" sz="1400" dirty="0">
                <a:solidFill>
                  <a:srgbClr val="000000"/>
                </a:solidFill>
                <a:effectLst/>
                <a:latin typeface="Courier" pitchFamily="2" charset="0"/>
              </a:rPr>
              <a:t>  </a:t>
            </a:r>
            <a:r>
              <a:rPr lang="en-US" sz="1400" dirty="0" err="1">
                <a:solidFill>
                  <a:srgbClr val="377170"/>
                </a:solidFill>
                <a:effectLst/>
                <a:latin typeface="Courier" pitchFamily="2" charset="0"/>
              </a:rPr>
              <a:t>newItemButton</a:t>
            </a:r>
            <a:r>
              <a:rPr lang="en-US" sz="1400" dirty="0">
                <a:solidFill>
                  <a:srgbClr val="377170"/>
                </a:solidFill>
                <a:effectLst/>
                <a:latin typeface="Courier" pitchFamily="2" charset="0"/>
              </a:rPr>
              <a:t> </a:t>
            </a:r>
            <a:r>
              <a:rPr lang="en-US" sz="1400" dirty="0">
                <a:solidFill>
                  <a:srgbClr val="000000"/>
                </a:solidFill>
                <a:effectLst/>
                <a:latin typeface="Courier" pitchFamily="2" charset="0"/>
              </a:rPr>
              <a:t>= </a:t>
            </a:r>
            <a:r>
              <a:rPr lang="en-US" sz="1400" dirty="0" err="1">
                <a:solidFill>
                  <a:srgbClr val="377170"/>
                </a:solidFill>
                <a:effectLst/>
                <a:latin typeface="Courier" pitchFamily="2" charset="0"/>
              </a:rPr>
              <a:t>renderedComponent</a:t>
            </a:r>
            <a:endParaRPr lang="en-US" sz="1400" dirty="0">
              <a:solidFill>
                <a:srgbClr val="377170"/>
              </a:solidFill>
              <a:effectLst/>
              <a:latin typeface="Courier" pitchFamily="2" charset="0"/>
            </a:endParaRPr>
          </a:p>
          <a:p>
            <a:r>
              <a:rPr lang="en-US" sz="1400" dirty="0">
                <a:solidFill>
                  <a:srgbClr val="377170"/>
                </a:solidFill>
                <a:latin typeface="Courier" pitchFamily="2" charset="0"/>
              </a:rPr>
              <a:t>		    </a:t>
            </a:r>
            <a:r>
              <a:rPr lang="en-US" sz="1400" dirty="0">
                <a:solidFill>
                  <a:srgbClr val="000000"/>
                </a:solidFill>
                <a:effectLst/>
                <a:latin typeface="Courier" pitchFamily="2" charset="0"/>
              </a:rPr>
              <a:t>.</a:t>
            </a:r>
            <a:r>
              <a:rPr lang="en-US" sz="1400" i="1" dirty="0" err="1">
                <a:solidFill>
                  <a:srgbClr val="000000"/>
                </a:solidFill>
                <a:effectLst/>
                <a:latin typeface="Courier" pitchFamily="2" charset="0"/>
              </a:rPr>
              <a:t>getByRole</a:t>
            </a:r>
            <a:r>
              <a:rPr lang="en-US" sz="1400" dirty="0">
                <a:solidFill>
                  <a:srgbClr val="000000"/>
                </a:solidFill>
                <a:effectLst/>
                <a:latin typeface="Courier" pitchFamily="2" charset="0"/>
              </a:rPr>
              <a:t>(</a:t>
            </a:r>
            <a:r>
              <a:rPr lang="en-US" sz="1400" b="1" dirty="0">
                <a:solidFill>
                  <a:srgbClr val="0F7003"/>
                </a:solidFill>
                <a:effectLst/>
                <a:latin typeface="Courier" pitchFamily="2" charset="0"/>
              </a:rPr>
              <a:t>"button"</a:t>
            </a:r>
            <a:r>
              <a:rPr lang="en-US" sz="1400" dirty="0">
                <a:solidFill>
                  <a:srgbClr val="000000"/>
                </a:solidFill>
                <a:effectLst/>
                <a:latin typeface="Courier" pitchFamily="2" charset="0"/>
              </a:rPr>
              <a:t>, {</a:t>
            </a:r>
            <a:endParaRPr lang="en-US" sz="1400" dirty="0">
              <a:solidFill>
                <a:srgbClr val="377170"/>
              </a:solidFill>
              <a:effectLst/>
              <a:latin typeface="Courier" pitchFamily="2" charset="0"/>
            </a:endParaRPr>
          </a:p>
          <a:p>
            <a:r>
              <a:rPr lang="en-US" sz="1400" dirty="0">
                <a:solidFill>
                  <a:srgbClr val="000000"/>
                </a:solidFill>
                <a:effectLst/>
                <a:latin typeface="Courier" pitchFamily="2" charset="0"/>
              </a:rPr>
              <a:t>      				</a:t>
            </a:r>
            <a:r>
              <a:rPr lang="en-US" sz="1400" b="1" dirty="0">
                <a:solidFill>
                  <a:srgbClr val="520067"/>
                </a:solidFill>
                <a:effectLst/>
                <a:latin typeface="Courier" pitchFamily="2" charset="0"/>
              </a:rPr>
              <a:t>name</a:t>
            </a:r>
            <a:r>
              <a:rPr lang="en-US" sz="1400" dirty="0">
                <a:solidFill>
                  <a:srgbClr val="000000"/>
                </a:solidFill>
                <a:effectLst/>
                <a:latin typeface="Courier" pitchFamily="2" charset="0"/>
              </a:rPr>
              <a:t>: </a:t>
            </a:r>
            <a:r>
              <a:rPr lang="en-US" sz="1400" b="1" dirty="0">
                <a:solidFill>
                  <a:srgbClr val="0F7003"/>
                </a:solidFill>
                <a:effectLst/>
                <a:latin typeface="Courier" pitchFamily="2" charset="0"/>
              </a:rPr>
              <a:t>"Add TODO item"</a:t>
            </a:r>
            <a:endParaRPr lang="en-US" sz="1400" dirty="0">
              <a:solidFill>
                <a:srgbClr val="0F7003"/>
              </a:solidFill>
              <a:effectLst/>
              <a:latin typeface="Courier" pitchFamily="2" charset="0"/>
            </a:endParaRPr>
          </a:p>
          <a:p>
            <a:r>
              <a:rPr lang="en-US" sz="1400" dirty="0">
                <a:solidFill>
                  <a:srgbClr val="000000"/>
                </a:solidFill>
                <a:effectLst/>
                <a:latin typeface="Courier" pitchFamily="2" charset="0"/>
              </a:rPr>
              <a:t> 		    }) ;</a:t>
            </a:r>
          </a:p>
          <a:p>
            <a:r>
              <a:rPr lang="en-US" sz="1400" dirty="0">
                <a:solidFill>
                  <a:srgbClr val="000000"/>
                </a:solidFill>
                <a:effectLst/>
                <a:latin typeface="Courier" pitchFamily="2" charset="0"/>
              </a:rPr>
              <a:t>});</a:t>
            </a:r>
          </a:p>
        </p:txBody>
      </p:sp>
      <p:sp>
        <p:nvSpPr>
          <p:cNvPr id="15" name="TextBox 14">
            <a:extLst>
              <a:ext uri="{FF2B5EF4-FFF2-40B4-BE49-F238E27FC236}">
                <a16:creationId xmlns:a16="http://schemas.microsoft.com/office/drawing/2014/main" id="{75321E38-AB05-7F49-9924-6B15C5742096}"/>
              </a:ext>
            </a:extLst>
          </p:cNvPr>
          <p:cNvSpPr txBox="1"/>
          <p:nvPr/>
        </p:nvSpPr>
        <p:spPr>
          <a:xfrm>
            <a:off x="1354790" y="1676469"/>
            <a:ext cx="9147363" cy="224676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400" dirty="0">
                <a:solidFill>
                  <a:srgbClr val="000000"/>
                </a:solidFill>
                <a:effectLst/>
                <a:latin typeface="Courier" pitchFamily="2" charset="0"/>
              </a:rPr>
              <a:t>...</a:t>
            </a:r>
            <a:br>
              <a:rPr lang="en-US" sz="1400" dirty="0">
                <a:solidFill>
                  <a:srgbClr val="000000"/>
                </a:solidFill>
                <a:effectLst/>
                <a:latin typeface="Courier" pitchFamily="2" charset="0"/>
              </a:rPr>
            </a:br>
            <a:r>
              <a:rPr lang="en-US" sz="1400" dirty="0">
                <a:solidFill>
                  <a:srgbClr val="000000"/>
                </a:solidFill>
                <a:effectLst/>
                <a:latin typeface="Courier" pitchFamily="2" charset="0"/>
              </a:rPr>
              <a:t>&lt;</a:t>
            </a:r>
            <a:r>
              <a:rPr lang="en-US" sz="1400" b="1" dirty="0">
                <a:solidFill>
                  <a:srgbClr val="00006D"/>
                </a:solidFill>
                <a:effectLst/>
                <a:latin typeface="Courier" pitchFamily="2" charset="0"/>
              </a:rPr>
              <a:t>form </a:t>
            </a:r>
            <a:r>
              <a:rPr lang="en-US" sz="1400" b="1" dirty="0" err="1">
                <a:solidFill>
                  <a:srgbClr val="0000FE"/>
                </a:solidFill>
                <a:effectLst/>
                <a:latin typeface="Courier" pitchFamily="2" charset="0"/>
              </a:rPr>
              <a:t>onSubmit</a:t>
            </a:r>
            <a:r>
              <a:rPr lang="en-US" sz="1400" b="1" dirty="0">
                <a:solidFill>
                  <a:srgbClr val="0F7003"/>
                </a:solidFill>
                <a:effectLst/>
                <a:latin typeface="Courier" pitchFamily="2" charset="0"/>
              </a:rPr>
              <a:t>=</a:t>
            </a:r>
            <a:r>
              <a:rPr lang="en-US" sz="1400" dirty="0">
                <a:solidFill>
                  <a:srgbClr val="000000"/>
                </a:solidFill>
                <a:effectLst/>
                <a:latin typeface="Courier" pitchFamily="2" charset="0"/>
              </a:rPr>
              <a:t>{</a:t>
            </a:r>
            <a:r>
              <a:rPr lang="en-US" sz="1400" dirty="0" err="1">
                <a:solidFill>
                  <a:srgbClr val="377170"/>
                </a:solidFill>
                <a:effectLst/>
                <a:latin typeface="Courier" pitchFamily="2" charset="0"/>
              </a:rPr>
              <a:t>onSubmit</a:t>
            </a:r>
            <a:r>
              <a:rPr lang="en-US" sz="1400" dirty="0">
                <a:solidFill>
                  <a:srgbClr val="000000"/>
                </a:solidFill>
                <a:effectLst/>
                <a:latin typeface="Courier" pitchFamily="2" charset="0"/>
              </a:rPr>
              <a:t>}&gt;</a:t>
            </a:r>
            <a:endParaRPr lang="en-US" sz="1400" dirty="0">
              <a:solidFill>
                <a:srgbClr val="0000FE"/>
              </a:solidFill>
              <a:effectLst/>
              <a:latin typeface="Courier" pitchFamily="2" charset="0"/>
            </a:endParaRPr>
          </a:p>
          <a:p>
            <a:r>
              <a:rPr lang="en-US" sz="1400" dirty="0">
                <a:solidFill>
                  <a:srgbClr val="000000"/>
                </a:solidFill>
                <a:effectLst/>
                <a:latin typeface="Courier" pitchFamily="2" charset="0"/>
              </a:rPr>
              <a:t>  &lt;</a:t>
            </a:r>
            <a:r>
              <a:rPr lang="en-US" sz="1400" b="1" dirty="0" err="1">
                <a:solidFill>
                  <a:srgbClr val="00006D"/>
                </a:solidFill>
                <a:effectLst/>
                <a:latin typeface="Courier" pitchFamily="2" charset="0"/>
              </a:rPr>
              <a:t>FormControl</a:t>
            </a:r>
            <a:r>
              <a:rPr lang="en-US" sz="1400" b="1" dirty="0">
                <a:solidFill>
                  <a:srgbClr val="00006D"/>
                </a:solidFill>
                <a:effectLst/>
                <a:latin typeface="Courier" pitchFamily="2" charset="0"/>
              </a:rPr>
              <a:t> </a:t>
            </a:r>
            <a:r>
              <a:rPr lang="en-US" sz="1400" b="1" dirty="0" err="1">
                <a:solidFill>
                  <a:srgbClr val="0000FE"/>
                </a:solidFill>
                <a:effectLst/>
                <a:latin typeface="Courier" pitchFamily="2" charset="0"/>
              </a:rPr>
              <a:t>isRequired</a:t>
            </a:r>
            <a:r>
              <a:rPr lang="en-US" sz="1400" dirty="0">
                <a:solidFill>
                  <a:srgbClr val="000000"/>
                </a:solidFill>
                <a:effectLst/>
                <a:latin typeface="Courier" pitchFamily="2" charset="0"/>
              </a:rPr>
              <a:t>&gt;</a:t>
            </a:r>
            <a:endParaRPr lang="en-US" sz="1400" dirty="0">
              <a:solidFill>
                <a:srgbClr val="00006D"/>
              </a:solidFill>
              <a:effectLst/>
              <a:latin typeface="Courier" pitchFamily="2" charset="0"/>
            </a:endParaRPr>
          </a:p>
          <a:p>
            <a:r>
              <a:rPr lang="en-US" sz="1400" dirty="0">
                <a:solidFill>
                  <a:srgbClr val="000000"/>
                </a:solidFill>
                <a:effectLst/>
                <a:latin typeface="Courier" pitchFamily="2" charset="0"/>
              </a:rPr>
              <a:t>    &lt;</a:t>
            </a:r>
            <a:r>
              <a:rPr lang="en-US" sz="1400" b="1" dirty="0" err="1">
                <a:solidFill>
                  <a:srgbClr val="00006D"/>
                </a:solidFill>
                <a:effectLst/>
                <a:latin typeface="Courier" pitchFamily="2" charset="0"/>
              </a:rPr>
              <a:t>FormLabel</a:t>
            </a:r>
            <a:r>
              <a:rPr lang="en-US" sz="1400" dirty="0">
                <a:solidFill>
                  <a:srgbClr val="000000"/>
                </a:solidFill>
                <a:effectLst/>
                <a:latin typeface="Courier" pitchFamily="2" charset="0"/>
              </a:rPr>
              <a:t>&gt;</a:t>
            </a:r>
            <a:r>
              <a:rPr lang="en-US" sz="1400" b="1" i="1" dirty="0">
                <a:solidFill>
                  <a:srgbClr val="0B5DB1"/>
                </a:solidFill>
                <a:effectLst/>
                <a:latin typeface="Courier" pitchFamily="2" charset="0"/>
              </a:rPr>
              <a:t>TODO </a:t>
            </a:r>
            <a:r>
              <a:rPr lang="en-US" sz="1400" dirty="0">
                <a:solidFill>
                  <a:srgbClr val="000000"/>
                </a:solidFill>
                <a:effectLst/>
                <a:latin typeface="Courier" pitchFamily="2" charset="0"/>
              </a:rPr>
              <a:t>item:&lt;/</a:t>
            </a:r>
            <a:r>
              <a:rPr lang="en-US" sz="1400" b="1" dirty="0" err="1">
                <a:solidFill>
                  <a:srgbClr val="00006D"/>
                </a:solidFill>
                <a:effectLst/>
                <a:latin typeface="Courier" pitchFamily="2" charset="0"/>
              </a:rPr>
              <a:t>FormLabel</a:t>
            </a:r>
            <a:r>
              <a:rPr lang="en-US" sz="1400" dirty="0">
                <a:solidFill>
                  <a:srgbClr val="000000"/>
                </a:solidFill>
                <a:effectLst/>
                <a:latin typeface="Courier" pitchFamily="2" charset="0"/>
              </a:rPr>
              <a:t>&gt;</a:t>
            </a:r>
            <a:endParaRPr lang="en-US" sz="1400" dirty="0">
              <a:solidFill>
                <a:srgbClr val="00006D"/>
              </a:solidFill>
              <a:effectLst/>
              <a:latin typeface="Courier" pitchFamily="2" charset="0"/>
            </a:endParaRPr>
          </a:p>
          <a:p>
            <a:r>
              <a:rPr lang="en-US" sz="1400" dirty="0">
                <a:solidFill>
                  <a:srgbClr val="000000"/>
                </a:solidFill>
                <a:effectLst/>
                <a:latin typeface="Courier" pitchFamily="2" charset="0"/>
              </a:rPr>
              <a:t>    &lt;</a:t>
            </a:r>
            <a:r>
              <a:rPr lang="en-US" sz="1400" b="1" dirty="0">
                <a:solidFill>
                  <a:srgbClr val="00006D"/>
                </a:solidFill>
                <a:effectLst/>
                <a:latin typeface="Courier" pitchFamily="2" charset="0"/>
              </a:rPr>
              <a:t>Input </a:t>
            </a:r>
            <a:r>
              <a:rPr lang="en-US" sz="1400" b="1" dirty="0">
                <a:solidFill>
                  <a:srgbClr val="0000FE"/>
                </a:solidFill>
                <a:effectLst/>
                <a:latin typeface="Courier" pitchFamily="2" charset="0"/>
              </a:rPr>
              <a:t>placeholder</a:t>
            </a:r>
            <a:r>
              <a:rPr lang="en-US" sz="1400" b="1" dirty="0">
                <a:solidFill>
                  <a:srgbClr val="0F7003"/>
                </a:solidFill>
                <a:effectLst/>
                <a:latin typeface="Courier" pitchFamily="2" charset="0"/>
              </a:rPr>
              <a:t>="Put TODO description here”</a:t>
            </a:r>
            <a:r>
              <a:rPr lang="en-US" sz="1400" b="1" dirty="0">
                <a:solidFill>
                  <a:srgbClr val="0F7003"/>
                </a:solidFill>
                <a:latin typeface="Courier" pitchFamily="2" charset="0"/>
              </a:rPr>
              <a:t> </a:t>
            </a:r>
            <a:r>
              <a:rPr lang="en-US" sz="1400" dirty="0">
                <a:solidFill>
                  <a:srgbClr val="000000"/>
                </a:solidFill>
                <a:effectLst/>
                <a:latin typeface="Courier" pitchFamily="2" charset="0"/>
              </a:rPr>
              <a:t>{...</a:t>
            </a:r>
            <a:r>
              <a:rPr lang="en-US" sz="1400" dirty="0">
                <a:solidFill>
                  <a:srgbClr val="377170"/>
                </a:solidFill>
                <a:effectLst/>
                <a:latin typeface="Courier" pitchFamily="2" charset="0"/>
              </a:rPr>
              <a:t>register</a:t>
            </a:r>
            <a:r>
              <a:rPr lang="en-US" sz="1400" dirty="0">
                <a:solidFill>
                  <a:srgbClr val="000000"/>
                </a:solidFill>
                <a:effectLst/>
                <a:latin typeface="Courier" pitchFamily="2" charset="0"/>
              </a:rPr>
              <a:t>(</a:t>
            </a:r>
            <a:r>
              <a:rPr lang="en-US" sz="1400" b="1" dirty="0">
                <a:solidFill>
                  <a:srgbClr val="0F7003"/>
                </a:solidFill>
                <a:effectLst/>
                <a:latin typeface="Courier" pitchFamily="2" charset="0"/>
              </a:rPr>
              <a:t>"</a:t>
            </a:r>
            <a:r>
              <a:rPr lang="en-US" sz="1400" b="1" dirty="0" err="1">
                <a:solidFill>
                  <a:srgbClr val="0F7003"/>
                </a:solidFill>
                <a:effectLst/>
                <a:latin typeface="Courier" pitchFamily="2" charset="0"/>
              </a:rPr>
              <a:t>itemDesc</a:t>
            </a:r>
            <a:r>
              <a:rPr lang="en-US" sz="1400" b="1" dirty="0">
                <a:solidFill>
                  <a:srgbClr val="0F7003"/>
                </a:solidFill>
                <a:effectLst/>
                <a:latin typeface="Courier" pitchFamily="2" charset="0"/>
              </a:rPr>
              <a:t>"</a:t>
            </a:r>
            <a:r>
              <a:rPr lang="en-US" sz="1400" dirty="0">
                <a:solidFill>
                  <a:srgbClr val="000000"/>
                </a:solidFill>
                <a:effectLst/>
                <a:latin typeface="Courier" pitchFamily="2" charset="0"/>
              </a:rPr>
              <a:t>)}</a:t>
            </a:r>
            <a:r>
              <a:rPr lang="en-US" sz="1400" dirty="0">
                <a:solidFill>
                  <a:srgbClr val="0F7003"/>
                </a:solidFill>
                <a:latin typeface="Courier" pitchFamily="2" charset="0"/>
              </a:rPr>
              <a:t> </a:t>
            </a:r>
            <a:r>
              <a:rPr lang="en-US" sz="1400" dirty="0">
                <a:solidFill>
                  <a:srgbClr val="000000"/>
                </a:solidFill>
                <a:effectLst/>
                <a:latin typeface="Courier" pitchFamily="2" charset="0"/>
              </a:rPr>
              <a:t>/&gt;</a:t>
            </a:r>
          </a:p>
          <a:p>
            <a:r>
              <a:rPr lang="en-US" sz="1400" dirty="0">
                <a:solidFill>
                  <a:srgbClr val="000000"/>
                </a:solidFill>
                <a:effectLst/>
                <a:latin typeface="Courier" pitchFamily="2" charset="0"/>
              </a:rPr>
              <a:t>  &lt;/</a:t>
            </a:r>
            <a:r>
              <a:rPr lang="en-US" sz="1400" b="1" dirty="0" err="1">
                <a:solidFill>
                  <a:srgbClr val="00006D"/>
                </a:solidFill>
                <a:effectLst/>
                <a:latin typeface="Courier" pitchFamily="2" charset="0"/>
              </a:rPr>
              <a:t>FormControl</a:t>
            </a:r>
            <a:r>
              <a:rPr lang="en-US" sz="1400" dirty="0">
                <a:solidFill>
                  <a:srgbClr val="000000"/>
                </a:solidFill>
                <a:effectLst/>
                <a:latin typeface="Courier" pitchFamily="2" charset="0"/>
              </a:rPr>
              <a:t>&gt;</a:t>
            </a:r>
            <a:endParaRPr lang="en-US" sz="1400" dirty="0">
              <a:solidFill>
                <a:srgbClr val="00006D"/>
              </a:solidFill>
              <a:effectLst/>
              <a:latin typeface="Courier" pitchFamily="2" charset="0"/>
            </a:endParaRPr>
          </a:p>
          <a:p>
            <a:r>
              <a:rPr lang="en-US" sz="1400" dirty="0">
                <a:solidFill>
                  <a:srgbClr val="000000"/>
                </a:solidFill>
                <a:effectLst/>
                <a:latin typeface="Courier" pitchFamily="2" charset="0"/>
              </a:rPr>
              <a:t>  &lt;</a:t>
            </a:r>
            <a:r>
              <a:rPr lang="en-US" sz="1400" b="1" dirty="0">
                <a:solidFill>
                  <a:srgbClr val="00006D"/>
                </a:solidFill>
                <a:effectLst/>
                <a:latin typeface="Courier" pitchFamily="2" charset="0"/>
              </a:rPr>
              <a:t>Button </a:t>
            </a:r>
            <a:r>
              <a:rPr lang="en-US" sz="1400" b="1" dirty="0">
                <a:solidFill>
                  <a:srgbClr val="0000FE"/>
                </a:solidFill>
                <a:effectLst/>
                <a:latin typeface="Courier" pitchFamily="2" charset="0"/>
              </a:rPr>
              <a:t>type</a:t>
            </a:r>
            <a:r>
              <a:rPr lang="en-US" sz="1400" b="1" dirty="0">
                <a:solidFill>
                  <a:srgbClr val="0F7003"/>
                </a:solidFill>
                <a:effectLst/>
                <a:latin typeface="Courier" pitchFamily="2" charset="0"/>
              </a:rPr>
              <a:t>="submit"</a:t>
            </a:r>
            <a:r>
              <a:rPr lang="en-US" sz="1400" dirty="0">
                <a:solidFill>
                  <a:srgbClr val="000000"/>
                </a:solidFill>
                <a:effectLst/>
                <a:latin typeface="Courier" pitchFamily="2" charset="0"/>
              </a:rPr>
              <a:t>&gt;</a:t>
            </a:r>
            <a:endParaRPr lang="en-US" sz="1400" dirty="0">
              <a:solidFill>
                <a:srgbClr val="0F7003"/>
              </a:solidFill>
              <a:effectLst/>
              <a:latin typeface="Courier" pitchFamily="2" charset="0"/>
            </a:endParaRPr>
          </a:p>
          <a:p>
            <a:r>
              <a:rPr lang="en-US" sz="1400" dirty="0">
                <a:solidFill>
                  <a:srgbClr val="000000"/>
                </a:solidFill>
                <a:effectLst/>
                <a:latin typeface="Courier" pitchFamily="2" charset="0"/>
              </a:rPr>
              <a:t>    Add </a:t>
            </a:r>
            <a:r>
              <a:rPr lang="en-US" sz="1400" b="1" i="1" dirty="0">
                <a:solidFill>
                  <a:srgbClr val="0B5DB1"/>
                </a:solidFill>
                <a:effectLst/>
                <a:latin typeface="Courier" pitchFamily="2" charset="0"/>
              </a:rPr>
              <a:t>TODO </a:t>
            </a:r>
            <a:r>
              <a:rPr lang="en-US" sz="1400" dirty="0">
                <a:solidFill>
                  <a:srgbClr val="000000"/>
                </a:solidFill>
                <a:effectLst/>
                <a:latin typeface="Courier" pitchFamily="2" charset="0"/>
              </a:rPr>
              <a:t>item</a:t>
            </a:r>
          </a:p>
          <a:p>
            <a:r>
              <a:rPr lang="en-US" sz="1400" dirty="0">
                <a:solidFill>
                  <a:srgbClr val="000000"/>
                </a:solidFill>
                <a:effectLst/>
                <a:latin typeface="Courier" pitchFamily="2" charset="0"/>
              </a:rPr>
              <a:t>  &lt;/</a:t>
            </a:r>
            <a:r>
              <a:rPr lang="en-US" sz="1400" b="1" dirty="0">
                <a:solidFill>
                  <a:srgbClr val="00006D"/>
                </a:solidFill>
                <a:effectLst/>
                <a:latin typeface="Courier" pitchFamily="2" charset="0"/>
              </a:rPr>
              <a:t>Button</a:t>
            </a:r>
            <a:r>
              <a:rPr lang="en-US" sz="1400" dirty="0">
                <a:solidFill>
                  <a:srgbClr val="000000"/>
                </a:solidFill>
                <a:effectLst/>
                <a:latin typeface="Courier" pitchFamily="2" charset="0"/>
              </a:rPr>
              <a:t>&gt;</a:t>
            </a:r>
            <a:endParaRPr lang="en-US" sz="1400" dirty="0">
              <a:solidFill>
                <a:srgbClr val="00006D"/>
              </a:solidFill>
              <a:effectLst/>
              <a:latin typeface="Courier" pitchFamily="2" charset="0"/>
            </a:endParaRPr>
          </a:p>
          <a:p>
            <a:r>
              <a:rPr lang="en-US" sz="1400" dirty="0">
                <a:solidFill>
                  <a:srgbClr val="000000"/>
                </a:solidFill>
                <a:effectLst/>
                <a:latin typeface="Courier" pitchFamily="2" charset="0"/>
              </a:rPr>
              <a:t>&lt;/</a:t>
            </a:r>
            <a:r>
              <a:rPr lang="en-US" sz="1400" b="1" dirty="0">
                <a:solidFill>
                  <a:srgbClr val="00006D"/>
                </a:solidFill>
                <a:effectLst/>
                <a:latin typeface="Courier" pitchFamily="2" charset="0"/>
              </a:rPr>
              <a:t>form</a:t>
            </a:r>
            <a:r>
              <a:rPr lang="en-US" sz="1400" dirty="0">
                <a:solidFill>
                  <a:srgbClr val="000000"/>
                </a:solidFill>
                <a:effectLst/>
                <a:latin typeface="Courier" pitchFamily="2" charset="0"/>
              </a:rPr>
              <a:t>&gt;...</a:t>
            </a:r>
            <a:endParaRPr lang="en-US" sz="1400" dirty="0">
              <a:solidFill>
                <a:srgbClr val="00006D"/>
              </a:solidFill>
              <a:effectLst/>
              <a:latin typeface="Courier" pitchFamily="2" charset="0"/>
            </a:endParaRPr>
          </a:p>
        </p:txBody>
      </p:sp>
      <p:sp>
        <p:nvSpPr>
          <p:cNvPr id="16" name="TextBox 15">
            <a:extLst>
              <a:ext uri="{FF2B5EF4-FFF2-40B4-BE49-F238E27FC236}">
                <a16:creationId xmlns:a16="http://schemas.microsoft.com/office/drawing/2014/main" id="{37965ABE-40F3-5F48-925E-25CCBE993E13}"/>
              </a:ext>
            </a:extLst>
          </p:cNvPr>
          <p:cNvSpPr txBox="1"/>
          <p:nvPr/>
        </p:nvSpPr>
        <p:spPr>
          <a:xfrm>
            <a:off x="201707" y="1531601"/>
            <a:ext cx="107342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sz="3600" b="1" dirty="0">
                <a:solidFill>
                  <a:schemeClr val="tx1"/>
                </a:solidFill>
              </a:rPr>
              <a:t>SUT</a:t>
            </a:r>
          </a:p>
        </p:txBody>
      </p:sp>
      <p:sp>
        <p:nvSpPr>
          <p:cNvPr id="17" name="TextBox 16">
            <a:extLst>
              <a:ext uri="{FF2B5EF4-FFF2-40B4-BE49-F238E27FC236}">
                <a16:creationId xmlns:a16="http://schemas.microsoft.com/office/drawing/2014/main" id="{29AC5657-925C-0E4A-9585-C1F24C6861DF}"/>
              </a:ext>
            </a:extLst>
          </p:cNvPr>
          <p:cNvSpPr txBox="1"/>
          <p:nvPr/>
        </p:nvSpPr>
        <p:spPr>
          <a:xfrm>
            <a:off x="121025" y="4171706"/>
            <a:ext cx="107342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sz="3600" b="1" dirty="0">
                <a:solidFill>
                  <a:schemeClr val="tx1"/>
                </a:solidFill>
              </a:rPr>
              <a:t>Test</a:t>
            </a:r>
          </a:p>
        </p:txBody>
      </p:sp>
    </p:spTree>
    <p:extLst>
      <p:ext uri="{BB962C8B-B14F-4D97-AF65-F5344CB8AC3E}">
        <p14:creationId xmlns:p14="http://schemas.microsoft.com/office/powerpoint/2010/main" val="2975312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a:t>Testing </a:t>
            </a:r>
            <a:r>
              <a:rPr lang="en-US" dirty="0" err="1"/>
              <a:t>Todo</a:t>
            </a:r>
            <a:r>
              <a:rPr lang="en-US" dirty="0"/>
              <a:t> App’s add </a:t>
            </a:r>
            <a:r>
              <a:rPr lang="en-US" dirty="0" err="1"/>
              <a:t>todo</a:t>
            </a:r>
            <a:r>
              <a:rPr lang="en-US" dirty="0"/>
              <a:t> item</a:t>
            </a:r>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11" name="TextBox 10">
            <a:extLst>
              <a:ext uri="{FF2B5EF4-FFF2-40B4-BE49-F238E27FC236}">
                <a16:creationId xmlns:a16="http://schemas.microsoft.com/office/drawing/2014/main" id="{EA323C37-ADE0-B74E-9421-FB67E566AAAC}"/>
              </a:ext>
            </a:extLst>
          </p:cNvPr>
          <p:cNvSpPr txBox="1"/>
          <p:nvPr/>
        </p:nvSpPr>
        <p:spPr>
          <a:xfrm>
            <a:off x="309284" y="1669334"/>
            <a:ext cx="11497234" cy="3970318"/>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i="1" dirty="0" err="1">
                <a:solidFill>
                  <a:srgbClr val="520067"/>
                </a:solidFill>
                <a:effectLst/>
                <a:latin typeface="Courier" pitchFamily="2" charset="0"/>
              </a:rPr>
              <a:t>beforeEach</a:t>
            </a:r>
            <a:r>
              <a:rPr lang="en-US" dirty="0">
                <a:solidFill>
                  <a:srgbClr val="000000"/>
                </a:solidFill>
                <a:effectLst/>
                <a:latin typeface="Courier" pitchFamily="2" charset="0"/>
              </a:rPr>
              <a:t>(() =&gt; {</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r>
              <a:rPr lang="en-US" dirty="0">
                <a:solidFill>
                  <a:srgbClr val="377170"/>
                </a:solidFill>
                <a:effectLst/>
                <a:latin typeface="Courier" pitchFamily="2" charset="0"/>
              </a:rPr>
              <a:t> </a:t>
            </a:r>
            <a:r>
              <a:rPr lang="en-US" dirty="0">
                <a:solidFill>
                  <a:srgbClr val="000000"/>
                </a:solidFill>
                <a:effectLst/>
                <a:latin typeface="Courier" pitchFamily="2" charset="0"/>
              </a:rPr>
              <a:t>= render(&lt;</a:t>
            </a:r>
            <a:r>
              <a:rPr lang="en-US" b="1" dirty="0" err="1">
                <a:solidFill>
                  <a:srgbClr val="00006D"/>
                </a:solidFill>
                <a:effectLst/>
                <a:latin typeface="Courier" pitchFamily="2" charset="0"/>
              </a:rPr>
              <a:t>TodoApp</a:t>
            </a:r>
            <a:r>
              <a:rPr lang="en-US" b="1" dirty="0">
                <a:solidFill>
                  <a:srgbClr val="00006D"/>
                </a:solidFill>
                <a:effectLst/>
                <a:latin typeface="Courier" pitchFamily="2" charset="0"/>
              </a:rPr>
              <a:t> </a:t>
            </a:r>
            <a:r>
              <a:rPr lang="en-US" dirty="0">
                <a:solidFill>
                  <a:srgbClr val="000000"/>
                </a:solidFill>
                <a:effectLst/>
                <a:latin typeface="Courier" pitchFamily="2" charset="0"/>
              </a:rPr>
              <a:t>/&gt;);</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newItemTextField</a:t>
            </a:r>
            <a:r>
              <a:rPr lang="en-US" dirty="0">
                <a:solidFill>
                  <a:srgbClr val="377170"/>
                </a:solidFill>
                <a:effectLst/>
                <a:latin typeface="Courier" pitchFamily="2" charset="0"/>
              </a:rPr>
              <a:t> </a:t>
            </a:r>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endParaRPr lang="en-US" dirty="0">
              <a:solidFill>
                <a:srgbClr val="377170"/>
              </a:solidFill>
              <a:effectLst/>
              <a:latin typeface="Courier" pitchFamily="2" charset="0"/>
            </a:endParaRPr>
          </a:p>
          <a:p>
            <a:r>
              <a:rPr lang="en-US" dirty="0">
                <a:solidFill>
                  <a:srgbClr val="000000"/>
                </a:solidFill>
                <a:effectLst/>
                <a:latin typeface="Courier" pitchFamily="2" charset="0"/>
              </a:rPr>
              <a:t>			.</a:t>
            </a:r>
            <a:r>
              <a:rPr lang="en-US" i="1" dirty="0" err="1">
                <a:solidFill>
                  <a:srgbClr val="000000"/>
                </a:solidFill>
                <a:effectLst/>
                <a:latin typeface="Courier" pitchFamily="2" charset="0"/>
              </a:rPr>
              <a:t>getByPlaceholderText</a:t>
            </a:r>
            <a:r>
              <a:rPr lang="en-US" dirty="0">
                <a:solidFill>
                  <a:srgbClr val="000000"/>
                </a:solidFill>
                <a:effectLst/>
                <a:latin typeface="Courier" pitchFamily="2" charset="0"/>
              </a:rPr>
              <a:t>(</a:t>
            </a:r>
            <a:r>
              <a:rPr lang="en-US" b="1" dirty="0">
                <a:solidFill>
                  <a:srgbClr val="0F7003"/>
                </a:solidFill>
                <a:effectLst/>
                <a:latin typeface="Courier" pitchFamily="2" charset="0"/>
              </a:rPr>
              <a:t>"Put TODO description here"</a:t>
            </a:r>
            <a:r>
              <a:rPr lang="en-US" dirty="0">
                <a:solidFill>
                  <a:srgbClr val="000000"/>
                </a:solidFill>
                <a:effectLst/>
                <a:latin typeface="Courier" pitchFamily="2" charset="0"/>
              </a:rPr>
              <a:t>);</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newItemButton</a:t>
            </a:r>
            <a:r>
              <a:rPr lang="en-US" dirty="0">
                <a:solidFill>
                  <a:srgbClr val="377170"/>
                </a:solidFill>
                <a:effectLst/>
                <a:latin typeface="Courier" pitchFamily="2" charset="0"/>
              </a:rPr>
              <a:t> </a:t>
            </a:r>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endParaRPr lang="en-US" dirty="0">
              <a:solidFill>
                <a:srgbClr val="377170"/>
              </a:solidFill>
              <a:effectLst/>
              <a:latin typeface="Courier" pitchFamily="2" charset="0"/>
            </a:endParaRPr>
          </a:p>
          <a:p>
            <a:r>
              <a:rPr lang="en-US" dirty="0">
                <a:solidFill>
                  <a:srgbClr val="377170"/>
                </a:solidFill>
                <a:latin typeface="Courier" pitchFamily="2" charset="0"/>
              </a:rPr>
              <a:t>		    </a:t>
            </a:r>
            <a:r>
              <a:rPr lang="en-US" dirty="0">
                <a:solidFill>
                  <a:srgbClr val="000000"/>
                </a:solidFill>
                <a:effectLst/>
                <a:latin typeface="Courier" pitchFamily="2" charset="0"/>
              </a:rPr>
              <a:t>.</a:t>
            </a:r>
            <a:r>
              <a:rPr lang="en-US" i="1" dirty="0" err="1">
                <a:solidFill>
                  <a:srgbClr val="000000"/>
                </a:solidFill>
                <a:effectLst/>
                <a:latin typeface="Courier" pitchFamily="2" charset="0"/>
              </a:rPr>
              <a:t>getByRole</a:t>
            </a:r>
            <a:r>
              <a:rPr lang="en-US" dirty="0">
                <a:solidFill>
                  <a:srgbClr val="000000"/>
                </a:solidFill>
                <a:effectLst/>
                <a:latin typeface="Courier" pitchFamily="2" charset="0"/>
              </a:rPr>
              <a:t>(</a:t>
            </a:r>
            <a:r>
              <a:rPr lang="en-US" b="1" dirty="0">
                <a:solidFill>
                  <a:srgbClr val="0F7003"/>
                </a:solidFill>
                <a:effectLst/>
                <a:latin typeface="Courier" pitchFamily="2" charset="0"/>
              </a:rPr>
              <a:t>"button"</a:t>
            </a:r>
            <a:r>
              <a:rPr lang="en-US" dirty="0">
                <a:solidFill>
                  <a:srgbClr val="000000"/>
                </a:solidFill>
                <a:effectLst/>
                <a:latin typeface="Courier" pitchFamily="2" charset="0"/>
              </a:rPr>
              <a:t>, {</a:t>
            </a:r>
            <a:r>
              <a:rPr lang="en-US" dirty="0">
                <a:solidFill>
                  <a:srgbClr val="377170"/>
                </a:solidFill>
                <a:latin typeface="Courier" pitchFamily="2" charset="0"/>
              </a:rPr>
              <a:t> </a:t>
            </a:r>
            <a:r>
              <a:rPr lang="en-US" b="1" dirty="0">
                <a:solidFill>
                  <a:srgbClr val="520067"/>
                </a:solidFill>
                <a:effectLst/>
                <a:latin typeface="Courier" pitchFamily="2" charset="0"/>
              </a:rPr>
              <a:t>name</a:t>
            </a:r>
            <a:r>
              <a:rPr lang="en-US" dirty="0">
                <a:solidFill>
                  <a:srgbClr val="000000"/>
                </a:solidFill>
                <a:effectLst/>
                <a:latin typeface="Courier" pitchFamily="2" charset="0"/>
              </a:rPr>
              <a:t>: </a:t>
            </a:r>
            <a:r>
              <a:rPr lang="en-US" b="1" dirty="0">
                <a:solidFill>
                  <a:srgbClr val="0F7003"/>
                </a:solidFill>
                <a:effectLst/>
                <a:latin typeface="Courier" pitchFamily="2" charset="0"/>
              </a:rPr>
              <a:t>"Add TODO item"</a:t>
            </a:r>
            <a:r>
              <a:rPr lang="en-US" b="1" dirty="0">
                <a:solidFill>
                  <a:srgbClr val="0F7003"/>
                </a:solidFill>
                <a:latin typeface="Courier" pitchFamily="2" charset="0"/>
              </a:rPr>
              <a:t> </a:t>
            </a:r>
            <a:r>
              <a:rPr lang="en-US" dirty="0">
                <a:solidFill>
                  <a:srgbClr val="000000"/>
                </a:solidFill>
                <a:effectLst/>
                <a:latin typeface="Courier" pitchFamily="2" charset="0"/>
              </a:rPr>
              <a:t>}) ;</a:t>
            </a:r>
          </a:p>
          <a:p>
            <a:r>
              <a:rPr lang="en-US" dirty="0">
                <a:solidFill>
                  <a:srgbClr val="000000"/>
                </a:solidFill>
                <a:effectLst/>
                <a:latin typeface="Courier" pitchFamily="2" charset="0"/>
              </a:rPr>
              <a:t>});</a:t>
            </a:r>
          </a:p>
          <a:p>
            <a:r>
              <a:rPr lang="en-US" b="1" i="1" dirty="0">
                <a:solidFill>
                  <a:srgbClr val="520067"/>
                </a:solidFill>
                <a:latin typeface="Courier" pitchFamily="2" charset="0"/>
              </a:rPr>
              <a:t>it</a:t>
            </a:r>
            <a:r>
              <a:rPr lang="en-US" dirty="0">
                <a:solidFill>
                  <a:srgbClr val="000000"/>
                </a:solidFill>
                <a:latin typeface="Courier" pitchFamily="2" charset="0"/>
              </a:rPr>
              <a:t>(</a:t>
            </a:r>
            <a:r>
              <a:rPr lang="en-US" b="1" dirty="0">
                <a:solidFill>
                  <a:srgbClr val="0F7003"/>
                </a:solidFill>
                <a:latin typeface="Courier" pitchFamily="2" charset="0"/>
              </a:rPr>
              <a:t>"Adds the specified </a:t>
            </a:r>
            <a:r>
              <a:rPr lang="en-US" b="1" dirty="0" err="1">
                <a:solidFill>
                  <a:srgbClr val="0F7003"/>
                </a:solidFill>
                <a:latin typeface="Courier" pitchFamily="2" charset="0"/>
              </a:rPr>
              <a:t>todo</a:t>
            </a:r>
            <a:r>
              <a:rPr lang="en-US" b="1" dirty="0">
                <a:solidFill>
                  <a:srgbClr val="0F7003"/>
                </a:solidFill>
                <a:latin typeface="Courier" pitchFamily="2" charset="0"/>
              </a:rPr>
              <a:t> item to the list"</a:t>
            </a:r>
            <a:r>
              <a:rPr lang="en-US" dirty="0">
                <a:solidFill>
                  <a:srgbClr val="000000"/>
                </a:solidFill>
                <a:latin typeface="Courier" pitchFamily="2" charset="0"/>
              </a:rPr>
              <a:t>, () =&gt; {</a:t>
            </a:r>
            <a:endParaRPr lang="en-US" dirty="0">
              <a:solidFill>
                <a:srgbClr val="0F7003"/>
              </a:solidFill>
              <a:latin typeface="Courier" pitchFamily="2" charset="0"/>
            </a:endParaRPr>
          </a:p>
          <a:p>
            <a:r>
              <a:rPr lang="en-US" dirty="0">
                <a:solidFill>
                  <a:srgbClr val="000000"/>
                </a:solidFill>
                <a:latin typeface="Courier" pitchFamily="2" charset="0"/>
              </a:rPr>
              <a:t>  </a:t>
            </a:r>
            <a:r>
              <a:rPr lang="en-US" b="1" i="1" dirty="0" err="1">
                <a:solidFill>
                  <a:srgbClr val="520067"/>
                </a:solidFill>
                <a:latin typeface="Courier" pitchFamily="2" charset="0"/>
              </a:rPr>
              <a:t>userEvent</a:t>
            </a:r>
            <a:r>
              <a:rPr lang="en-US" dirty="0" err="1">
                <a:solidFill>
                  <a:srgbClr val="000000"/>
                </a:solidFill>
                <a:latin typeface="Courier" pitchFamily="2" charset="0"/>
              </a:rPr>
              <a:t>.</a:t>
            </a:r>
            <a:r>
              <a:rPr lang="en-US" b="1" dirty="0" err="1">
                <a:solidFill>
                  <a:srgbClr val="520067"/>
                </a:solidFill>
                <a:latin typeface="Courier" pitchFamily="2" charset="0"/>
              </a:rPr>
              <a:t>type</a:t>
            </a:r>
            <a:r>
              <a:rPr lang="en-US" dirty="0">
                <a:solidFill>
                  <a:srgbClr val="000000"/>
                </a:solidFill>
                <a:latin typeface="Courier" pitchFamily="2" charset="0"/>
              </a:rPr>
              <a:t>(</a:t>
            </a:r>
            <a:r>
              <a:rPr lang="en-US" dirty="0" err="1">
                <a:solidFill>
                  <a:srgbClr val="377170"/>
                </a:solidFill>
                <a:latin typeface="Courier" pitchFamily="2" charset="0"/>
              </a:rPr>
              <a:t>newItemTextField</a:t>
            </a:r>
            <a:r>
              <a:rPr lang="en-US" dirty="0">
                <a:solidFill>
                  <a:srgbClr val="000000"/>
                </a:solidFill>
                <a:latin typeface="Courier" pitchFamily="2" charset="0"/>
              </a:rPr>
              <a:t>, </a:t>
            </a:r>
            <a:r>
              <a:rPr lang="en-US" b="1" dirty="0">
                <a:solidFill>
                  <a:srgbClr val="0F7003"/>
                </a:solidFill>
                <a:latin typeface="Courier" pitchFamily="2" charset="0"/>
              </a:rPr>
              <a:t>"Write a better test input"</a:t>
            </a:r>
            <a:r>
              <a:rPr lang="en-US" dirty="0">
                <a:solidFill>
                  <a:srgbClr val="000000"/>
                </a:solidFill>
                <a:latin typeface="Courier" pitchFamily="2" charset="0"/>
              </a:rPr>
              <a:t>);</a:t>
            </a:r>
            <a:endParaRPr lang="en-US" dirty="0">
              <a:solidFill>
                <a:srgbClr val="0F7003"/>
              </a:solidFill>
              <a:latin typeface="Courier" pitchFamily="2" charset="0"/>
            </a:endParaRPr>
          </a:p>
          <a:p>
            <a:r>
              <a:rPr lang="en-US" dirty="0">
                <a:solidFill>
                  <a:srgbClr val="000000"/>
                </a:solidFill>
                <a:latin typeface="Courier" pitchFamily="2" charset="0"/>
              </a:rPr>
              <a:t>  </a:t>
            </a:r>
            <a:r>
              <a:rPr lang="en-US" b="1" i="1" dirty="0" err="1">
                <a:solidFill>
                  <a:srgbClr val="520067"/>
                </a:solidFill>
                <a:latin typeface="Courier" pitchFamily="2" charset="0"/>
              </a:rPr>
              <a:t>userEvent</a:t>
            </a:r>
            <a:r>
              <a:rPr lang="en-US" dirty="0" err="1">
                <a:solidFill>
                  <a:srgbClr val="000000"/>
                </a:solidFill>
                <a:latin typeface="Courier" pitchFamily="2" charset="0"/>
              </a:rPr>
              <a:t>.</a:t>
            </a:r>
            <a:r>
              <a:rPr lang="en-US" b="1" dirty="0" err="1">
                <a:solidFill>
                  <a:srgbClr val="520067"/>
                </a:solidFill>
                <a:latin typeface="Courier" pitchFamily="2" charset="0"/>
              </a:rPr>
              <a:t>click</a:t>
            </a:r>
            <a:r>
              <a:rPr lang="en-US" dirty="0">
                <a:solidFill>
                  <a:srgbClr val="000000"/>
                </a:solidFill>
                <a:latin typeface="Courier" pitchFamily="2" charset="0"/>
              </a:rPr>
              <a:t>(</a:t>
            </a:r>
            <a:r>
              <a:rPr lang="en-US" dirty="0" err="1">
                <a:solidFill>
                  <a:srgbClr val="377170"/>
                </a:solidFill>
                <a:latin typeface="Courier" pitchFamily="2" charset="0"/>
              </a:rPr>
              <a:t>newItemButton</a:t>
            </a:r>
            <a:r>
              <a:rPr lang="en-US" dirty="0">
                <a:solidFill>
                  <a:srgbClr val="000000"/>
                </a:solidFill>
                <a:latin typeface="Courier" pitchFamily="2" charset="0"/>
              </a:rPr>
              <a:t>);</a:t>
            </a:r>
            <a:endParaRPr lang="en-US" dirty="0">
              <a:solidFill>
                <a:srgbClr val="520067"/>
              </a:solidFill>
              <a:latin typeface="Courier" pitchFamily="2" charset="0"/>
            </a:endParaRPr>
          </a:p>
          <a:p>
            <a:r>
              <a:rPr lang="en-US" dirty="0">
                <a:solidFill>
                  <a:srgbClr val="000000"/>
                </a:solidFill>
                <a:latin typeface="Courier" pitchFamily="2" charset="0"/>
              </a:rPr>
              <a:t>  </a:t>
            </a:r>
            <a:r>
              <a:rPr lang="en-US" b="1" i="1" dirty="0">
                <a:solidFill>
                  <a:srgbClr val="520067"/>
                </a:solidFill>
                <a:latin typeface="Courier" pitchFamily="2" charset="0"/>
              </a:rPr>
              <a:t>expect</a:t>
            </a:r>
            <a:r>
              <a:rPr lang="en-US" dirty="0">
                <a:solidFill>
                  <a:srgbClr val="000000"/>
                </a:solidFill>
                <a:latin typeface="Courier" pitchFamily="2" charset="0"/>
              </a:rPr>
              <a:t>(</a:t>
            </a:r>
            <a:r>
              <a:rPr lang="en-US" dirty="0" err="1">
                <a:solidFill>
                  <a:srgbClr val="377170"/>
                </a:solidFill>
                <a:latin typeface="Courier" pitchFamily="2" charset="0"/>
              </a:rPr>
              <a:t>renderedComponent</a:t>
            </a:r>
            <a:r>
              <a:rPr lang="en-US" dirty="0" err="1">
                <a:solidFill>
                  <a:srgbClr val="000000"/>
                </a:solidFill>
                <a:latin typeface="Courier" pitchFamily="2" charset="0"/>
              </a:rPr>
              <a:t>.</a:t>
            </a:r>
            <a:r>
              <a:rPr lang="en-US" i="1" dirty="0" err="1">
                <a:solidFill>
                  <a:srgbClr val="000000"/>
                </a:solidFill>
                <a:latin typeface="Courier" pitchFamily="2" charset="0"/>
              </a:rPr>
              <a:t>getByTestId</a:t>
            </a:r>
            <a:r>
              <a:rPr lang="en-US" dirty="0">
                <a:solidFill>
                  <a:srgbClr val="000000"/>
                </a:solidFill>
                <a:latin typeface="Courier" pitchFamily="2" charset="0"/>
              </a:rPr>
              <a:t>(</a:t>
            </a:r>
            <a:r>
              <a:rPr lang="en-US" b="1" dirty="0">
                <a:solidFill>
                  <a:srgbClr val="0F7003"/>
                </a:solidFill>
                <a:latin typeface="Courier" pitchFamily="2" charset="0"/>
              </a:rPr>
              <a:t>"</a:t>
            </a:r>
            <a:r>
              <a:rPr lang="en-US" b="1" dirty="0" err="1">
                <a:solidFill>
                  <a:srgbClr val="0F7003"/>
                </a:solidFill>
                <a:latin typeface="Courier" pitchFamily="2" charset="0"/>
              </a:rPr>
              <a:t>todoItem</a:t>
            </a:r>
            <a:r>
              <a:rPr lang="en-US" b="1" dirty="0">
                <a:solidFill>
                  <a:srgbClr val="0F7003"/>
                </a:solidFill>
                <a:latin typeface="Courier" pitchFamily="2" charset="0"/>
              </a:rPr>
              <a:t>"</a:t>
            </a:r>
            <a:r>
              <a:rPr lang="en-US" dirty="0">
                <a:solidFill>
                  <a:srgbClr val="000000"/>
                </a:solidFill>
                <a:latin typeface="Courier" pitchFamily="2" charset="0"/>
              </a:rPr>
              <a:t>)).</a:t>
            </a:r>
            <a:r>
              <a:rPr lang="en-US" dirty="0" err="1">
                <a:solidFill>
                  <a:srgbClr val="676834"/>
                </a:solidFill>
                <a:latin typeface="Courier" pitchFamily="2" charset="0"/>
              </a:rPr>
              <a:t>toHaveTextContent</a:t>
            </a:r>
            <a:r>
              <a:rPr lang="en-US" dirty="0">
                <a:solidFill>
                  <a:srgbClr val="000000"/>
                </a:solidFill>
                <a:latin typeface="Courier" pitchFamily="2" charset="0"/>
              </a:rPr>
              <a:t>(</a:t>
            </a:r>
          </a:p>
          <a:p>
            <a:r>
              <a:rPr lang="en-US" dirty="0">
                <a:solidFill>
                  <a:srgbClr val="000000"/>
                </a:solidFill>
                <a:latin typeface="Courier" pitchFamily="2" charset="0"/>
              </a:rPr>
              <a:t>    </a:t>
            </a:r>
            <a:r>
              <a:rPr lang="en-US" b="1" dirty="0">
                <a:solidFill>
                  <a:srgbClr val="0F7003"/>
                </a:solidFill>
                <a:latin typeface="Courier" pitchFamily="2" charset="0"/>
              </a:rPr>
              <a:t>"Write a better test input"</a:t>
            </a:r>
            <a:endParaRPr lang="en-US" dirty="0">
              <a:solidFill>
                <a:srgbClr val="0F7003"/>
              </a:solidFill>
              <a:latin typeface="Courier" pitchFamily="2" charset="0"/>
            </a:endParaRPr>
          </a:p>
          <a:p>
            <a:r>
              <a:rPr lang="en-US" b="1" dirty="0">
                <a:solidFill>
                  <a:srgbClr val="0F7003"/>
                </a:solidFill>
                <a:latin typeface="Courier" pitchFamily="2" charset="0"/>
              </a:rPr>
              <a:t>  </a:t>
            </a:r>
            <a:r>
              <a:rPr lang="en-US" dirty="0">
                <a:solidFill>
                  <a:srgbClr val="000000"/>
                </a:solidFill>
                <a:latin typeface="Courier" pitchFamily="2" charset="0"/>
              </a:rPr>
              <a:t>);</a:t>
            </a:r>
          </a:p>
          <a:p>
            <a:r>
              <a:rPr lang="en-US" dirty="0">
                <a:solidFill>
                  <a:srgbClr val="000000"/>
                </a:solidFill>
                <a:latin typeface="Courier" pitchFamily="2" charset="0"/>
              </a:rPr>
              <a:t>});</a:t>
            </a:r>
          </a:p>
        </p:txBody>
      </p:sp>
      <p:sp>
        <p:nvSpPr>
          <p:cNvPr id="3" name="TextBox 2">
            <a:extLst>
              <a:ext uri="{FF2B5EF4-FFF2-40B4-BE49-F238E27FC236}">
                <a16:creationId xmlns:a16="http://schemas.microsoft.com/office/drawing/2014/main" id="{401ED819-0BEB-2046-B997-571EC9E59D08}"/>
              </a:ext>
            </a:extLst>
          </p:cNvPr>
          <p:cNvSpPr txBox="1"/>
          <p:nvPr/>
        </p:nvSpPr>
        <p:spPr>
          <a:xfrm>
            <a:off x="0" y="4746812"/>
            <a:ext cx="12192000" cy="954107"/>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800" i="1" dirty="0">
                <a:solidFill>
                  <a:srgbClr val="FF0000"/>
                </a:solidFill>
              </a:rPr>
              <a:t>ERROR: </a:t>
            </a:r>
            <a:r>
              <a:rPr lang="en-US" sz="2800" i="1" dirty="0" err="1">
                <a:solidFill>
                  <a:srgbClr val="FF0000"/>
                </a:solidFill>
              </a:rPr>
              <a:t>TestingLibraryElementError</a:t>
            </a:r>
            <a:r>
              <a:rPr lang="en-US" sz="2800" i="1" dirty="0">
                <a:solidFill>
                  <a:srgbClr val="FF0000"/>
                </a:solidFill>
              </a:rPr>
              <a:t>: Unable to find an element by: [data-</a:t>
            </a:r>
            <a:r>
              <a:rPr lang="en-US" sz="2800" i="1" dirty="0" err="1">
                <a:solidFill>
                  <a:srgbClr val="FF0000"/>
                </a:solidFill>
              </a:rPr>
              <a:t>testid</a:t>
            </a:r>
            <a:r>
              <a:rPr lang="en-US" sz="2800" i="1" dirty="0">
                <a:solidFill>
                  <a:srgbClr val="FF0000"/>
                </a:solidFill>
              </a:rPr>
              <a:t>="</a:t>
            </a:r>
            <a:r>
              <a:rPr lang="en-US" sz="2800" i="1" dirty="0" err="1">
                <a:solidFill>
                  <a:srgbClr val="FF0000"/>
                </a:solidFill>
              </a:rPr>
              <a:t>todoItem</a:t>
            </a:r>
            <a:r>
              <a:rPr lang="en-US" sz="2800" i="1" dirty="0">
                <a:solidFill>
                  <a:srgbClr val="FF0000"/>
                </a:solidFill>
              </a:rPr>
              <a:t>"]</a:t>
            </a:r>
            <a:endParaRPr lang="en-US" sz="2800" dirty="0">
              <a:solidFill>
                <a:srgbClr val="FF0000"/>
              </a:solidFill>
            </a:endParaRPr>
          </a:p>
        </p:txBody>
      </p:sp>
      <p:sp>
        <p:nvSpPr>
          <p:cNvPr id="10" name="TextBox 9">
            <a:extLst>
              <a:ext uri="{FF2B5EF4-FFF2-40B4-BE49-F238E27FC236}">
                <a16:creationId xmlns:a16="http://schemas.microsoft.com/office/drawing/2014/main" id="{2D3F0549-FEC8-FF44-81CB-626E10775913}"/>
              </a:ext>
            </a:extLst>
          </p:cNvPr>
          <p:cNvSpPr txBox="1"/>
          <p:nvPr/>
        </p:nvSpPr>
        <p:spPr>
          <a:xfrm>
            <a:off x="3193675" y="148894"/>
            <a:ext cx="8505265" cy="341632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rgbClr val="FF0000"/>
                </a:solidFill>
              </a:rPr>
              <a:t>Warning: An update to </a:t>
            </a:r>
            <a:r>
              <a:rPr lang="en-US" i="1" dirty="0" err="1">
                <a:solidFill>
                  <a:srgbClr val="FF0000"/>
                </a:solidFill>
                <a:effectLst/>
              </a:rPr>
              <a:t>TodoApp</a:t>
            </a:r>
            <a:r>
              <a:rPr lang="en-US" i="1" dirty="0">
                <a:solidFill>
                  <a:srgbClr val="FF0000"/>
                </a:solidFill>
                <a:effectLst/>
              </a:rPr>
              <a:t> </a:t>
            </a:r>
            <a:r>
              <a:rPr lang="en-US" dirty="0">
                <a:solidFill>
                  <a:srgbClr val="FF0000"/>
                </a:solidFill>
              </a:rPr>
              <a:t>inside a </a:t>
            </a:r>
            <a:r>
              <a:rPr lang="en-US" b="1" i="1" dirty="0">
                <a:solidFill>
                  <a:srgbClr val="FF0000"/>
                </a:solidFill>
                <a:effectLst/>
              </a:rPr>
              <a:t>test </a:t>
            </a:r>
            <a:r>
              <a:rPr lang="en-US" dirty="0">
                <a:solidFill>
                  <a:srgbClr val="FF0000"/>
                </a:solidFill>
              </a:rPr>
              <a:t>was not wrapped </a:t>
            </a:r>
            <a:r>
              <a:rPr lang="en-US" b="1" dirty="0">
                <a:solidFill>
                  <a:srgbClr val="FF0000"/>
                </a:solidFill>
                <a:effectLst/>
              </a:rPr>
              <a:t>in </a:t>
            </a:r>
            <a:r>
              <a:rPr lang="en-US" dirty="0">
                <a:solidFill>
                  <a:srgbClr val="FF0000"/>
                </a:solidFill>
              </a:rPr>
              <a:t>act(...).</a:t>
            </a:r>
            <a:br>
              <a:rPr lang="en-US" dirty="0">
                <a:solidFill>
                  <a:srgbClr val="FF0000"/>
                </a:solidFill>
              </a:rPr>
            </a:br>
            <a:br>
              <a:rPr lang="en-US" dirty="0">
                <a:solidFill>
                  <a:srgbClr val="FF0000"/>
                </a:solidFill>
              </a:rPr>
            </a:br>
            <a:r>
              <a:rPr lang="en-US" dirty="0">
                <a:solidFill>
                  <a:srgbClr val="FF0000"/>
                </a:solidFill>
              </a:rPr>
              <a:t>When testing, code that causes React state updates should be wrapped into act(...):</a:t>
            </a:r>
            <a:br>
              <a:rPr lang="en-US" dirty="0">
                <a:solidFill>
                  <a:srgbClr val="FF0000"/>
                </a:solidFill>
              </a:rPr>
            </a:br>
            <a:br>
              <a:rPr lang="en-US" dirty="0">
                <a:solidFill>
                  <a:srgbClr val="FF0000"/>
                </a:solidFill>
              </a:rPr>
            </a:br>
            <a:r>
              <a:rPr lang="en-US" dirty="0">
                <a:solidFill>
                  <a:srgbClr val="FF0000"/>
                </a:solidFill>
              </a:rPr>
              <a:t>act(() =&gt; {</a:t>
            </a:r>
            <a:br>
              <a:rPr lang="en-US" dirty="0">
                <a:solidFill>
                  <a:srgbClr val="FF0000"/>
                </a:solidFill>
              </a:rPr>
            </a:br>
            <a:r>
              <a:rPr lang="en-US" dirty="0">
                <a:solidFill>
                  <a:srgbClr val="FF0000"/>
                </a:solidFill>
              </a:rPr>
              <a:t>  </a:t>
            </a:r>
            <a:r>
              <a:rPr lang="en-US" i="1" dirty="0">
                <a:solidFill>
                  <a:srgbClr val="FF0000"/>
                </a:solidFill>
                <a:effectLst/>
              </a:rPr>
              <a:t>/* fire events that update state */</a:t>
            </a:r>
            <a:br>
              <a:rPr lang="en-US" i="1" dirty="0">
                <a:solidFill>
                  <a:srgbClr val="FF0000"/>
                </a:solidFill>
                <a:effectLst/>
              </a:rPr>
            </a:br>
            <a:r>
              <a:rPr lang="en-US" dirty="0">
                <a:solidFill>
                  <a:srgbClr val="FF0000"/>
                </a:solidFill>
              </a:rPr>
              <a:t>});</a:t>
            </a:r>
            <a:br>
              <a:rPr lang="en-US" dirty="0">
                <a:solidFill>
                  <a:srgbClr val="FF0000"/>
                </a:solidFill>
              </a:rPr>
            </a:br>
            <a:r>
              <a:rPr lang="en-US" i="1" dirty="0">
                <a:solidFill>
                  <a:srgbClr val="FF0000"/>
                </a:solidFill>
                <a:effectLst/>
              </a:rPr>
              <a:t>/* assert on the output */</a:t>
            </a:r>
            <a:br>
              <a:rPr lang="en-US" i="1" dirty="0">
                <a:solidFill>
                  <a:srgbClr val="FF0000"/>
                </a:solidFill>
                <a:effectLst/>
              </a:rPr>
            </a:br>
            <a:br>
              <a:rPr lang="en-US" i="1" dirty="0">
                <a:solidFill>
                  <a:srgbClr val="FF0000"/>
                </a:solidFill>
                <a:effectLst/>
              </a:rPr>
            </a:br>
            <a:r>
              <a:rPr lang="en-US" dirty="0">
                <a:solidFill>
                  <a:srgbClr val="FF0000"/>
                </a:solidFill>
              </a:rPr>
              <a:t>This ensures that you</a:t>
            </a:r>
            <a:r>
              <a:rPr lang="en-US" b="1" dirty="0">
                <a:solidFill>
                  <a:srgbClr val="FF0000"/>
                </a:solidFill>
                <a:effectLst/>
              </a:rPr>
              <a:t>'re testing the behavior the user would see in the browser. Learn more at https://</a:t>
            </a:r>
            <a:r>
              <a:rPr lang="en-US" b="1" dirty="0" err="1">
                <a:solidFill>
                  <a:srgbClr val="FF0000"/>
                </a:solidFill>
                <a:effectLst/>
              </a:rPr>
              <a:t>reactjs.org</a:t>
            </a:r>
            <a:r>
              <a:rPr lang="en-US" b="1" dirty="0">
                <a:solidFill>
                  <a:srgbClr val="FF0000"/>
                </a:solidFill>
                <a:effectLst/>
              </a:rPr>
              <a:t>/link/wrap-tests-with-act</a:t>
            </a:r>
            <a:br>
              <a:rPr lang="en-US" b="1" dirty="0">
                <a:solidFill>
                  <a:srgbClr val="FF0000"/>
                </a:solidFill>
                <a:effectLst/>
              </a:rPr>
            </a:br>
            <a:endParaRPr lang="en-US" dirty="0">
              <a:solidFill>
                <a:srgbClr val="FF0000"/>
              </a:solidFill>
            </a:endParaRPr>
          </a:p>
        </p:txBody>
      </p:sp>
    </p:spTree>
    <p:extLst>
      <p:ext uri="{BB962C8B-B14F-4D97-AF65-F5344CB8AC3E}">
        <p14:creationId xmlns:p14="http://schemas.microsoft.com/office/powerpoint/2010/main" val="255598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500160"/>
            <a:ext cx="10222282" cy="4351338"/>
          </a:xfrm>
        </p:spPr>
        <p:txBody>
          <a:bodyPr>
            <a:normAutofit/>
          </a:bodyPr>
          <a:lstStyle/>
          <a:p>
            <a:r>
              <a:rPr lang="en-US" sz="3200" dirty="0"/>
              <a:t>By the end of this lesson, you should be able to:</a:t>
            </a:r>
          </a:p>
          <a:p>
            <a:pPr lvl="1" fontAlgn="base"/>
            <a:r>
              <a:rPr lang="en-US" sz="2800" dirty="0"/>
              <a:t>Be able to map the three core steps of a test (construct, act, check) to UI component testing</a:t>
            </a:r>
          </a:p>
          <a:p>
            <a:pPr lvl="1" fontAlgn="base"/>
            <a:r>
              <a:rPr lang="en-US" sz="2800" dirty="0"/>
              <a:t>Understand the tradeoff between designing UIs for testability designing tests for UIs</a:t>
            </a:r>
          </a:p>
          <a:p>
            <a:pPr lvl="1" fontAlgn="base"/>
            <a:r>
              <a:rPr lang="en-US" sz="2800" dirty="0"/>
              <a:t>Be able to write component-level test for React using Jest</a:t>
            </a:r>
            <a:endParaRPr lang="en-US" sz="3200"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err="1"/>
              <a:t>Await’ing</a:t>
            </a:r>
            <a:r>
              <a:rPr lang="en-US" dirty="0"/>
              <a:t> for a condition to be satisfied</a:t>
            </a:r>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11" name="TextBox 10">
            <a:extLst>
              <a:ext uri="{FF2B5EF4-FFF2-40B4-BE49-F238E27FC236}">
                <a16:creationId xmlns:a16="http://schemas.microsoft.com/office/drawing/2014/main" id="{EA323C37-ADE0-B74E-9421-FB67E566AAAC}"/>
              </a:ext>
            </a:extLst>
          </p:cNvPr>
          <p:cNvSpPr txBox="1"/>
          <p:nvPr/>
        </p:nvSpPr>
        <p:spPr>
          <a:xfrm>
            <a:off x="309284" y="1669334"/>
            <a:ext cx="11497234" cy="4247317"/>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i="1" dirty="0" err="1">
                <a:solidFill>
                  <a:srgbClr val="520067"/>
                </a:solidFill>
                <a:effectLst/>
                <a:latin typeface="Courier" pitchFamily="2" charset="0"/>
              </a:rPr>
              <a:t>beforeEach</a:t>
            </a:r>
            <a:r>
              <a:rPr lang="en-US" dirty="0">
                <a:solidFill>
                  <a:srgbClr val="000000"/>
                </a:solidFill>
                <a:effectLst/>
                <a:latin typeface="Courier" pitchFamily="2" charset="0"/>
              </a:rPr>
              <a:t>(() =&gt; {</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r>
              <a:rPr lang="en-US" dirty="0">
                <a:solidFill>
                  <a:srgbClr val="377170"/>
                </a:solidFill>
                <a:effectLst/>
                <a:latin typeface="Courier" pitchFamily="2" charset="0"/>
              </a:rPr>
              <a:t> </a:t>
            </a:r>
            <a:r>
              <a:rPr lang="en-US" dirty="0">
                <a:solidFill>
                  <a:srgbClr val="000000"/>
                </a:solidFill>
                <a:effectLst/>
                <a:latin typeface="Courier" pitchFamily="2" charset="0"/>
              </a:rPr>
              <a:t>= render(&lt;</a:t>
            </a:r>
            <a:r>
              <a:rPr lang="en-US" b="1" dirty="0" err="1">
                <a:solidFill>
                  <a:srgbClr val="00006D"/>
                </a:solidFill>
                <a:effectLst/>
                <a:latin typeface="Courier" pitchFamily="2" charset="0"/>
              </a:rPr>
              <a:t>TodoApp</a:t>
            </a:r>
            <a:r>
              <a:rPr lang="en-US" b="1" dirty="0">
                <a:solidFill>
                  <a:srgbClr val="00006D"/>
                </a:solidFill>
                <a:effectLst/>
                <a:latin typeface="Courier" pitchFamily="2" charset="0"/>
              </a:rPr>
              <a:t> </a:t>
            </a:r>
            <a:r>
              <a:rPr lang="en-US" dirty="0">
                <a:solidFill>
                  <a:srgbClr val="000000"/>
                </a:solidFill>
                <a:effectLst/>
                <a:latin typeface="Courier" pitchFamily="2" charset="0"/>
              </a:rPr>
              <a:t>/&gt;);</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newItemTextField</a:t>
            </a:r>
            <a:r>
              <a:rPr lang="en-US" dirty="0">
                <a:solidFill>
                  <a:srgbClr val="377170"/>
                </a:solidFill>
                <a:effectLst/>
                <a:latin typeface="Courier" pitchFamily="2" charset="0"/>
              </a:rPr>
              <a:t> </a:t>
            </a:r>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endParaRPr lang="en-US" dirty="0">
              <a:solidFill>
                <a:srgbClr val="377170"/>
              </a:solidFill>
              <a:effectLst/>
              <a:latin typeface="Courier" pitchFamily="2" charset="0"/>
            </a:endParaRPr>
          </a:p>
          <a:p>
            <a:r>
              <a:rPr lang="en-US" dirty="0">
                <a:solidFill>
                  <a:srgbClr val="000000"/>
                </a:solidFill>
                <a:effectLst/>
                <a:latin typeface="Courier" pitchFamily="2" charset="0"/>
              </a:rPr>
              <a:t>			.</a:t>
            </a:r>
            <a:r>
              <a:rPr lang="en-US" i="1" dirty="0" err="1">
                <a:solidFill>
                  <a:srgbClr val="000000"/>
                </a:solidFill>
                <a:effectLst/>
                <a:latin typeface="Courier" pitchFamily="2" charset="0"/>
              </a:rPr>
              <a:t>getByPlaceholderText</a:t>
            </a:r>
            <a:r>
              <a:rPr lang="en-US" dirty="0">
                <a:solidFill>
                  <a:srgbClr val="000000"/>
                </a:solidFill>
                <a:effectLst/>
                <a:latin typeface="Courier" pitchFamily="2" charset="0"/>
              </a:rPr>
              <a:t>(</a:t>
            </a:r>
            <a:r>
              <a:rPr lang="en-US" b="1" dirty="0">
                <a:solidFill>
                  <a:srgbClr val="0F7003"/>
                </a:solidFill>
                <a:effectLst/>
                <a:latin typeface="Courier" pitchFamily="2" charset="0"/>
              </a:rPr>
              <a:t>"Put TODO description here"</a:t>
            </a:r>
            <a:r>
              <a:rPr lang="en-US" dirty="0">
                <a:solidFill>
                  <a:srgbClr val="000000"/>
                </a:solidFill>
                <a:effectLst/>
                <a:latin typeface="Courier" pitchFamily="2" charset="0"/>
              </a:rPr>
              <a:t>);</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newItemButton</a:t>
            </a:r>
            <a:r>
              <a:rPr lang="en-US" dirty="0">
                <a:solidFill>
                  <a:srgbClr val="377170"/>
                </a:solidFill>
                <a:effectLst/>
                <a:latin typeface="Courier" pitchFamily="2" charset="0"/>
              </a:rPr>
              <a:t> </a:t>
            </a:r>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endParaRPr lang="en-US" dirty="0">
              <a:solidFill>
                <a:srgbClr val="377170"/>
              </a:solidFill>
              <a:effectLst/>
              <a:latin typeface="Courier" pitchFamily="2" charset="0"/>
            </a:endParaRPr>
          </a:p>
          <a:p>
            <a:r>
              <a:rPr lang="en-US" dirty="0">
                <a:solidFill>
                  <a:srgbClr val="377170"/>
                </a:solidFill>
                <a:latin typeface="Courier" pitchFamily="2" charset="0"/>
              </a:rPr>
              <a:t>		    </a:t>
            </a:r>
            <a:r>
              <a:rPr lang="en-US" dirty="0">
                <a:solidFill>
                  <a:srgbClr val="000000"/>
                </a:solidFill>
                <a:effectLst/>
                <a:latin typeface="Courier" pitchFamily="2" charset="0"/>
              </a:rPr>
              <a:t>.</a:t>
            </a:r>
            <a:r>
              <a:rPr lang="en-US" i="1" dirty="0" err="1">
                <a:solidFill>
                  <a:srgbClr val="000000"/>
                </a:solidFill>
                <a:effectLst/>
                <a:latin typeface="Courier" pitchFamily="2" charset="0"/>
              </a:rPr>
              <a:t>getByRole</a:t>
            </a:r>
            <a:r>
              <a:rPr lang="en-US" dirty="0">
                <a:solidFill>
                  <a:srgbClr val="000000"/>
                </a:solidFill>
                <a:effectLst/>
                <a:latin typeface="Courier" pitchFamily="2" charset="0"/>
              </a:rPr>
              <a:t>(</a:t>
            </a:r>
            <a:r>
              <a:rPr lang="en-US" b="1" dirty="0">
                <a:solidFill>
                  <a:srgbClr val="0F7003"/>
                </a:solidFill>
                <a:effectLst/>
                <a:latin typeface="Courier" pitchFamily="2" charset="0"/>
              </a:rPr>
              <a:t>"button"</a:t>
            </a:r>
            <a:r>
              <a:rPr lang="en-US" dirty="0">
                <a:solidFill>
                  <a:srgbClr val="000000"/>
                </a:solidFill>
                <a:effectLst/>
                <a:latin typeface="Courier" pitchFamily="2" charset="0"/>
              </a:rPr>
              <a:t>, {</a:t>
            </a:r>
            <a:r>
              <a:rPr lang="en-US" dirty="0">
                <a:solidFill>
                  <a:srgbClr val="377170"/>
                </a:solidFill>
                <a:latin typeface="Courier" pitchFamily="2" charset="0"/>
              </a:rPr>
              <a:t> </a:t>
            </a:r>
            <a:r>
              <a:rPr lang="en-US" b="1" dirty="0">
                <a:solidFill>
                  <a:srgbClr val="520067"/>
                </a:solidFill>
                <a:effectLst/>
                <a:latin typeface="Courier" pitchFamily="2" charset="0"/>
              </a:rPr>
              <a:t>name</a:t>
            </a:r>
            <a:r>
              <a:rPr lang="en-US" dirty="0">
                <a:solidFill>
                  <a:srgbClr val="000000"/>
                </a:solidFill>
                <a:effectLst/>
                <a:latin typeface="Courier" pitchFamily="2" charset="0"/>
              </a:rPr>
              <a:t>: </a:t>
            </a:r>
            <a:r>
              <a:rPr lang="en-US" b="1" dirty="0">
                <a:solidFill>
                  <a:srgbClr val="0F7003"/>
                </a:solidFill>
                <a:effectLst/>
                <a:latin typeface="Courier" pitchFamily="2" charset="0"/>
              </a:rPr>
              <a:t>"Add TODO item"</a:t>
            </a:r>
            <a:r>
              <a:rPr lang="en-US" b="1" dirty="0">
                <a:solidFill>
                  <a:srgbClr val="0F7003"/>
                </a:solidFill>
                <a:latin typeface="Courier" pitchFamily="2" charset="0"/>
              </a:rPr>
              <a:t> </a:t>
            </a:r>
            <a:r>
              <a:rPr lang="en-US" dirty="0">
                <a:solidFill>
                  <a:srgbClr val="000000"/>
                </a:solidFill>
                <a:effectLst/>
                <a:latin typeface="Courier" pitchFamily="2" charset="0"/>
              </a:rPr>
              <a:t>}) ;</a:t>
            </a:r>
          </a:p>
          <a:p>
            <a:r>
              <a:rPr lang="en-US" dirty="0">
                <a:solidFill>
                  <a:srgbClr val="000000"/>
                </a:solidFill>
                <a:effectLst/>
                <a:latin typeface="Courier" pitchFamily="2" charset="0"/>
              </a:rPr>
              <a:t>});</a:t>
            </a:r>
          </a:p>
          <a:p>
            <a:r>
              <a:rPr lang="en-US" b="1" i="1" dirty="0">
                <a:solidFill>
                  <a:srgbClr val="520067"/>
                </a:solidFill>
                <a:latin typeface="Courier" pitchFamily="2" charset="0"/>
              </a:rPr>
              <a:t>it</a:t>
            </a:r>
            <a:r>
              <a:rPr lang="en-US" dirty="0">
                <a:solidFill>
                  <a:srgbClr val="000000"/>
                </a:solidFill>
                <a:latin typeface="Courier" pitchFamily="2" charset="0"/>
              </a:rPr>
              <a:t>(</a:t>
            </a:r>
            <a:r>
              <a:rPr lang="en-US" b="1" dirty="0">
                <a:solidFill>
                  <a:srgbClr val="0F7003"/>
                </a:solidFill>
                <a:latin typeface="Courier" pitchFamily="2" charset="0"/>
              </a:rPr>
              <a:t>"Adds the specified </a:t>
            </a:r>
            <a:r>
              <a:rPr lang="en-US" b="1" dirty="0" err="1">
                <a:solidFill>
                  <a:srgbClr val="0F7003"/>
                </a:solidFill>
                <a:latin typeface="Courier" pitchFamily="2" charset="0"/>
              </a:rPr>
              <a:t>todo</a:t>
            </a:r>
            <a:r>
              <a:rPr lang="en-US" b="1" dirty="0">
                <a:solidFill>
                  <a:srgbClr val="0F7003"/>
                </a:solidFill>
                <a:latin typeface="Courier" pitchFamily="2" charset="0"/>
              </a:rPr>
              <a:t> item to the list"</a:t>
            </a:r>
            <a:r>
              <a:rPr lang="en-US" dirty="0">
                <a:solidFill>
                  <a:srgbClr val="000000"/>
                </a:solidFill>
                <a:latin typeface="Courier" pitchFamily="2" charset="0"/>
              </a:rPr>
              <a:t>, () =&gt; {</a:t>
            </a:r>
            <a:endParaRPr lang="en-US" dirty="0">
              <a:solidFill>
                <a:srgbClr val="0F7003"/>
              </a:solidFill>
              <a:latin typeface="Courier" pitchFamily="2" charset="0"/>
            </a:endParaRPr>
          </a:p>
          <a:p>
            <a:r>
              <a:rPr lang="en-US" dirty="0">
                <a:solidFill>
                  <a:srgbClr val="000000"/>
                </a:solidFill>
                <a:latin typeface="Courier" pitchFamily="2" charset="0"/>
              </a:rPr>
              <a:t>  </a:t>
            </a:r>
            <a:r>
              <a:rPr lang="en-US" b="1" i="1" dirty="0" err="1">
                <a:solidFill>
                  <a:srgbClr val="520067"/>
                </a:solidFill>
                <a:latin typeface="Courier" pitchFamily="2" charset="0"/>
              </a:rPr>
              <a:t>userEvent</a:t>
            </a:r>
            <a:r>
              <a:rPr lang="en-US" dirty="0" err="1">
                <a:solidFill>
                  <a:srgbClr val="000000"/>
                </a:solidFill>
                <a:latin typeface="Courier" pitchFamily="2" charset="0"/>
              </a:rPr>
              <a:t>.</a:t>
            </a:r>
            <a:r>
              <a:rPr lang="en-US" b="1" dirty="0" err="1">
                <a:solidFill>
                  <a:srgbClr val="520067"/>
                </a:solidFill>
                <a:latin typeface="Courier" pitchFamily="2" charset="0"/>
              </a:rPr>
              <a:t>type</a:t>
            </a:r>
            <a:r>
              <a:rPr lang="en-US" dirty="0">
                <a:solidFill>
                  <a:srgbClr val="000000"/>
                </a:solidFill>
                <a:latin typeface="Courier" pitchFamily="2" charset="0"/>
              </a:rPr>
              <a:t>(</a:t>
            </a:r>
            <a:r>
              <a:rPr lang="en-US" dirty="0" err="1">
                <a:solidFill>
                  <a:srgbClr val="377170"/>
                </a:solidFill>
                <a:latin typeface="Courier" pitchFamily="2" charset="0"/>
              </a:rPr>
              <a:t>newItemTextField</a:t>
            </a:r>
            <a:r>
              <a:rPr lang="en-US" dirty="0">
                <a:solidFill>
                  <a:srgbClr val="000000"/>
                </a:solidFill>
                <a:latin typeface="Courier" pitchFamily="2" charset="0"/>
              </a:rPr>
              <a:t>, </a:t>
            </a:r>
            <a:r>
              <a:rPr lang="en-US" b="1" dirty="0">
                <a:solidFill>
                  <a:srgbClr val="0F7003"/>
                </a:solidFill>
                <a:latin typeface="Courier" pitchFamily="2" charset="0"/>
              </a:rPr>
              <a:t>"Write a better test input"</a:t>
            </a:r>
            <a:r>
              <a:rPr lang="en-US" dirty="0">
                <a:solidFill>
                  <a:srgbClr val="000000"/>
                </a:solidFill>
                <a:latin typeface="Courier" pitchFamily="2" charset="0"/>
              </a:rPr>
              <a:t>);</a:t>
            </a:r>
            <a:endParaRPr lang="en-US" dirty="0">
              <a:solidFill>
                <a:srgbClr val="0F7003"/>
              </a:solidFill>
              <a:latin typeface="Courier" pitchFamily="2" charset="0"/>
            </a:endParaRPr>
          </a:p>
          <a:p>
            <a:r>
              <a:rPr lang="en-US" dirty="0">
                <a:solidFill>
                  <a:srgbClr val="000000"/>
                </a:solidFill>
                <a:latin typeface="Courier" pitchFamily="2" charset="0"/>
              </a:rPr>
              <a:t>  </a:t>
            </a:r>
            <a:r>
              <a:rPr lang="en-US" b="1" i="1" dirty="0" err="1">
                <a:solidFill>
                  <a:srgbClr val="520067"/>
                </a:solidFill>
                <a:latin typeface="Courier" pitchFamily="2" charset="0"/>
              </a:rPr>
              <a:t>userEvent</a:t>
            </a:r>
            <a:r>
              <a:rPr lang="en-US" dirty="0" err="1">
                <a:solidFill>
                  <a:srgbClr val="000000"/>
                </a:solidFill>
                <a:latin typeface="Courier" pitchFamily="2" charset="0"/>
              </a:rPr>
              <a:t>.</a:t>
            </a:r>
            <a:r>
              <a:rPr lang="en-US" b="1" dirty="0" err="1">
                <a:solidFill>
                  <a:srgbClr val="520067"/>
                </a:solidFill>
                <a:latin typeface="Courier" pitchFamily="2" charset="0"/>
              </a:rPr>
              <a:t>click</a:t>
            </a:r>
            <a:r>
              <a:rPr lang="en-US" dirty="0">
                <a:solidFill>
                  <a:srgbClr val="000000"/>
                </a:solidFill>
                <a:latin typeface="Courier" pitchFamily="2" charset="0"/>
              </a:rPr>
              <a:t>(</a:t>
            </a:r>
            <a:r>
              <a:rPr lang="en-US" dirty="0" err="1">
                <a:solidFill>
                  <a:srgbClr val="377170"/>
                </a:solidFill>
                <a:latin typeface="Courier" pitchFamily="2" charset="0"/>
              </a:rPr>
              <a:t>newItemButton</a:t>
            </a:r>
            <a:r>
              <a:rPr lang="en-US" dirty="0">
                <a:solidFill>
                  <a:srgbClr val="000000"/>
                </a:solidFill>
                <a:latin typeface="Courier" pitchFamily="2" charset="0"/>
              </a:rPr>
              <a:t>);</a:t>
            </a:r>
          </a:p>
          <a:p>
            <a:r>
              <a:rPr lang="en-US" b="1" dirty="0">
                <a:solidFill>
                  <a:srgbClr val="00006D"/>
                </a:solidFill>
                <a:latin typeface="Courier" pitchFamily="2" charset="0"/>
              </a:rPr>
              <a:t>  await </a:t>
            </a:r>
            <a:r>
              <a:rPr lang="en-US" i="1" dirty="0" err="1">
                <a:solidFill>
                  <a:srgbClr val="000000"/>
                </a:solidFill>
                <a:latin typeface="Courier" pitchFamily="2" charset="0"/>
              </a:rPr>
              <a:t>waitFor</a:t>
            </a:r>
            <a:r>
              <a:rPr lang="en-US" dirty="0">
                <a:solidFill>
                  <a:srgbClr val="000000"/>
                </a:solidFill>
                <a:latin typeface="Courier" pitchFamily="2" charset="0"/>
              </a:rPr>
              <a:t>( () =&gt;   	</a:t>
            </a:r>
            <a:r>
              <a:rPr lang="en-US" b="1" i="1" dirty="0">
                <a:solidFill>
                  <a:srgbClr val="520067"/>
                </a:solidFill>
                <a:latin typeface="Courier" pitchFamily="2" charset="0"/>
              </a:rPr>
              <a:t>expect</a:t>
            </a:r>
            <a:r>
              <a:rPr lang="en-US" dirty="0">
                <a:solidFill>
                  <a:srgbClr val="000000"/>
                </a:solidFill>
                <a:latin typeface="Courier" pitchFamily="2" charset="0"/>
              </a:rPr>
              <a:t>(</a:t>
            </a:r>
            <a:r>
              <a:rPr lang="en-US" dirty="0" err="1">
                <a:solidFill>
                  <a:srgbClr val="377170"/>
                </a:solidFill>
                <a:latin typeface="Courier" pitchFamily="2" charset="0"/>
              </a:rPr>
              <a:t>renderedComponent</a:t>
            </a:r>
            <a:r>
              <a:rPr lang="en-US" dirty="0" err="1">
                <a:solidFill>
                  <a:srgbClr val="000000"/>
                </a:solidFill>
                <a:latin typeface="Courier" pitchFamily="2" charset="0"/>
              </a:rPr>
              <a:t>.</a:t>
            </a:r>
            <a:r>
              <a:rPr lang="en-US" i="1" dirty="0" err="1">
                <a:solidFill>
                  <a:srgbClr val="000000"/>
                </a:solidFill>
                <a:latin typeface="Courier" pitchFamily="2" charset="0"/>
              </a:rPr>
              <a:t>getByTestId</a:t>
            </a:r>
            <a:r>
              <a:rPr lang="en-US" dirty="0">
                <a:solidFill>
                  <a:srgbClr val="000000"/>
                </a:solidFill>
                <a:latin typeface="Courier" pitchFamily="2" charset="0"/>
              </a:rPr>
              <a:t>(</a:t>
            </a:r>
            <a:r>
              <a:rPr lang="en-US" b="1" dirty="0">
                <a:solidFill>
                  <a:srgbClr val="0F7003"/>
                </a:solidFill>
                <a:latin typeface="Courier" pitchFamily="2" charset="0"/>
              </a:rPr>
              <a:t>"</a:t>
            </a:r>
            <a:r>
              <a:rPr lang="en-US" b="1" dirty="0" err="1">
                <a:solidFill>
                  <a:srgbClr val="0F7003"/>
                </a:solidFill>
                <a:latin typeface="Courier" pitchFamily="2" charset="0"/>
              </a:rPr>
              <a:t>todoItem</a:t>
            </a:r>
            <a:r>
              <a:rPr lang="en-US" b="1" dirty="0">
                <a:solidFill>
                  <a:srgbClr val="0F7003"/>
                </a:solidFill>
                <a:latin typeface="Courier" pitchFamily="2" charset="0"/>
              </a:rPr>
              <a:t>"</a:t>
            </a:r>
            <a:r>
              <a:rPr lang="en-US" dirty="0">
                <a:solidFill>
                  <a:srgbClr val="000000"/>
                </a:solidFill>
                <a:latin typeface="Courier" pitchFamily="2" charset="0"/>
              </a:rPr>
              <a:t>)).</a:t>
            </a:r>
            <a:r>
              <a:rPr lang="en-US" dirty="0" err="1">
                <a:solidFill>
                  <a:srgbClr val="676834"/>
                </a:solidFill>
                <a:latin typeface="Courier" pitchFamily="2" charset="0"/>
              </a:rPr>
              <a:t>toHaveTextContent</a:t>
            </a:r>
            <a:r>
              <a:rPr lang="en-US" dirty="0">
                <a:solidFill>
                  <a:srgbClr val="000000"/>
                </a:solidFill>
                <a:latin typeface="Courier" pitchFamily="2" charset="0"/>
              </a:rPr>
              <a:t>(</a:t>
            </a:r>
          </a:p>
          <a:p>
            <a:r>
              <a:rPr lang="en-US" dirty="0">
                <a:solidFill>
                  <a:srgbClr val="000000"/>
                </a:solidFill>
                <a:latin typeface="Courier" pitchFamily="2" charset="0"/>
              </a:rPr>
              <a:t>  	</a:t>
            </a:r>
            <a:r>
              <a:rPr lang="en-US" b="1" dirty="0">
                <a:solidFill>
                  <a:srgbClr val="0F7003"/>
                </a:solidFill>
                <a:latin typeface="Courier" pitchFamily="2" charset="0"/>
              </a:rPr>
              <a:t>"Write a better test input"</a:t>
            </a:r>
            <a:endParaRPr lang="en-US" dirty="0">
              <a:solidFill>
                <a:srgbClr val="0F7003"/>
              </a:solidFill>
              <a:latin typeface="Courier" pitchFamily="2" charset="0"/>
            </a:endParaRPr>
          </a:p>
          <a:p>
            <a:r>
              <a:rPr lang="en-US" dirty="0">
                <a:solidFill>
                  <a:srgbClr val="000000"/>
                </a:solidFill>
                <a:latin typeface="Courier" pitchFamily="2" charset="0"/>
              </a:rPr>
              <a:t>	));</a:t>
            </a:r>
            <a:endParaRPr lang="en-US" dirty="0">
              <a:solidFill>
                <a:srgbClr val="520067"/>
              </a:solidFill>
              <a:latin typeface="Courier" pitchFamily="2" charset="0"/>
            </a:endParaRPr>
          </a:p>
          <a:p>
            <a:r>
              <a:rPr lang="en-US" dirty="0">
                <a:solidFill>
                  <a:srgbClr val="000000"/>
                </a:solidFill>
                <a:latin typeface="Courier" pitchFamily="2" charset="0"/>
              </a:rPr>
              <a:t>});</a:t>
            </a:r>
          </a:p>
        </p:txBody>
      </p:sp>
      <p:sp>
        <p:nvSpPr>
          <p:cNvPr id="5" name="TextBox 4">
            <a:extLst>
              <a:ext uri="{FF2B5EF4-FFF2-40B4-BE49-F238E27FC236}">
                <a16:creationId xmlns:a16="http://schemas.microsoft.com/office/drawing/2014/main" id="{D77098A0-9433-2647-983D-E4D71498CE69}"/>
              </a:ext>
            </a:extLst>
          </p:cNvPr>
          <p:cNvSpPr txBox="1"/>
          <p:nvPr/>
        </p:nvSpPr>
        <p:spPr>
          <a:xfrm>
            <a:off x="363070" y="6360459"/>
            <a:ext cx="7342096"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dirty="0" err="1">
                <a:solidFill>
                  <a:schemeClr val="tx1"/>
                </a:solidFill>
              </a:rPr>
              <a:t>waitFor</a:t>
            </a:r>
            <a:r>
              <a:rPr lang="en-US" dirty="0">
                <a:solidFill>
                  <a:schemeClr val="tx1"/>
                </a:solidFill>
              </a:rPr>
              <a:t> will repeatedly execute its callback until it passes, for up to 1 second</a:t>
            </a:r>
          </a:p>
        </p:txBody>
      </p:sp>
    </p:spTree>
    <p:extLst>
      <p:ext uri="{BB962C8B-B14F-4D97-AF65-F5344CB8AC3E}">
        <p14:creationId xmlns:p14="http://schemas.microsoft.com/office/powerpoint/2010/main" val="599852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8400-B0DF-DF4E-8B57-CBB0F7C2C552}"/>
              </a:ext>
            </a:extLst>
          </p:cNvPr>
          <p:cNvSpPr>
            <a:spLocks noGrp="1"/>
          </p:cNvSpPr>
          <p:nvPr>
            <p:ph type="title"/>
          </p:nvPr>
        </p:nvSpPr>
        <p:spPr/>
        <p:txBody>
          <a:bodyPr/>
          <a:lstStyle/>
          <a:p>
            <a:r>
              <a:rPr lang="en-US" dirty="0"/>
              <a:t>Testing Library Cheat Sheet</a:t>
            </a:r>
          </a:p>
        </p:txBody>
      </p:sp>
      <p:graphicFrame>
        <p:nvGraphicFramePr>
          <p:cNvPr id="5" name="Content Placeholder 4">
            <a:extLst>
              <a:ext uri="{FF2B5EF4-FFF2-40B4-BE49-F238E27FC236}">
                <a16:creationId xmlns:a16="http://schemas.microsoft.com/office/drawing/2014/main" id="{985EEA8D-C887-2649-9650-51816FFA3A3B}"/>
              </a:ext>
            </a:extLst>
          </p:cNvPr>
          <p:cNvGraphicFramePr>
            <a:graphicFrameLocks noGrp="1"/>
          </p:cNvGraphicFramePr>
          <p:nvPr>
            <p:ph sz="half" idx="1"/>
            <p:extLst>
              <p:ext uri="{D42A27DB-BD31-4B8C-83A1-F6EECF244321}">
                <p14:modId xmlns:p14="http://schemas.microsoft.com/office/powerpoint/2010/main" val="1069664104"/>
              </p:ext>
            </p:extLst>
          </p:nvPr>
        </p:nvGraphicFramePr>
        <p:xfrm>
          <a:off x="838200" y="1825625"/>
          <a:ext cx="5181597" cy="3789429"/>
        </p:xfrm>
        <a:graphic>
          <a:graphicData uri="http://schemas.openxmlformats.org/drawingml/2006/table">
            <a:tbl>
              <a:tblPr/>
              <a:tblGrid>
                <a:gridCol w="1230086">
                  <a:extLst>
                    <a:ext uri="{9D8B030D-6E8A-4147-A177-3AD203B41FA5}">
                      <a16:colId xmlns:a16="http://schemas.microsoft.com/office/drawing/2014/main" val="953008820"/>
                    </a:ext>
                  </a:extLst>
                </a:gridCol>
                <a:gridCol w="1088571">
                  <a:extLst>
                    <a:ext uri="{9D8B030D-6E8A-4147-A177-3AD203B41FA5}">
                      <a16:colId xmlns:a16="http://schemas.microsoft.com/office/drawing/2014/main" val="3187856172"/>
                    </a:ext>
                  </a:extLst>
                </a:gridCol>
                <a:gridCol w="947056">
                  <a:extLst>
                    <a:ext uri="{9D8B030D-6E8A-4147-A177-3AD203B41FA5}">
                      <a16:colId xmlns:a16="http://schemas.microsoft.com/office/drawing/2014/main" val="1753374300"/>
                    </a:ext>
                  </a:extLst>
                </a:gridCol>
                <a:gridCol w="1055914">
                  <a:extLst>
                    <a:ext uri="{9D8B030D-6E8A-4147-A177-3AD203B41FA5}">
                      <a16:colId xmlns:a16="http://schemas.microsoft.com/office/drawing/2014/main" val="1993753252"/>
                    </a:ext>
                  </a:extLst>
                </a:gridCol>
                <a:gridCol w="859970">
                  <a:extLst>
                    <a:ext uri="{9D8B030D-6E8A-4147-A177-3AD203B41FA5}">
                      <a16:colId xmlns:a16="http://schemas.microsoft.com/office/drawing/2014/main" val="4201189898"/>
                    </a:ext>
                  </a:extLst>
                </a:gridCol>
              </a:tblGrid>
              <a:tr h="744885">
                <a:tc>
                  <a:txBody>
                    <a:bodyPr/>
                    <a:lstStyle/>
                    <a:p>
                      <a:br>
                        <a:rPr lang="en-US" sz="1500">
                          <a:effectLst/>
                          <a:latin typeface="Helvetica" pitchFamily="2" charset="0"/>
                        </a:rPr>
                      </a:br>
                      <a:endParaRPr lang="en-US" sz="1500">
                        <a:effectLst/>
                        <a:latin typeface="Helvetica" pitchFamily="2" charset="0"/>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500" b="1">
                          <a:solidFill>
                            <a:srgbClr val="151719"/>
                          </a:solidFill>
                          <a:effectLst/>
                          <a:latin typeface="Helvetica" pitchFamily="2" charset="0"/>
                        </a:rPr>
                        <a:t>No Match</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500" b="1">
                          <a:solidFill>
                            <a:srgbClr val="151719"/>
                          </a:solidFill>
                          <a:effectLst/>
                          <a:latin typeface="Helvetica" pitchFamily="2" charset="0"/>
                        </a:rPr>
                        <a:t>1 Match</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500" b="1">
                          <a:solidFill>
                            <a:srgbClr val="151719"/>
                          </a:solidFill>
                          <a:effectLst/>
                          <a:latin typeface="Helvetica" pitchFamily="2" charset="0"/>
                        </a:rPr>
                        <a:t>1+ Match</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500" b="1">
                          <a:solidFill>
                            <a:srgbClr val="151719"/>
                          </a:solidFill>
                          <a:effectLst/>
                          <a:latin typeface="Helvetica" pitchFamily="2" charset="0"/>
                        </a:rPr>
                        <a:t>Await?</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5804964"/>
                  </a:ext>
                </a:extLst>
              </a:tr>
              <a:tr h="356249">
                <a:tc>
                  <a:txBody>
                    <a:bodyPr/>
                    <a:lstStyle/>
                    <a:p>
                      <a:r>
                        <a:rPr lang="en-US" sz="1500" b="1">
                          <a:solidFill>
                            <a:srgbClr val="151719"/>
                          </a:solidFill>
                          <a:effectLst/>
                          <a:latin typeface="Helvetica" pitchFamily="2" charset="0"/>
                        </a:rPr>
                        <a:t>getBy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throw</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return</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throw</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No</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8666648"/>
                  </a:ext>
                </a:extLst>
              </a:tr>
              <a:tr h="356249">
                <a:tc>
                  <a:txBody>
                    <a:bodyPr/>
                    <a:lstStyle/>
                    <a:p>
                      <a:r>
                        <a:rPr lang="en-US" sz="1500" b="1">
                          <a:solidFill>
                            <a:srgbClr val="151719"/>
                          </a:solidFill>
                          <a:effectLst/>
                          <a:latin typeface="Helvetica" pitchFamily="2" charset="0"/>
                        </a:rPr>
                        <a:t>findBy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throw</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return</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throw</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Yes</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extLst>
                  <a:ext uri="{0D108BD9-81ED-4DB2-BD59-A6C34878D82A}">
                    <a16:rowId xmlns:a16="http://schemas.microsoft.com/office/drawing/2014/main" val="3907259515"/>
                  </a:ext>
                </a:extLst>
              </a:tr>
              <a:tr h="550567">
                <a:tc>
                  <a:txBody>
                    <a:bodyPr/>
                    <a:lstStyle/>
                    <a:p>
                      <a:r>
                        <a:rPr lang="en-US" sz="1500" b="1">
                          <a:solidFill>
                            <a:srgbClr val="151719"/>
                          </a:solidFill>
                          <a:effectLst/>
                          <a:latin typeface="Helvetica" pitchFamily="2" charset="0"/>
                        </a:rPr>
                        <a:t>queryBy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null</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return</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throw</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No</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107584"/>
                  </a:ext>
                </a:extLst>
              </a:tr>
              <a:tr h="550567">
                <a:tc>
                  <a:txBody>
                    <a:bodyPr/>
                    <a:lstStyle/>
                    <a:p>
                      <a:r>
                        <a:rPr lang="en-US" sz="1500" b="1">
                          <a:solidFill>
                            <a:srgbClr val="151719"/>
                          </a:solidFill>
                          <a:effectLst/>
                          <a:latin typeface="Helvetica" pitchFamily="2" charset="0"/>
                        </a:rPr>
                        <a:t>getAllBy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throw</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array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array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No</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extLst>
                  <a:ext uri="{0D108BD9-81ED-4DB2-BD59-A6C34878D82A}">
                    <a16:rowId xmlns:a16="http://schemas.microsoft.com/office/drawing/2014/main" val="3295367730"/>
                  </a:ext>
                </a:extLst>
              </a:tr>
              <a:tr h="550567">
                <a:tc>
                  <a:txBody>
                    <a:bodyPr/>
                    <a:lstStyle/>
                    <a:p>
                      <a:r>
                        <a:rPr lang="en-US" sz="1500" b="1">
                          <a:solidFill>
                            <a:srgbClr val="151719"/>
                          </a:solidFill>
                          <a:effectLst/>
                          <a:latin typeface="Helvetica" pitchFamily="2" charset="0"/>
                        </a:rPr>
                        <a:t>findAllBy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throw</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array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array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Yes</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4390513"/>
                  </a:ext>
                </a:extLst>
              </a:tr>
              <a:tr h="550567">
                <a:tc>
                  <a:txBody>
                    <a:bodyPr/>
                    <a:lstStyle/>
                    <a:p>
                      <a:r>
                        <a:rPr lang="en-US" sz="1500" b="1">
                          <a:solidFill>
                            <a:srgbClr val="151719"/>
                          </a:solidFill>
                          <a:effectLst/>
                          <a:latin typeface="Helvetica" pitchFamily="2" charset="0"/>
                        </a:rPr>
                        <a:t>queryAllBy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array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array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dirty="0">
                          <a:solidFill>
                            <a:srgbClr val="151719"/>
                          </a:solidFill>
                          <a:effectLst/>
                          <a:latin typeface="Helvetica" pitchFamily="2" charset="0"/>
                        </a:rPr>
                        <a:t>No</a:t>
                      </a:r>
                      <a:endParaRPr lang="en-US" sz="1500" dirty="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extLst>
                  <a:ext uri="{0D108BD9-81ED-4DB2-BD59-A6C34878D82A}">
                    <a16:rowId xmlns:a16="http://schemas.microsoft.com/office/drawing/2014/main" val="3533482277"/>
                  </a:ext>
                </a:extLst>
              </a:tr>
            </a:tbl>
          </a:graphicData>
        </a:graphic>
      </p:graphicFrame>
      <p:sp>
        <p:nvSpPr>
          <p:cNvPr id="8" name="Content Placeholder 7">
            <a:extLst>
              <a:ext uri="{FF2B5EF4-FFF2-40B4-BE49-F238E27FC236}">
                <a16:creationId xmlns:a16="http://schemas.microsoft.com/office/drawing/2014/main" id="{C33711A2-4A23-8A49-9400-A6440D2EE719}"/>
              </a:ext>
            </a:extLst>
          </p:cNvPr>
          <p:cNvSpPr>
            <a:spLocks noGrp="1"/>
          </p:cNvSpPr>
          <p:nvPr>
            <p:ph sz="half" idx="2"/>
          </p:nvPr>
        </p:nvSpPr>
        <p:spPr/>
        <p:txBody>
          <a:bodyPr/>
          <a:lstStyle/>
          <a:p>
            <a:r>
              <a:rPr lang="en-US" dirty="0"/>
              <a:t>Get and query have different behavior when there are different numbers of matches</a:t>
            </a:r>
          </a:p>
          <a:p>
            <a:r>
              <a:rPr lang="en-US" dirty="0"/>
              <a:t>Find is </a:t>
            </a:r>
            <a:r>
              <a:rPr lang="en-US" i="1" dirty="0"/>
              <a:t>async</a:t>
            </a:r>
            <a:r>
              <a:rPr lang="en-US" dirty="0"/>
              <a:t> and will return a promise to wait for all rendering to complete</a:t>
            </a:r>
          </a:p>
        </p:txBody>
      </p:sp>
      <p:sp>
        <p:nvSpPr>
          <p:cNvPr id="4" name="Slide Number Placeholder 3">
            <a:extLst>
              <a:ext uri="{FF2B5EF4-FFF2-40B4-BE49-F238E27FC236}">
                <a16:creationId xmlns:a16="http://schemas.microsoft.com/office/drawing/2014/main" id="{830BA252-23BE-DC4D-A543-CA0EFD8F8DAB}"/>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7" name="TextBox 6">
            <a:extLst>
              <a:ext uri="{FF2B5EF4-FFF2-40B4-BE49-F238E27FC236}">
                <a16:creationId xmlns:a16="http://schemas.microsoft.com/office/drawing/2014/main" id="{C447F5A8-ED82-F24F-BF18-92CA1519180E}"/>
              </a:ext>
            </a:extLst>
          </p:cNvPr>
          <p:cNvSpPr txBox="1"/>
          <p:nvPr/>
        </p:nvSpPr>
        <p:spPr>
          <a:xfrm>
            <a:off x="4514850" y="6306235"/>
            <a:ext cx="6296586" cy="369332"/>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hlinkClick r:id="rId3"/>
              </a:rPr>
              <a:t>https://testing-library.com/docs/react-testing-library/cheatsheet</a:t>
            </a:r>
            <a:r>
              <a:rPr lang="en-US" dirty="0"/>
              <a:t> </a:t>
            </a:r>
          </a:p>
        </p:txBody>
      </p:sp>
    </p:spTree>
    <p:extLst>
      <p:ext uri="{BB962C8B-B14F-4D97-AF65-F5344CB8AC3E}">
        <p14:creationId xmlns:p14="http://schemas.microsoft.com/office/powerpoint/2010/main" val="814139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a:t>Testing </a:t>
            </a:r>
            <a:r>
              <a:rPr lang="en-US" dirty="0" err="1"/>
              <a:t>Todo</a:t>
            </a:r>
            <a:r>
              <a:rPr lang="en-US" dirty="0"/>
              <a:t> App’s add </a:t>
            </a:r>
            <a:r>
              <a:rPr lang="en-US" dirty="0" err="1"/>
              <a:t>todo</a:t>
            </a:r>
            <a:r>
              <a:rPr lang="en-US" dirty="0"/>
              <a:t> item</a:t>
            </a:r>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11" name="TextBox 10">
            <a:extLst>
              <a:ext uri="{FF2B5EF4-FFF2-40B4-BE49-F238E27FC236}">
                <a16:creationId xmlns:a16="http://schemas.microsoft.com/office/drawing/2014/main" id="{EA323C37-ADE0-B74E-9421-FB67E566AAAC}"/>
              </a:ext>
            </a:extLst>
          </p:cNvPr>
          <p:cNvSpPr txBox="1"/>
          <p:nvPr/>
        </p:nvSpPr>
        <p:spPr>
          <a:xfrm>
            <a:off x="309284" y="1669334"/>
            <a:ext cx="11497234" cy="3970318"/>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i="1" dirty="0" err="1">
                <a:solidFill>
                  <a:srgbClr val="520067"/>
                </a:solidFill>
                <a:effectLst/>
                <a:latin typeface="Courier" pitchFamily="2" charset="0"/>
              </a:rPr>
              <a:t>beforeEach</a:t>
            </a:r>
            <a:r>
              <a:rPr lang="en-US" dirty="0">
                <a:solidFill>
                  <a:srgbClr val="000000"/>
                </a:solidFill>
                <a:effectLst/>
                <a:latin typeface="Courier" pitchFamily="2" charset="0"/>
              </a:rPr>
              <a:t>(() =&gt; {</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r>
              <a:rPr lang="en-US" dirty="0">
                <a:solidFill>
                  <a:srgbClr val="377170"/>
                </a:solidFill>
                <a:effectLst/>
                <a:latin typeface="Courier" pitchFamily="2" charset="0"/>
              </a:rPr>
              <a:t> </a:t>
            </a:r>
            <a:r>
              <a:rPr lang="en-US" dirty="0">
                <a:solidFill>
                  <a:srgbClr val="000000"/>
                </a:solidFill>
                <a:effectLst/>
                <a:latin typeface="Courier" pitchFamily="2" charset="0"/>
              </a:rPr>
              <a:t>= render(&lt;</a:t>
            </a:r>
            <a:r>
              <a:rPr lang="en-US" b="1" dirty="0" err="1">
                <a:solidFill>
                  <a:srgbClr val="00006D"/>
                </a:solidFill>
                <a:effectLst/>
                <a:latin typeface="Courier" pitchFamily="2" charset="0"/>
              </a:rPr>
              <a:t>TodoApp</a:t>
            </a:r>
            <a:r>
              <a:rPr lang="en-US" b="1" dirty="0">
                <a:solidFill>
                  <a:srgbClr val="00006D"/>
                </a:solidFill>
                <a:effectLst/>
                <a:latin typeface="Courier" pitchFamily="2" charset="0"/>
              </a:rPr>
              <a:t> </a:t>
            </a:r>
            <a:r>
              <a:rPr lang="en-US" dirty="0">
                <a:solidFill>
                  <a:srgbClr val="000000"/>
                </a:solidFill>
                <a:effectLst/>
                <a:latin typeface="Courier" pitchFamily="2" charset="0"/>
              </a:rPr>
              <a:t>/&gt;);</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newItemTextField</a:t>
            </a:r>
            <a:r>
              <a:rPr lang="en-US" dirty="0">
                <a:solidFill>
                  <a:srgbClr val="377170"/>
                </a:solidFill>
                <a:effectLst/>
                <a:latin typeface="Courier" pitchFamily="2" charset="0"/>
              </a:rPr>
              <a:t> </a:t>
            </a:r>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endParaRPr lang="en-US" dirty="0">
              <a:solidFill>
                <a:srgbClr val="377170"/>
              </a:solidFill>
              <a:effectLst/>
              <a:latin typeface="Courier" pitchFamily="2" charset="0"/>
            </a:endParaRPr>
          </a:p>
          <a:p>
            <a:r>
              <a:rPr lang="en-US" dirty="0">
                <a:solidFill>
                  <a:srgbClr val="000000"/>
                </a:solidFill>
                <a:effectLst/>
                <a:latin typeface="Courier" pitchFamily="2" charset="0"/>
              </a:rPr>
              <a:t>			.</a:t>
            </a:r>
            <a:r>
              <a:rPr lang="en-US" i="1" dirty="0" err="1">
                <a:solidFill>
                  <a:srgbClr val="000000"/>
                </a:solidFill>
                <a:effectLst/>
                <a:latin typeface="Courier" pitchFamily="2" charset="0"/>
              </a:rPr>
              <a:t>getByPlaceholderText</a:t>
            </a:r>
            <a:r>
              <a:rPr lang="en-US" dirty="0">
                <a:solidFill>
                  <a:srgbClr val="000000"/>
                </a:solidFill>
                <a:effectLst/>
                <a:latin typeface="Courier" pitchFamily="2" charset="0"/>
              </a:rPr>
              <a:t>(</a:t>
            </a:r>
            <a:r>
              <a:rPr lang="en-US" b="1" dirty="0">
                <a:solidFill>
                  <a:srgbClr val="0F7003"/>
                </a:solidFill>
                <a:effectLst/>
                <a:latin typeface="Courier" pitchFamily="2" charset="0"/>
              </a:rPr>
              <a:t>"Put TODO description here"</a:t>
            </a:r>
            <a:r>
              <a:rPr lang="en-US" dirty="0">
                <a:solidFill>
                  <a:srgbClr val="000000"/>
                </a:solidFill>
                <a:effectLst/>
                <a:latin typeface="Courier" pitchFamily="2" charset="0"/>
              </a:rPr>
              <a:t>);</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newItemButton</a:t>
            </a:r>
            <a:r>
              <a:rPr lang="en-US" dirty="0">
                <a:solidFill>
                  <a:srgbClr val="377170"/>
                </a:solidFill>
                <a:effectLst/>
                <a:latin typeface="Courier" pitchFamily="2" charset="0"/>
              </a:rPr>
              <a:t> </a:t>
            </a:r>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endParaRPr lang="en-US" dirty="0">
              <a:solidFill>
                <a:srgbClr val="377170"/>
              </a:solidFill>
              <a:effectLst/>
              <a:latin typeface="Courier" pitchFamily="2" charset="0"/>
            </a:endParaRPr>
          </a:p>
          <a:p>
            <a:r>
              <a:rPr lang="en-US" dirty="0">
                <a:solidFill>
                  <a:srgbClr val="377170"/>
                </a:solidFill>
                <a:latin typeface="Courier" pitchFamily="2" charset="0"/>
              </a:rPr>
              <a:t>		    </a:t>
            </a:r>
            <a:r>
              <a:rPr lang="en-US" dirty="0">
                <a:solidFill>
                  <a:srgbClr val="000000"/>
                </a:solidFill>
                <a:effectLst/>
                <a:latin typeface="Courier" pitchFamily="2" charset="0"/>
              </a:rPr>
              <a:t>.</a:t>
            </a:r>
            <a:r>
              <a:rPr lang="en-US" i="1" dirty="0" err="1">
                <a:solidFill>
                  <a:srgbClr val="000000"/>
                </a:solidFill>
                <a:effectLst/>
                <a:latin typeface="Courier" pitchFamily="2" charset="0"/>
              </a:rPr>
              <a:t>getByRole</a:t>
            </a:r>
            <a:r>
              <a:rPr lang="en-US" dirty="0">
                <a:solidFill>
                  <a:srgbClr val="000000"/>
                </a:solidFill>
                <a:effectLst/>
                <a:latin typeface="Courier" pitchFamily="2" charset="0"/>
              </a:rPr>
              <a:t>(</a:t>
            </a:r>
            <a:r>
              <a:rPr lang="en-US" b="1" dirty="0">
                <a:solidFill>
                  <a:srgbClr val="0F7003"/>
                </a:solidFill>
                <a:effectLst/>
                <a:latin typeface="Courier" pitchFamily="2" charset="0"/>
              </a:rPr>
              <a:t>"button"</a:t>
            </a:r>
            <a:r>
              <a:rPr lang="en-US" dirty="0">
                <a:solidFill>
                  <a:srgbClr val="000000"/>
                </a:solidFill>
                <a:effectLst/>
                <a:latin typeface="Courier" pitchFamily="2" charset="0"/>
              </a:rPr>
              <a:t>, {</a:t>
            </a:r>
            <a:r>
              <a:rPr lang="en-US" dirty="0">
                <a:solidFill>
                  <a:srgbClr val="377170"/>
                </a:solidFill>
                <a:latin typeface="Courier" pitchFamily="2" charset="0"/>
              </a:rPr>
              <a:t> </a:t>
            </a:r>
            <a:r>
              <a:rPr lang="en-US" b="1" dirty="0">
                <a:solidFill>
                  <a:srgbClr val="520067"/>
                </a:solidFill>
                <a:effectLst/>
                <a:latin typeface="Courier" pitchFamily="2" charset="0"/>
              </a:rPr>
              <a:t>name</a:t>
            </a:r>
            <a:r>
              <a:rPr lang="en-US" dirty="0">
                <a:solidFill>
                  <a:srgbClr val="000000"/>
                </a:solidFill>
                <a:effectLst/>
                <a:latin typeface="Courier" pitchFamily="2" charset="0"/>
              </a:rPr>
              <a:t>: </a:t>
            </a:r>
            <a:r>
              <a:rPr lang="en-US" b="1" dirty="0">
                <a:solidFill>
                  <a:srgbClr val="0F7003"/>
                </a:solidFill>
                <a:effectLst/>
                <a:latin typeface="Courier" pitchFamily="2" charset="0"/>
              </a:rPr>
              <a:t>"Add TODO item"</a:t>
            </a:r>
            <a:r>
              <a:rPr lang="en-US" b="1" dirty="0">
                <a:solidFill>
                  <a:srgbClr val="0F7003"/>
                </a:solidFill>
                <a:latin typeface="Courier" pitchFamily="2" charset="0"/>
              </a:rPr>
              <a:t> </a:t>
            </a:r>
            <a:r>
              <a:rPr lang="en-US" dirty="0">
                <a:solidFill>
                  <a:srgbClr val="000000"/>
                </a:solidFill>
                <a:effectLst/>
                <a:latin typeface="Courier" pitchFamily="2" charset="0"/>
              </a:rPr>
              <a:t>}) ;</a:t>
            </a:r>
          </a:p>
          <a:p>
            <a:r>
              <a:rPr lang="en-US" dirty="0">
                <a:solidFill>
                  <a:srgbClr val="000000"/>
                </a:solidFill>
                <a:effectLst/>
                <a:latin typeface="Courier" pitchFamily="2" charset="0"/>
              </a:rPr>
              <a:t>});</a:t>
            </a:r>
          </a:p>
          <a:p>
            <a:r>
              <a:rPr lang="en-US" b="1" i="1" dirty="0">
                <a:solidFill>
                  <a:srgbClr val="520067"/>
                </a:solidFill>
                <a:latin typeface="Courier" pitchFamily="2" charset="0"/>
              </a:rPr>
              <a:t>it</a:t>
            </a:r>
            <a:r>
              <a:rPr lang="en-US" dirty="0">
                <a:solidFill>
                  <a:srgbClr val="000000"/>
                </a:solidFill>
                <a:latin typeface="Courier" pitchFamily="2" charset="0"/>
              </a:rPr>
              <a:t>(</a:t>
            </a:r>
            <a:r>
              <a:rPr lang="en-US" b="1" dirty="0">
                <a:solidFill>
                  <a:srgbClr val="0F7003"/>
                </a:solidFill>
                <a:latin typeface="Courier" pitchFamily="2" charset="0"/>
              </a:rPr>
              <a:t>"Adds the specified </a:t>
            </a:r>
            <a:r>
              <a:rPr lang="en-US" b="1" dirty="0" err="1">
                <a:solidFill>
                  <a:srgbClr val="0F7003"/>
                </a:solidFill>
                <a:latin typeface="Courier" pitchFamily="2" charset="0"/>
              </a:rPr>
              <a:t>todo</a:t>
            </a:r>
            <a:r>
              <a:rPr lang="en-US" b="1" dirty="0">
                <a:solidFill>
                  <a:srgbClr val="0F7003"/>
                </a:solidFill>
                <a:latin typeface="Courier" pitchFamily="2" charset="0"/>
              </a:rPr>
              <a:t> item to the list"</a:t>
            </a:r>
            <a:r>
              <a:rPr lang="en-US" dirty="0">
                <a:solidFill>
                  <a:srgbClr val="000000"/>
                </a:solidFill>
                <a:latin typeface="Courier" pitchFamily="2" charset="0"/>
              </a:rPr>
              <a:t>, () =&gt; {</a:t>
            </a:r>
            <a:endParaRPr lang="en-US" dirty="0">
              <a:solidFill>
                <a:srgbClr val="0F7003"/>
              </a:solidFill>
              <a:latin typeface="Courier" pitchFamily="2" charset="0"/>
            </a:endParaRPr>
          </a:p>
          <a:p>
            <a:r>
              <a:rPr lang="en-US" dirty="0">
                <a:solidFill>
                  <a:srgbClr val="000000"/>
                </a:solidFill>
                <a:latin typeface="Courier" pitchFamily="2" charset="0"/>
              </a:rPr>
              <a:t>  </a:t>
            </a:r>
            <a:r>
              <a:rPr lang="en-US" b="1" i="1" dirty="0" err="1">
                <a:solidFill>
                  <a:srgbClr val="520067"/>
                </a:solidFill>
                <a:latin typeface="Courier" pitchFamily="2" charset="0"/>
              </a:rPr>
              <a:t>userEvent</a:t>
            </a:r>
            <a:r>
              <a:rPr lang="en-US" dirty="0" err="1">
                <a:solidFill>
                  <a:srgbClr val="000000"/>
                </a:solidFill>
                <a:latin typeface="Courier" pitchFamily="2" charset="0"/>
              </a:rPr>
              <a:t>.</a:t>
            </a:r>
            <a:r>
              <a:rPr lang="en-US" b="1" dirty="0" err="1">
                <a:solidFill>
                  <a:srgbClr val="520067"/>
                </a:solidFill>
                <a:latin typeface="Courier" pitchFamily="2" charset="0"/>
              </a:rPr>
              <a:t>type</a:t>
            </a:r>
            <a:r>
              <a:rPr lang="en-US" dirty="0">
                <a:solidFill>
                  <a:srgbClr val="000000"/>
                </a:solidFill>
                <a:latin typeface="Courier" pitchFamily="2" charset="0"/>
              </a:rPr>
              <a:t>(</a:t>
            </a:r>
            <a:r>
              <a:rPr lang="en-US" dirty="0" err="1">
                <a:solidFill>
                  <a:srgbClr val="377170"/>
                </a:solidFill>
                <a:latin typeface="Courier" pitchFamily="2" charset="0"/>
              </a:rPr>
              <a:t>newItemTextField</a:t>
            </a:r>
            <a:r>
              <a:rPr lang="en-US" dirty="0">
                <a:solidFill>
                  <a:srgbClr val="000000"/>
                </a:solidFill>
                <a:latin typeface="Courier" pitchFamily="2" charset="0"/>
              </a:rPr>
              <a:t>, </a:t>
            </a:r>
            <a:r>
              <a:rPr lang="en-US" b="1" dirty="0">
                <a:solidFill>
                  <a:srgbClr val="0F7003"/>
                </a:solidFill>
                <a:latin typeface="Courier" pitchFamily="2" charset="0"/>
              </a:rPr>
              <a:t>"Write a better test input"</a:t>
            </a:r>
            <a:r>
              <a:rPr lang="en-US" dirty="0">
                <a:solidFill>
                  <a:srgbClr val="000000"/>
                </a:solidFill>
                <a:latin typeface="Courier" pitchFamily="2" charset="0"/>
              </a:rPr>
              <a:t>);</a:t>
            </a:r>
            <a:endParaRPr lang="en-US" dirty="0">
              <a:solidFill>
                <a:srgbClr val="0F7003"/>
              </a:solidFill>
              <a:latin typeface="Courier" pitchFamily="2" charset="0"/>
            </a:endParaRPr>
          </a:p>
          <a:p>
            <a:r>
              <a:rPr lang="en-US" dirty="0">
                <a:solidFill>
                  <a:srgbClr val="000000"/>
                </a:solidFill>
                <a:latin typeface="Courier" pitchFamily="2" charset="0"/>
              </a:rPr>
              <a:t>  </a:t>
            </a:r>
            <a:r>
              <a:rPr lang="en-US" b="1" i="1" dirty="0" err="1">
                <a:solidFill>
                  <a:srgbClr val="520067"/>
                </a:solidFill>
                <a:latin typeface="Courier" pitchFamily="2" charset="0"/>
              </a:rPr>
              <a:t>userEvent</a:t>
            </a:r>
            <a:r>
              <a:rPr lang="en-US" dirty="0" err="1">
                <a:solidFill>
                  <a:srgbClr val="000000"/>
                </a:solidFill>
                <a:latin typeface="Courier" pitchFamily="2" charset="0"/>
              </a:rPr>
              <a:t>.</a:t>
            </a:r>
            <a:r>
              <a:rPr lang="en-US" b="1" dirty="0" err="1">
                <a:solidFill>
                  <a:srgbClr val="520067"/>
                </a:solidFill>
                <a:latin typeface="Courier" pitchFamily="2" charset="0"/>
              </a:rPr>
              <a:t>click</a:t>
            </a:r>
            <a:r>
              <a:rPr lang="en-US" dirty="0">
                <a:solidFill>
                  <a:srgbClr val="000000"/>
                </a:solidFill>
                <a:latin typeface="Courier" pitchFamily="2" charset="0"/>
              </a:rPr>
              <a:t>(</a:t>
            </a:r>
            <a:r>
              <a:rPr lang="en-US" dirty="0" err="1">
                <a:solidFill>
                  <a:srgbClr val="377170"/>
                </a:solidFill>
                <a:latin typeface="Courier" pitchFamily="2" charset="0"/>
              </a:rPr>
              <a:t>newItemButton</a:t>
            </a:r>
            <a:r>
              <a:rPr lang="en-US" dirty="0">
                <a:solidFill>
                  <a:srgbClr val="000000"/>
                </a:solidFill>
                <a:latin typeface="Courier" pitchFamily="2" charset="0"/>
              </a:rPr>
              <a:t>);</a:t>
            </a:r>
            <a:endParaRPr lang="en-US" dirty="0">
              <a:solidFill>
                <a:srgbClr val="520067"/>
              </a:solidFill>
              <a:latin typeface="Courier" pitchFamily="2" charset="0"/>
            </a:endParaRPr>
          </a:p>
          <a:p>
            <a:r>
              <a:rPr lang="en-US" dirty="0">
                <a:solidFill>
                  <a:srgbClr val="000000"/>
                </a:solidFill>
                <a:latin typeface="Courier" pitchFamily="2" charset="0"/>
              </a:rPr>
              <a:t>  </a:t>
            </a:r>
            <a:r>
              <a:rPr lang="en-US" b="1" i="1" dirty="0">
                <a:solidFill>
                  <a:srgbClr val="520067"/>
                </a:solidFill>
                <a:latin typeface="Courier" pitchFamily="2" charset="0"/>
              </a:rPr>
              <a:t>expect</a:t>
            </a:r>
            <a:r>
              <a:rPr lang="en-US" dirty="0">
                <a:solidFill>
                  <a:srgbClr val="000000"/>
                </a:solidFill>
                <a:latin typeface="Courier" pitchFamily="2" charset="0"/>
              </a:rPr>
              <a:t>(</a:t>
            </a:r>
            <a:r>
              <a:rPr lang="en-US" dirty="0" err="1">
                <a:solidFill>
                  <a:srgbClr val="377170"/>
                </a:solidFill>
                <a:latin typeface="Courier" pitchFamily="2" charset="0"/>
              </a:rPr>
              <a:t>renderedComponent</a:t>
            </a:r>
            <a:r>
              <a:rPr lang="en-US" dirty="0" err="1">
                <a:solidFill>
                  <a:srgbClr val="000000"/>
                </a:solidFill>
                <a:latin typeface="Courier" pitchFamily="2" charset="0"/>
              </a:rPr>
              <a:t>.</a:t>
            </a:r>
            <a:r>
              <a:rPr lang="en-US" i="1" dirty="0" err="1">
                <a:solidFill>
                  <a:srgbClr val="000000"/>
                </a:solidFill>
                <a:latin typeface="Courier" pitchFamily="2" charset="0"/>
              </a:rPr>
              <a:t>findByTestId</a:t>
            </a:r>
            <a:r>
              <a:rPr lang="en-US" dirty="0">
                <a:solidFill>
                  <a:srgbClr val="000000"/>
                </a:solidFill>
                <a:latin typeface="Courier" pitchFamily="2" charset="0"/>
              </a:rPr>
              <a:t>(</a:t>
            </a:r>
            <a:r>
              <a:rPr lang="en-US" b="1" dirty="0">
                <a:solidFill>
                  <a:srgbClr val="0F7003"/>
                </a:solidFill>
                <a:latin typeface="Courier" pitchFamily="2" charset="0"/>
              </a:rPr>
              <a:t>"</a:t>
            </a:r>
            <a:r>
              <a:rPr lang="en-US" b="1" dirty="0" err="1">
                <a:solidFill>
                  <a:srgbClr val="0F7003"/>
                </a:solidFill>
                <a:latin typeface="Courier" pitchFamily="2" charset="0"/>
              </a:rPr>
              <a:t>todoItem</a:t>
            </a:r>
            <a:r>
              <a:rPr lang="en-US" b="1" dirty="0">
                <a:solidFill>
                  <a:srgbClr val="0F7003"/>
                </a:solidFill>
                <a:latin typeface="Courier" pitchFamily="2" charset="0"/>
              </a:rPr>
              <a:t>"</a:t>
            </a:r>
            <a:r>
              <a:rPr lang="en-US" dirty="0">
                <a:solidFill>
                  <a:srgbClr val="000000"/>
                </a:solidFill>
                <a:latin typeface="Courier" pitchFamily="2" charset="0"/>
              </a:rPr>
              <a:t>)).</a:t>
            </a:r>
            <a:r>
              <a:rPr lang="en-US" dirty="0" err="1">
                <a:solidFill>
                  <a:srgbClr val="676834"/>
                </a:solidFill>
                <a:latin typeface="Courier" pitchFamily="2" charset="0"/>
              </a:rPr>
              <a:t>toHaveTextContent</a:t>
            </a:r>
            <a:r>
              <a:rPr lang="en-US" dirty="0">
                <a:solidFill>
                  <a:srgbClr val="000000"/>
                </a:solidFill>
                <a:latin typeface="Courier" pitchFamily="2" charset="0"/>
              </a:rPr>
              <a:t>(</a:t>
            </a:r>
          </a:p>
          <a:p>
            <a:r>
              <a:rPr lang="en-US" dirty="0">
                <a:solidFill>
                  <a:srgbClr val="000000"/>
                </a:solidFill>
                <a:latin typeface="Courier" pitchFamily="2" charset="0"/>
              </a:rPr>
              <a:t>    </a:t>
            </a:r>
            <a:r>
              <a:rPr lang="en-US" b="1" dirty="0">
                <a:solidFill>
                  <a:srgbClr val="0F7003"/>
                </a:solidFill>
                <a:latin typeface="Courier" pitchFamily="2" charset="0"/>
              </a:rPr>
              <a:t>"Write a better test input"</a:t>
            </a:r>
            <a:endParaRPr lang="en-US" dirty="0">
              <a:solidFill>
                <a:srgbClr val="0F7003"/>
              </a:solidFill>
              <a:latin typeface="Courier" pitchFamily="2" charset="0"/>
            </a:endParaRPr>
          </a:p>
          <a:p>
            <a:r>
              <a:rPr lang="en-US" b="1" dirty="0">
                <a:solidFill>
                  <a:srgbClr val="0F7003"/>
                </a:solidFill>
                <a:latin typeface="Courier" pitchFamily="2" charset="0"/>
              </a:rPr>
              <a:t>  </a:t>
            </a:r>
            <a:r>
              <a:rPr lang="en-US" dirty="0">
                <a:solidFill>
                  <a:srgbClr val="000000"/>
                </a:solidFill>
                <a:latin typeface="Courier" pitchFamily="2" charset="0"/>
              </a:rPr>
              <a:t>);</a:t>
            </a:r>
          </a:p>
          <a:p>
            <a:r>
              <a:rPr lang="en-US" dirty="0">
                <a:solidFill>
                  <a:srgbClr val="000000"/>
                </a:solidFill>
                <a:latin typeface="Courier" pitchFamily="2" charset="0"/>
              </a:rPr>
              <a:t>});</a:t>
            </a:r>
          </a:p>
        </p:txBody>
      </p:sp>
    </p:spTree>
    <p:extLst>
      <p:ext uri="{BB962C8B-B14F-4D97-AF65-F5344CB8AC3E}">
        <p14:creationId xmlns:p14="http://schemas.microsoft.com/office/powerpoint/2010/main" val="308742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0A00-646E-1548-B7E3-061557A04BA7}"/>
              </a:ext>
            </a:extLst>
          </p:cNvPr>
          <p:cNvSpPr>
            <a:spLocks noGrp="1"/>
          </p:cNvSpPr>
          <p:nvPr>
            <p:ph type="title"/>
          </p:nvPr>
        </p:nvSpPr>
        <p:spPr/>
        <p:txBody>
          <a:bodyPr/>
          <a:lstStyle/>
          <a:p>
            <a:r>
              <a:rPr lang="en-US" dirty="0"/>
              <a:t>Activity: Testing React</a:t>
            </a:r>
          </a:p>
        </p:txBody>
      </p:sp>
      <p:sp>
        <p:nvSpPr>
          <p:cNvPr id="3" name="Content Placeholder 2">
            <a:extLst>
              <a:ext uri="{FF2B5EF4-FFF2-40B4-BE49-F238E27FC236}">
                <a16:creationId xmlns:a16="http://schemas.microsoft.com/office/drawing/2014/main" id="{0629D259-5204-2D41-B262-FB793B02ED9D}"/>
              </a:ext>
            </a:extLst>
          </p:cNvPr>
          <p:cNvSpPr>
            <a:spLocks noGrp="1"/>
          </p:cNvSpPr>
          <p:nvPr>
            <p:ph idx="1"/>
          </p:nvPr>
        </p:nvSpPr>
        <p:spPr>
          <a:xfrm>
            <a:off x="838200" y="1500160"/>
            <a:ext cx="5576047" cy="4351338"/>
          </a:xfrm>
        </p:spPr>
        <p:txBody>
          <a:bodyPr/>
          <a:lstStyle/>
          <a:p>
            <a:r>
              <a:rPr lang="en-US" dirty="0"/>
              <a:t>Extend the test suite that we discussed in this lesson to also:</a:t>
            </a:r>
          </a:p>
          <a:p>
            <a:pPr lvl="1"/>
            <a:r>
              <a:rPr lang="en-US" dirty="0"/>
              <a:t>Test like/unlike on the </a:t>
            </a:r>
            <a:r>
              <a:rPr lang="en-US" dirty="0" err="1"/>
              <a:t>TodoItem</a:t>
            </a:r>
            <a:endParaRPr lang="en-US" dirty="0"/>
          </a:p>
          <a:p>
            <a:pPr lvl="1"/>
            <a:r>
              <a:rPr lang="en-US" dirty="0"/>
              <a:t>Test the “delete all items” button</a:t>
            </a:r>
          </a:p>
        </p:txBody>
      </p:sp>
      <p:sp>
        <p:nvSpPr>
          <p:cNvPr id="4" name="Slide Number Placeholder 3">
            <a:extLst>
              <a:ext uri="{FF2B5EF4-FFF2-40B4-BE49-F238E27FC236}">
                <a16:creationId xmlns:a16="http://schemas.microsoft.com/office/drawing/2014/main" id="{1712D3D0-B9CC-7244-9124-BAA00F82E835}"/>
              </a:ext>
            </a:extLst>
          </p:cNvPr>
          <p:cNvSpPr>
            <a:spLocks noGrp="1"/>
          </p:cNvSpPr>
          <p:nvPr>
            <p:ph type="sldNum" sz="quarter" idx="12"/>
          </p:nvPr>
        </p:nvSpPr>
        <p:spPr/>
        <p:txBody>
          <a:bodyPr/>
          <a:lstStyle/>
          <a:p>
            <a:fld id="{20F37917-FD3A-4669-9018-DA04BCDD3D75}" type="slidenum">
              <a:rPr lang="en-US" smtClean="0"/>
              <a:t>23</a:t>
            </a:fld>
            <a:endParaRPr lang="en-US"/>
          </a:p>
        </p:txBody>
      </p:sp>
      <p:pic>
        <p:nvPicPr>
          <p:cNvPr id="5" name="Picture 4">
            <a:extLst>
              <a:ext uri="{FF2B5EF4-FFF2-40B4-BE49-F238E27FC236}">
                <a16:creationId xmlns:a16="http://schemas.microsoft.com/office/drawing/2014/main" id="{383170D3-69F2-F44A-88F1-ADA05EE313D2}"/>
              </a:ext>
            </a:extLst>
          </p:cNvPr>
          <p:cNvPicPr>
            <a:picLocks noChangeAspect="1"/>
          </p:cNvPicPr>
          <p:nvPr/>
        </p:nvPicPr>
        <p:blipFill>
          <a:blip r:embed="rId3"/>
          <a:stretch>
            <a:fillRect/>
          </a:stretch>
        </p:blipFill>
        <p:spPr>
          <a:xfrm>
            <a:off x="5976731" y="955261"/>
            <a:ext cx="6450850" cy="5902739"/>
          </a:xfrm>
          <a:prstGeom prst="rect">
            <a:avLst/>
          </a:prstGeom>
        </p:spPr>
      </p:pic>
      <p:sp>
        <p:nvSpPr>
          <p:cNvPr id="7" name="TextBox 6">
            <a:extLst>
              <a:ext uri="{FF2B5EF4-FFF2-40B4-BE49-F238E27FC236}">
                <a16:creationId xmlns:a16="http://schemas.microsoft.com/office/drawing/2014/main" id="{B3FCE91E-A2F1-4848-A761-4C672AF7097D}"/>
              </a:ext>
            </a:extLst>
          </p:cNvPr>
          <p:cNvSpPr txBox="1"/>
          <p:nvPr/>
        </p:nvSpPr>
        <p:spPr>
          <a:xfrm>
            <a:off x="161365" y="6350604"/>
            <a:ext cx="9197788" cy="369332"/>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Testing Library </a:t>
            </a:r>
            <a:r>
              <a:rPr lang="en-US" dirty="0" err="1">
                <a:solidFill>
                  <a:schemeClr val="tx1"/>
                </a:solidFill>
              </a:rPr>
              <a:t>cheatsheet</a:t>
            </a:r>
            <a:r>
              <a:rPr lang="en-US" dirty="0">
                <a:solidFill>
                  <a:schemeClr val="tx1"/>
                </a:solidFill>
              </a:rPr>
              <a:t>: </a:t>
            </a:r>
            <a:r>
              <a:rPr lang="en-US" dirty="0">
                <a:solidFill>
                  <a:schemeClr val="tx1"/>
                </a:solidFill>
                <a:hlinkClick r:id="rId4"/>
              </a:rPr>
              <a:t>https://testing-library.com/docs/react-testing-library/cheatsheet</a:t>
            </a:r>
            <a:r>
              <a:rPr lang="en-US" dirty="0">
                <a:solidFill>
                  <a:schemeClr val="tx1"/>
                </a:solidFill>
              </a:rPr>
              <a:t> </a:t>
            </a:r>
          </a:p>
        </p:txBody>
      </p:sp>
      <p:sp>
        <p:nvSpPr>
          <p:cNvPr id="8" name="TextBox 7">
            <a:extLst>
              <a:ext uri="{FF2B5EF4-FFF2-40B4-BE49-F238E27FC236}">
                <a16:creationId xmlns:a16="http://schemas.microsoft.com/office/drawing/2014/main" id="{B404EA98-D2DE-714D-8660-0D583A3DCB9B}"/>
              </a:ext>
            </a:extLst>
          </p:cNvPr>
          <p:cNvSpPr txBox="1"/>
          <p:nvPr/>
        </p:nvSpPr>
        <p:spPr>
          <a:xfrm>
            <a:off x="145773" y="5153146"/>
            <a:ext cx="5711687" cy="646331"/>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chemeClr val="tx1"/>
                </a:solidFill>
              </a:rPr>
              <a:t>Download the activity handout: Linked on course web page for week 7, or at: </a:t>
            </a:r>
            <a:r>
              <a:rPr lang="en-US" dirty="0">
                <a:solidFill>
                  <a:schemeClr val="tx1"/>
                </a:solidFill>
                <a:hlinkClick r:id="rId5"/>
              </a:rPr>
              <a:t>https://bit.ly/3JV08Lw</a:t>
            </a:r>
            <a:endParaRPr lang="en-US" dirty="0">
              <a:solidFill>
                <a:schemeClr val="tx1"/>
              </a:solidFill>
            </a:endParaRPr>
          </a:p>
        </p:txBody>
      </p:sp>
    </p:spTree>
    <p:extLst>
      <p:ext uri="{BB962C8B-B14F-4D97-AF65-F5344CB8AC3E}">
        <p14:creationId xmlns:p14="http://schemas.microsoft.com/office/powerpoint/2010/main" val="1571617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199" y="1500160"/>
            <a:ext cx="10284725" cy="4351338"/>
          </a:xfrm>
        </p:spPr>
        <p:txBody>
          <a:bodyPr/>
          <a:lstStyle/>
          <a:p>
            <a:r>
              <a:rPr lang="en-US" sz="3200" dirty="0"/>
              <a:t>you now should be able to:</a:t>
            </a:r>
          </a:p>
          <a:p>
            <a:pPr lvl="1" fontAlgn="base"/>
            <a:r>
              <a:rPr lang="en-US" sz="2800" dirty="0"/>
              <a:t>Understand the tradeoff between designing UIs for testability designing tests for UIs</a:t>
            </a:r>
          </a:p>
          <a:p>
            <a:pPr lvl="1" fontAlgn="base"/>
            <a:r>
              <a:rPr lang="en-US" sz="2800" dirty="0"/>
              <a:t>Be able to map the three core steps of a test (construct, act, check) to UI component testing</a:t>
            </a:r>
          </a:p>
          <a:p>
            <a:pPr lvl="1" fontAlgn="base"/>
            <a:r>
              <a:rPr lang="en-US" sz="2800" dirty="0"/>
              <a:t>Be able to write component-level test for React using Jest</a:t>
            </a:r>
            <a:endParaRPr lang="en-US" sz="3200"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24</a:t>
            </a:fld>
            <a:endParaRPr lang="en-US"/>
          </a:p>
        </p:txBody>
      </p:sp>
      <p:sp>
        <p:nvSpPr>
          <p:cNvPr id="4" name="TextBox 3">
            <a:extLst>
              <a:ext uri="{FF2B5EF4-FFF2-40B4-BE49-F238E27FC236}">
                <a16:creationId xmlns:a16="http://schemas.microsoft.com/office/drawing/2014/main" id="{5723A1C8-5F8E-F64D-8D86-2DA487055EC7}"/>
              </a:ext>
            </a:extLst>
          </p:cNvPr>
          <p:cNvSpPr txBox="1"/>
          <p:nvPr/>
        </p:nvSpPr>
        <p:spPr>
          <a:xfrm>
            <a:off x="3869635" y="3525078"/>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6439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6CC9-2706-7A4C-B08B-1A3B6D0596FA}"/>
              </a:ext>
            </a:extLst>
          </p:cNvPr>
          <p:cNvSpPr>
            <a:spLocks noGrp="1"/>
          </p:cNvSpPr>
          <p:nvPr>
            <p:ph type="title"/>
          </p:nvPr>
        </p:nvSpPr>
        <p:spPr/>
        <p:txBody>
          <a:bodyPr/>
          <a:lstStyle/>
          <a:p>
            <a:r>
              <a:rPr lang="en-US" dirty="0"/>
              <a:t>How do we test this TODO App?</a:t>
            </a:r>
          </a:p>
        </p:txBody>
      </p:sp>
      <p:sp>
        <p:nvSpPr>
          <p:cNvPr id="3" name="Content Placeholder 2">
            <a:extLst>
              <a:ext uri="{FF2B5EF4-FFF2-40B4-BE49-F238E27FC236}">
                <a16:creationId xmlns:a16="http://schemas.microsoft.com/office/drawing/2014/main" id="{810B3941-7FA6-2946-BBCA-B020214F146F}"/>
              </a:ext>
            </a:extLst>
          </p:cNvPr>
          <p:cNvSpPr>
            <a:spLocks noGrp="1"/>
          </p:cNvSpPr>
          <p:nvPr>
            <p:ph idx="1"/>
          </p:nvPr>
        </p:nvSpPr>
        <p:spPr>
          <a:xfrm>
            <a:off x="397567" y="1539916"/>
            <a:ext cx="6268278" cy="5165683"/>
          </a:xfrm>
        </p:spPr>
        <p:txBody>
          <a:bodyPr>
            <a:normAutofit fontScale="85000" lnSpcReduction="20000"/>
          </a:bodyPr>
          <a:lstStyle/>
          <a:p>
            <a:pPr marL="0" indent="0">
              <a:buNone/>
            </a:pPr>
            <a:r>
              <a:rPr lang="en-US" sz="1000" b="1" dirty="0">
                <a:solidFill>
                  <a:srgbClr val="000080"/>
                </a:solidFill>
                <a:latin typeface="Courier New" panose="02070309020205020404" pitchFamily="49" charset="0"/>
                <a:cs typeface="Courier New" panose="02070309020205020404" pitchFamily="49" charset="0"/>
              </a:rPr>
              <a:t>export const </a:t>
            </a:r>
            <a:r>
              <a:rPr lang="en-US" sz="1000" dirty="0" err="1">
                <a:latin typeface="Courier New" panose="02070309020205020404" pitchFamily="49" charset="0"/>
                <a:cs typeface="Courier New" panose="02070309020205020404" pitchFamily="49" charset="0"/>
              </a:rPr>
              <a:t>TodoApp</a:t>
            </a:r>
            <a:r>
              <a:rPr lang="en-US" sz="1000" dirty="0">
                <a:latin typeface="Courier New" panose="02070309020205020404" pitchFamily="49" charset="0"/>
                <a:cs typeface="Courier New" panose="02070309020205020404" pitchFamily="49" charset="0"/>
              </a:rPr>
              <a:t> = () =&gt;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const </a:t>
            </a:r>
            <a:r>
              <a:rPr lang="en-US" sz="1000" dirty="0">
                <a:latin typeface="Courier New" panose="02070309020205020404" pitchFamily="49" charset="0"/>
                <a:cs typeface="Courier New" panose="02070309020205020404" pitchFamily="49" charset="0"/>
              </a:rPr>
              <a:t>[</a:t>
            </a:r>
            <a:r>
              <a:rPr lang="en-US" sz="1000" dirty="0">
                <a:solidFill>
                  <a:srgbClr val="458383"/>
                </a:solidFill>
                <a:latin typeface="Courier New" panose="02070309020205020404" pitchFamily="49" charset="0"/>
                <a:cs typeface="Courier New" panose="02070309020205020404" pitchFamily="49" charset="0"/>
              </a:rPr>
              <a:t>items</a:t>
            </a:r>
            <a:r>
              <a:rPr lang="en-US" sz="1000" dirty="0">
                <a:latin typeface="Courier New" panose="02070309020205020404" pitchFamily="49" charset="0"/>
                <a:cs typeface="Courier New" panose="02070309020205020404" pitchFamily="49" charset="0"/>
              </a:rPr>
              <a:t>, </a:t>
            </a:r>
            <a:r>
              <a:rPr lang="en-US" sz="1000" dirty="0" err="1">
                <a:solidFill>
                  <a:srgbClr val="458383"/>
                </a:solidFill>
                <a:latin typeface="Courier New" panose="02070309020205020404" pitchFamily="49" charset="0"/>
                <a:cs typeface="Courier New" panose="02070309020205020404" pitchFamily="49" charset="0"/>
              </a:rPr>
              <a:t>setItems</a:t>
            </a:r>
            <a:r>
              <a:rPr lang="en-US" sz="1000" dirty="0">
                <a:latin typeface="Courier New" panose="02070309020205020404" pitchFamily="49" charset="0"/>
                <a:cs typeface="Courier New" panose="02070309020205020404" pitchFamily="49" charset="0"/>
              </a:rPr>
              <a:t>] = </a:t>
            </a:r>
            <a:r>
              <a:rPr lang="en-US" sz="1000" i="1" dirty="0" err="1">
                <a:latin typeface="Courier New" panose="02070309020205020404" pitchFamily="49" charset="0"/>
                <a:cs typeface="Courier New" panose="02070309020205020404" pitchFamily="49" charset="0"/>
              </a:rPr>
              <a:t>useState</a:t>
            </a:r>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TodoItem</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const </a:t>
            </a:r>
            <a:r>
              <a:rPr lang="en-US" sz="1000" dirty="0">
                <a:latin typeface="Courier New" panose="02070309020205020404" pitchFamily="49" charset="0"/>
                <a:cs typeface="Courier New" panose="02070309020205020404" pitchFamily="49" charset="0"/>
              </a:rPr>
              <a:t>{ </a:t>
            </a:r>
            <a:r>
              <a:rPr lang="en-US" sz="1000" dirty="0">
                <a:solidFill>
                  <a:srgbClr val="458383"/>
                </a:solidFill>
                <a:latin typeface="Courier New" panose="02070309020205020404" pitchFamily="49" charset="0"/>
                <a:cs typeface="Courier New" panose="02070309020205020404" pitchFamily="49" charset="0"/>
              </a:rPr>
              <a:t>register</a:t>
            </a:r>
            <a:r>
              <a:rPr lang="en-US" sz="1000" dirty="0">
                <a:latin typeface="Courier New" panose="02070309020205020404" pitchFamily="49" charset="0"/>
                <a:cs typeface="Courier New" panose="02070309020205020404" pitchFamily="49" charset="0"/>
              </a:rPr>
              <a:t>, </a:t>
            </a:r>
            <a:r>
              <a:rPr lang="en-US" sz="1000" dirty="0" err="1">
                <a:solidFill>
                  <a:srgbClr val="458383"/>
                </a:solidFill>
                <a:latin typeface="Courier New" panose="02070309020205020404" pitchFamily="49" charset="0"/>
                <a:cs typeface="Courier New" panose="02070309020205020404" pitchFamily="49" charset="0"/>
              </a:rPr>
              <a:t>handleSubmit</a:t>
            </a:r>
            <a:r>
              <a:rPr lang="en-US" sz="1000" dirty="0">
                <a:latin typeface="Courier New" panose="02070309020205020404" pitchFamily="49" charset="0"/>
                <a:cs typeface="Courier New" panose="02070309020205020404" pitchFamily="49" charset="0"/>
              </a:rPr>
              <a:t>, </a:t>
            </a:r>
            <a:r>
              <a:rPr lang="en-US" sz="1000" dirty="0">
                <a:solidFill>
                  <a:srgbClr val="458383"/>
                </a:solidFill>
                <a:latin typeface="Courier New" panose="02070309020205020404" pitchFamily="49" charset="0"/>
                <a:cs typeface="Courier New" panose="02070309020205020404" pitchFamily="49" charset="0"/>
              </a:rPr>
              <a:t>reset </a:t>
            </a:r>
            <a:r>
              <a:rPr lang="en-US" sz="1000" dirty="0">
                <a:latin typeface="Courier New" panose="02070309020205020404" pitchFamily="49" charset="0"/>
                <a:cs typeface="Courier New" panose="02070309020205020404" pitchFamily="49" charset="0"/>
              </a:rPr>
              <a:t>} = </a:t>
            </a:r>
            <a:r>
              <a:rPr lang="en-US" sz="1000" i="1" dirty="0" err="1">
                <a:latin typeface="Courier New" panose="02070309020205020404" pitchFamily="49" charset="0"/>
                <a:cs typeface="Courier New" panose="02070309020205020404" pitchFamily="49" charset="0"/>
              </a:rPr>
              <a:t>useForm</a:t>
            </a:r>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FormContents</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const </a:t>
            </a:r>
            <a:r>
              <a:rPr lang="en-US" sz="1000" dirty="0" err="1">
                <a:solidFill>
                  <a:srgbClr val="458383"/>
                </a:solidFill>
                <a:latin typeface="Courier New" panose="02070309020205020404" pitchFamily="49" charset="0"/>
                <a:cs typeface="Courier New" panose="02070309020205020404" pitchFamily="49" charset="0"/>
              </a:rPr>
              <a:t>addTodoItem</a:t>
            </a:r>
            <a:r>
              <a:rPr lang="en-US" sz="1000" dirty="0">
                <a:solidFill>
                  <a:srgbClr val="458383"/>
                </a:solidFill>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 </a:t>
            </a:r>
            <a:r>
              <a:rPr lang="en-US" sz="1000" i="1" dirty="0" err="1">
                <a:latin typeface="Courier New" panose="02070309020205020404" pitchFamily="49" charset="0"/>
                <a:cs typeface="Courier New" panose="02070309020205020404" pitchFamily="49" charset="0"/>
              </a:rPr>
              <a:t>useCallback</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(contents: </a:t>
            </a:r>
            <a:r>
              <a:rPr lang="en-US" sz="1000" dirty="0" err="1">
                <a:latin typeface="Courier New" panose="02070309020205020404" pitchFamily="49" charset="0"/>
                <a:cs typeface="Courier New" panose="02070309020205020404" pitchFamily="49" charset="0"/>
              </a:rPr>
              <a:t>FormContents</a:t>
            </a:r>
            <a:r>
              <a:rPr lang="en-US" sz="1000" dirty="0">
                <a:latin typeface="Courier New" panose="02070309020205020404" pitchFamily="49" charset="0"/>
                <a:cs typeface="Courier New" panose="02070309020205020404" pitchFamily="49" charset="0"/>
              </a:rPr>
              <a:t>) =&gt;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if </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contents.</a:t>
            </a:r>
            <a:r>
              <a:rPr lang="en-US" sz="1000" b="1" dirty="0" err="1">
                <a:solidFill>
                  <a:srgbClr val="660E7A"/>
                </a:solidFill>
                <a:latin typeface="Courier New" panose="02070309020205020404" pitchFamily="49" charset="0"/>
                <a:cs typeface="Courier New" panose="02070309020205020404" pitchFamily="49" charset="0"/>
              </a:rPr>
              <a:t>itemDesc</a:t>
            </a: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const </a:t>
            </a:r>
            <a:r>
              <a:rPr lang="en-US" sz="1000" dirty="0" err="1">
                <a:solidFill>
                  <a:srgbClr val="458383"/>
                </a:solidFill>
                <a:latin typeface="Courier New" panose="02070309020205020404" pitchFamily="49" charset="0"/>
                <a:cs typeface="Courier New" panose="02070309020205020404" pitchFamily="49" charset="0"/>
              </a:rPr>
              <a:t>newItem</a:t>
            </a:r>
            <a:r>
              <a:rPr lang="en-US" sz="1000" dirty="0">
                <a:solidFill>
                  <a:srgbClr val="458383"/>
                </a:solidFill>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 { </a:t>
            </a:r>
            <a:r>
              <a:rPr lang="en-US" sz="1000" b="1" dirty="0">
                <a:solidFill>
                  <a:srgbClr val="660E7A"/>
                </a:solidFill>
                <a:latin typeface="Courier New" panose="02070309020205020404" pitchFamily="49" charset="0"/>
                <a:cs typeface="Courier New" panose="02070309020205020404" pitchFamily="49" charset="0"/>
              </a:rPr>
              <a:t>title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contents.</a:t>
            </a:r>
            <a:r>
              <a:rPr lang="en-US" sz="1000" b="1" dirty="0" err="1">
                <a:solidFill>
                  <a:srgbClr val="660E7A"/>
                </a:solidFill>
                <a:latin typeface="Courier New" panose="02070309020205020404" pitchFamily="49" charset="0"/>
                <a:cs typeface="Courier New" panose="02070309020205020404" pitchFamily="49" charset="0"/>
              </a:rPr>
              <a:t>itemDesc</a:t>
            </a:r>
            <a:r>
              <a:rPr lang="en-US" sz="1000" dirty="0">
                <a:latin typeface="Courier New" panose="02070309020205020404" pitchFamily="49" charset="0"/>
                <a:cs typeface="Courier New" panose="02070309020205020404" pitchFamily="49" charset="0"/>
              </a:rPr>
              <a:t>, </a:t>
            </a:r>
            <a:r>
              <a:rPr lang="en-US" sz="1000" b="1" dirty="0">
                <a:solidFill>
                  <a:srgbClr val="660E7A"/>
                </a:solidFill>
                <a:latin typeface="Courier New" panose="02070309020205020404" pitchFamily="49" charset="0"/>
                <a:cs typeface="Courier New" panose="02070309020205020404" pitchFamily="49" charset="0"/>
              </a:rPr>
              <a:t>id</a:t>
            </a:r>
            <a:r>
              <a:rPr lang="en-US" sz="1000" dirty="0">
                <a:latin typeface="Courier New" panose="02070309020205020404" pitchFamily="49" charset="0"/>
                <a:cs typeface="Courier New" panose="02070309020205020404" pitchFamily="49" charset="0"/>
              </a:rPr>
              <a:t>: </a:t>
            </a:r>
            <a:r>
              <a:rPr lang="en-US" sz="1000" i="1" dirty="0" err="1">
                <a:latin typeface="Courier New" panose="02070309020205020404" pitchFamily="49" charset="0"/>
                <a:cs typeface="Courier New" panose="02070309020205020404" pitchFamily="49" charset="0"/>
              </a:rPr>
              <a:t>nanoid</a:t>
            </a: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dirty="0" err="1">
                <a:solidFill>
                  <a:srgbClr val="458383"/>
                </a:solidFill>
                <a:latin typeface="Courier New" panose="02070309020205020404" pitchFamily="49" charset="0"/>
                <a:cs typeface="Courier New" panose="02070309020205020404" pitchFamily="49" charset="0"/>
              </a:rPr>
              <a:t>setItems</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oldItems</a:t>
            </a:r>
            <a:r>
              <a:rPr lang="en-US" sz="1000" dirty="0">
                <a:latin typeface="Courier New" panose="02070309020205020404" pitchFamily="49" charset="0"/>
                <a:cs typeface="Courier New" panose="02070309020205020404" pitchFamily="49" charset="0"/>
              </a:rPr>
              <a:t>) =&gt; </a:t>
            </a:r>
            <a:r>
              <a:rPr lang="en-US" sz="1000" dirty="0" err="1">
                <a:latin typeface="Courier New" panose="02070309020205020404" pitchFamily="49" charset="0"/>
                <a:cs typeface="Courier New" panose="02070309020205020404" pitchFamily="49" charset="0"/>
              </a:rPr>
              <a:t>oldItems.</a:t>
            </a:r>
            <a:r>
              <a:rPr lang="en-US" sz="1000" dirty="0" err="1">
                <a:solidFill>
                  <a:srgbClr val="7A7A43"/>
                </a:solidFill>
                <a:latin typeface="Courier New" panose="02070309020205020404" pitchFamily="49" charset="0"/>
                <a:cs typeface="Courier New" panose="02070309020205020404" pitchFamily="49" charset="0"/>
              </a:rPr>
              <a:t>concat</a:t>
            </a:r>
            <a:r>
              <a:rPr lang="en-US" sz="1000" dirty="0">
                <a:latin typeface="Courier New" panose="02070309020205020404" pitchFamily="49" charset="0"/>
                <a:cs typeface="Courier New" panose="02070309020205020404" pitchFamily="49" charset="0"/>
              </a:rPr>
              <a:t>(</a:t>
            </a:r>
            <a:r>
              <a:rPr lang="en-US" sz="1000" dirty="0" err="1">
                <a:solidFill>
                  <a:srgbClr val="458383"/>
                </a:solidFill>
                <a:latin typeface="Courier New" panose="02070309020205020404" pitchFamily="49" charset="0"/>
                <a:cs typeface="Courier New" panose="02070309020205020404" pitchFamily="49" charset="0"/>
              </a:rPr>
              <a:t>newItem</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dirty="0">
                <a:solidFill>
                  <a:srgbClr val="458383"/>
                </a:solidFill>
                <a:latin typeface="Courier New" panose="02070309020205020404" pitchFamily="49" charset="0"/>
                <a:cs typeface="Courier New" panose="02070309020205020404" pitchFamily="49" charset="0"/>
              </a:rPr>
              <a:t>reset</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dirty="0" err="1">
                <a:solidFill>
                  <a:srgbClr val="458383"/>
                </a:solidFill>
                <a:latin typeface="Courier New" panose="02070309020205020404" pitchFamily="49" charset="0"/>
                <a:cs typeface="Courier New" panose="02070309020205020404" pitchFamily="49" charset="0"/>
              </a:rPr>
              <a:t>setItems</a:t>
            </a:r>
            <a:r>
              <a:rPr lang="en-US" sz="1000" dirty="0">
                <a:latin typeface="Courier New" panose="02070309020205020404" pitchFamily="49" charset="0"/>
                <a:cs typeface="Courier New" panose="02070309020205020404" pitchFamily="49" charset="0"/>
              </a:rPr>
              <a:t>, </a:t>
            </a:r>
            <a:r>
              <a:rPr lang="en-US" sz="1000" dirty="0">
                <a:solidFill>
                  <a:srgbClr val="458383"/>
                </a:solidFill>
                <a:latin typeface="Courier New" panose="02070309020205020404" pitchFamily="49" charset="0"/>
                <a:cs typeface="Courier New" panose="02070309020205020404" pitchFamily="49" charset="0"/>
              </a:rPr>
              <a:t>reset</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const </a:t>
            </a:r>
            <a:r>
              <a:rPr lang="en-US" sz="1000" dirty="0" err="1">
                <a:solidFill>
                  <a:srgbClr val="458383"/>
                </a:solidFill>
                <a:latin typeface="Courier New" panose="02070309020205020404" pitchFamily="49" charset="0"/>
                <a:cs typeface="Courier New" panose="02070309020205020404" pitchFamily="49" charset="0"/>
              </a:rPr>
              <a:t>onSubmit</a:t>
            </a:r>
            <a:r>
              <a:rPr lang="en-US" sz="1000" dirty="0">
                <a:solidFill>
                  <a:srgbClr val="458383"/>
                </a:solidFill>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 </a:t>
            </a:r>
            <a:r>
              <a:rPr lang="en-US" sz="1000" dirty="0" err="1">
                <a:solidFill>
                  <a:srgbClr val="458383"/>
                </a:solidFill>
                <a:latin typeface="Courier New" panose="02070309020205020404" pitchFamily="49" charset="0"/>
                <a:cs typeface="Courier New" panose="02070309020205020404" pitchFamily="49" charset="0"/>
              </a:rPr>
              <a:t>handleSubmit</a:t>
            </a:r>
            <a:r>
              <a:rPr lang="en-US" sz="1000" dirty="0">
                <a:latin typeface="Courier New" panose="02070309020205020404" pitchFamily="49" charset="0"/>
                <a:cs typeface="Courier New" panose="02070309020205020404" pitchFamily="49" charset="0"/>
              </a:rPr>
              <a:t>(</a:t>
            </a:r>
            <a:r>
              <a:rPr lang="en-US" sz="1000" dirty="0" err="1">
                <a:solidFill>
                  <a:srgbClr val="458383"/>
                </a:solidFill>
                <a:latin typeface="Courier New" panose="02070309020205020404" pitchFamily="49" charset="0"/>
                <a:cs typeface="Courier New" panose="02070309020205020404" pitchFamily="49" charset="0"/>
              </a:rPr>
              <a:t>addTodoItem</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return </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err="1">
                <a:solidFill>
                  <a:srgbClr val="000080"/>
                </a:solidFill>
                <a:latin typeface="Courier New" panose="02070309020205020404" pitchFamily="49" charset="0"/>
                <a:cs typeface="Courier New" panose="02070309020205020404" pitchFamily="49" charset="0"/>
              </a:rPr>
              <a:t>VStack</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Heading</a:t>
            </a:r>
            <a:r>
              <a:rPr lang="en-US" sz="1000" dirty="0">
                <a:latin typeface="Courier New" panose="02070309020205020404" pitchFamily="49" charset="0"/>
                <a:cs typeface="Courier New" panose="02070309020205020404" pitchFamily="49" charset="0"/>
              </a:rPr>
              <a:t>&gt;TODO List&lt;/</a:t>
            </a:r>
            <a:r>
              <a:rPr lang="en-US" sz="1000" b="1" dirty="0">
                <a:solidFill>
                  <a:srgbClr val="000080"/>
                </a:solidFill>
                <a:latin typeface="Courier New" panose="02070309020205020404" pitchFamily="49" charset="0"/>
                <a:cs typeface="Courier New" panose="02070309020205020404" pitchFamily="49" charset="0"/>
              </a:rPr>
              <a:t>Heading</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Box</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Button </a:t>
            </a:r>
            <a:r>
              <a:rPr lang="en-US" sz="1000" b="1" dirty="0">
                <a:solidFill>
                  <a:srgbClr val="0000FF"/>
                </a:solidFill>
                <a:latin typeface="Courier New" panose="02070309020205020404" pitchFamily="49" charset="0"/>
                <a:cs typeface="Courier New" panose="02070309020205020404" pitchFamily="49" charset="0"/>
              </a:rPr>
              <a:t>color</a:t>
            </a:r>
            <a:r>
              <a:rPr lang="en-US" sz="1000" b="1" dirty="0">
                <a:solidFill>
                  <a:srgbClr val="008000"/>
                </a:solidFill>
                <a:latin typeface="Courier New" panose="02070309020205020404" pitchFamily="49" charset="0"/>
                <a:cs typeface="Courier New" panose="02070309020205020404" pitchFamily="49" charset="0"/>
              </a:rPr>
              <a:t>="red" </a:t>
            </a:r>
            <a:r>
              <a:rPr lang="en-US" sz="1000" b="1" dirty="0">
                <a:solidFill>
                  <a:srgbClr val="0000FF"/>
                </a:solidFill>
                <a:latin typeface="Courier New" panose="02070309020205020404" pitchFamily="49" charset="0"/>
                <a:cs typeface="Courier New" panose="02070309020205020404" pitchFamily="49" charset="0"/>
              </a:rPr>
              <a:t>data-</a:t>
            </a:r>
            <a:r>
              <a:rPr lang="en-US" sz="1000" b="1" dirty="0" err="1">
                <a:solidFill>
                  <a:srgbClr val="0000FF"/>
                </a:solidFill>
                <a:latin typeface="Courier New" panose="02070309020205020404" pitchFamily="49" charset="0"/>
                <a:cs typeface="Courier New" panose="02070309020205020404" pitchFamily="49" charset="0"/>
              </a:rPr>
              <a:t>testid</a:t>
            </a:r>
            <a:r>
              <a:rPr lang="en-US" sz="1000" b="1" dirty="0">
                <a:solidFill>
                  <a:srgbClr val="008000"/>
                </a:solidFill>
                <a:latin typeface="Courier New" panose="02070309020205020404" pitchFamily="49" charset="0"/>
                <a:cs typeface="Courier New" panose="02070309020205020404" pitchFamily="49" charset="0"/>
              </a:rPr>
              <a:t>="</a:t>
            </a:r>
            <a:r>
              <a:rPr lang="en-US" sz="1000" b="1" dirty="0" err="1">
                <a:solidFill>
                  <a:srgbClr val="008000"/>
                </a:solidFill>
                <a:latin typeface="Courier New" panose="02070309020205020404" pitchFamily="49" charset="0"/>
                <a:cs typeface="Courier New" panose="02070309020205020404" pitchFamily="49" charset="0"/>
              </a:rPr>
              <a:t>deleteAllButton</a:t>
            </a:r>
            <a:r>
              <a:rPr lang="en-US" sz="1000" b="1" dirty="0">
                <a:solidFill>
                  <a:srgbClr val="008000"/>
                </a:solidFill>
                <a:latin typeface="Courier New" panose="02070309020205020404" pitchFamily="49" charset="0"/>
                <a:cs typeface="Courier New" panose="02070309020205020404" pitchFamily="49" charset="0"/>
              </a:rPr>
              <a:t>" </a:t>
            </a:r>
            <a:r>
              <a:rPr lang="en-US" sz="1000" b="1" dirty="0" err="1">
                <a:solidFill>
                  <a:srgbClr val="0000FF"/>
                </a:solidFill>
                <a:latin typeface="Courier New" panose="02070309020205020404" pitchFamily="49" charset="0"/>
                <a:cs typeface="Courier New" panose="02070309020205020404" pitchFamily="49" charset="0"/>
              </a:rPr>
              <a:t>onClick</a:t>
            </a:r>
            <a:r>
              <a:rPr lang="en-US" sz="1000" b="1" dirty="0">
                <a:solidFill>
                  <a:srgbClr val="008000"/>
                </a:solidFill>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deleteAllItems</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Delete all items</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Button</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Box</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form </a:t>
            </a:r>
            <a:r>
              <a:rPr lang="en-US" sz="1000" b="1" dirty="0" err="1">
                <a:solidFill>
                  <a:srgbClr val="0000FF"/>
                </a:solidFill>
                <a:latin typeface="Courier New" panose="02070309020205020404" pitchFamily="49" charset="0"/>
                <a:cs typeface="Courier New" panose="02070309020205020404" pitchFamily="49" charset="0"/>
              </a:rPr>
              <a:t>onSubmit</a:t>
            </a:r>
            <a:r>
              <a:rPr lang="en-US" sz="1000" b="1" dirty="0">
                <a:solidFill>
                  <a:srgbClr val="008000"/>
                </a:solidFill>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onSubmit</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err="1">
                <a:solidFill>
                  <a:srgbClr val="000080"/>
                </a:solidFill>
                <a:latin typeface="Courier New" panose="02070309020205020404" pitchFamily="49" charset="0"/>
                <a:cs typeface="Courier New" panose="02070309020205020404" pitchFamily="49" charset="0"/>
              </a:rPr>
              <a:t>FormControl</a:t>
            </a:r>
            <a:r>
              <a:rPr lang="en-US" sz="1000" b="1" dirty="0">
                <a:solidFill>
                  <a:srgbClr val="000080"/>
                </a:solidFill>
                <a:latin typeface="Courier New" panose="02070309020205020404" pitchFamily="49" charset="0"/>
                <a:cs typeface="Courier New" panose="02070309020205020404" pitchFamily="49" charset="0"/>
              </a:rPr>
              <a:t> </a:t>
            </a:r>
            <a:r>
              <a:rPr lang="en-US" sz="1000" b="1" dirty="0" err="1">
                <a:solidFill>
                  <a:srgbClr val="0000FF"/>
                </a:solidFill>
                <a:latin typeface="Courier New" panose="02070309020205020404" pitchFamily="49" charset="0"/>
                <a:cs typeface="Courier New" panose="02070309020205020404" pitchFamily="49" charset="0"/>
              </a:rPr>
              <a:t>isRequired</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err="1">
                <a:solidFill>
                  <a:srgbClr val="000080"/>
                </a:solidFill>
                <a:latin typeface="Courier New" panose="02070309020205020404" pitchFamily="49" charset="0"/>
                <a:cs typeface="Courier New" panose="02070309020205020404" pitchFamily="49" charset="0"/>
              </a:rPr>
              <a:t>FormLabel</a:t>
            </a:r>
            <a:r>
              <a:rPr lang="en-US" sz="1000" dirty="0">
                <a:latin typeface="Courier New" panose="02070309020205020404" pitchFamily="49" charset="0"/>
                <a:cs typeface="Courier New" panose="02070309020205020404" pitchFamily="49" charset="0"/>
              </a:rPr>
              <a:t>&gt;TODO item:&lt;/</a:t>
            </a:r>
            <a:r>
              <a:rPr lang="en-US" sz="1000" b="1" dirty="0" err="1">
                <a:solidFill>
                  <a:srgbClr val="000080"/>
                </a:solidFill>
                <a:latin typeface="Courier New" panose="02070309020205020404" pitchFamily="49" charset="0"/>
                <a:cs typeface="Courier New" panose="02070309020205020404" pitchFamily="49" charset="0"/>
              </a:rPr>
              <a:t>FormLabel</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Input</a:t>
            </a:r>
            <a:br>
              <a:rPr lang="en-US" sz="1000" b="1" dirty="0">
                <a:solidFill>
                  <a:srgbClr val="000080"/>
                </a:solidFill>
                <a:latin typeface="Courier New" panose="02070309020205020404" pitchFamily="49" charset="0"/>
                <a:cs typeface="Courier New" panose="02070309020205020404" pitchFamily="49" charset="0"/>
              </a:rPr>
            </a:br>
            <a:r>
              <a:rPr lang="en-US" sz="1000" b="1" dirty="0">
                <a:solidFill>
                  <a:srgbClr val="00008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placeholder</a:t>
            </a:r>
            <a:r>
              <a:rPr lang="en-US" sz="1000" b="1" dirty="0">
                <a:solidFill>
                  <a:srgbClr val="008000"/>
                </a:solidFill>
                <a:latin typeface="Courier New" panose="02070309020205020404" pitchFamily="49" charset="0"/>
                <a:cs typeface="Courier New" panose="02070309020205020404" pitchFamily="49" charset="0"/>
              </a:rPr>
              <a:t>="Put TODO description here"</a:t>
            </a:r>
            <a:br>
              <a:rPr lang="en-US" sz="1000" b="1" dirty="0">
                <a:solidFill>
                  <a:srgbClr val="008000"/>
                </a:solidFill>
                <a:latin typeface="Courier New" panose="02070309020205020404" pitchFamily="49" charset="0"/>
                <a:cs typeface="Courier New" panose="02070309020205020404" pitchFamily="49" charset="0"/>
              </a:rPr>
            </a:br>
            <a:r>
              <a:rPr lang="en-US" sz="1000" b="1" dirty="0">
                <a:solidFill>
                  <a:srgbClr val="008000"/>
                </a:solidFill>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{...register(</a:t>
            </a:r>
            <a:r>
              <a:rPr lang="en-US" sz="1000" b="1" dirty="0">
                <a:solidFill>
                  <a:srgbClr val="008000"/>
                </a:solidFill>
                <a:latin typeface="Courier New" panose="02070309020205020404" pitchFamily="49" charset="0"/>
                <a:cs typeface="Courier New" panose="02070309020205020404" pitchFamily="49" charset="0"/>
              </a:rPr>
              <a:t>"</a:t>
            </a:r>
            <a:r>
              <a:rPr lang="en-US" sz="1000" b="1" dirty="0" err="1">
                <a:solidFill>
                  <a:srgbClr val="008000"/>
                </a:solidFill>
                <a:latin typeface="Courier New" panose="02070309020205020404" pitchFamily="49" charset="0"/>
                <a:cs typeface="Courier New" panose="02070309020205020404" pitchFamily="49" charset="0"/>
              </a:rPr>
              <a:t>itemDesc</a:t>
            </a:r>
            <a:r>
              <a:rPr lang="en-US" sz="1000" b="1" dirty="0">
                <a:solidFill>
                  <a:srgbClr val="008000"/>
                </a:solidFill>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err="1">
                <a:solidFill>
                  <a:srgbClr val="000080"/>
                </a:solidFill>
                <a:latin typeface="Courier New" panose="02070309020205020404" pitchFamily="49" charset="0"/>
                <a:cs typeface="Courier New" panose="02070309020205020404" pitchFamily="49" charset="0"/>
              </a:rPr>
              <a:t>FormControl</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Button </a:t>
            </a:r>
            <a:r>
              <a:rPr lang="en-US" sz="1000" b="1" dirty="0">
                <a:solidFill>
                  <a:srgbClr val="0000FF"/>
                </a:solidFill>
                <a:latin typeface="Courier New" panose="02070309020205020404" pitchFamily="49" charset="0"/>
                <a:cs typeface="Courier New" panose="02070309020205020404" pitchFamily="49" charset="0"/>
              </a:rPr>
              <a:t>type</a:t>
            </a:r>
            <a:r>
              <a:rPr lang="en-US" sz="1000" b="1" dirty="0">
                <a:solidFill>
                  <a:srgbClr val="008000"/>
                </a:solidFill>
                <a:latin typeface="Courier New" panose="02070309020205020404" pitchFamily="49" charset="0"/>
                <a:cs typeface="Courier New" panose="02070309020205020404" pitchFamily="49" charset="0"/>
              </a:rPr>
              <a:t>="submit"</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Add TODO item</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Button</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form</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items.map</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theItem</a:t>
            </a:r>
            <a:r>
              <a:rPr lang="en-US" sz="1000" dirty="0">
                <a:latin typeface="Courier New" panose="02070309020205020404" pitchFamily="49" charset="0"/>
                <a:cs typeface="Courier New" panose="02070309020205020404" pitchFamily="49" charset="0"/>
              </a:rPr>
              <a:t>) =&gt;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err="1">
                <a:solidFill>
                  <a:srgbClr val="000080"/>
                </a:solidFill>
                <a:latin typeface="Courier New" panose="02070309020205020404" pitchFamily="49" charset="0"/>
                <a:cs typeface="Courier New" panose="02070309020205020404" pitchFamily="49" charset="0"/>
              </a:rPr>
              <a:t>TodoItemComponent</a:t>
            </a:r>
            <a:br>
              <a:rPr lang="en-US" sz="1000" b="1" dirty="0">
                <a:solidFill>
                  <a:srgbClr val="000080"/>
                </a:solidFill>
                <a:latin typeface="Courier New" panose="02070309020205020404" pitchFamily="49" charset="0"/>
                <a:cs typeface="Courier New" panose="02070309020205020404" pitchFamily="49" charset="0"/>
              </a:rPr>
            </a:br>
            <a:r>
              <a:rPr lang="en-US" sz="1000" b="1" dirty="0">
                <a:solidFill>
                  <a:srgbClr val="00008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item</a:t>
            </a:r>
            <a:r>
              <a:rPr lang="en-US" sz="1000" b="1" dirty="0">
                <a:solidFill>
                  <a:srgbClr val="008000"/>
                </a:solidFill>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theItem</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key</a:t>
            </a:r>
            <a:r>
              <a:rPr lang="en-US" sz="1000" b="1" dirty="0">
                <a:solidFill>
                  <a:srgbClr val="008000"/>
                </a:solidFill>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theItem.id</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err="1">
                <a:solidFill>
                  <a:srgbClr val="0000FF"/>
                </a:solidFill>
                <a:latin typeface="Courier New" panose="02070309020205020404" pitchFamily="49" charset="0"/>
                <a:cs typeface="Courier New" panose="02070309020205020404" pitchFamily="49" charset="0"/>
              </a:rPr>
              <a:t>deleteItem</a:t>
            </a:r>
            <a:r>
              <a:rPr lang="en-US" sz="1000" b="1" dirty="0">
                <a:solidFill>
                  <a:srgbClr val="008000"/>
                </a:solidFill>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 =&gt;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setItems</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oldItems</a:t>
            </a:r>
            <a:r>
              <a:rPr lang="en-US" sz="1000" dirty="0">
                <a:latin typeface="Courier New" panose="02070309020205020404" pitchFamily="49" charset="0"/>
                <a:cs typeface="Courier New" panose="02070309020205020404" pitchFamily="49" charset="0"/>
              </a:rPr>
              <a:t>) =&gt; </a:t>
            </a:r>
            <a:r>
              <a:rPr lang="en-US" sz="1000" dirty="0" err="1">
                <a:latin typeface="Courier New" panose="02070309020205020404" pitchFamily="49" charset="0"/>
                <a:cs typeface="Courier New" panose="02070309020205020404" pitchFamily="49" charset="0"/>
              </a:rPr>
              <a:t>oldItems.filter</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i</a:t>
            </a:r>
            <a:r>
              <a:rPr lang="en-US" sz="1000" dirty="0">
                <a:latin typeface="Courier New" panose="02070309020205020404" pitchFamily="49" charset="0"/>
                <a:cs typeface="Courier New" panose="02070309020205020404" pitchFamily="49" charset="0"/>
              </a:rPr>
              <a:t>) =&gt; </a:t>
            </a:r>
            <a:r>
              <a:rPr lang="en-US" sz="1000" dirty="0" err="1">
                <a:latin typeface="Courier New" panose="02070309020205020404" pitchFamily="49" charset="0"/>
                <a:cs typeface="Courier New" panose="02070309020205020404" pitchFamily="49" charset="0"/>
              </a:rPr>
              <a:t>i</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theItem</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err="1">
                <a:solidFill>
                  <a:srgbClr val="000080"/>
                </a:solidFill>
                <a:latin typeface="Courier New" panose="02070309020205020404" pitchFamily="49" charset="0"/>
                <a:cs typeface="Courier New" panose="02070309020205020404" pitchFamily="49" charset="0"/>
              </a:rPr>
              <a:t>VStack</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endParaRPr lang="en-US" sz="10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410FCFA6-036F-9E41-9983-060A844F53D8}"/>
              </a:ext>
            </a:extLst>
          </p:cNvPr>
          <p:cNvSpPr>
            <a:spLocks noGrp="1"/>
          </p:cNvSpPr>
          <p:nvPr>
            <p:ph type="sldNum" sz="quarter" idx="12"/>
          </p:nvPr>
        </p:nvSpPr>
        <p:spPr/>
        <p:txBody>
          <a:bodyPr/>
          <a:lstStyle/>
          <a:p>
            <a:fld id="{20F37917-FD3A-4669-9018-DA04BCDD3D75}" type="slidenum">
              <a:rPr lang="en-US" smtClean="0"/>
              <a:t>3</a:t>
            </a:fld>
            <a:endParaRPr lang="en-US"/>
          </a:p>
        </p:txBody>
      </p:sp>
      <p:pic>
        <p:nvPicPr>
          <p:cNvPr id="5" name="Picture 4">
            <a:extLst>
              <a:ext uri="{FF2B5EF4-FFF2-40B4-BE49-F238E27FC236}">
                <a16:creationId xmlns:a16="http://schemas.microsoft.com/office/drawing/2014/main" id="{5E0AA920-3BB3-DD49-8E35-E40F7F6BAF26}"/>
              </a:ext>
            </a:extLst>
          </p:cNvPr>
          <p:cNvPicPr>
            <a:picLocks noChangeAspect="1"/>
          </p:cNvPicPr>
          <p:nvPr/>
        </p:nvPicPr>
        <p:blipFill>
          <a:blip r:embed="rId3"/>
          <a:stretch>
            <a:fillRect/>
          </a:stretch>
        </p:blipFill>
        <p:spPr>
          <a:xfrm>
            <a:off x="5976731" y="955261"/>
            <a:ext cx="6450850" cy="5902739"/>
          </a:xfrm>
          <a:prstGeom prst="rect">
            <a:avLst/>
          </a:prstGeom>
        </p:spPr>
      </p:pic>
    </p:spTree>
    <p:extLst>
      <p:ext uri="{BB962C8B-B14F-4D97-AF65-F5344CB8AC3E}">
        <p14:creationId xmlns:p14="http://schemas.microsoft.com/office/powerpoint/2010/main" val="394276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6CC9-2706-7A4C-B08B-1A3B6D0596FA}"/>
              </a:ext>
            </a:extLst>
          </p:cNvPr>
          <p:cNvSpPr>
            <a:spLocks noGrp="1"/>
          </p:cNvSpPr>
          <p:nvPr>
            <p:ph type="title"/>
          </p:nvPr>
        </p:nvSpPr>
        <p:spPr/>
        <p:txBody>
          <a:bodyPr/>
          <a:lstStyle/>
          <a:p>
            <a:r>
              <a:rPr lang="en-US" dirty="0"/>
              <a:t>Record/Replay Tools Enable Browser-Based Testing</a:t>
            </a:r>
          </a:p>
        </p:txBody>
      </p:sp>
      <p:sp>
        <p:nvSpPr>
          <p:cNvPr id="4" name="Slide Number Placeholder 3">
            <a:extLst>
              <a:ext uri="{FF2B5EF4-FFF2-40B4-BE49-F238E27FC236}">
                <a16:creationId xmlns:a16="http://schemas.microsoft.com/office/drawing/2014/main" id="{410FCFA6-036F-9E41-9983-060A844F53D8}"/>
              </a:ext>
            </a:extLst>
          </p:cNvPr>
          <p:cNvSpPr>
            <a:spLocks noGrp="1"/>
          </p:cNvSpPr>
          <p:nvPr>
            <p:ph type="sldNum" sz="quarter" idx="12"/>
          </p:nvPr>
        </p:nvSpPr>
        <p:spPr/>
        <p:txBody>
          <a:bodyPr/>
          <a:lstStyle/>
          <a:p>
            <a:fld id="{20F37917-FD3A-4669-9018-DA04BCDD3D75}" type="slidenum">
              <a:rPr lang="en-US" smtClean="0"/>
              <a:t>4</a:t>
            </a:fld>
            <a:endParaRPr lang="en-US"/>
          </a:p>
        </p:txBody>
      </p:sp>
      <p:pic>
        <p:nvPicPr>
          <p:cNvPr id="5" name="Picture 4">
            <a:extLst>
              <a:ext uri="{FF2B5EF4-FFF2-40B4-BE49-F238E27FC236}">
                <a16:creationId xmlns:a16="http://schemas.microsoft.com/office/drawing/2014/main" id="{5E0AA920-3BB3-DD49-8E35-E40F7F6BAF26}"/>
              </a:ext>
            </a:extLst>
          </p:cNvPr>
          <p:cNvPicPr>
            <a:picLocks noChangeAspect="1"/>
          </p:cNvPicPr>
          <p:nvPr/>
        </p:nvPicPr>
        <p:blipFill>
          <a:blip r:embed="rId3"/>
          <a:stretch>
            <a:fillRect/>
          </a:stretch>
        </p:blipFill>
        <p:spPr>
          <a:xfrm>
            <a:off x="5976731" y="955261"/>
            <a:ext cx="6450850" cy="5902739"/>
          </a:xfrm>
          <a:prstGeom prst="rect">
            <a:avLst/>
          </a:prstGeom>
        </p:spPr>
      </p:pic>
      <p:sp>
        <p:nvSpPr>
          <p:cNvPr id="7" name="Content Placeholder 6">
            <a:extLst>
              <a:ext uri="{FF2B5EF4-FFF2-40B4-BE49-F238E27FC236}">
                <a16:creationId xmlns:a16="http://schemas.microsoft.com/office/drawing/2014/main" id="{C4B969D4-3CCF-FC45-8B65-1DB5BE8DA41B}"/>
              </a:ext>
            </a:extLst>
          </p:cNvPr>
          <p:cNvSpPr>
            <a:spLocks noGrp="1"/>
          </p:cNvSpPr>
          <p:nvPr>
            <p:ph idx="1"/>
          </p:nvPr>
        </p:nvSpPr>
        <p:spPr>
          <a:xfrm>
            <a:off x="838200" y="1500159"/>
            <a:ext cx="5695122" cy="4847631"/>
          </a:xfrm>
        </p:spPr>
        <p:txBody>
          <a:bodyPr>
            <a:normAutofit/>
          </a:bodyPr>
          <a:lstStyle/>
          <a:p>
            <a:r>
              <a:rPr lang="en-US" dirty="0"/>
              <a:t>Tools like Selenium automate testing apps in the browser by recording interactions, replaying them, checking that result visually matches</a:t>
            </a:r>
          </a:p>
          <a:p>
            <a:r>
              <a:rPr lang="en-US" dirty="0"/>
              <a:t>Strengths of this approach:</a:t>
            </a:r>
          </a:p>
          <a:p>
            <a:pPr lvl="1"/>
            <a:r>
              <a:rPr lang="en-US" dirty="0"/>
              <a:t>“Easy”</a:t>
            </a:r>
          </a:p>
          <a:p>
            <a:pPr lvl="1"/>
            <a:r>
              <a:rPr lang="en-US" dirty="0"/>
              <a:t>End-to-end</a:t>
            </a:r>
          </a:p>
          <a:p>
            <a:r>
              <a:rPr lang="en-US" dirty="0"/>
              <a:t>Weaknesses of this approach:</a:t>
            </a:r>
          </a:p>
          <a:p>
            <a:pPr lvl="1"/>
            <a:r>
              <a:rPr lang="en-US" dirty="0"/>
              <a:t>Brittle – tests break when UI changes</a:t>
            </a:r>
          </a:p>
          <a:p>
            <a:pPr lvl="1"/>
            <a:r>
              <a:rPr lang="en-US" dirty="0"/>
              <a:t>Impossible to unit-test</a:t>
            </a:r>
          </a:p>
          <a:p>
            <a:pPr lvl="1"/>
            <a:r>
              <a:rPr lang="en-US" dirty="0"/>
              <a:t>Slow</a:t>
            </a:r>
          </a:p>
        </p:txBody>
      </p:sp>
    </p:spTree>
    <p:extLst>
      <p:ext uri="{BB962C8B-B14F-4D97-AF65-F5344CB8AC3E}">
        <p14:creationId xmlns:p14="http://schemas.microsoft.com/office/powerpoint/2010/main" val="24858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7A55-85ED-6847-8213-FDD3EAE63515}"/>
              </a:ext>
            </a:extLst>
          </p:cNvPr>
          <p:cNvSpPr>
            <a:spLocks noGrp="1"/>
          </p:cNvSpPr>
          <p:nvPr>
            <p:ph type="title"/>
          </p:nvPr>
        </p:nvSpPr>
        <p:spPr/>
        <p:txBody>
          <a:bodyPr/>
          <a:lstStyle/>
          <a:p>
            <a:r>
              <a:rPr lang="en-US" dirty="0"/>
              <a:t>Write UI component tests just like any other test</a:t>
            </a:r>
          </a:p>
        </p:txBody>
      </p:sp>
      <p:sp>
        <p:nvSpPr>
          <p:cNvPr id="3" name="Content Placeholder 2">
            <a:extLst>
              <a:ext uri="{FF2B5EF4-FFF2-40B4-BE49-F238E27FC236}">
                <a16:creationId xmlns:a16="http://schemas.microsoft.com/office/drawing/2014/main" id="{07018B7A-093F-084F-8266-16ED63DB37E4}"/>
              </a:ext>
            </a:extLst>
          </p:cNvPr>
          <p:cNvSpPr>
            <a:spLocks noGrp="1"/>
          </p:cNvSpPr>
          <p:nvPr>
            <p:ph idx="1"/>
          </p:nvPr>
        </p:nvSpPr>
        <p:spPr>
          <a:xfrm>
            <a:off x="838200" y="1500160"/>
            <a:ext cx="7887346" cy="527423"/>
          </a:xfrm>
        </p:spPr>
        <p:txBody>
          <a:bodyPr/>
          <a:lstStyle/>
          <a:p>
            <a:pPr marL="0" indent="0">
              <a:buNone/>
            </a:pPr>
            <a:r>
              <a:rPr lang="en-US" i="1" dirty="0"/>
              <a:t>Follow the generic testing model from Lesson 5.1:</a:t>
            </a:r>
          </a:p>
        </p:txBody>
      </p:sp>
      <p:sp>
        <p:nvSpPr>
          <p:cNvPr id="4" name="Slide Number Placeholder 3">
            <a:extLst>
              <a:ext uri="{FF2B5EF4-FFF2-40B4-BE49-F238E27FC236}">
                <a16:creationId xmlns:a16="http://schemas.microsoft.com/office/drawing/2014/main" id="{231EE7E8-D7B6-9241-9013-5F1EEF1A6697}"/>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5" name="Content Placeholder 2">
            <a:extLst>
              <a:ext uri="{FF2B5EF4-FFF2-40B4-BE49-F238E27FC236}">
                <a16:creationId xmlns:a16="http://schemas.microsoft.com/office/drawing/2014/main" id="{8DB3EE52-6962-1E46-9437-6EF8DC4EDB75}"/>
              </a:ext>
            </a:extLst>
          </p:cNvPr>
          <p:cNvSpPr txBox="1">
            <a:spLocks/>
          </p:cNvSpPr>
          <p:nvPr/>
        </p:nvSpPr>
        <p:spPr>
          <a:xfrm>
            <a:off x="858079" y="2023621"/>
            <a:ext cx="7887346" cy="3992866"/>
          </a:xfrm>
          <a:prstGeom prst="rect">
            <a:avLst/>
          </a:prstGeom>
          <a:ln w="28575">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Construct the situation:</a:t>
            </a:r>
          </a:p>
          <a:p>
            <a:pPr lvl="1"/>
            <a:r>
              <a:rPr lang="en-US" dirty="0"/>
              <a:t>Set up SUT to get the state ready</a:t>
            </a:r>
          </a:p>
          <a:p>
            <a:pPr lvl="1"/>
            <a:r>
              <a:rPr lang="en-US" dirty="0"/>
              <a:t>[Optional: Prepare collaborators]</a:t>
            </a:r>
          </a:p>
          <a:p>
            <a:r>
              <a:rPr lang="en-US" dirty="0"/>
              <a:t>Apply the operation inputs.</a:t>
            </a:r>
          </a:p>
          <a:p>
            <a:r>
              <a:rPr lang="en-US" dirty="0"/>
              <a:t>Check the outputs, verify the state change, handle the behavior</a:t>
            </a:r>
          </a:p>
          <a:p>
            <a:pPr lvl="1"/>
            <a:r>
              <a:rPr lang="en-US" dirty="0"/>
              <a:t>Handle exceptions,</a:t>
            </a:r>
          </a:p>
          <a:p>
            <a:pPr lvl="1"/>
            <a:r>
              <a:rPr lang="en-US" dirty="0"/>
              <a:t>Time-Out to handle nontermination,</a:t>
            </a:r>
          </a:p>
          <a:p>
            <a:pPr lvl="1"/>
            <a:r>
              <a:rPr lang="en-US" dirty="0"/>
              <a:t>Post-check with collaborators.</a:t>
            </a:r>
          </a:p>
        </p:txBody>
      </p:sp>
      <p:sp>
        <p:nvSpPr>
          <p:cNvPr id="7" name="TextBox 6">
            <a:extLst>
              <a:ext uri="{FF2B5EF4-FFF2-40B4-BE49-F238E27FC236}">
                <a16:creationId xmlns:a16="http://schemas.microsoft.com/office/drawing/2014/main" id="{4030CF9D-3EA6-6045-9813-C5F16BE0F974}"/>
              </a:ext>
            </a:extLst>
          </p:cNvPr>
          <p:cNvSpPr txBox="1"/>
          <p:nvPr/>
        </p:nvSpPr>
        <p:spPr>
          <a:xfrm>
            <a:off x="8998226" y="1961322"/>
            <a:ext cx="2372139" cy="68911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1: Render component into a testing DOM tree</a:t>
            </a:r>
          </a:p>
        </p:txBody>
      </p:sp>
      <p:sp>
        <p:nvSpPr>
          <p:cNvPr id="8" name="TextBox 7">
            <a:extLst>
              <a:ext uri="{FF2B5EF4-FFF2-40B4-BE49-F238E27FC236}">
                <a16:creationId xmlns:a16="http://schemas.microsoft.com/office/drawing/2014/main" id="{B83FF5A7-D811-1C44-A565-01D3F1BCDF28}"/>
              </a:ext>
            </a:extLst>
          </p:cNvPr>
          <p:cNvSpPr txBox="1"/>
          <p:nvPr/>
        </p:nvSpPr>
        <p:spPr>
          <a:xfrm>
            <a:off x="8965096" y="3240155"/>
            <a:ext cx="2372139" cy="68911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2: Interact with the rendered component</a:t>
            </a:r>
          </a:p>
        </p:txBody>
      </p:sp>
      <p:sp>
        <p:nvSpPr>
          <p:cNvPr id="9" name="TextBox 8">
            <a:extLst>
              <a:ext uri="{FF2B5EF4-FFF2-40B4-BE49-F238E27FC236}">
                <a16:creationId xmlns:a16="http://schemas.microsoft.com/office/drawing/2014/main" id="{1FF062E6-BEF6-E94E-B3D2-5D2C94FC8AAF}"/>
              </a:ext>
            </a:extLst>
          </p:cNvPr>
          <p:cNvSpPr txBox="1"/>
          <p:nvPr/>
        </p:nvSpPr>
        <p:spPr>
          <a:xfrm>
            <a:off x="8971722" y="4134677"/>
            <a:ext cx="2372139" cy="68911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3: Check the rendered result</a:t>
            </a:r>
          </a:p>
        </p:txBody>
      </p:sp>
      <p:cxnSp>
        <p:nvCxnSpPr>
          <p:cNvPr id="11" name="Straight Arrow Connector 10">
            <a:extLst>
              <a:ext uri="{FF2B5EF4-FFF2-40B4-BE49-F238E27FC236}">
                <a16:creationId xmlns:a16="http://schemas.microsoft.com/office/drawing/2014/main" id="{63DEF436-B1D9-4A4A-A310-F792E57D6E46}"/>
              </a:ext>
            </a:extLst>
          </p:cNvPr>
          <p:cNvCxnSpPr>
            <a:cxnSpLocks/>
          </p:cNvCxnSpPr>
          <p:nvPr/>
        </p:nvCxnSpPr>
        <p:spPr>
          <a:xfrm flipH="1">
            <a:off x="4744278" y="2266122"/>
            <a:ext cx="4214192"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988DF54-290E-1B42-A148-FD994C7A54E0}"/>
              </a:ext>
            </a:extLst>
          </p:cNvPr>
          <p:cNvCxnSpPr>
            <a:cxnSpLocks/>
            <a:stCxn id="8" idx="1"/>
          </p:cNvCxnSpPr>
          <p:nvPr/>
        </p:nvCxnSpPr>
        <p:spPr>
          <a:xfrm flipH="1">
            <a:off x="5294243" y="3584712"/>
            <a:ext cx="3670853" cy="1"/>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49DEE80-F674-2F4D-94A1-EB0B88132A91}"/>
              </a:ext>
            </a:extLst>
          </p:cNvPr>
          <p:cNvCxnSpPr>
            <a:cxnSpLocks/>
          </p:cNvCxnSpPr>
          <p:nvPr/>
        </p:nvCxnSpPr>
        <p:spPr>
          <a:xfrm flipH="1">
            <a:off x="4764156" y="4459356"/>
            <a:ext cx="4214192"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84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688C-8FF8-9846-903F-23856DAEA5A1}"/>
              </a:ext>
            </a:extLst>
          </p:cNvPr>
          <p:cNvSpPr>
            <a:spLocks noGrp="1"/>
          </p:cNvSpPr>
          <p:nvPr>
            <p:ph type="title"/>
          </p:nvPr>
        </p:nvSpPr>
        <p:spPr/>
        <p:txBody>
          <a:bodyPr/>
          <a:lstStyle/>
          <a:p>
            <a:r>
              <a:rPr lang="en-US" dirty="0"/>
              <a:t>UI Testing Libraries make Component Tests Lightweight</a:t>
            </a:r>
          </a:p>
        </p:txBody>
      </p:sp>
      <p:sp>
        <p:nvSpPr>
          <p:cNvPr id="3" name="Content Placeholder 2">
            <a:extLst>
              <a:ext uri="{FF2B5EF4-FFF2-40B4-BE49-F238E27FC236}">
                <a16:creationId xmlns:a16="http://schemas.microsoft.com/office/drawing/2014/main" id="{992BA59C-0575-A144-84B6-BC53BE6BA3F6}"/>
              </a:ext>
            </a:extLst>
          </p:cNvPr>
          <p:cNvSpPr>
            <a:spLocks noGrp="1"/>
          </p:cNvSpPr>
          <p:nvPr>
            <p:ph idx="1"/>
          </p:nvPr>
        </p:nvSpPr>
        <p:spPr/>
        <p:txBody>
          <a:bodyPr/>
          <a:lstStyle/>
          <a:p>
            <a:r>
              <a:rPr lang="en-US" dirty="0"/>
              <a:t>Render components into a “virtual DOM”</a:t>
            </a:r>
          </a:p>
          <a:p>
            <a:pPr lvl="1"/>
            <a:r>
              <a:rPr lang="en-US" dirty="0"/>
              <a:t>Just like browser would, but no browser</a:t>
            </a:r>
          </a:p>
          <a:p>
            <a:r>
              <a:rPr lang="en-US" dirty="0"/>
              <a:t>Interact with components by “firing events” like a user would</a:t>
            </a:r>
          </a:p>
          <a:p>
            <a:pPr lvl="1"/>
            <a:r>
              <a:rPr lang="en-US" dirty="0"/>
              <a:t>Click, enter text, etc. on DOM nodes, just like a user would in a browser</a:t>
            </a:r>
          </a:p>
          <a:p>
            <a:r>
              <a:rPr lang="en-US" dirty="0"/>
              <a:t>Inspect components that are rendered</a:t>
            </a:r>
          </a:p>
          <a:p>
            <a:pPr lvl="1"/>
            <a:r>
              <a:rPr lang="en-US" dirty="0"/>
              <a:t>Tests specify how to “find” a component in that virtual DOM</a:t>
            </a:r>
          </a:p>
        </p:txBody>
      </p:sp>
      <p:sp>
        <p:nvSpPr>
          <p:cNvPr id="4" name="Slide Number Placeholder 3">
            <a:extLst>
              <a:ext uri="{FF2B5EF4-FFF2-40B4-BE49-F238E27FC236}">
                <a16:creationId xmlns:a16="http://schemas.microsoft.com/office/drawing/2014/main" id="{ABB6AA7A-A2CD-4845-A04D-101823A1406C}"/>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1026" name="Picture 2">
            <a:extLst>
              <a:ext uri="{FF2B5EF4-FFF2-40B4-BE49-F238E27FC236}">
                <a16:creationId xmlns:a16="http://schemas.microsoft.com/office/drawing/2014/main" id="{190E9D83-D452-6747-9128-2B982F792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6522" y="2192130"/>
            <a:ext cx="2230783" cy="2230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70D8776-C2F8-354E-B512-34F82EECB63B}"/>
              </a:ext>
            </a:extLst>
          </p:cNvPr>
          <p:cNvSpPr txBox="1"/>
          <p:nvPr/>
        </p:nvSpPr>
        <p:spPr>
          <a:xfrm>
            <a:off x="8587408" y="4705387"/>
            <a:ext cx="3604591" cy="1200329"/>
          </a:xfrm>
          <a:prstGeom prst="rect">
            <a:avLst/>
          </a:prstGeom>
          <a:solidFill>
            <a:schemeClr val="accent2">
              <a:lumMod val="20000"/>
              <a:lumOff val="80000"/>
            </a:schemeClr>
          </a:solid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dirty="0">
                <a:solidFill>
                  <a:schemeClr val="tx1"/>
                </a:solidFill>
              </a:rPr>
              <a:t>“Testing Library”</a:t>
            </a:r>
          </a:p>
          <a:p>
            <a:pPr algn="ctr"/>
            <a:r>
              <a:rPr lang="en-US" dirty="0">
                <a:solidFill>
                  <a:schemeClr val="tx1"/>
                </a:solidFill>
                <a:hlinkClick r:id="rId3"/>
              </a:rPr>
              <a:t>https://testing-library.com</a:t>
            </a:r>
            <a:r>
              <a:rPr lang="en-US" dirty="0">
                <a:solidFill>
                  <a:schemeClr val="tx1"/>
                </a:solidFill>
              </a:rPr>
              <a:t> </a:t>
            </a:r>
          </a:p>
          <a:p>
            <a:pPr algn="ctr"/>
            <a:r>
              <a:rPr lang="en-US" dirty="0">
                <a:solidFill>
                  <a:schemeClr val="tx1"/>
                </a:solidFill>
              </a:rPr>
              <a:t>Compatible with many UI libraries and many testing frameworks</a:t>
            </a:r>
          </a:p>
        </p:txBody>
      </p:sp>
    </p:spTree>
    <p:extLst>
      <p:ext uri="{BB962C8B-B14F-4D97-AF65-F5344CB8AC3E}">
        <p14:creationId xmlns:p14="http://schemas.microsoft.com/office/powerpoint/2010/main" val="420669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E4C4-1B0F-1746-BA3B-B426BE59CEDF}"/>
              </a:ext>
            </a:extLst>
          </p:cNvPr>
          <p:cNvSpPr>
            <a:spLocks noGrp="1"/>
          </p:cNvSpPr>
          <p:nvPr>
            <p:ph type="title"/>
          </p:nvPr>
        </p:nvSpPr>
        <p:spPr/>
        <p:txBody>
          <a:bodyPr/>
          <a:lstStyle/>
          <a:p>
            <a:r>
              <a:rPr lang="en-US" dirty="0"/>
              <a:t>Rendering Components in Virtual DOM</a:t>
            </a:r>
          </a:p>
        </p:txBody>
      </p:sp>
      <p:sp>
        <p:nvSpPr>
          <p:cNvPr id="3" name="Content Placeholder 2">
            <a:extLst>
              <a:ext uri="{FF2B5EF4-FFF2-40B4-BE49-F238E27FC236}">
                <a16:creationId xmlns:a16="http://schemas.microsoft.com/office/drawing/2014/main" id="{59860227-F0CA-BB40-A2C1-FF2FFFDBC911}"/>
              </a:ext>
            </a:extLst>
          </p:cNvPr>
          <p:cNvSpPr>
            <a:spLocks noGrp="1"/>
          </p:cNvSpPr>
          <p:nvPr>
            <p:ph idx="1"/>
          </p:nvPr>
        </p:nvSpPr>
        <p:spPr>
          <a:xfrm>
            <a:off x="838200" y="3233530"/>
            <a:ext cx="7887346" cy="2617968"/>
          </a:xfrm>
        </p:spPr>
        <p:txBody>
          <a:bodyPr>
            <a:normAutofit lnSpcReduction="10000"/>
          </a:bodyPr>
          <a:lstStyle/>
          <a:p>
            <a:r>
              <a:rPr lang="en-US" dirty="0"/>
              <a:t>The </a:t>
            </a:r>
            <a:r>
              <a:rPr lang="en-US" i="1" dirty="0"/>
              <a:t>render </a:t>
            </a:r>
            <a:r>
              <a:rPr lang="en-US" dirty="0"/>
              <a:t>function prepares our component for testing:</a:t>
            </a:r>
          </a:p>
          <a:p>
            <a:pPr lvl="1"/>
            <a:r>
              <a:rPr lang="en-US" dirty="0"/>
              <a:t>Creates a virtual DOM</a:t>
            </a:r>
          </a:p>
          <a:p>
            <a:pPr lvl="1"/>
            <a:r>
              <a:rPr lang="en-US" dirty="0"/>
              <a:t>Instantiates our component, mounts it in DOM</a:t>
            </a:r>
          </a:p>
          <a:p>
            <a:pPr lvl="1"/>
            <a:r>
              <a:rPr lang="en-US" dirty="0"/>
              <a:t>Mocks all behavior of the core of React</a:t>
            </a:r>
          </a:p>
          <a:p>
            <a:pPr lvl="1"/>
            <a:r>
              <a:rPr lang="en-US" dirty="0"/>
              <a:t>We use the </a:t>
            </a:r>
            <a:r>
              <a:rPr lang="en-US" i="1" dirty="0" err="1"/>
              <a:t>RenderResult</a:t>
            </a:r>
            <a:r>
              <a:rPr lang="en-US" dirty="0"/>
              <a:t> returned by </a:t>
            </a:r>
            <a:r>
              <a:rPr lang="en-US" i="1" dirty="0"/>
              <a:t>render</a:t>
            </a:r>
            <a:r>
              <a:rPr lang="en-US" dirty="0"/>
              <a:t> to interact with the component</a:t>
            </a:r>
          </a:p>
        </p:txBody>
      </p:sp>
      <p:sp>
        <p:nvSpPr>
          <p:cNvPr id="4" name="Slide Number Placeholder 3">
            <a:extLst>
              <a:ext uri="{FF2B5EF4-FFF2-40B4-BE49-F238E27FC236}">
                <a16:creationId xmlns:a16="http://schemas.microsoft.com/office/drawing/2014/main" id="{122E4192-C4CE-BD46-82D0-62E44A79CD6E}"/>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9" name="TextBox 8">
            <a:extLst>
              <a:ext uri="{FF2B5EF4-FFF2-40B4-BE49-F238E27FC236}">
                <a16:creationId xmlns:a16="http://schemas.microsoft.com/office/drawing/2014/main" id="{0CA95465-9B21-8848-ACE3-EB5B0AF6D12A}"/>
              </a:ext>
            </a:extLst>
          </p:cNvPr>
          <p:cNvSpPr txBox="1"/>
          <p:nvPr/>
        </p:nvSpPr>
        <p:spPr>
          <a:xfrm>
            <a:off x="2928729" y="1696352"/>
            <a:ext cx="6665843" cy="120032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rgbClr val="00006D"/>
                </a:solidFill>
                <a:latin typeface="Courier" pitchFamily="2" charset="0"/>
              </a:rPr>
              <a:t>let </a:t>
            </a:r>
            <a:r>
              <a:rPr lang="en-US" dirty="0" err="1">
                <a:solidFill>
                  <a:srgbClr val="377170"/>
                </a:solidFill>
                <a:latin typeface="Courier" pitchFamily="2" charset="0"/>
              </a:rPr>
              <a:t>renderedComponent</a:t>
            </a:r>
            <a:r>
              <a:rPr lang="en-US" dirty="0">
                <a:solidFill>
                  <a:srgbClr val="000000"/>
                </a:solidFill>
                <a:latin typeface="Courier" pitchFamily="2" charset="0"/>
              </a:rPr>
              <a:t>: </a:t>
            </a:r>
            <a:r>
              <a:rPr lang="en-US" dirty="0" err="1">
                <a:solidFill>
                  <a:srgbClr val="000000"/>
                </a:solidFill>
                <a:latin typeface="Courier" pitchFamily="2" charset="0"/>
              </a:rPr>
              <a:t>RenderResult</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i="1" dirty="0" err="1">
                <a:solidFill>
                  <a:srgbClr val="520067"/>
                </a:solidFill>
                <a:latin typeface="Courier" pitchFamily="2" charset="0"/>
              </a:rPr>
              <a:t>beforeEach</a:t>
            </a:r>
            <a:r>
              <a:rPr lang="en-US" dirty="0">
                <a:solidFill>
                  <a:srgbClr val="000000"/>
                </a:solidFill>
                <a:latin typeface="Courier" pitchFamily="2" charset="0"/>
              </a:rPr>
              <a:t>(() =&gt; {</a:t>
            </a:r>
            <a:endParaRPr lang="en-US" dirty="0">
              <a:solidFill>
                <a:srgbClr val="520067"/>
              </a:solidFill>
              <a:latin typeface="Courier" pitchFamily="2" charset="0"/>
            </a:endParaRPr>
          </a:p>
          <a:p>
            <a:r>
              <a:rPr lang="en-US" dirty="0">
                <a:solidFill>
                  <a:srgbClr val="000000"/>
                </a:solidFill>
                <a:latin typeface="Courier" pitchFamily="2" charset="0"/>
              </a:rPr>
              <a:t>  </a:t>
            </a:r>
            <a:r>
              <a:rPr lang="en-US" dirty="0" err="1">
                <a:solidFill>
                  <a:srgbClr val="377170"/>
                </a:solidFill>
                <a:latin typeface="Courier" pitchFamily="2" charset="0"/>
              </a:rPr>
              <a:t>renderedComponent</a:t>
            </a:r>
            <a:r>
              <a:rPr lang="en-US" dirty="0">
                <a:solidFill>
                  <a:srgbClr val="377170"/>
                </a:solidFill>
                <a:latin typeface="Courier" pitchFamily="2" charset="0"/>
              </a:rPr>
              <a:t> </a:t>
            </a:r>
            <a:r>
              <a:rPr lang="en-US" dirty="0">
                <a:solidFill>
                  <a:srgbClr val="000000"/>
                </a:solidFill>
                <a:latin typeface="Courier" pitchFamily="2" charset="0"/>
              </a:rPr>
              <a:t>= render(&lt;</a:t>
            </a:r>
            <a:r>
              <a:rPr lang="en-US" b="1" dirty="0" err="1">
                <a:solidFill>
                  <a:srgbClr val="00006D"/>
                </a:solidFill>
                <a:latin typeface="Courier" pitchFamily="2" charset="0"/>
              </a:rPr>
              <a:t>TodoApp</a:t>
            </a:r>
            <a:r>
              <a:rPr lang="en-US" b="1" dirty="0">
                <a:solidFill>
                  <a:srgbClr val="00006D"/>
                </a:solidFill>
                <a:latin typeface="Courier" pitchFamily="2" charset="0"/>
              </a:rPr>
              <a:t> </a:t>
            </a:r>
            <a:r>
              <a:rPr lang="en-US" dirty="0">
                <a:solidFill>
                  <a:srgbClr val="000000"/>
                </a:solidFill>
                <a:latin typeface="Courier" pitchFamily="2" charset="0"/>
              </a:rPr>
              <a:t>/&gt;);</a:t>
            </a:r>
          </a:p>
          <a:p>
            <a:r>
              <a:rPr lang="en-US" dirty="0">
                <a:solidFill>
                  <a:srgbClr val="000000"/>
                </a:solidFill>
                <a:latin typeface="Courier" pitchFamily="2" charset="0"/>
              </a:rPr>
              <a:t>});</a:t>
            </a:r>
            <a:endParaRPr lang="en-US" dirty="0">
              <a:solidFill>
                <a:srgbClr val="377170"/>
              </a:solidFill>
              <a:latin typeface="Courier" pitchFamily="2" charset="0"/>
            </a:endParaRPr>
          </a:p>
        </p:txBody>
      </p:sp>
      <p:sp>
        <p:nvSpPr>
          <p:cNvPr id="10" name="TextBox 9">
            <a:extLst>
              <a:ext uri="{FF2B5EF4-FFF2-40B4-BE49-F238E27FC236}">
                <a16:creationId xmlns:a16="http://schemas.microsoft.com/office/drawing/2014/main" id="{1096BC4B-3733-0B4D-8FD9-F0101039A151}"/>
              </a:ext>
            </a:extLst>
          </p:cNvPr>
          <p:cNvSpPr txBox="1"/>
          <p:nvPr/>
        </p:nvSpPr>
        <p:spPr>
          <a:xfrm>
            <a:off x="3299791" y="6228522"/>
            <a:ext cx="6237028"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solidFill>
                  <a:schemeClr val="tx1"/>
                </a:solidFill>
                <a:hlinkClick r:id="rId3"/>
              </a:rPr>
              <a:t>https://testing-library.com/docs/react-testing-library/api#render</a:t>
            </a:r>
            <a:endParaRPr lang="en-US" dirty="0">
              <a:solidFill>
                <a:schemeClr val="tx1"/>
              </a:solidFill>
            </a:endParaRPr>
          </a:p>
        </p:txBody>
      </p:sp>
    </p:spTree>
    <p:extLst>
      <p:ext uri="{BB962C8B-B14F-4D97-AF65-F5344CB8AC3E}">
        <p14:creationId xmlns:p14="http://schemas.microsoft.com/office/powerpoint/2010/main" val="188441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E4C4-1B0F-1746-BA3B-B426BE59CEDF}"/>
              </a:ext>
            </a:extLst>
          </p:cNvPr>
          <p:cNvSpPr>
            <a:spLocks noGrp="1"/>
          </p:cNvSpPr>
          <p:nvPr>
            <p:ph type="title"/>
          </p:nvPr>
        </p:nvSpPr>
        <p:spPr/>
        <p:txBody>
          <a:bodyPr/>
          <a:lstStyle/>
          <a:p>
            <a:r>
              <a:rPr lang="en-US" dirty="0"/>
              <a:t>Inspecting Rendered Components: </a:t>
            </a:r>
            <a:r>
              <a:rPr lang="en-US" dirty="0" err="1"/>
              <a:t>TestIDs</a:t>
            </a:r>
            <a:endParaRPr lang="en-US" dirty="0"/>
          </a:p>
        </p:txBody>
      </p:sp>
      <p:sp>
        <p:nvSpPr>
          <p:cNvPr id="3" name="Content Placeholder 2">
            <a:extLst>
              <a:ext uri="{FF2B5EF4-FFF2-40B4-BE49-F238E27FC236}">
                <a16:creationId xmlns:a16="http://schemas.microsoft.com/office/drawing/2014/main" id="{59860227-F0CA-BB40-A2C1-FF2FFFDBC911}"/>
              </a:ext>
            </a:extLst>
          </p:cNvPr>
          <p:cNvSpPr>
            <a:spLocks noGrp="1"/>
          </p:cNvSpPr>
          <p:nvPr>
            <p:ph idx="1"/>
          </p:nvPr>
        </p:nvSpPr>
        <p:spPr>
          <a:xfrm>
            <a:off x="1036399" y="4616550"/>
            <a:ext cx="10151554" cy="1058109"/>
          </a:xfrm>
        </p:spPr>
        <p:txBody>
          <a:bodyPr>
            <a:normAutofit/>
          </a:bodyPr>
          <a:lstStyle/>
          <a:p>
            <a:pPr marL="0" indent="0">
              <a:buNone/>
            </a:pPr>
            <a:r>
              <a:rPr lang="en-US" dirty="0"/>
              <a:t>First approach to inspect rendered components: add </a:t>
            </a:r>
            <a:r>
              <a:rPr lang="en-US" dirty="0">
                <a:latin typeface="Courier New" panose="02070309020205020404" pitchFamily="49" charset="0"/>
                <a:cs typeface="Courier New" panose="02070309020205020404" pitchFamily="49" charset="0"/>
              </a:rPr>
              <a:t>data-</a:t>
            </a:r>
            <a:r>
              <a:rPr lang="en-US" dirty="0" err="1">
                <a:latin typeface="Courier New" panose="02070309020205020404" pitchFamily="49" charset="0"/>
                <a:cs typeface="Courier New" panose="02070309020205020404" pitchFamily="49" charset="0"/>
              </a:rPr>
              <a:t>testid</a:t>
            </a:r>
            <a:r>
              <a:rPr lang="en-US" dirty="0">
                <a:latin typeface="Courier New" panose="02070309020205020404" pitchFamily="49" charset="0"/>
                <a:cs typeface="Courier New" panose="02070309020205020404" pitchFamily="49" charset="0"/>
              </a:rPr>
              <a:t> </a:t>
            </a:r>
            <a:r>
              <a:rPr lang="en-US" dirty="0"/>
              <a:t>to component, use </a:t>
            </a:r>
            <a:r>
              <a:rPr lang="en-US" dirty="0" err="1">
                <a:latin typeface="Courier New" panose="02070309020205020404" pitchFamily="49" charset="0"/>
                <a:cs typeface="Courier New" panose="02070309020205020404" pitchFamily="49" charset="0"/>
              </a:rPr>
              <a:t>getByTestId</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122E4192-C4CE-BD46-82D0-62E44A79CD6E}"/>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9" name="TextBox 8">
            <a:extLst>
              <a:ext uri="{FF2B5EF4-FFF2-40B4-BE49-F238E27FC236}">
                <a16:creationId xmlns:a16="http://schemas.microsoft.com/office/drawing/2014/main" id="{0CA95465-9B21-8848-ACE3-EB5B0AF6D12A}"/>
              </a:ext>
            </a:extLst>
          </p:cNvPr>
          <p:cNvSpPr txBox="1"/>
          <p:nvPr/>
        </p:nvSpPr>
        <p:spPr>
          <a:xfrm>
            <a:off x="954156" y="2797646"/>
            <a:ext cx="10296939" cy="1477328"/>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rgbClr val="00006D"/>
                </a:solidFill>
                <a:latin typeface="Courier" pitchFamily="2" charset="0"/>
              </a:rPr>
              <a:t>let </a:t>
            </a:r>
            <a:r>
              <a:rPr lang="en-US" dirty="0" err="1">
                <a:solidFill>
                  <a:srgbClr val="377170"/>
                </a:solidFill>
                <a:latin typeface="Courier" pitchFamily="2" charset="0"/>
              </a:rPr>
              <a:t>renderedComponent</a:t>
            </a:r>
            <a:r>
              <a:rPr lang="en-US" dirty="0">
                <a:solidFill>
                  <a:srgbClr val="000000"/>
                </a:solidFill>
                <a:latin typeface="Courier" pitchFamily="2" charset="0"/>
              </a:rPr>
              <a:t>: </a:t>
            </a:r>
            <a:r>
              <a:rPr lang="en-US" dirty="0" err="1">
                <a:solidFill>
                  <a:srgbClr val="000000"/>
                </a:solidFill>
                <a:latin typeface="Courier" pitchFamily="2" charset="0"/>
              </a:rPr>
              <a:t>RenderResult</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i="1" dirty="0" err="1">
                <a:solidFill>
                  <a:srgbClr val="520067"/>
                </a:solidFill>
                <a:latin typeface="Courier" pitchFamily="2" charset="0"/>
              </a:rPr>
              <a:t>beforeEach</a:t>
            </a:r>
            <a:r>
              <a:rPr lang="en-US" dirty="0">
                <a:solidFill>
                  <a:srgbClr val="000000"/>
                </a:solidFill>
                <a:latin typeface="Courier" pitchFamily="2" charset="0"/>
              </a:rPr>
              <a:t>(() =&gt; {</a:t>
            </a:r>
            <a:endParaRPr lang="en-US" dirty="0">
              <a:solidFill>
                <a:srgbClr val="520067"/>
              </a:solidFill>
              <a:latin typeface="Courier" pitchFamily="2" charset="0"/>
            </a:endParaRPr>
          </a:p>
          <a:p>
            <a:r>
              <a:rPr lang="en-US" dirty="0">
                <a:solidFill>
                  <a:srgbClr val="000000"/>
                </a:solidFill>
                <a:latin typeface="Courier" pitchFamily="2" charset="0"/>
              </a:rPr>
              <a:t>  </a:t>
            </a:r>
            <a:r>
              <a:rPr lang="en-US" dirty="0" err="1">
                <a:solidFill>
                  <a:srgbClr val="377170"/>
                </a:solidFill>
                <a:latin typeface="Courier" pitchFamily="2" charset="0"/>
              </a:rPr>
              <a:t>renderedComponent</a:t>
            </a:r>
            <a:r>
              <a:rPr lang="en-US" dirty="0">
                <a:solidFill>
                  <a:srgbClr val="377170"/>
                </a:solidFill>
                <a:latin typeface="Courier" pitchFamily="2" charset="0"/>
              </a:rPr>
              <a:t> </a:t>
            </a:r>
            <a:r>
              <a:rPr lang="en-US" dirty="0">
                <a:solidFill>
                  <a:srgbClr val="000000"/>
                </a:solidFill>
                <a:latin typeface="Courier" pitchFamily="2" charset="0"/>
              </a:rPr>
              <a:t>= render(&lt;</a:t>
            </a:r>
            <a:r>
              <a:rPr lang="en-US" b="1" dirty="0" err="1">
                <a:solidFill>
                  <a:srgbClr val="00006D"/>
                </a:solidFill>
                <a:latin typeface="Courier" pitchFamily="2" charset="0"/>
              </a:rPr>
              <a:t>TodoApp</a:t>
            </a:r>
            <a:r>
              <a:rPr lang="en-US" b="1" dirty="0">
                <a:solidFill>
                  <a:srgbClr val="00006D"/>
                </a:solidFill>
                <a:latin typeface="Courier" pitchFamily="2" charset="0"/>
              </a:rPr>
              <a:t> </a:t>
            </a:r>
            <a:r>
              <a:rPr lang="en-US" dirty="0">
                <a:solidFill>
                  <a:srgbClr val="000000"/>
                </a:solidFill>
                <a:latin typeface="Courier" pitchFamily="2" charset="0"/>
              </a:rPr>
              <a:t>/&gt;);</a:t>
            </a:r>
            <a:br>
              <a:rPr lang="en-US" dirty="0">
                <a:solidFill>
                  <a:srgbClr val="000000"/>
                </a:solidFill>
                <a:latin typeface="Courier" pitchFamily="2" charset="0"/>
              </a:rPr>
            </a:br>
            <a:r>
              <a:rPr lang="en-US" dirty="0">
                <a:solidFill>
                  <a:srgbClr val="000000"/>
                </a:solidFill>
                <a:latin typeface="Courier" pitchFamily="2" charset="0"/>
              </a:rPr>
              <a:t>  </a:t>
            </a:r>
            <a:r>
              <a:rPr lang="en-US" b="1" dirty="0">
                <a:solidFill>
                  <a:srgbClr val="00006D"/>
                </a:solidFill>
                <a:latin typeface="Courier" pitchFamily="2" charset="0"/>
              </a:rPr>
              <a:t>let </a:t>
            </a:r>
            <a:r>
              <a:rPr lang="en-US" dirty="0" err="1">
                <a:solidFill>
                  <a:srgbClr val="377170"/>
                </a:solidFill>
                <a:latin typeface="Courier" pitchFamily="2" charset="0"/>
              </a:rPr>
              <a:t>deleteAllButton</a:t>
            </a:r>
            <a:r>
              <a:rPr lang="en-US" dirty="0">
                <a:solidFill>
                  <a:srgbClr val="377170"/>
                </a:solidFill>
                <a:latin typeface="Courier" pitchFamily="2" charset="0"/>
              </a:rPr>
              <a:t> </a:t>
            </a:r>
            <a:r>
              <a:rPr lang="en-US" dirty="0">
                <a:solidFill>
                  <a:srgbClr val="000000"/>
                </a:solidFill>
                <a:latin typeface="Courier" pitchFamily="2" charset="0"/>
              </a:rPr>
              <a:t>= </a:t>
            </a:r>
            <a:r>
              <a:rPr lang="en-US" dirty="0" err="1">
                <a:solidFill>
                  <a:srgbClr val="377170"/>
                </a:solidFill>
                <a:latin typeface="Courier" pitchFamily="2" charset="0"/>
              </a:rPr>
              <a:t>renderedComponent</a:t>
            </a:r>
            <a:r>
              <a:rPr lang="en-US" dirty="0" err="1">
                <a:solidFill>
                  <a:srgbClr val="000000"/>
                </a:solidFill>
                <a:latin typeface="Courier" pitchFamily="2" charset="0"/>
              </a:rPr>
              <a:t>.</a:t>
            </a:r>
            <a:r>
              <a:rPr lang="en-US" i="1" dirty="0" err="1">
                <a:solidFill>
                  <a:srgbClr val="000000"/>
                </a:solidFill>
                <a:latin typeface="Courier" pitchFamily="2" charset="0"/>
              </a:rPr>
              <a:t>getByTestId</a:t>
            </a:r>
            <a:r>
              <a:rPr lang="en-US" dirty="0">
                <a:solidFill>
                  <a:srgbClr val="000000"/>
                </a:solidFill>
                <a:latin typeface="Courier" pitchFamily="2" charset="0"/>
              </a:rPr>
              <a:t>(</a:t>
            </a:r>
            <a:r>
              <a:rPr lang="en-US" b="1" dirty="0">
                <a:solidFill>
                  <a:srgbClr val="0F7003"/>
                </a:solidFill>
                <a:latin typeface="Courier" pitchFamily="2" charset="0"/>
              </a:rPr>
              <a:t>"</a:t>
            </a:r>
            <a:r>
              <a:rPr lang="en-US" b="1" dirty="0" err="1">
                <a:solidFill>
                  <a:srgbClr val="0F7003"/>
                </a:solidFill>
                <a:latin typeface="Courier" pitchFamily="2" charset="0"/>
              </a:rPr>
              <a:t>deleteAllButton</a:t>
            </a:r>
            <a:r>
              <a:rPr lang="en-US" b="1" dirty="0">
                <a:solidFill>
                  <a:srgbClr val="0F7003"/>
                </a:solidFill>
                <a:latin typeface="Courier" pitchFamily="2" charset="0"/>
              </a:rPr>
              <a:t>"</a:t>
            </a:r>
            <a:r>
              <a:rPr lang="en-US" dirty="0">
                <a:solidFill>
                  <a:srgbClr val="000000"/>
                </a:solidFill>
                <a:latin typeface="Courier" pitchFamily="2" charset="0"/>
              </a:rPr>
              <a:t>)</a:t>
            </a:r>
          </a:p>
          <a:p>
            <a:r>
              <a:rPr lang="en-US" dirty="0">
                <a:solidFill>
                  <a:srgbClr val="000000"/>
                </a:solidFill>
                <a:latin typeface="Courier" pitchFamily="2" charset="0"/>
              </a:rPr>
              <a:t>});</a:t>
            </a:r>
            <a:endParaRPr lang="en-US" dirty="0">
              <a:solidFill>
                <a:srgbClr val="377170"/>
              </a:solidFill>
              <a:latin typeface="Courier" pitchFamily="2" charset="0"/>
            </a:endParaRPr>
          </a:p>
        </p:txBody>
      </p:sp>
      <p:sp>
        <p:nvSpPr>
          <p:cNvPr id="5" name="TextBox 4">
            <a:extLst>
              <a:ext uri="{FF2B5EF4-FFF2-40B4-BE49-F238E27FC236}">
                <a16:creationId xmlns:a16="http://schemas.microsoft.com/office/drawing/2014/main" id="{CE771E15-049E-6942-BE3E-F2FC00001643}"/>
              </a:ext>
            </a:extLst>
          </p:cNvPr>
          <p:cNvSpPr txBox="1"/>
          <p:nvPr/>
        </p:nvSpPr>
        <p:spPr>
          <a:xfrm>
            <a:off x="927652" y="1657886"/>
            <a:ext cx="10524035" cy="923330"/>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solidFill>
                  <a:srgbClr val="000000"/>
                </a:solidFill>
                <a:latin typeface="Courier" pitchFamily="2" charset="0"/>
              </a:rPr>
              <a:t>&lt;</a:t>
            </a:r>
            <a:r>
              <a:rPr lang="en-US" b="1" dirty="0">
                <a:solidFill>
                  <a:srgbClr val="00006D"/>
                </a:solidFill>
                <a:latin typeface="Courier" pitchFamily="2" charset="0"/>
              </a:rPr>
              <a:t>Button </a:t>
            </a:r>
            <a:r>
              <a:rPr lang="en-US" b="1" dirty="0">
                <a:solidFill>
                  <a:srgbClr val="0000FE"/>
                </a:solidFill>
                <a:latin typeface="Courier" pitchFamily="2" charset="0"/>
              </a:rPr>
              <a:t>color</a:t>
            </a:r>
            <a:r>
              <a:rPr lang="en-US" b="1" dirty="0">
                <a:solidFill>
                  <a:srgbClr val="0F7003"/>
                </a:solidFill>
                <a:latin typeface="Courier" pitchFamily="2" charset="0"/>
              </a:rPr>
              <a:t>="red" </a:t>
            </a:r>
            <a:r>
              <a:rPr lang="en-US" b="1" dirty="0">
                <a:solidFill>
                  <a:srgbClr val="0000FE"/>
                </a:solidFill>
                <a:latin typeface="Courier" pitchFamily="2" charset="0"/>
              </a:rPr>
              <a:t>data-</a:t>
            </a:r>
            <a:r>
              <a:rPr lang="en-US" b="1" dirty="0" err="1">
                <a:solidFill>
                  <a:srgbClr val="0000FE"/>
                </a:solidFill>
                <a:latin typeface="Courier" pitchFamily="2" charset="0"/>
              </a:rPr>
              <a:t>testid</a:t>
            </a:r>
            <a:r>
              <a:rPr lang="en-US" b="1" dirty="0">
                <a:solidFill>
                  <a:srgbClr val="0F7003"/>
                </a:solidFill>
                <a:latin typeface="Courier" pitchFamily="2" charset="0"/>
              </a:rPr>
              <a:t>="</a:t>
            </a:r>
            <a:r>
              <a:rPr lang="en-US" b="1" dirty="0" err="1">
                <a:solidFill>
                  <a:srgbClr val="0F7003"/>
                </a:solidFill>
                <a:latin typeface="Courier" pitchFamily="2" charset="0"/>
              </a:rPr>
              <a:t>deleteAllButton</a:t>
            </a:r>
            <a:r>
              <a:rPr lang="en-US" b="1" dirty="0">
                <a:solidFill>
                  <a:srgbClr val="0F7003"/>
                </a:solidFill>
                <a:latin typeface="Courier" pitchFamily="2" charset="0"/>
              </a:rPr>
              <a:t>" </a:t>
            </a:r>
            <a:r>
              <a:rPr lang="en-US" b="1" dirty="0" err="1">
                <a:solidFill>
                  <a:srgbClr val="0000FE"/>
                </a:solidFill>
                <a:latin typeface="Courier" pitchFamily="2" charset="0"/>
              </a:rPr>
              <a:t>onClick</a:t>
            </a:r>
            <a:r>
              <a:rPr lang="en-US" b="1" dirty="0">
                <a:solidFill>
                  <a:srgbClr val="0F7003"/>
                </a:solidFill>
                <a:latin typeface="Courier" pitchFamily="2" charset="0"/>
              </a:rPr>
              <a:t>=</a:t>
            </a:r>
            <a:r>
              <a:rPr lang="en-US" dirty="0">
                <a:solidFill>
                  <a:srgbClr val="000000"/>
                </a:solidFill>
                <a:latin typeface="Courier" pitchFamily="2" charset="0"/>
              </a:rPr>
              <a:t>{</a:t>
            </a:r>
            <a:r>
              <a:rPr lang="en-US" dirty="0" err="1">
                <a:solidFill>
                  <a:srgbClr val="377170"/>
                </a:solidFill>
                <a:latin typeface="Courier" pitchFamily="2" charset="0"/>
              </a:rPr>
              <a:t>deleteAllItems</a:t>
            </a:r>
            <a:r>
              <a:rPr lang="en-US" dirty="0">
                <a:solidFill>
                  <a:srgbClr val="000000"/>
                </a:solidFill>
                <a:latin typeface="Courier" pitchFamily="2" charset="0"/>
              </a:rPr>
              <a:t>}&gt;</a:t>
            </a:r>
            <a:endParaRPr lang="en-US" dirty="0">
              <a:solidFill>
                <a:srgbClr val="0F7003"/>
              </a:solidFill>
              <a:latin typeface="Courier" pitchFamily="2" charset="0"/>
            </a:endParaRPr>
          </a:p>
          <a:p>
            <a:r>
              <a:rPr lang="en-US" dirty="0">
                <a:solidFill>
                  <a:srgbClr val="000000"/>
                </a:solidFill>
                <a:latin typeface="Courier" pitchFamily="2" charset="0"/>
              </a:rPr>
              <a:t>  Delete all items</a:t>
            </a:r>
          </a:p>
          <a:p>
            <a:r>
              <a:rPr lang="en-US" dirty="0">
                <a:solidFill>
                  <a:srgbClr val="000000"/>
                </a:solidFill>
                <a:latin typeface="Courier" pitchFamily="2" charset="0"/>
              </a:rPr>
              <a:t>&lt;/</a:t>
            </a:r>
            <a:r>
              <a:rPr lang="en-US" b="1" dirty="0">
                <a:solidFill>
                  <a:srgbClr val="00006D"/>
                </a:solidFill>
                <a:latin typeface="Courier" pitchFamily="2" charset="0"/>
              </a:rPr>
              <a:t>Button</a:t>
            </a:r>
            <a:r>
              <a:rPr lang="en-US" dirty="0">
                <a:solidFill>
                  <a:srgbClr val="000000"/>
                </a:solidFill>
                <a:latin typeface="Courier" pitchFamily="2" charset="0"/>
              </a:rPr>
              <a:t>&gt;</a:t>
            </a:r>
            <a:endParaRPr lang="en-US" dirty="0">
              <a:solidFill>
                <a:srgbClr val="00006D"/>
              </a:solidFill>
              <a:latin typeface="Courier" pitchFamily="2" charset="0"/>
            </a:endParaRPr>
          </a:p>
        </p:txBody>
      </p:sp>
      <p:sp>
        <p:nvSpPr>
          <p:cNvPr id="6" name="TextBox 5">
            <a:extLst>
              <a:ext uri="{FF2B5EF4-FFF2-40B4-BE49-F238E27FC236}">
                <a16:creationId xmlns:a16="http://schemas.microsoft.com/office/drawing/2014/main" id="{949E8CE5-EF8B-2343-AA91-9F5B84566910}"/>
              </a:ext>
            </a:extLst>
          </p:cNvPr>
          <p:cNvSpPr txBox="1"/>
          <p:nvPr/>
        </p:nvSpPr>
        <p:spPr>
          <a:xfrm>
            <a:off x="0" y="1303000"/>
            <a:ext cx="107342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sz="3600" b="1" dirty="0">
                <a:solidFill>
                  <a:schemeClr val="tx1"/>
                </a:solidFill>
              </a:rPr>
              <a:t>SUT</a:t>
            </a:r>
          </a:p>
        </p:txBody>
      </p:sp>
      <p:sp>
        <p:nvSpPr>
          <p:cNvPr id="11" name="TextBox 10">
            <a:extLst>
              <a:ext uri="{FF2B5EF4-FFF2-40B4-BE49-F238E27FC236}">
                <a16:creationId xmlns:a16="http://schemas.microsoft.com/office/drawing/2014/main" id="{6D71E9F4-AC70-524A-B7E2-4EEE98DF3DCB}"/>
              </a:ext>
            </a:extLst>
          </p:cNvPr>
          <p:cNvSpPr txBox="1"/>
          <p:nvPr/>
        </p:nvSpPr>
        <p:spPr>
          <a:xfrm>
            <a:off x="0" y="2423588"/>
            <a:ext cx="107342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sz="3600" b="1" dirty="0">
                <a:solidFill>
                  <a:schemeClr val="tx1"/>
                </a:solidFill>
              </a:rPr>
              <a:t>Test</a:t>
            </a:r>
          </a:p>
        </p:txBody>
      </p:sp>
    </p:spTree>
    <p:extLst>
      <p:ext uri="{BB962C8B-B14F-4D97-AF65-F5344CB8AC3E}">
        <p14:creationId xmlns:p14="http://schemas.microsoft.com/office/powerpoint/2010/main" val="1909892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E4C4-1B0F-1746-BA3B-B426BE59CEDF}"/>
              </a:ext>
            </a:extLst>
          </p:cNvPr>
          <p:cNvSpPr>
            <a:spLocks noGrp="1"/>
          </p:cNvSpPr>
          <p:nvPr>
            <p:ph type="title"/>
          </p:nvPr>
        </p:nvSpPr>
        <p:spPr/>
        <p:txBody>
          <a:bodyPr/>
          <a:lstStyle/>
          <a:p>
            <a:r>
              <a:rPr lang="en-US" dirty="0"/>
              <a:t>Inspecting Rendered Components: ARIA Role</a:t>
            </a:r>
          </a:p>
        </p:txBody>
      </p:sp>
      <p:sp>
        <p:nvSpPr>
          <p:cNvPr id="3" name="Content Placeholder 2">
            <a:extLst>
              <a:ext uri="{FF2B5EF4-FFF2-40B4-BE49-F238E27FC236}">
                <a16:creationId xmlns:a16="http://schemas.microsoft.com/office/drawing/2014/main" id="{59860227-F0CA-BB40-A2C1-FF2FFFDBC911}"/>
              </a:ext>
            </a:extLst>
          </p:cNvPr>
          <p:cNvSpPr>
            <a:spLocks noGrp="1"/>
          </p:cNvSpPr>
          <p:nvPr>
            <p:ph idx="1"/>
          </p:nvPr>
        </p:nvSpPr>
        <p:spPr>
          <a:xfrm>
            <a:off x="1036399" y="4616550"/>
            <a:ext cx="10151554" cy="1340497"/>
          </a:xfrm>
        </p:spPr>
        <p:txBody>
          <a:bodyPr>
            <a:normAutofit/>
          </a:bodyPr>
          <a:lstStyle/>
          <a:p>
            <a:pPr marL="0" indent="0">
              <a:buNone/>
            </a:pPr>
            <a:r>
              <a:rPr lang="en-US" dirty="0"/>
              <a:t>The ARIA role of a DOM component indicates how a screen-reader or other assistive device will represent the interface to an end-user. Chakra-UI provides the roles on all of its components out-of-the-box.</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122E4192-C4CE-BD46-82D0-62E44A79CD6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9" name="TextBox 8">
            <a:extLst>
              <a:ext uri="{FF2B5EF4-FFF2-40B4-BE49-F238E27FC236}">
                <a16:creationId xmlns:a16="http://schemas.microsoft.com/office/drawing/2014/main" id="{0CA95465-9B21-8848-ACE3-EB5B0AF6D12A}"/>
              </a:ext>
            </a:extLst>
          </p:cNvPr>
          <p:cNvSpPr txBox="1"/>
          <p:nvPr/>
        </p:nvSpPr>
        <p:spPr>
          <a:xfrm>
            <a:off x="954156" y="2797646"/>
            <a:ext cx="10556526" cy="1754326"/>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rgbClr val="00006D"/>
                </a:solidFill>
                <a:latin typeface="Courier" pitchFamily="2" charset="0"/>
              </a:rPr>
              <a:t>let </a:t>
            </a:r>
            <a:r>
              <a:rPr lang="en-US" dirty="0" err="1">
                <a:solidFill>
                  <a:srgbClr val="377170"/>
                </a:solidFill>
                <a:latin typeface="Courier" pitchFamily="2" charset="0"/>
              </a:rPr>
              <a:t>renderedComponent</a:t>
            </a:r>
            <a:r>
              <a:rPr lang="en-US" dirty="0">
                <a:solidFill>
                  <a:srgbClr val="000000"/>
                </a:solidFill>
                <a:latin typeface="Courier" pitchFamily="2" charset="0"/>
              </a:rPr>
              <a:t>: </a:t>
            </a:r>
            <a:r>
              <a:rPr lang="en-US" dirty="0" err="1">
                <a:solidFill>
                  <a:srgbClr val="000000"/>
                </a:solidFill>
                <a:latin typeface="Courier" pitchFamily="2" charset="0"/>
              </a:rPr>
              <a:t>RenderResult</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i="1" dirty="0" err="1">
                <a:solidFill>
                  <a:srgbClr val="520067"/>
                </a:solidFill>
                <a:latin typeface="Courier" pitchFamily="2" charset="0"/>
              </a:rPr>
              <a:t>beforeEach</a:t>
            </a:r>
            <a:r>
              <a:rPr lang="en-US" dirty="0">
                <a:solidFill>
                  <a:srgbClr val="000000"/>
                </a:solidFill>
                <a:latin typeface="Courier" pitchFamily="2" charset="0"/>
              </a:rPr>
              <a:t>(() =&gt; {</a:t>
            </a:r>
            <a:endParaRPr lang="en-US" dirty="0">
              <a:solidFill>
                <a:srgbClr val="520067"/>
              </a:solidFill>
              <a:latin typeface="Courier" pitchFamily="2" charset="0"/>
            </a:endParaRPr>
          </a:p>
          <a:p>
            <a:r>
              <a:rPr lang="en-US" dirty="0">
                <a:solidFill>
                  <a:srgbClr val="000000"/>
                </a:solidFill>
                <a:latin typeface="Courier" pitchFamily="2" charset="0"/>
              </a:rPr>
              <a:t>  </a:t>
            </a:r>
            <a:r>
              <a:rPr lang="en-US" dirty="0" err="1">
                <a:solidFill>
                  <a:srgbClr val="377170"/>
                </a:solidFill>
                <a:latin typeface="Courier" pitchFamily="2" charset="0"/>
              </a:rPr>
              <a:t>renderedComponent</a:t>
            </a:r>
            <a:r>
              <a:rPr lang="en-US" dirty="0">
                <a:solidFill>
                  <a:srgbClr val="377170"/>
                </a:solidFill>
                <a:latin typeface="Courier" pitchFamily="2" charset="0"/>
              </a:rPr>
              <a:t> </a:t>
            </a:r>
            <a:r>
              <a:rPr lang="en-US" dirty="0">
                <a:solidFill>
                  <a:srgbClr val="000000"/>
                </a:solidFill>
                <a:latin typeface="Courier" pitchFamily="2" charset="0"/>
              </a:rPr>
              <a:t>= render(&lt;</a:t>
            </a:r>
            <a:r>
              <a:rPr lang="en-US" b="1" dirty="0" err="1">
                <a:solidFill>
                  <a:srgbClr val="00006D"/>
                </a:solidFill>
                <a:latin typeface="Courier" pitchFamily="2" charset="0"/>
              </a:rPr>
              <a:t>TodoApp</a:t>
            </a:r>
            <a:r>
              <a:rPr lang="en-US" b="1" dirty="0">
                <a:solidFill>
                  <a:srgbClr val="00006D"/>
                </a:solidFill>
                <a:latin typeface="Courier" pitchFamily="2" charset="0"/>
              </a:rPr>
              <a:t> </a:t>
            </a:r>
            <a:r>
              <a:rPr lang="en-US" dirty="0">
                <a:solidFill>
                  <a:srgbClr val="000000"/>
                </a:solidFill>
                <a:latin typeface="Courier" pitchFamily="2" charset="0"/>
              </a:rPr>
              <a:t>/&gt;);</a:t>
            </a:r>
            <a:br>
              <a:rPr lang="en-US" dirty="0">
                <a:solidFill>
                  <a:srgbClr val="000000"/>
                </a:solidFill>
                <a:latin typeface="Courier" pitchFamily="2" charset="0"/>
              </a:rPr>
            </a:br>
            <a:r>
              <a:rPr lang="en-US" b="1" dirty="0">
                <a:solidFill>
                  <a:srgbClr val="00006D"/>
                </a:solidFill>
                <a:latin typeface="Courier" pitchFamily="2" charset="0"/>
              </a:rPr>
              <a:t>let </a:t>
            </a:r>
            <a:r>
              <a:rPr lang="en-US" dirty="0" err="1">
                <a:solidFill>
                  <a:srgbClr val="377170"/>
                </a:solidFill>
                <a:latin typeface="Courier" pitchFamily="2" charset="0"/>
              </a:rPr>
              <a:t>newItemButton</a:t>
            </a:r>
            <a:r>
              <a:rPr lang="en-US" dirty="0">
                <a:solidFill>
                  <a:srgbClr val="377170"/>
                </a:solidFill>
                <a:latin typeface="Courier" pitchFamily="2" charset="0"/>
              </a:rPr>
              <a:t> </a:t>
            </a:r>
            <a:r>
              <a:rPr lang="en-US" dirty="0">
                <a:solidFill>
                  <a:srgbClr val="000000"/>
                </a:solidFill>
                <a:latin typeface="Courier" pitchFamily="2" charset="0"/>
              </a:rPr>
              <a:t>= </a:t>
            </a:r>
            <a:r>
              <a:rPr lang="en-US" dirty="0" err="1">
                <a:solidFill>
                  <a:srgbClr val="377170"/>
                </a:solidFill>
                <a:latin typeface="Courier" pitchFamily="2" charset="0"/>
              </a:rPr>
              <a:t>renderedComponent</a:t>
            </a:r>
            <a:r>
              <a:rPr lang="en-US" dirty="0" err="1">
                <a:solidFill>
                  <a:srgbClr val="000000"/>
                </a:solidFill>
                <a:latin typeface="Courier" pitchFamily="2" charset="0"/>
              </a:rPr>
              <a:t>.</a:t>
            </a:r>
            <a:r>
              <a:rPr lang="en-US" i="1" dirty="0" err="1">
                <a:solidFill>
                  <a:srgbClr val="000000"/>
                </a:solidFill>
                <a:latin typeface="Courier" pitchFamily="2" charset="0"/>
              </a:rPr>
              <a:t>getByRole</a:t>
            </a:r>
            <a:r>
              <a:rPr lang="en-US" dirty="0">
                <a:solidFill>
                  <a:srgbClr val="000000"/>
                </a:solidFill>
                <a:latin typeface="Courier" pitchFamily="2" charset="0"/>
              </a:rPr>
              <a:t>(</a:t>
            </a:r>
            <a:r>
              <a:rPr lang="en-US" b="1" dirty="0">
                <a:solidFill>
                  <a:srgbClr val="0F7003"/>
                </a:solidFill>
                <a:latin typeface="Courier" pitchFamily="2" charset="0"/>
              </a:rPr>
              <a:t>"button"</a:t>
            </a:r>
            <a:r>
              <a:rPr lang="en-US" dirty="0">
                <a:solidFill>
                  <a:srgbClr val="000000"/>
                </a:solidFill>
                <a:latin typeface="Courier" pitchFamily="2" charset="0"/>
              </a:rPr>
              <a:t>,</a:t>
            </a:r>
          </a:p>
          <a:p>
            <a:r>
              <a:rPr lang="en-US" dirty="0">
                <a:solidFill>
                  <a:srgbClr val="000000"/>
                </a:solidFill>
                <a:latin typeface="Courier" pitchFamily="2" charset="0"/>
              </a:rPr>
              <a:t>							    {</a:t>
            </a:r>
            <a:r>
              <a:rPr lang="en-US" b="1" dirty="0">
                <a:solidFill>
                  <a:srgbClr val="520067"/>
                </a:solidFill>
                <a:latin typeface="Courier" pitchFamily="2" charset="0"/>
              </a:rPr>
              <a:t>name</a:t>
            </a:r>
            <a:r>
              <a:rPr lang="en-US" dirty="0">
                <a:solidFill>
                  <a:srgbClr val="000000"/>
                </a:solidFill>
                <a:latin typeface="Courier" pitchFamily="2" charset="0"/>
              </a:rPr>
              <a:t>: </a:t>
            </a:r>
            <a:r>
              <a:rPr lang="en-US" b="1" dirty="0">
                <a:solidFill>
                  <a:srgbClr val="0F7003"/>
                </a:solidFill>
                <a:latin typeface="Courier" pitchFamily="2" charset="0"/>
              </a:rPr>
              <a:t>"Add TODO item"</a:t>
            </a:r>
            <a:r>
              <a:rPr lang="en-US" dirty="0">
                <a:solidFill>
                  <a:srgbClr val="000000"/>
                </a:solidFill>
                <a:latin typeface="Courier" pitchFamily="2" charset="0"/>
              </a:rPr>
              <a:t>});</a:t>
            </a:r>
          </a:p>
          <a:p>
            <a:r>
              <a:rPr lang="en-US" dirty="0">
                <a:solidFill>
                  <a:srgbClr val="000000"/>
                </a:solidFill>
                <a:latin typeface="Courier" pitchFamily="2" charset="0"/>
              </a:rPr>
              <a:t>});</a:t>
            </a:r>
            <a:endParaRPr lang="en-US" dirty="0">
              <a:solidFill>
                <a:srgbClr val="377170"/>
              </a:solidFill>
              <a:latin typeface="Courier" pitchFamily="2" charset="0"/>
            </a:endParaRPr>
          </a:p>
        </p:txBody>
      </p:sp>
      <p:sp>
        <p:nvSpPr>
          <p:cNvPr id="5" name="TextBox 4">
            <a:extLst>
              <a:ext uri="{FF2B5EF4-FFF2-40B4-BE49-F238E27FC236}">
                <a16:creationId xmlns:a16="http://schemas.microsoft.com/office/drawing/2014/main" id="{CE771E15-049E-6942-BE3E-F2FC00001643}"/>
              </a:ext>
            </a:extLst>
          </p:cNvPr>
          <p:cNvSpPr txBox="1"/>
          <p:nvPr/>
        </p:nvSpPr>
        <p:spPr>
          <a:xfrm>
            <a:off x="927652" y="1577204"/>
            <a:ext cx="3217547" cy="923330"/>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solidFill>
                  <a:srgbClr val="000000"/>
                </a:solidFill>
                <a:latin typeface="Courier" pitchFamily="2" charset="0"/>
              </a:rPr>
              <a:t>&lt;</a:t>
            </a:r>
            <a:r>
              <a:rPr lang="en-US" b="1" dirty="0">
                <a:solidFill>
                  <a:srgbClr val="00006D"/>
                </a:solidFill>
                <a:latin typeface="Courier" pitchFamily="2" charset="0"/>
              </a:rPr>
              <a:t>Button </a:t>
            </a:r>
            <a:r>
              <a:rPr lang="en-US" b="1" dirty="0">
                <a:solidFill>
                  <a:srgbClr val="0000FE"/>
                </a:solidFill>
                <a:latin typeface="Courier" pitchFamily="2" charset="0"/>
              </a:rPr>
              <a:t>type</a:t>
            </a:r>
            <a:r>
              <a:rPr lang="en-US" b="1" dirty="0">
                <a:solidFill>
                  <a:srgbClr val="0F7003"/>
                </a:solidFill>
                <a:latin typeface="Courier" pitchFamily="2" charset="0"/>
              </a:rPr>
              <a:t>="submit"</a:t>
            </a:r>
            <a:r>
              <a:rPr lang="en-US" dirty="0">
                <a:solidFill>
                  <a:srgbClr val="000000"/>
                </a:solidFill>
                <a:latin typeface="Courier" pitchFamily="2" charset="0"/>
              </a:rPr>
              <a:t>&gt;</a:t>
            </a:r>
            <a:endParaRPr lang="en-US" dirty="0">
              <a:solidFill>
                <a:srgbClr val="0F7003"/>
              </a:solidFill>
              <a:latin typeface="Courier" pitchFamily="2" charset="0"/>
            </a:endParaRPr>
          </a:p>
          <a:p>
            <a:r>
              <a:rPr lang="en-US" dirty="0">
                <a:solidFill>
                  <a:srgbClr val="000000"/>
                </a:solidFill>
                <a:latin typeface="Courier" pitchFamily="2" charset="0"/>
              </a:rPr>
              <a:t>  Add </a:t>
            </a:r>
            <a:r>
              <a:rPr lang="en-US" dirty="0">
                <a:solidFill>
                  <a:schemeClr val="tx1"/>
                </a:solidFill>
                <a:latin typeface="Courier" pitchFamily="2" charset="0"/>
              </a:rPr>
              <a:t>TODO</a:t>
            </a:r>
            <a:r>
              <a:rPr lang="en-US" b="1" i="1" dirty="0">
                <a:solidFill>
                  <a:srgbClr val="0B5DB1"/>
                </a:solidFill>
                <a:latin typeface="Courier" pitchFamily="2" charset="0"/>
              </a:rPr>
              <a:t> </a:t>
            </a:r>
            <a:r>
              <a:rPr lang="en-US" dirty="0">
                <a:solidFill>
                  <a:srgbClr val="000000"/>
                </a:solidFill>
                <a:latin typeface="Courier" pitchFamily="2" charset="0"/>
              </a:rPr>
              <a:t>item</a:t>
            </a:r>
          </a:p>
          <a:p>
            <a:r>
              <a:rPr lang="en-US" dirty="0">
                <a:solidFill>
                  <a:srgbClr val="000000"/>
                </a:solidFill>
                <a:latin typeface="Courier" pitchFamily="2" charset="0"/>
              </a:rPr>
              <a:t>&lt;/</a:t>
            </a:r>
            <a:r>
              <a:rPr lang="en-US" b="1" dirty="0">
                <a:solidFill>
                  <a:srgbClr val="00006D"/>
                </a:solidFill>
                <a:latin typeface="Courier" pitchFamily="2" charset="0"/>
              </a:rPr>
              <a:t>Button</a:t>
            </a:r>
            <a:r>
              <a:rPr lang="en-US" dirty="0">
                <a:solidFill>
                  <a:srgbClr val="000000"/>
                </a:solidFill>
                <a:latin typeface="Courier" pitchFamily="2" charset="0"/>
              </a:rPr>
              <a:t>&gt;</a:t>
            </a:r>
            <a:endParaRPr lang="en-US" dirty="0">
              <a:solidFill>
                <a:srgbClr val="00006D"/>
              </a:solidFill>
              <a:latin typeface="Courier" pitchFamily="2" charset="0"/>
            </a:endParaRPr>
          </a:p>
        </p:txBody>
      </p:sp>
      <p:sp>
        <p:nvSpPr>
          <p:cNvPr id="6" name="TextBox 5">
            <a:extLst>
              <a:ext uri="{FF2B5EF4-FFF2-40B4-BE49-F238E27FC236}">
                <a16:creationId xmlns:a16="http://schemas.microsoft.com/office/drawing/2014/main" id="{949E8CE5-EF8B-2343-AA91-9F5B84566910}"/>
              </a:ext>
            </a:extLst>
          </p:cNvPr>
          <p:cNvSpPr txBox="1"/>
          <p:nvPr/>
        </p:nvSpPr>
        <p:spPr>
          <a:xfrm>
            <a:off x="0" y="1303000"/>
            <a:ext cx="107342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sz="3600" b="1" dirty="0">
                <a:solidFill>
                  <a:schemeClr val="tx1"/>
                </a:solidFill>
              </a:rPr>
              <a:t>SUT</a:t>
            </a:r>
          </a:p>
        </p:txBody>
      </p:sp>
      <p:sp>
        <p:nvSpPr>
          <p:cNvPr id="11" name="TextBox 10">
            <a:extLst>
              <a:ext uri="{FF2B5EF4-FFF2-40B4-BE49-F238E27FC236}">
                <a16:creationId xmlns:a16="http://schemas.microsoft.com/office/drawing/2014/main" id="{6D71E9F4-AC70-524A-B7E2-4EEE98DF3DCB}"/>
              </a:ext>
            </a:extLst>
          </p:cNvPr>
          <p:cNvSpPr txBox="1"/>
          <p:nvPr/>
        </p:nvSpPr>
        <p:spPr>
          <a:xfrm>
            <a:off x="0" y="2423588"/>
            <a:ext cx="107342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sz="3600" b="1" dirty="0">
                <a:solidFill>
                  <a:schemeClr val="tx1"/>
                </a:solidFill>
              </a:rPr>
              <a:t>Test</a:t>
            </a:r>
          </a:p>
        </p:txBody>
      </p:sp>
    </p:spTree>
    <p:extLst>
      <p:ext uri="{BB962C8B-B14F-4D97-AF65-F5344CB8AC3E}">
        <p14:creationId xmlns:p14="http://schemas.microsoft.com/office/powerpoint/2010/main" val="1070877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w="12700" cap="flat" cmpd="sng" algn="ctr">
          <a:solidFill>
            <a:srgbClr val="0070C0"/>
          </a:solidFill>
          <a:prstDash val="solid"/>
          <a:miter lim="800000"/>
        </a:ln>
        <a:effectLst/>
      </a:spPr>
      <a:bodyPr wrap="square">
        <a:spAutoFit/>
      </a:bodyPr>
      <a:lstStyle>
        <a:defPPr algn="l">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Lesson 2.1 Documenting Your Design" id="{558FD38C-8711-CB43-A1E4-12EC5E9DD09B}" vid="{406B3AE4-9970-1245-8651-E29A8F459A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3703</TotalTime>
  <Words>3831</Words>
  <Application>Microsoft Macintosh PowerPoint</Application>
  <PresentationFormat>Widescreen</PresentationFormat>
  <Paragraphs>407</Paragraphs>
  <Slides>24</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Verdana</vt:lpstr>
      <vt:lpstr>Courier New</vt:lpstr>
      <vt:lpstr>Helvetica</vt:lpstr>
      <vt:lpstr>Courier</vt:lpstr>
      <vt:lpstr>Calibri</vt:lpstr>
      <vt:lpstr>Arial</vt:lpstr>
      <vt:lpstr>Ink Free</vt:lpstr>
      <vt:lpstr>Office Theme</vt:lpstr>
      <vt:lpstr>CS 4530: Fundamentals of Software Engineering  Lesson 7.1 Testing User Interfaces</vt:lpstr>
      <vt:lpstr>Learning Objectives for this Lesson</vt:lpstr>
      <vt:lpstr>How do we test this TODO App?</vt:lpstr>
      <vt:lpstr>Record/Replay Tools Enable Browser-Based Testing</vt:lpstr>
      <vt:lpstr>Write UI component tests just like any other test</vt:lpstr>
      <vt:lpstr>UI Testing Libraries make Component Tests Lightweight</vt:lpstr>
      <vt:lpstr>Rendering Components in Virtual DOM</vt:lpstr>
      <vt:lpstr>Inspecting Rendered Components: TestIDs</vt:lpstr>
      <vt:lpstr>Inspecting Rendered Components: ARIA Role</vt:lpstr>
      <vt:lpstr>3 Tiers for Inspecting Rendered Components</vt:lpstr>
      <vt:lpstr>3 Tiers for Inspecting Rendered Components</vt:lpstr>
      <vt:lpstr>Acting on Rendered Components: userEvent</vt:lpstr>
      <vt:lpstr>Example Test: Unit Test TodoItemComponent</vt:lpstr>
      <vt:lpstr>Example Test: Unit Test TodoItemComponent</vt:lpstr>
      <vt:lpstr>Testing for Item Text: Is the itemTitleText in the component?</vt:lpstr>
      <vt:lpstr>Testing for item deletion</vt:lpstr>
      <vt:lpstr>Testing the Todo App</vt:lpstr>
      <vt:lpstr>Testing Todo App’s add todo item</vt:lpstr>
      <vt:lpstr>Testing Todo App’s add todo item</vt:lpstr>
      <vt:lpstr>Await’ing for a condition to be satisfied</vt:lpstr>
      <vt:lpstr>Testing Library Cheat Sheet</vt:lpstr>
      <vt:lpstr>Testing Todo App’s add todo item</vt:lpstr>
      <vt:lpstr>Activity: Testing React</vt:lpstr>
      <vt:lpstr>Review: Learning Objectives for this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2.2 User-Centered Design</dc:title>
  <dc:creator>Adeel A. Bhutta</dc:creator>
  <cp:lastModifiedBy>Bell, Jonathan</cp:lastModifiedBy>
  <cp:revision>110</cp:revision>
  <dcterms:created xsi:type="dcterms:W3CDTF">2021-01-27T13:55:29Z</dcterms:created>
  <dcterms:modified xsi:type="dcterms:W3CDTF">2022-02-27T20:17:00Z</dcterms:modified>
</cp:coreProperties>
</file>