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403" r:id="rId4"/>
    <p:sldId id="409" r:id="rId5"/>
    <p:sldId id="404" r:id="rId6"/>
    <p:sldId id="396" r:id="rId7"/>
    <p:sldId id="397" r:id="rId8"/>
    <p:sldId id="408" r:id="rId9"/>
    <p:sldId id="398" r:id="rId10"/>
    <p:sldId id="399" r:id="rId11"/>
    <p:sldId id="405" r:id="rId12"/>
    <p:sldId id="402" r:id="rId13"/>
    <p:sldId id="400" r:id="rId14"/>
    <p:sldId id="406" r:id="rId15"/>
    <p:sldId id="407" r:id="rId16"/>
    <p:sldId id="410" r:id="rId17"/>
    <p:sldId id="376" r:id="rId18"/>
    <p:sldId id="29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halkduster" panose="03050602040202020205" pitchFamily="66" charset="77"/>
      <p:regular r:id="rId25"/>
    </p:embeddedFont>
    <p:embeddedFont>
      <p:font typeface="Ink Free" panose="03080402000500000000" pitchFamily="66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5578"/>
  </p:normalViewPr>
  <p:slideViewPr>
    <p:cSldViewPr snapToGrid="0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code review on a pull request. The pull request model encourages project maintainers to review a pull request (patch) being submitted. Code review interfaces like GitHub’s make clear who is the author of the code, and who is otherwise a contributor to the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motivation: “force developers to write code that other developers could understand”</a:t>
            </a:r>
          </a:p>
          <a:p>
            <a:r>
              <a:rPr lang="en-US" dirty="0"/>
              <a:t>Found many other benefits, depending on the role of the team member.</a:t>
            </a:r>
          </a:p>
          <a:p>
            <a:r>
              <a:rPr lang="en-US" dirty="0"/>
              <a:t>(read slide – black text is the roles, color coding shows the same goal/benefit)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code quality attributes that are hard to automatically check: security, compliance,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 formal code inspection is a heavyweight process, usually called for by strict standards and there’s a detailed paper trail to be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compared code reviews that had been previously reviewed by the author (“with preparation”) from those where authors claim to have not done any self-review (“without preparation”)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engineering-at/9781492082781/ch09.html#code_review-id000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7.3</a:t>
            </a:r>
            <a:r>
              <a:rPr lang="en-US" altLang="en-US" sz="3200" dirty="0">
                <a:sym typeface="Helvetica Neue" charset="0"/>
              </a:rPr>
              <a:t> Code Reviews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50983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AA96-EA46-EB42-B5D4-4EC7501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Google, reviewers get access to changes, explanation and all relevant test results: review is asynchronous.</a:t>
            </a:r>
          </a:p>
          <a:p>
            <a:r>
              <a:rPr lang="en-US" dirty="0"/>
              <a:t>Elsewhere reviews can be in person:</a:t>
            </a:r>
          </a:p>
          <a:p>
            <a:pPr lvl="1"/>
            <a:r>
              <a:rPr lang="en-US" dirty="0"/>
              <a:t>More heavyweight, cannot be as common.</a:t>
            </a:r>
          </a:p>
          <a:p>
            <a:r>
              <a:rPr lang="en-US" dirty="0"/>
              <a:t>Review must be professional and impersonal:</a:t>
            </a:r>
          </a:p>
          <a:p>
            <a:pPr lvl="1"/>
            <a:r>
              <a:rPr lang="en-US" dirty="0"/>
              <a:t>No one is being “attacked” (or, no one </a:t>
            </a:r>
            <a:r>
              <a:rPr lang="en-US" i="1" dirty="0"/>
              <a:t>should </a:t>
            </a:r>
            <a:r>
              <a:rPr lang="en-US" dirty="0"/>
              <a:t>be).</a:t>
            </a:r>
          </a:p>
          <a:p>
            <a:r>
              <a:rPr lang="en-US" dirty="0"/>
              <a:t>Don’t rehash design arguments (defer to author).</a:t>
            </a:r>
          </a:p>
          <a:p>
            <a:r>
              <a:rPr lang="en-US" dirty="0"/>
              <a:t>All suggestions and criticisms must be addressed:</a:t>
            </a:r>
          </a:p>
          <a:p>
            <a:pPr lvl="1"/>
            <a:r>
              <a:rPr lang="en-US" dirty="0"/>
              <a:t>At least in the negative.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Example on Pull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86CB-BC15-C84B-B975-9835F87E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E1626D6-0CEF-524C-B553-810BE99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34" y="1535905"/>
            <a:ext cx="6822282" cy="53220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919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150-2328-3E4C-9972-115212E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Sample Check-List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A36-EDEF-8B48-BFE3-BFDAE57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 I able to understand the code easily?</a:t>
            </a:r>
          </a:p>
          <a:p>
            <a:r>
              <a:rPr lang="en-US" dirty="0"/>
              <a:t>Does the code follow our style guidelines?</a:t>
            </a:r>
          </a:p>
          <a:p>
            <a:r>
              <a:rPr lang="en-US" dirty="0"/>
              <a:t>Is the same code duplicated more than once?</a:t>
            </a:r>
          </a:p>
          <a:p>
            <a:r>
              <a:rPr lang="en-US" dirty="0"/>
              <a:t>Is this file (or change) too big?</a:t>
            </a:r>
          </a:p>
          <a:p>
            <a:r>
              <a:rPr lang="en-US" dirty="0"/>
              <a:t>Does this code meet our non-functional requirements?</a:t>
            </a:r>
          </a:p>
          <a:p>
            <a:r>
              <a:rPr lang="en-US" dirty="0"/>
              <a:t>Is this code maintainable?</a:t>
            </a:r>
          </a:p>
          <a:p>
            <a:r>
              <a:rPr lang="en-US" dirty="0"/>
              <a:t>Does this code have unintended side-effects?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39C3-F643-BC42-9FD7-CD8C83CC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increases breadth of knowledge of code:</a:t>
            </a:r>
          </a:p>
          <a:p>
            <a:pPr lvl="1"/>
            <a:r>
              <a:rPr lang="en-US" dirty="0"/>
              <a:t>Other people ”know” the code;</a:t>
            </a:r>
          </a:p>
          <a:p>
            <a:pPr lvl="1"/>
            <a:r>
              <a:rPr lang="en-US" dirty="0"/>
              <a:t>Easier to handle someone cycling off project.</a:t>
            </a:r>
          </a:p>
          <a:p>
            <a:r>
              <a:rPr lang="en-US" dirty="0"/>
              <a:t>Verbalizing decisions improves their quality:</a:t>
            </a:r>
          </a:p>
          <a:p>
            <a:pPr lvl="1"/>
            <a:r>
              <a:rPr lang="en-US" dirty="0"/>
              <a:t>The process of writing an explanation encourages critical thinking.</a:t>
            </a:r>
          </a:p>
          <a:p>
            <a:r>
              <a:rPr lang="en-US" dirty="0"/>
              <a:t>Code reviews improve quality of code base:</a:t>
            </a:r>
          </a:p>
          <a:p>
            <a:pPr lvl="1"/>
            <a:r>
              <a:rPr lang="en-US" dirty="0"/>
              <a:t>Knowing code will be reviewed pushes developers to make code more presentable and understandable.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(Google)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team members have different motivations and bring different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9BA6630-94A4-8442-A17A-5FEDA134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5" y="2752891"/>
            <a:ext cx="7018735" cy="32504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“Modern Code Review: A Case Study at Google”, Sadowski et al, ICSE 2018">
            <a:extLst>
              <a:ext uri="{FF2B5EF4-FFF2-40B4-BE49-F238E27FC236}">
                <a16:creationId xmlns:a16="http://schemas.microsoft.com/office/drawing/2014/main" id="{E275DFC0-3747-5B4C-AAE2-CC8F1DCCF91F}"/>
              </a:ext>
            </a:extLst>
          </p:cNvPr>
          <p:cNvSpPr txBox="1"/>
          <p:nvPr/>
        </p:nvSpPr>
        <p:spPr>
          <a:xfrm>
            <a:off x="3428785" y="6450290"/>
            <a:ext cx="490038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“Modern Code Review: A Case Study at Google”, Sadowski et al, ICSE 2018 </a:t>
            </a:r>
          </a:p>
        </p:txBody>
      </p:sp>
    </p:spTree>
    <p:extLst>
      <p:ext uri="{BB962C8B-B14F-4D97-AF65-F5344CB8AC3E}">
        <p14:creationId xmlns:p14="http://schemas.microsoft.com/office/powerpoint/2010/main" val="95118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(Microsoft)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Ranked Motivations from Developers:&#10;Finding Defects (highest ranking),&#10;Code Improvement,&#10;Alternative Solutions,&#10;Knowledge Transfer,&#10;Team Awareness,&#10;Improving Development Process,&#10;Share Code Ownership,&#10;Avoid Build breaks,&#10;Track Rationale&#10;Team Assessment (lowest).">
            <a:extLst>
              <a:ext uri="{FF2B5EF4-FFF2-40B4-BE49-F238E27FC236}">
                <a16:creationId xmlns:a16="http://schemas.microsoft.com/office/drawing/2014/main" id="{851D1B95-A9A5-A045-9F71-349672B25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33"/>
          <a:stretch/>
        </p:blipFill>
        <p:spPr>
          <a:xfrm>
            <a:off x="2840736" y="1572976"/>
            <a:ext cx="6689492" cy="4622723"/>
          </a:xfrm>
          <a:prstGeom prst="rect">
            <a:avLst/>
          </a:prstGeom>
          <a:noFill/>
        </p:spPr>
      </p:pic>
      <p:sp>
        <p:nvSpPr>
          <p:cNvPr id="10" name="“Expectations, Outcomes, and Challenges of Modern Code Review”, Bacchelli &amp; Bird, ICSE 2013">
            <a:extLst>
              <a:ext uri="{FF2B5EF4-FFF2-40B4-BE49-F238E27FC236}">
                <a16:creationId xmlns:a16="http://schemas.microsoft.com/office/drawing/2014/main" id="{04637158-9D4A-3241-9113-A9202311CC83}"/>
              </a:ext>
            </a:extLst>
          </p:cNvPr>
          <p:cNvSpPr txBox="1"/>
          <p:nvPr/>
        </p:nvSpPr>
        <p:spPr>
          <a:xfrm>
            <a:off x="2803614" y="6450290"/>
            <a:ext cx="6150723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“Expectations, Outcomes, and Challenges of Modern Code Review”, </a:t>
            </a:r>
            <a:r>
              <a:rPr sz="1100" dirty="0" err="1"/>
              <a:t>Bacchelli</a:t>
            </a:r>
            <a:r>
              <a:rPr sz="1100" dirty="0"/>
              <a:t> &amp; Bird, ICSE 2013</a:t>
            </a:r>
          </a:p>
        </p:txBody>
      </p:sp>
    </p:spTree>
    <p:extLst>
      <p:ext uri="{BB962C8B-B14F-4D97-AF65-F5344CB8AC3E}">
        <p14:creationId xmlns:p14="http://schemas.microsoft.com/office/powerpoint/2010/main" val="328035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B5B3-0251-1F4A-A98B-9561DA34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Programmer’s 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0041-3DBA-E848-8076-A3C77EBE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Someone looking over your work </a:t>
            </a:r>
          </a:p>
          <a:p>
            <a:pPr fontAlgn="auto"/>
            <a:r>
              <a:rPr lang="en-US" dirty="0"/>
              <a:t>Probably some attachment to it </a:t>
            </a:r>
          </a:p>
          <a:p>
            <a:pPr fontAlgn="auto"/>
            <a:r>
              <a:rPr lang="en-US" dirty="0"/>
              <a:t>Criticisms: sometimes hard not to take personally </a:t>
            </a:r>
          </a:p>
          <a:p>
            <a:pPr fontAlgn="auto"/>
            <a:r>
              <a:rPr lang="en-US" dirty="0"/>
              <a:t>Acknowledge a criticism and move on </a:t>
            </a:r>
          </a:p>
          <a:p>
            <a:r>
              <a:rPr lang="en-US" dirty="0"/>
              <a:t>Acknowledgment doesn’t imply that the author agrees with the content of the criticism </a:t>
            </a:r>
          </a:p>
          <a:p>
            <a:r>
              <a:rPr lang="en-US" dirty="0"/>
              <a:t>Author should not try to defend the work under review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E95F8-2A27-9D49-A9EB-CA2A2706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  <a:r>
              <a:rPr lang="en-US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discuss other approaches for ensuring software quality: Analysis and verification.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A78A853-AC2E-4A2B-A7BA-5FA7869E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Linus’s Law motivates Code Review</a:t>
            </a:r>
          </a:p>
        </p:txBody>
      </p:sp>
      <p:pic>
        <p:nvPicPr>
          <p:cNvPr id="1026" name="Picture 2" descr="Linus Torvalds pictured with Linux penguins">
            <a:extLst>
              <a:ext uri="{FF2B5EF4-FFF2-40B4-BE49-F238E27FC236}">
                <a16:creationId xmlns:a16="http://schemas.microsoft.com/office/drawing/2014/main" id="{18BF92FF-4467-5E41-8137-9BE6D593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b="31713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60AA1B97-9B61-441D-AC56-BD0A5743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66457"/>
            <a:ext cx="5181600" cy="2410506"/>
          </a:xfrm>
        </p:spPr>
        <p:txBody>
          <a:bodyPr/>
          <a:lstStyle/>
          <a:p>
            <a:r>
              <a:rPr lang="en-US" dirty="0"/>
              <a:t>Coined by Eric Raymond in honor of Linus Torvalds.</a:t>
            </a:r>
          </a:p>
          <a:p>
            <a:r>
              <a:rPr lang="en-US" dirty="0"/>
              <a:t>“Mantra” of Open-Source Movement</a:t>
            </a:r>
          </a:p>
          <a:p>
            <a:r>
              <a:rPr lang="en-US" dirty="0"/>
              <a:t>(</a:t>
            </a:r>
            <a:r>
              <a:rPr lang="en-US" i="1" dirty="0"/>
              <a:t>pace</a:t>
            </a:r>
            <a:r>
              <a:rPr lang="en-US" dirty="0"/>
              <a:t> “Heartbleed”, and others.)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6D563-36D3-C64E-92F6-30B771EB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7074-71C8-0E45-A2A9-41A9AC8F7DD6}"/>
              </a:ext>
            </a:extLst>
          </p:cNvPr>
          <p:cNvSpPr txBox="1"/>
          <p:nvPr/>
        </p:nvSpPr>
        <p:spPr>
          <a:xfrm>
            <a:off x="6096000" y="2060937"/>
            <a:ext cx="5844998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Given enough eyeballs,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all bugs are shallow</a:t>
            </a:r>
          </a:p>
        </p:txBody>
      </p:sp>
    </p:spTree>
    <p:extLst>
      <p:ext uri="{BB962C8B-B14F-4D97-AF65-F5344CB8AC3E}">
        <p14:creationId xmlns:p14="http://schemas.microsoft.com/office/powerpoint/2010/main" val="39944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0D4-E6DC-AC4A-AEC6-719BE443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Should be Read, not Just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6E8C-398A-0042-A932-296BDF23F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Requirements and design documents are usually read by multiple people - who often didn’t write them</a:t>
            </a:r>
          </a:p>
          <a:p>
            <a:r>
              <a:rPr lang="en-US" dirty="0"/>
              <a:t>There are meetings, discussions</a:t>
            </a:r>
          </a:p>
          <a:p>
            <a:r>
              <a:rPr lang="en-US" dirty="0"/>
              <a:t>Customers, managers, developers, Q&amp;A provide input</a:t>
            </a:r>
          </a:p>
          <a:p>
            <a:r>
              <a:rPr lang="en-US" dirty="0"/>
              <a:t>Should code get released having been read just by its author?</a:t>
            </a:r>
          </a:p>
          <a:p>
            <a:r>
              <a:rPr lang="en-US" dirty="0"/>
              <a:t>Think of books: nothing is commercially published without scrutiny and input from editors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A968-CE63-8240-8861-C58A56B9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23E-67C0-DD49-920D-3BD8874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i="1" dirty="0"/>
              <a:t>Inspection</a:t>
            </a:r>
            <a:r>
              <a:rPr lang="en-US" dirty="0"/>
              <a:t> is Heavier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FE23-4EAD-C54B-BB96-F8B153F1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3052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Formal process of reading through code as a group;</a:t>
            </a:r>
          </a:p>
          <a:p>
            <a:r>
              <a:rPr lang="en-US" dirty="0"/>
              <a:t>Applied to all project documents;</a:t>
            </a:r>
          </a:p>
          <a:p>
            <a:r>
              <a:rPr lang="en-US" dirty="0"/>
              <a:t>A 3-5 person team reads the code aloud and explains what is being done;</a:t>
            </a:r>
          </a:p>
          <a:p>
            <a:r>
              <a:rPr lang="en-US" dirty="0"/>
              <a:t>Each person has a specific role (moderator, reviewer, reader, scribe, observer, author)</a:t>
            </a:r>
          </a:p>
          <a:p>
            <a:r>
              <a:rPr lang="en-US" dirty="0"/>
              <a:t>Note, the author does not present their code</a:t>
            </a:r>
          </a:p>
          <a:p>
            <a:r>
              <a:rPr lang="en-US" dirty="0"/>
              <a:t>Usually a 60 minute meeting;</a:t>
            </a:r>
          </a:p>
          <a:p>
            <a:r>
              <a:rPr lang="en-US" dirty="0"/>
              <a:t>Less efficient (defects/cost) than modern review processes.</a:t>
            </a:r>
          </a:p>
          <a:p>
            <a:r>
              <a:rPr lang="en-US" dirty="0"/>
              <a:t>Very waterfall.</a:t>
            </a:r>
          </a:p>
          <a:p>
            <a:r>
              <a:rPr lang="en-US" dirty="0"/>
              <a:t>Traceable, measurable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40CF-25F4-6544-9DF5-A874849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72B-777F-9A40-97B8-4769975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7E37-D232-8541-B440-42E1BE10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code review is the process in which the author of some code is asked to explain it to their peers:</a:t>
            </a:r>
          </a:p>
          <a:p>
            <a:pPr lvl="1"/>
            <a:r>
              <a:rPr lang="en-US" dirty="0"/>
              <a:t>What purpose the code has;</a:t>
            </a:r>
          </a:p>
          <a:p>
            <a:pPr lvl="1"/>
            <a:r>
              <a:rPr lang="en-US" dirty="0"/>
              <a:t>How the code accomplishes this purpose;</a:t>
            </a:r>
          </a:p>
          <a:p>
            <a:pPr lvl="1"/>
            <a:r>
              <a:rPr lang="en-US" dirty="0"/>
              <a:t>How the author is confident of this information,</a:t>
            </a:r>
          </a:p>
          <a:p>
            <a:pPr lvl="2"/>
            <a:r>
              <a:rPr lang="en-US" dirty="0"/>
              <a:t>E.g., show results of running tests.</a:t>
            </a:r>
          </a:p>
          <a:p>
            <a:r>
              <a:rPr lang="en-US" dirty="0"/>
              <a:t>A code review often concerns a code </a:t>
            </a:r>
            <a:r>
              <a:rPr lang="en-US" i="1" dirty="0"/>
              <a:t>change.</a:t>
            </a:r>
            <a:r>
              <a:rPr lang="en-US" dirty="0"/>
              <a:t> </a:t>
            </a:r>
          </a:p>
          <a:p>
            <a:r>
              <a:rPr lang="en-US" dirty="0"/>
              <a:t>A code review doesn’t assume anything is wrong.</a:t>
            </a:r>
          </a:p>
          <a:p>
            <a:r>
              <a:rPr lang="en-US" dirty="0"/>
              <a:t>A code review isn’t “selling” the code.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Chapter 9</a:t>
            </a:r>
            <a:r>
              <a:rPr lang="en-US" dirty="0"/>
              <a:t> in </a:t>
            </a:r>
            <a:r>
              <a:rPr lang="en-US" dirty="0" err="1"/>
              <a:t>SoftEng</a:t>
            </a:r>
            <a:r>
              <a:rPr lang="en-US" dirty="0"/>
              <a:t> @ Google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4CB-8275-4A48-86C8-1B05D63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85FC-4C9C-E84F-B882-6FFD460A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 of the code is the presenter.</a:t>
            </a:r>
          </a:p>
          <a:p>
            <a:r>
              <a:rPr lang="en-US" dirty="0"/>
              <a:t>An owner of the code being changed or added to</a:t>
            </a:r>
          </a:p>
          <a:p>
            <a:pPr lvl="1"/>
            <a:r>
              <a:rPr lang="en-US" dirty="0"/>
              <a:t>May sometimes be the same person as presenter.</a:t>
            </a:r>
          </a:p>
          <a:p>
            <a:r>
              <a:rPr lang="en-US" dirty="0"/>
              <a:t>Someone to verify that the code meets standards.</a:t>
            </a:r>
          </a:p>
          <a:p>
            <a:r>
              <a:rPr lang="en-US" dirty="0"/>
              <a:t>Someone to ensure documentation is consistent.</a:t>
            </a:r>
          </a:p>
          <a:p>
            <a:r>
              <a:rPr lang="en-US" dirty="0"/>
              <a:t>Other people:</a:t>
            </a:r>
          </a:p>
          <a:p>
            <a:pPr lvl="1"/>
            <a:r>
              <a:rPr lang="en-US" dirty="0"/>
              <a:t>Interested in this code base;</a:t>
            </a:r>
          </a:p>
          <a:p>
            <a:pPr lvl="1"/>
            <a:r>
              <a:rPr lang="en-US" dirty="0"/>
              <a:t>Experts in the code 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0AFBF-BE46-6347-9391-EBEA44313D1B}"/>
              </a:ext>
            </a:extLst>
          </p:cNvPr>
          <p:cNvSpPr/>
          <p:nvPr/>
        </p:nvSpPr>
        <p:spPr>
          <a:xfrm>
            <a:off x="4781873" y="5030787"/>
            <a:ext cx="274319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SE@Google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At least one person other than author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 Less Effective than Peer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8" name="300 reviews at Cisco in 2006">
            <a:extLst>
              <a:ext uri="{FF2B5EF4-FFF2-40B4-BE49-F238E27FC236}">
                <a16:creationId xmlns:a16="http://schemas.microsoft.com/office/drawing/2014/main" id="{ACD2C28E-6362-B04D-918B-99B72BC07442}"/>
              </a:ext>
            </a:extLst>
          </p:cNvPr>
          <p:cNvSpPr txBox="1">
            <a:spLocks/>
          </p:cNvSpPr>
          <p:nvPr/>
        </p:nvSpPr>
        <p:spPr>
          <a:xfrm>
            <a:off x="798322" y="1503473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Study of 300 reviews at Cisco in 2006</a:t>
            </a:r>
          </a:p>
        </p:txBody>
      </p:sp>
      <p:sp>
        <p:nvSpPr>
          <p:cNvPr id="9" name="“Best Kept Secrets of Peer Code Review”, Jason Cohen, SmartBear Software, 2006">
            <a:extLst>
              <a:ext uri="{FF2B5EF4-FFF2-40B4-BE49-F238E27FC236}">
                <a16:creationId xmlns:a16="http://schemas.microsoft.com/office/drawing/2014/main" id="{E31E9474-9D3A-1A43-86B8-DD886D81F2EA}"/>
              </a:ext>
            </a:extLst>
          </p:cNvPr>
          <p:cNvSpPr txBox="1"/>
          <p:nvPr/>
        </p:nvSpPr>
        <p:spPr>
          <a:xfrm>
            <a:off x="3584835" y="6085688"/>
            <a:ext cx="475611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 defTabSz="642937">
              <a:defRPr sz="220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sz="1100"/>
              <a:t>“Best Kept Secrets of Peer Code Review”, Jason Cohen, SmartBear Software, 2006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C75B82B-D29C-0847-AC0D-B9E29614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39" y="2188463"/>
            <a:ext cx="4913124" cy="3508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ven if developers pre-review their code, many defects still found in peer review">
            <a:extLst>
              <a:ext uri="{FF2B5EF4-FFF2-40B4-BE49-F238E27FC236}">
                <a16:creationId xmlns:a16="http://schemas.microsoft.com/office/drawing/2014/main" id="{55831C78-83A2-0642-9E7F-2EC551C1E711}"/>
              </a:ext>
            </a:extLst>
          </p:cNvPr>
          <p:cNvSpPr txBox="1"/>
          <p:nvPr/>
        </p:nvSpPr>
        <p:spPr>
          <a:xfrm>
            <a:off x="3634667" y="5668999"/>
            <a:ext cx="5426165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 b="1"/>
            </a:lvl1pPr>
          </a:lstStyle>
          <a:p>
            <a:r>
              <a:rPr sz="1100"/>
              <a:t>Even if developers pre-review their code, many defects still found in peer review</a:t>
            </a:r>
          </a:p>
        </p:txBody>
      </p:sp>
    </p:spTree>
    <p:extLst>
      <p:ext uri="{BB962C8B-B14F-4D97-AF65-F5344CB8AC3E}">
        <p14:creationId xmlns:p14="http://schemas.microsoft.com/office/powerpoint/2010/main" val="349973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8D1-3664-8044-A88E-13EC277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BD07-D6E8-B846-BE18-FDFB4D7F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@ Google recommends reviews at commit:</a:t>
            </a:r>
          </a:p>
          <a:p>
            <a:pPr lvl="1"/>
            <a:r>
              <a:rPr lang="en-US" b="1" dirty="0"/>
              <a:t>Every</a:t>
            </a:r>
            <a:r>
              <a:rPr lang="en-US" dirty="0"/>
              <a:t> commit must be reviewed;</a:t>
            </a:r>
          </a:p>
          <a:p>
            <a:pPr lvl="1"/>
            <a:r>
              <a:rPr lang="en-US" dirty="0"/>
              <a:t>Best time to ensure code is good:</a:t>
            </a:r>
          </a:p>
          <a:p>
            <a:pPr lvl="2"/>
            <a:r>
              <a:rPr lang="en-US" dirty="0"/>
              <a:t>Once code is in production, hard to justify;</a:t>
            </a:r>
          </a:p>
          <a:p>
            <a:pPr lvl="2"/>
            <a:r>
              <a:rPr lang="en-US" dirty="0"/>
              <a:t>Before code is ready to use, review superfluous.</a:t>
            </a:r>
          </a:p>
          <a:p>
            <a:pPr lvl="1"/>
            <a:r>
              <a:rPr lang="en-US" dirty="0"/>
              <a:t>Reviews need to be done quickly.</a:t>
            </a:r>
          </a:p>
          <a:p>
            <a:r>
              <a:rPr lang="en-US" dirty="0"/>
              <a:t>Code review for new developers:</a:t>
            </a:r>
          </a:p>
          <a:p>
            <a:pPr lvl="1"/>
            <a:r>
              <a:rPr lang="en-US" dirty="0"/>
              <a:t>Helps them understand standards; </a:t>
            </a:r>
          </a:p>
          <a:p>
            <a:r>
              <a:rPr lang="en-US" dirty="0"/>
              <a:t>Code review of established code:</a:t>
            </a:r>
          </a:p>
          <a:p>
            <a:pPr lvl="1"/>
            <a:r>
              <a:rPr lang="en-US" dirty="0"/>
              <a:t>Spread understanding of algorithms/techniques.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F704-203A-0940-B3A0-2585677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1204</Words>
  <Application>Microsoft Macintosh PowerPoint</Application>
  <PresentationFormat>Widescreen</PresentationFormat>
  <Paragraphs>158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Verdana</vt:lpstr>
      <vt:lpstr>Ink Free</vt:lpstr>
      <vt:lpstr>Chalkduster</vt:lpstr>
      <vt:lpstr>Calibri</vt:lpstr>
      <vt:lpstr>Arial</vt:lpstr>
      <vt:lpstr>Times Roman</vt:lpstr>
      <vt:lpstr>Office Theme</vt:lpstr>
      <vt:lpstr>CS 4350: Fundamentals of Software Engineering CS 5500: Foundations of Software Engineering  Lesson 7.3 Code Reviews</vt:lpstr>
      <vt:lpstr>Learning Objectives for this Lesson</vt:lpstr>
      <vt:lpstr>Linus’s Law motivates Code Review</vt:lpstr>
      <vt:lpstr>Code Should be Read, not Just Run</vt:lpstr>
      <vt:lpstr>Code Inspection is Heavier Weight</vt:lpstr>
      <vt:lpstr>Code Review: What</vt:lpstr>
      <vt:lpstr>Code Review: Who</vt:lpstr>
      <vt:lpstr>Self-Review Less Effective than Peer Review</vt:lpstr>
      <vt:lpstr>Code Review: When</vt:lpstr>
      <vt:lpstr>Code Review: How</vt:lpstr>
      <vt:lpstr>Code Review: Example on Pull Request</vt:lpstr>
      <vt:lpstr>Code Review: Sample Check-List</vt:lpstr>
      <vt:lpstr>Code Review: Why</vt:lpstr>
      <vt:lpstr>Code Review: Why (Google)</vt:lpstr>
      <vt:lpstr>Code Review: Why (Microsoft)</vt:lpstr>
      <vt:lpstr>A Note on Programmer’s Ego</vt:lpstr>
      <vt:lpstr>Review: Learning Objectives for this Lesson</vt:lpstr>
      <vt:lpstr>Looking Forward...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7.3 Code Reviews</dc:title>
  <dc:creator>John T Boyland</dc:creator>
  <cp:lastModifiedBy>Vesely, Ferdinand</cp:lastModifiedBy>
  <cp:revision>26</cp:revision>
  <dcterms:created xsi:type="dcterms:W3CDTF">2021-02-05T20:49:11Z</dcterms:created>
  <dcterms:modified xsi:type="dcterms:W3CDTF">2022-02-27T18:18:03Z</dcterms:modified>
</cp:coreProperties>
</file>