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485" r:id="rId2"/>
    <p:sldId id="518" r:id="rId3"/>
    <p:sldId id="519" r:id="rId4"/>
    <p:sldId id="520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Verdana" panose="020B060403050404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02DCAB-7EC0-4111-9861-E7B0CB1DC221}">
          <p14:sldIdLst>
            <p14:sldId id="485"/>
            <p14:sldId id="518"/>
            <p14:sldId id="519"/>
            <p14:sldId id="5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0" autoAdjust="0"/>
    <p:restoredTop sz="56648" autoAdjust="0"/>
  </p:normalViewPr>
  <p:slideViewPr>
    <p:cSldViewPr snapToGrid="0">
      <p:cViewPr>
        <p:scale>
          <a:sx n="80" d="100"/>
          <a:sy n="80" d="100"/>
        </p:scale>
        <p:origin x="1976" y="344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2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  <a:p>
            <a:endParaRPr lang="en-US" dirty="0"/>
          </a:p>
          <a:p>
            <a:r>
              <a:rPr lang="en-US" dirty="0"/>
              <a:t>Choose how to get responses from students: Call them out and write them on board, or use poll everywhere, shared google doc, whatever…</a:t>
            </a:r>
          </a:p>
          <a:p>
            <a:endParaRPr lang="en-US" dirty="0"/>
          </a:p>
          <a:p>
            <a:r>
              <a:rPr lang="en-US" dirty="0"/>
              <a:t>Think about your own example to give to seed the discussion, or use “Prof Bell wants to find out which streets are NOT plowed so that he can go cross-country skiing on them, which he thinks is fun.”</a:t>
            </a:r>
          </a:p>
          <a:p>
            <a:endParaRPr lang="en-US" dirty="0"/>
          </a:p>
          <a:p>
            <a:r>
              <a:rPr lang="en-US" dirty="0"/>
              <a:t>Expected time: 15 minutes to work on activity, 5-10 minutes to review and discuss</a:t>
            </a:r>
          </a:p>
          <a:p>
            <a:endParaRPr lang="en-US" dirty="0"/>
          </a:p>
          <a:p>
            <a:r>
              <a:rPr lang="en-US" dirty="0"/>
              <a:t>Learning Objectives that you should think about while leading discussion: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Students recognize the importance of considering different roles for user stories.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Students recognize the importance of conveying the value behind a user story, because not everyone in the room will necessary understand what the value is, but you can share it. Example: “Prof Bell wants to find out which streets are NOT plowed so that he can go cross-country skiing on them, which he thinks is fun.”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Analyze the students’ user stories critically using the INVEST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Independent – Stories should not be coupled between each other, except where obviously necessary. Want to make it so that a user can examine a story on its own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Negotiable – Best stories are result of a negotiation between a client and a developer – how do we come to some </a:t>
            </a:r>
            <a:r>
              <a:rPr lang="en-US" dirty="0" err="1"/>
              <a:t>utual</a:t>
            </a:r>
            <a:r>
              <a:rPr lang="en-US" dirty="0"/>
              <a:t> agreement about what we are going to build, and why? Goal is to develop what the customer needs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Valuable – Each story should have some benefit that the user can recognize. Value might include value to your business, not just value to the user.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Estimable – As we will see in a bit, being able to estimate how long it will take to implement a user story is key to determining a reasonable scope for your project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Small – A rule of thumb is to average 3-4 days of work per-story. Again, we’ll see this fit in with estimation.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Testable – There must be some way to judge completion: for the person implementing the software, and for the end-user. </a:t>
            </a:r>
          </a:p>
          <a:p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5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Choose how to get responses from students: Call them out and write them on board, or use poll everywhere, shared google doc, whatever…</a:t>
            </a:r>
          </a:p>
          <a:p>
            <a:endParaRPr lang="en-US" dirty="0"/>
          </a:p>
          <a:p>
            <a:r>
              <a:rPr lang="en-US" dirty="0"/>
              <a:t>Give this ~20 minutes for work, 10 minutes </a:t>
            </a:r>
            <a:r>
              <a:rPr lang="en-US"/>
              <a:t>for discussion</a:t>
            </a:r>
          </a:p>
          <a:p>
            <a:endParaRPr lang="en-US" dirty="0"/>
          </a:p>
          <a:p>
            <a:r>
              <a:rPr lang="en-US" dirty="0"/>
              <a:t>The best idea will become HW4!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br>
              <a:rPr lang="en-US" dirty="0"/>
            </a:br>
            <a:r>
              <a:rPr lang="en-US" dirty="0"/>
              <a:t>Analyze the students’ user stories critically using the INVEST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Independent – Stories should not be coupled between each other, except where obviously necessary. Want to make it so that a user can examine a story on its own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Negotiable – Best stories are result of a negotiation between a client and a developer – how do we come to some </a:t>
            </a:r>
            <a:r>
              <a:rPr lang="en-US" dirty="0" err="1"/>
              <a:t>utual</a:t>
            </a:r>
            <a:r>
              <a:rPr lang="en-US" dirty="0"/>
              <a:t> agreement about what we are going to build, and why? Goal is to develop what the customer needs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Valuable – Each story should have some benefit that the user can recognize. Value might include value to your business, not just value to the user.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Estimable – As we will see in a bit, being able to estimate how long it will take to implement a user story is key to determining a reasonable scope for your project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Small – A rule of thumb is to average 3-4 days of work per-story. Again, we’ll see this fit in with estimation.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Testable – There must be some way to judge completion: for the person implementing the software, and for the end-user.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Choose how to get responses from students: Call them out and write them on board, or use poll everywhere, shared google doc, whatever…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and Commen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6272" y="1631794"/>
            <a:ext cx="310752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1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4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u-se.github.io/CS4530-Spring-2022/assignments/hw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pp.covey.tow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dirty="0">
                <a:sym typeface="Helvetica Neue" charset="0"/>
              </a:rPr>
              <a:t>Activities for Week </a:t>
            </a:r>
            <a:r>
              <a:rPr lang="en-US" altLang="en-US" sz="3200" dirty="0">
                <a:sym typeface="Helvetica Neue" charset="0"/>
              </a:rPr>
              <a:t>3: Process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Jonathan Bell, Adeel </a:t>
            </a:r>
            <a:r>
              <a:rPr lang="en-US" sz="2400" dirty="0" err="1"/>
              <a:t>Bhutta</a:t>
            </a:r>
            <a:r>
              <a:rPr lang="en-US" sz="2400" dirty="0"/>
              <a:t>, Ferdinand Vesely, Mitch Wand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7BC06A-54D1-4D10-B536-9DF33B2C3997}"/>
              </a:ext>
            </a:extLst>
          </p:cNvPr>
          <p:cNvSpPr/>
          <p:nvPr/>
        </p:nvSpPr>
        <p:spPr>
          <a:xfrm>
            <a:off x="539260" y="57100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3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1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ange front-load tractor">
            <a:extLst>
              <a:ext uri="{FF2B5EF4-FFF2-40B4-BE49-F238E27FC236}">
                <a16:creationId xmlns:a16="http://schemas.microsoft.com/office/drawing/2014/main" id="{A6BC4144-652D-244F-8A0D-9FDFE71DD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134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3D407-5B53-49A7-9907-E801EA7F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Lesson 3.1 Activity: Generating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0E2B-BFD0-4090-AFC5-FE82683F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985238"/>
            <a:ext cx="5735590" cy="4232499"/>
          </a:xfrm>
        </p:spPr>
        <p:txBody>
          <a:bodyPr>
            <a:noAutofit/>
          </a:bodyPr>
          <a:lstStyle/>
          <a:p>
            <a:r>
              <a:rPr lang="en-US" sz="2000" dirty="0"/>
              <a:t>The City of Boston is creating a new app to track plow activity and plan plow routes during winter storms</a:t>
            </a:r>
          </a:p>
          <a:p>
            <a:r>
              <a:rPr lang="en-US" sz="2000" dirty="0"/>
              <a:t>They don’t know what features to include, and can imagine lots of different kinds of users:</a:t>
            </a:r>
          </a:p>
          <a:p>
            <a:pPr lvl="1"/>
            <a:r>
              <a:rPr lang="en-US" sz="2000" dirty="0"/>
              <a:t>Plow operators, city officials, business owners, different citizens</a:t>
            </a:r>
          </a:p>
          <a:p>
            <a:pPr lvl="1"/>
            <a:r>
              <a:rPr lang="en-US" sz="2000" dirty="0"/>
              <a:t>We’ll brainstorm user stories: As a &lt;role&gt; I want &lt;capability&gt; so that &lt;receive benefit&gt;</a:t>
            </a:r>
          </a:p>
          <a:p>
            <a:pPr lvl="1"/>
            <a:r>
              <a:rPr lang="en-US" sz="2000" dirty="0"/>
              <a:t>Optionally also conditions of satisfaction: Given &lt;interaction with software, state of environment&gt;, I expect &lt;behavior and side effects&gt;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3F82-6F96-41E0-9C15-23CE0007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8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3D407-5B53-49A7-9907-E801EA7F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/>
              <a:t>Lesson 3.3 Activity: Defining and Estimating Implementation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0E2B-BFD0-4090-AFC5-FE82683F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506047" cy="483609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hlinkClick r:id="rId3"/>
              </a:rPr>
              <a:t>HW2</a:t>
            </a:r>
            <a:r>
              <a:rPr lang="en-US" sz="2400" dirty="0"/>
              <a:t> adds a new feature to </a:t>
            </a:r>
            <a:r>
              <a:rPr lang="en-US" sz="2400" dirty="0" err="1"/>
              <a:t>Covey.Town</a:t>
            </a:r>
            <a:r>
              <a:rPr lang="en-US" sz="2400" dirty="0"/>
              <a:t>: “Conversation Areas”</a:t>
            </a:r>
          </a:p>
          <a:p>
            <a:pPr lvl="1"/>
            <a:r>
              <a:rPr lang="en-US" dirty="0"/>
              <a:t>“As a user of </a:t>
            </a:r>
            <a:r>
              <a:rPr lang="en-US" dirty="0" err="1"/>
              <a:t>covey.town</a:t>
            </a:r>
            <a:r>
              <a:rPr lang="en-US" dirty="0"/>
              <a:t> I want to be able to label a dedicated space to have a conversation about a topic so that people will know that I want to talk about that topic”</a:t>
            </a:r>
          </a:p>
          <a:p>
            <a:r>
              <a:rPr lang="en-US" sz="2400" dirty="0"/>
              <a:t>You can view this feature implemented (through HW2) at </a:t>
            </a:r>
            <a:r>
              <a:rPr lang="en-US" sz="2400" dirty="0">
                <a:hlinkClick r:id="rId4"/>
              </a:rPr>
              <a:t>https://app.covey.town</a:t>
            </a:r>
            <a:r>
              <a:rPr lang="en-US" sz="2400" dirty="0"/>
              <a:t> </a:t>
            </a:r>
          </a:p>
          <a:p>
            <a:r>
              <a:rPr lang="en-US" sz="2400" dirty="0"/>
              <a:t>Brainstorm 2-3 additional user stories that are not yet implemented, but are related to “conversation areas”</a:t>
            </a:r>
          </a:p>
          <a:p>
            <a:pPr lvl="1"/>
            <a:r>
              <a:rPr lang="en-US" sz="2000" dirty="0"/>
              <a:t>Attempt to decompose those user stories into tasks, and estimate them as Small, Medium, or Large</a:t>
            </a:r>
          </a:p>
        </p:txBody>
      </p:sp>
      <p:grpSp>
        <p:nvGrpSpPr>
          <p:cNvPr id="2054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Conversation Areas in Covey.Town">
            <a:extLst>
              <a:ext uri="{FF2B5EF4-FFF2-40B4-BE49-F238E27FC236}">
                <a16:creationId xmlns:a16="http://schemas.microsoft.com/office/drawing/2014/main" id="{7E443A9B-67C5-C84A-9A4C-BEDA8B02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9316" y="1782981"/>
            <a:ext cx="6165220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3F82-6F96-41E0-9C15-23CE0007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3D407-5B53-49A7-9907-E801EA7F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3400"/>
              <a:t>Lesson 3.4 Activity: What makes a strong team?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0E2B-BFD0-4090-AFC5-FE82683F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2405066"/>
            <a:ext cx="6632313" cy="445293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Reflecting on your past experiences and the HRT pillars that we discussed in today’s lesson, what attributes do you want in your teammates? How would you “interview” a new teammate?</a:t>
            </a:r>
          </a:p>
          <a:p>
            <a:pPr lvl="1"/>
            <a:r>
              <a:rPr lang="en-US" dirty="0"/>
              <a:t>Pillar 1: Humility: You are not the center of the universe (nor is your code!). You’re neither omniscient nor infallible. You’re open to self-improvement.</a:t>
            </a:r>
          </a:p>
          <a:p>
            <a:pPr lvl="1"/>
            <a:r>
              <a:rPr lang="en-US" dirty="0"/>
              <a:t>Pillar 2: Respect: You genuinely care about others you work with. You treat them kindly and appreciate their abilities and accomplishments.</a:t>
            </a:r>
          </a:p>
          <a:p>
            <a:pPr lvl="1"/>
            <a:r>
              <a:rPr lang="en-US" dirty="0"/>
              <a:t>Pillar 3: Trust: You believe others are competent and will do the right thing, and you’re OK with letting them drive when appropriate.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79DAF-2263-F145-ACAC-4CE38CBD4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" r="1" b="1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3F82-6F96-41E0-9C15-23CE0007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5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12842</TotalTime>
  <Words>1045</Words>
  <Application>Microsoft Macintosh PowerPoint</Application>
  <PresentationFormat>Widescreen</PresentationFormat>
  <Paragraphs>62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Verdana</vt:lpstr>
      <vt:lpstr>Calibri</vt:lpstr>
      <vt:lpstr>Arial</vt:lpstr>
      <vt:lpstr>Office Theme</vt:lpstr>
      <vt:lpstr>CS 4350: Fundamentals of Software Engineering Activities for Week 3: Process</vt:lpstr>
      <vt:lpstr>Lesson 3.1 Activity: Generating User Stories</vt:lpstr>
      <vt:lpstr>Lesson 3.3 Activity: Defining and Estimating Implementation Tasks</vt:lpstr>
      <vt:lpstr>Lesson 3.4 Activity: What makes a strong team?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Bell, Jonathan</cp:lastModifiedBy>
  <cp:revision>215</cp:revision>
  <dcterms:created xsi:type="dcterms:W3CDTF">2021-01-07T15:19:22Z</dcterms:created>
  <dcterms:modified xsi:type="dcterms:W3CDTF">2022-01-30T20:40:35Z</dcterms:modified>
</cp:coreProperties>
</file>