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355" r:id="rId3"/>
    <p:sldId id="302" r:id="rId4"/>
    <p:sldId id="351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376" r:id="rId19"/>
  </p:sldIdLst>
  <p:sldSz cx="12192000" cy="6858000"/>
  <p:notesSz cx="6858000" cy="9144000"/>
  <p:embeddedFontLst>
    <p:embeddedFont>
      <p:font typeface="Andale Mono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Ink Free" panose="03080402000500000000" pitchFamily="66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factoring.guru/refactoring/smell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>
                <a:sym typeface="Helvetica Neue" charset="0"/>
              </a:rPr>
              <a:t>Lesson </a:t>
            </a:r>
            <a:r>
              <a:rPr lang="en-US" altLang="en-US">
                <a:sym typeface="Helvetica Neue" charset="0"/>
              </a:rPr>
              <a:t>11</a:t>
            </a:r>
            <a:r>
              <a:rPr lang="en-US" altLang="en-US" sz="3200">
                <a:sym typeface="Helvetica Neue" charset="0"/>
              </a:rPr>
              <a:t> </a:t>
            </a:r>
            <a:r>
              <a:rPr lang="en-US" altLang="en-US" sz="3200" dirty="0">
                <a:sym typeface="Helvetica Neue" charset="0"/>
              </a:rPr>
              <a:t>Code Smells, Refactoring and Technical Debt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709168"/>
            <a:ext cx="10814539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Bhutta,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23FD-4EA0-2543-A487-9043A02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Refactoring Example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2D20-1B60-4745-ADC8-A55FA213C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Extract Local</a:t>
            </a:r>
          </a:p>
          <a:p>
            <a:r>
              <a:rPr lang="en-US" dirty="0"/>
              <a:t>Pull an expression out into a named local variable.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AC3B-736D-254E-9625-B70EA9514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(In this case, preparing for next step so that duplicates can become identical.)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B0E5F-B6A4-7545-8316-295AC2F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DC4AA-023A-F840-8569-EB965714ABAF}"/>
              </a:ext>
            </a:extLst>
          </p:cNvPr>
          <p:cNvSpPr txBox="1"/>
          <p:nvPr/>
        </p:nvSpPr>
        <p:spPr>
          <a:xfrm>
            <a:off x="838199" y="3790335"/>
            <a:ext cx="5181599" cy="2386628"/>
          </a:xfrm>
          <a:custGeom>
            <a:avLst/>
            <a:gdLst>
              <a:gd name="connsiteX0" fmla="*/ 0 w 5181599"/>
              <a:gd name="connsiteY0" fmla="*/ 0 h 2386628"/>
              <a:gd name="connsiteX1" fmla="*/ 627549 w 5181599"/>
              <a:gd name="connsiteY1" fmla="*/ 0 h 2386628"/>
              <a:gd name="connsiteX2" fmla="*/ 1047834 w 5181599"/>
              <a:gd name="connsiteY2" fmla="*/ 0 h 2386628"/>
              <a:gd name="connsiteX3" fmla="*/ 1571752 w 5181599"/>
              <a:gd name="connsiteY3" fmla="*/ 0 h 2386628"/>
              <a:gd name="connsiteX4" fmla="*/ 2251117 w 5181599"/>
              <a:gd name="connsiteY4" fmla="*/ 0 h 2386628"/>
              <a:gd name="connsiteX5" fmla="*/ 2826850 w 5181599"/>
              <a:gd name="connsiteY5" fmla="*/ 0 h 2386628"/>
              <a:gd name="connsiteX6" fmla="*/ 3454399 w 5181599"/>
              <a:gd name="connsiteY6" fmla="*/ 0 h 2386628"/>
              <a:gd name="connsiteX7" fmla="*/ 3978317 w 5181599"/>
              <a:gd name="connsiteY7" fmla="*/ 0 h 2386628"/>
              <a:gd name="connsiteX8" fmla="*/ 4554050 w 5181599"/>
              <a:gd name="connsiteY8" fmla="*/ 0 h 2386628"/>
              <a:gd name="connsiteX9" fmla="*/ 5181599 w 5181599"/>
              <a:gd name="connsiteY9" fmla="*/ 0 h 2386628"/>
              <a:gd name="connsiteX10" fmla="*/ 5181599 w 5181599"/>
              <a:gd name="connsiteY10" fmla="*/ 548924 h 2386628"/>
              <a:gd name="connsiteX11" fmla="*/ 5181599 w 5181599"/>
              <a:gd name="connsiteY11" fmla="*/ 1073983 h 2386628"/>
              <a:gd name="connsiteX12" fmla="*/ 5181599 w 5181599"/>
              <a:gd name="connsiteY12" fmla="*/ 1622907 h 2386628"/>
              <a:gd name="connsiteX13" fmla="*/ 5181599 w 5181599"/>
              <a:gd name="connsiteY13" fmla="*/ 2386628 h 2386628"/>
              <a:gd name="connsiteX14" fmla="*/ 4605866 w 5181599"/>
              <a:gd name="connsiteY14" fmla="*/ 2386628 h 2386628"/>
              <a:gd name="connsiteX15" fmla="*/ 4030133 w 5181599"/>
              <a:gd name="connsiteY15" fmla="*/ 2386628 h 2386628"/>
              <a:gd name="connsiteX16" fmla="*/ 3558031 w 5181599"/>
              <a:gd name="connsiteY16" fmla="*/ 2386628 h 2386628"/>
              <a:gd name="connsiteX17" fmla="*/ 2982298 w 5181599"/>
              <a:gd name="connsiteY17" fmla="*/ 2386628 h 2386628"/>
              <a:gd name="connsiteX18" fmla="*/ 2406565 w 5181599"/>
              <a:gd name="connsiteY18" fmla="*/ 2386628 h 2386628"/>
              <a:gd name="connsiteX19" fmla="*/ 1830832 w 5181599"/>
              <a:gd name="connsiteY19" fmla="*/ 2386628 h 2386628"/>
              <a:gd name="connsiteX20" fmla="*/ 1255098 w 5181599"/>
              <a:gd name="connsiteY20" fmla="*/ 2386628 h 2386628"/>
              <a:gd name="connsiteX21" fmla="*/ 731181 w 5181599"/>
              <a:gd name="connsiteY21" fmla="*/ 2386628 h 2386628"/>
              <a:gd name="connsiteX22" fmla="*/ 0 w 5181599"/>
              <a:gd name="connsiteY22" fmla="*/ 2386628 h 2386628"/>
              <a:gd name="connsiteX23" fmla="*/ 0 w 5181599"/>
              <a:gd name="connsiteY23" fmla="*/ 1789971 h 2386628"/>
              <a:gd name="connsiteX24" fmla="*/ 0 w 5181599"/>
              <a:gd name="connsiteY24" fmla="*/ 1169448 h 2386628"/>
              <a:gd name="connsiteX25" fmla="*/ 0 w 5181599"/>
              <a:gd name="connsiteY25" fmla="*/ 548924 h 2386628"/>
              <a:gd name="connsiteX26" fmla="*/ 0 w 5181599"/>
              <a:gd name="connsiteY26" fmla="*/ 0 h 23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86628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2670" y="263723"/>
                  <a:pt x="5125345" y="405519"/>
                  <a:pt x="5181599" y="548924"/>
                </a:cubicBezTo>
                <a:cubicBezTo>
                  <a:pt x="5237853" y="692329"/>
                  <a:pt x="5133267" y="945445"/>
                  <a:pt x="5181599" y="1073983"/>
                </a:cubicBezTo>
                <a:cubicBezTo>
                  <a:pt x="5229931" y="1202521"/>
                  <a:pt x="5180632" y="1412729"/>
                  <a:pt x="5181599" y="1622907"/>
                </a:cubicBezTo>
                <a:cubicBezTo>
                  <a:pt x="5182566" y="1833085"/>
                  <a:pt x="5164342" y="2224141"/>
                  <a:pt x="5181599" y="2386628"/>
                </a:cubicBezTo>
                <a:cubicBezTo>
                  <a:pt x="5066128" y="2454559"/>
                  <a:pt x="4871752" y="2342529"/>
                  <a:pt x="4605866" y="2386628"/>
                </a:cubicBezTo>
                <a:cubicBezTo>
                  <a:pt x="4339980" y="2430727"/>
                  <a:pt x="4207475" y="2325310"/>
                  <a:pt x="4030133" y="2386628"/>
                </a:cubicBezTo>
                <a:cubicBezTo>
                  <a:pt x="3852791" y="2447946"/>
                  <a:pt x="3695266" y="2364346"/>
                  <a:pt x="3558031" y="2386628"/>
                </a:cubicBezTo>
                <a:cubicBezTo>
                  <a:pt x="3420796" y="2408910"/>
                  <a:pt x="3161975" y="2356097"/>
                  <a:pt x="2982298" y="2386628"/>
                </a:cubicBezTo>
                <a:cubicBezTo>
                  <a:pt x="2802621" y="2417159"/>
                  <a:pt x="2542309" y="2350915"/>
                  <a:pt x="2406565" y="2386628"/>
                </a:cubicBezTo>
                <a:cubicBezTo>
                  <a:pt x="2270821" y="2422341"/>
                  <a:pt x="2084978" y="2351870"/>
                  <a:pt x="1830832" y="2386628"/>
                </a:cubicBezTo>
                <a:cubicBezTo>
                  <a:pt x="1576686" y="2421386"/>
                  <a:pt x="1461519" y="2319305"/>
                  <a:pt x="1255098" y="2386628"/>
                </a:cubicBezTo>
                <a:cubicBezTo>
                  <a:pt x="1048677" y="2453951"/>
                  <a:pt x="844678" y="2361819"/>
                  <a:pt x="731181" y="2386628"/>
                </a:cubicBezTo>
                <a:cubicBezTo>
                  <a:pt x="617684" y="2411437"/>
                  <a:pt x="269973" y="2364626"/>
                  <a:pt x="0" y="2386628"/>
                </a:cubicBezTo>
                <a:cubicBezTo>
                  <a:pt x="-25834" y="2209759"/>
                  <a:pt x="66240" y="1950603"/>
                  <a:pt x="0" y="1789971"/>
                </a:cubicBezTo>
                <a:cubicBezTo>
                  <a:pt x="-66240" y="1629339"/>
                  <a:pt x="73119" y="1379950"/>
                  <a:pt x="0" y="1169448"/>
                </a:cubicBezTo>
                <a:cubicBezTo>
                  <a:pt x="-73119" y="958946"/>
                  <a:pt x="71035" y="850667"/>
                  <a:pt x="0" y="548924"/>
                </a:cubicBezTo>
                <a:cubicBezTo>
                  <a:pt x="-71035" y="247181"/>
                  <a:pt x="5040" y="240555"/>
                  <a:pt x="0" y="0"/>
                </a:cubicBezTo>
                <a:close/>
              </a:path>
              <a:path w="5181599" h="238662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29640" y="277237"/>
                  <a:pt x="5135786" y="438455"/>
                  <a:pt x="5181599" y="596657"/>
                </a:cubicBezTo>
                <a:cubicBezTo>
                  <a:pt x="5227412" y="754859"/>
                  <a:pt x="5121782" y="995232"/>
                  <a:pt x="5181599" y="1193314"/>
                </a:cubicBezTo>
                <a:cubicBezTo>
                  <a:pt x="5241416" y="1391396"/>
                  <a:pt x="5165374" y="1663374"/>
                  <a:pt x="5181599" y="1813837"/>
                </a:cubicBezTo>
                <a:cubicBezTo>
                  <a:pt x="5197824" y="1964300"/>
                  <a:pt x="5162553" y="2255430"/>
                  <a:pt x="5181599" y="2386628"/>
                </a:cubicBezTo>
                <a:cubicBezTo>
                  <a:pt x="4991917" y="2402032"/>
                  <a:pt x="4741627" y="2319579"/>
                  <a:pt x="4605866" y="2386628"/>
                </a:cubicBezTo>
                <a:cubicBezTo>
                  <a:pt x="4470105" y="2453677"/>
                  <a:pt x="4366552" y="2357068"/>
                  <a:pt x="4133765" y="2386628"/>
                </a:cubicBezTo>
                <a:cubicBezTo>
                  <a:pt x="3900978" y="2416188"/>
                  <a:pt x="3715478" y="2379599"/>
                  <a:pt x="3558031" y="2386628"/>
                </a:cubicBezTo>
                <a:cubicBezTo>
                  <a:pt x="3400584" y="2393657"/>
                  <a:pt x="3068438" y="2310358"/>
                  <a:pt x="2878666" y="2386628"/>
                </a:cubicBezTo>
                <a:cubicBezTo>
                  <a:pt x="2688895" y="2462898"/>
                  <a:pt x="2451804" y="2329914"/>
                  <a:pt x="2302933" y="2386628"/>
                </a:cubicBezTo>
                <a:cubicBezTo>
                  <a:pt x="2154062" y="2443342"/>
                  <a:pt x="2092257" y="2363911"/>
                  <a:pt x="1882648" y="2386628"/>
                </a:cubicBezTo>
                <a:cubicBezTo>
                  <a:pt x="1673039" y="2409345"/>
                  <a:pt x="1555772" y="2362629"/>
                  <a:pt x="1410546" y="2386628"/>
                </a:cubicBezTo>
                <a:cubicBezTo>
                  <a:pt x="1265320" y="2410627"/>
                  <a:pt x="920701" y="2307901"/>
                  <a:pt x="731181" y="2386628"/>
                </a:cubicBezTo>
                <a:cubicBezTo>
                  <a:pt x="541661" y="2465355"/>
                  <a:pt x="154955" y="2300246"/>
                  <a:pt x="0" y="2386628"/>
                </a:cubicBezTo>
                <a:cubicBezTo>
                  <a:pt x="-18952" y="2275607"/>
                  <a:pt x="12313" y="2094997"/>
                  <a:pt x="0" y="1837704"/>
                </a:cubicBezTo>
                <a:cubicBezTo>
                  <a:pt x="-12313" y="1580411"/>
                  <a:pt x="37413" y="1486589"/>
                  <a:pt x="0" y="1264913"/>
                </a:cubicBezTo>
                <a:cubicBezTo>
                  <a:pt x="-37413" y="1043237"/>
                  <a:pt x="61574" y="970966"/>
                  <a:pt x="0" y="739855"/>
                </a:cubicBezTo>
                <a:cubicBezTo>
                  <a:pt x="-61574" y="508744"/>
                  <a:pt x="46729" y="30068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warn(‘at begin,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A4FC-0698-BD45-9813-4DA2E9BD4DED}"/>
              </a:ext>
            </a:extLst>
          </p:cNvPr>
          <p:cNvSpPr txBox="1"/>
          <p:nvPr/>
        </p:nvSpPr>
        <p:spPr>
          <a:xfrm>
            <a:off x="6172201" y="3790335"/>
            <a:ext cx="5181599" cy="2386628"/>
          </a:xfrm>
          <a:custGeom>
            <a:avLst/>
            <a:gdLst>
              <a:gd name="connsiteX0" fmla="*/ 0 w 5181599"/>
              <a:gd name="connsiteY0" fmla="*/ 0 h 2386628"/>
              <a:gd name="connsiteX1" fmla="*/ 627549 w 5181599"/>
              <a:gd name="connsiteY1" fmla="*/ 0 h 2386628"/>
              <a:gd name="connsiteX2" fmla="*/ 1047834 w 5181599"/>
              <a:gd name="connsiteY2" fmla="*/ 0 h 2386628"/>
              <a:gd name="connsiteX3" fmla="*/ 1571752 w 5181599"/>
              <a:gd name="connsiteY3" fmla="*/ 0 h 2386628"/>
              <a:gd name="connsiteX4" fmla="*/ 2251117 w 5181599"/>
              <a:gd name="connsiteY4" fmla="*/ 0 h 2386628"/>
              <a:gd name="connsiteX5" fmla="*/ 2826850 w 5181599"/>
              <a:gd name="connsiteY5" fmla="*/ 0 h 2386628"/>
              <a:gd name="connsiteX6" fmla="*/ 3454399 w 5181599"/>
              <a:gd name="connsiteY6" fmla="*/ 0 h 2386628"/>
              <a:gd name="connsiteX7" fmla="*/ 3978317 w 5181599"/>
              <a:gd name="connsiteY7" fmla="*/ 0 h 2386628"/>
              <a:gd name="connsiteX8" fmla="*/ 4554050 w 5181599"/>
              <a:gd name="connsiteY8" fmla="*/ 0 h 2386628"/>
              <a:gd name="connsiteX9" fmla="*/ 5181599 w 5181599"/>
              <a:gd name="connsiteY9" fmla="*/ 0 h 2386628"/>
              <a:gd name="connsiteX10" fmla="*/ 5181599 w 5181599"/>
              <a:gd name="connsiteY10" fmla="*/ 548924 h 2386628"/>
              <a:gd name="connsiteX11" fmla="*/ 5181599 w 5181599"/>
              <a:gd name="connsiteY11" fmla="*/ 1073983 h 2386628"/>
              <a:gd name="connsiteX12" fmla="*/ 5181599 w 5181599"/>
              <a:gd name="connsiteY12" fmla="*/ 1622907 h 2386628"/>
              <a:gd name="connsiteX13" fmla="*/ 5181599 w 5181599"/>
              <a:gd name="connsiteY13" fmla="*/ 2386628 h 2386628"/>
              <a:gd name="connsiteX14" fmla="*/ 4605866 w 5181599"/>
              <a:gd name="connsiteY14" fmla="*/ 2386628 h 2386628"/>
              <a:gd name="connsiteX15" fmla="*/ 4030133 w 5181599"/>
              <a:gd name="connsiteY15" fmla="*/ 2386628 h 2386628"/>
              <a:gd name="connsiteX16" fmla="*/ 3558031 w 5181599"/>
              <a:gd name="connsiteY16" fmla="*/ 2386628 h 2386628"/>
              <a:gd name="connsiteX17" fmla="*/ 2982298 w 5181599"/>
              <a:gd name="connsiteY17" fmla="*/ 2386628 h 2386628"/>
              <a:gd name="connsiteX18" fmla="*/ 2406565 w 5181599"/>
              <a:gd name="connsiteY18" fmla="*/ 2386628 h 2386628"/>
              <a:gd name="connsiteX19" fmla="*/ 1830832 w 5181599"/>
              <a:gd name="connsiteY19" fmla="*/ 2386628 h 2386628"/>
              <a:gd name="connsiteX20" fmla="*/ 1255098 w 5181599"/>
              <a:gd name="connsiteY20" fmla="*/ 2386628 h 2386628"/>
              <a:gd name="connsiteX21" fmla="*/ 731181 w 5181599"/>
              <a:gd name="connsiteY21" fmla="*/ 2386628 h 2386628"/>
              <a:gd name="connsiteX22" fmla="*/ 0 w 5181599"/>
              <a:gd name="connsiteY22" fmla="*/ 2386628 h 2386628"/>
              <a:gd name="connsiteX23" fmla="*/ 0 w 5181599"/>
              <a:gd name="connsiteY23" fmla="*/ 1789971 h 2386628"/>
              <a:gd name="connsiteX24" fmla="*/ 0 w 5181599"/>
              <a:gd name="connsiteY24" fmla="*/ 1169448 h 2386628"/>
              <a:gd name="connsiteX25" fmla="*/ 0 w 5181599"/>
              <a:gd name="connsiteY25" fmla="*/ 548924 h 2386628"/>
              <a:gd name="connsiteX26" fmla="*/ 0 w 5181599"/>
              <a:gd name="connsiteY26" fmla="*/ 0 h 238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86628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2670" y="263723"/>
                  <a:pt x="5125345" y="405519"/>
                  <a:pt x="5181599" y="548924"/>
                </a:cubicBezTo>
                <a:cubicBezTo>
                  <a:pt x="5237853" y="692329"/>
                  <a:pt x="5133267" y="945445"/>
                  <a:pt x="5181599" y="1073983"/>
                </a:cubicBezTo>
                <a:cubicBezTo>
                  <a:pt x="5229931" y="1202521"/>
                  <a:pt x="5180632" y="1412729"/>
                  <a:pt x="5181599" y="1622907"/>
                </a:cubicBezTo>
                <a:cubicBezTo>
                  <a:pt x="5182566" y="1833085"/>
                  <a:pt x="5164342" y="2224141"/>
                  <a:pt x="5181599" y="2386628"/>
                </a:cubicBezTo>
                <a:cubicBezTo>
                  <a:pt x="5066128" y="2454559"/>
                  <a:pt x="4871752" y="2342529"/>
                  <a:pt x="4605866" y="2386628"/>
                </a:cubicBezTo>
                <a:cubicBezTo>
                  <a:pt x="4339980" y="2430727"/>
                  <a:pt x="4207475" y="2325310"/>
                  <a:pt x="4030133" y="2386628"/>
                </a:cubicBezTo>
                <a:cubicBezTo>
                  <a:pt x="3852791" y="2447946"/>
                  <a:pt x="3695266" y="2364346"/>
                  <a:pt x="3558031" y="2386628"/>
                </a:cubicBezTo>
                <a:cubicBezTo>
                  <a:pt x="3420796" y="2408910"/>
                  <a:pt x="3161975" y="2356097"/>
                  <a:pt x="2982298" y="2386628"/>
                </a:cubicBezTo>
                <a:cubicBezTo>
                  <a:pt x="2802621" y="2417159"/>
                  <a:pt x="2542309" y="2350915"/>
                  <a:pt x="2406565" y="2386628"/>
                </a:cubicBezTo>
                <a:cubicBezTo>
                  <a:pt x="2270821" y="2422341"/>
                  <a:pt x="2084978" y="2351870"/>
                  <a:pt x="1830832" y="2386628"/>
                </a:cubicBezTo>
                <a:cubicBezTo>
                  <a:pt x="1576686" y="2421386"/>
                  <a:pt x="1461519" y="2319305"/>
                  <a:pt x="1255098" y="2386628"/>
                </a:cubicBezTo>
                <a:cubicBezTo>
                  <a:pt x="1048677" y="2453951"/>
                  <a:pt x="844678" y="2361819"/>
                  <a:pt x="731181" y="2386628"/>
                </a:cubicBezTo>
                <a:cubicBezTo>
                  <a:pt x="617684" y="2411437"/>
                  <a:pt x="269973" y="2364626"/>
                  <a:pt x="0" y="2386628"/>
                </a:cubicBezTo>
                <a:cubicBezTo>
                  <a:pt x="-25834" y="2209759"/>
                  <a:pt x="66240" y="1950603"/>
                  <a:pt x="0" y="1789971"/>
                </a:cubicBezTo>
                <a:cubicBezTo>
                  <a:pt x="-66240" y="1629339"/>
                  <a:pt x="73119" y="1379950"/>
                  <a:pt x="0" y="1169448"/>
                </a:cubicBezTo>
                <a:cubicBezTo>
                  <a:pt x="-73119" y="958946"/>
                  <a:pt x="71035" y="850667"/>
                  <a:pt x="0" y="548924"/>
                </a:cubicBezTo>
                <a:cubicBezTo>
                  <a:pt x="-71035" y="247181"/>
                  <a:pt x="5040" y="240555"/>
                  <a:pt x="0" y="0"/>
                </a:cubicBezTo>
                <a:close/>
              </a:path>
              <a:path w="5181599" h="238662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29640" y="277237"/>
                  <a:pt x="5135786" y="438455"/>
                  <a:pt x="5181599" y="596657"/>
                </a:cubicBezTo>
                <a:cubicBezTo>
                  <a:pt x="5227412" y="754859"/>
                  <a:pt x="5121782" y="995232"/>
                  <a:pt x="5181599" y="1193314"/>
                </a:cubicBezTo>
                <a:cubicBezTo>
                  <a:pt x="5241416" y="1391396"/>
                  <a:pt x="5165374" y="1663374"/>
                  <a:pt x="5181599" y="1813837"/>
                </a:cubicBezTo>
                <a:cubicBezTo>
                  <a:pt x="5197824" y="1964300"/>
                  <a:pt x="5162553" y="2255430"/>
                  <a:pt x="5181599" y="2386628"/>
                </a:cubicBezTo>
                <a:cubicBezTo>
                  <a:pt x="4991917" y="2402032"/>
                  <a:pt x="4741627" y="2319579"/>
                  <a:pt x="4605866" y="2386628"/>
                </a:cubicBezTo>
                <a:cubicBezTo>
                  <a:pt x="4470105" y="2453677"/>
                  <a:pt x="4366552" y="2357068"/>
                  <a:pt x="4133765" y="2386628"/>
                </a:cubicBezTo>
                <a:cubicBezTo>
                  <a:pt x="3900978" y="2416188"/>
                  <a:pt x="3715478" y="2379599"/>
                  <a:pt x="3558031" y="2386628"/>
                </a:cubicBezTo>
                <a:cubicBezTo>
                  <a:pt x="3400584" y="2393657"/>
                  <a:pt x="3068438" y="2310358"/>
                  <a:pt x="2878666" y="2386628"/>
                </a:cubicBezTo>
                <a:cubicBezTo>
                  <a:pt x="2688895" y="2462898"/>
                  <a:pt x="2451804" y="2329914"/>
                  <a:pt x="2302933" y="2386628"/>
                </a:cubicBezTo>
                <a:cubicBezTo>
                  <a:pt x="2154062" y="2443342"/>
                  <a:pt x="2092257" y="2363911"/>
                  <a:pt x="1882648" y="2386628"/>
                </a:cubicBezTo>
                <a:cubicBezTo>
                  <a:pt x="1673039" y="2409345"/>
                  <a:pt x="1555772" y="2362629"/>
                  <a:pt x="1410546" y="2386628"/>
                </a:cubicBezTo>
                <a:cubicBezTo>
                  <a:pt x="1265320" y="2410627"/>
                  <a:pt x="920701" y="2307901"/>
                  <a:pt x="731181" y="2386628"/>
                </a:cubicBezTo>
                <a:cubicBezTo>
                  <a:pt x="541661" y="2465355"/>
                  <a:pt x="154955" y="2300246"/>
                  <a:pt x="0" y="2386628"/>
                </a:cubicBezTo>
                <a:cubicBezTo>
                  <a:pt x="-18952" y="2275607"/>
                  <a:pt x="12313" y="2094997"/>
                  <a:pt x="0" y="1837704"/>
                </a:cubicBezTo>
                <a:cubicBezTo>
                  <a:pt x="-12313" y="1580411"/>
                  <a:pt x="37413" y="1486589"/>
                  <a:pt x="0" y="1264913"/>
                </a:cubicBezTo>
                <a:cubicBezTo>
                  <a:pt x="-37413" y="1043237"/>
                  <a:pt x="61574" y="970966"/>
                  <a:pt x="0" y="739855"/>
                </a:cubicBezTo>
                <a:cubicBezTo>
                  <a:pt x="-61574" y="508744"/>
                  <a:pt x="46729" y="30068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                   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2B711-D5A4-054B-8FD0-EEA47AF26FDA}"/>
              </a:ext>
            </a:extLst>
          </p:cNvPr>
          <p:cNvSpPr txBox="1"/>
          <p:nvPr/>
        </p:nvSpPr>
        <p:spPr>
          <a:xfrm>
            <a:off x="7403690" y="4654296"/>
            <a:ext cx="28039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‘at begin, too big’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6A9FA-7797-284B-BA7F-260CF087D3B8}"/>
              </a:ext>
            </a:extLst>
          </p:cNvPr>
          <p:cNvSpPr txBox="1"/>
          <p:nvPr/>
        </p:nvSpPr>
        <p:spPr>
          <a:xfrm>
            <a:off x="6464935" y="4089782"/>
            <a:ext cx="45961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const msg =                    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13DAF-37FB-6443-A747-6D6771BCBAD1}"/>
              </a:ext>
            </a:extLst>
          </p:cNvPr>
          <p:cNvSpPr txBox="1"/>
          <p:nvPr/>
        </p:nvSpPr>
        <p:spPr>
          <a:xfrm>
            <a:off x="8311479" y="4666449"/>
            <a:ext cx="5982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msg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5 -0.081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C5AA-5DF1-0845-863E-A62D050C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Refactoring Example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5031-1968-E547-A75C-D57780E35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Extract Method</a:t>
            </a:r>
          </a:p>
          <a:p>
            <a:r>
              <a:rPr lang="en-US" dirty="0"/>
              <a:t>Pull out code with locals becoming formal parameters.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A0AB3-379E-4D49-99AE-F0EED43B0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404A-A6FE-834B-877D-CD72457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EA9D0-C36A-8340-A3C8-223B34B889EA}"/>
              </a:ext>
            </a:extLst>
          </p:cNvPr>
          <p:cNvSpPr txBox="1"/>
          <p:nvPr/>
        </p:nvSpPr>
        <p:spPr>
          <a:xfrm>
            <a:off x="838199" y="4270785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warn(msg);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A659-795D-5345-A697-B0AA7E380A30}"/>
              </a:ext>
            </a:extLst>
          </p:cNvPr>
          <p:cNvSpPr txBox="1"/>
          <p:nvPr/>
        </p:nvSpPr>
        <p:spPr>
          <a:xfrm>
            <a:off x="6172198" y="4270784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BFF55-0BB7-C94D-976C-EE3B65BF61DE}"/>
              </a:ext>
            </a:extLst>
          </p:cNvPr>
          <p:cNvSpPr txBox="1"/>
          <p:nvPr/>
        </p:nvSpPr>
        <p:spPr>
          <a:xfrm>
            <a:off x="6172198" y="1735138"/>
            <a:ext cx="5181599" cy="2356259"/>
          </a:xfrm>
          <a:custGeom>
            <a:avLst/>
            <a:gdLst>
              <a:gd name="connsiteX0" fmla="*/ 0 w 5181599"/>
              <a:gd name="connsiteY0" fmla="*/ 0 h 2356259"/>
              <a:gd name="connsiteX1" fmla="*/ 627549 w 5181599"/>
              <a:gd name="connsiteY1" fmla="*/ 0 h 2356259"/>
              <a:gd name="connsiteX2" fmla="*/ 1047834 w 5181599"/>
              <a:gd name="connsiteY2" fmla="*/ 0 h 2356259"/>
              <a:gd name="connsiteX3" fmla="*/ 1571752 w 5181599"/>
              <a:gd name="connsiteY3" fmla="*/ 0 h 2356259"/>
              <a:gd name="connsiteX4" fmla="*/ 2251117 w 5181599"/>
              <a:gd name="connsiteY4" fmla="*/ 0 h 2356259"/>
              <a:gd name="connsiteX5" fmla="*/ 2826850 w 5181599"/>
              <a:gd name="connsiteY5" fmla="*/ 0 h 2356259"/>
              <a:gd name="connsiteX6" fmla="*/ 3454399 w 5181599"/>
              <a:gd name="connsiteY6" fmla="*/ 0 h 2356259"/>
              <a:gd name="connsiteX7" fmla="*/ 3978317 w 5181599"/>
              <a:gd name="connsiteY7" fmla="*/ 0 h 2356259"/>
              <a:gd name="connsiteX8" fmla="*/ 4554050 w 5181599"/>
              <a:gd name="connsiteY8" fmla="*/ 0 h 2356259"/>
              <a:gd name="connsiteX9" fmla="*/ 5181599 w 5181599"/>
              <a:gd name="connsiteY9" fmla="*/ 0 h 2356259"/>
              <a:gd name="connsiteX10" fmla="*/ 5181599 w 5181599"/>
              <a:gd name="connsiteY10" fmla="*/ 541940 h 2356259"/>
              <a:gd name="connsiteX11" fmla="*/ 5181599 w 5181599"/>
              <a:gd name="connsiteY11" fmla="*/ 1060317 h 2356259"/>
              <a:gd name="connsiteX12" fmla="*/ 5181599 w 5181599"/>
              <a:gd name="connsiteY12" fmla="*/ 1602256 h 2356259"/>
              <a:gd name="connsiteX13" fmla="*/ 5181599 w 5181599"/>
              <a:gd name="connsiteY13" fmla="*/ 2356259 h 2356259"/>
              <a:gd name="connsiteX14" fmla="*/ 4605866 w 5181599"/>
              <a:gd name="connsiteY14" fmla="*/ 2356259 h 2356259"/>
              <a:gd name="connsiteX15" fmla="*/ 4030133 w 5181599"/>
              <a:gd name="connsiteY15" fmla="*/ 2356259 h 2356259"/>
              <a:gd name="connsiteX16" fmla="*/ 3558031 w 5181599"/>
              <a:gd name="connsiteY16" fmla="*/ 2356259 h 2356259"/>
              <a:gd name="connsiteX17" fmla="*/ 2982298 w 5181599"/>
              <a:gd name="connsiteY17" fmla="*/ 2356259 h 2356259"/>
              <a:gd name="connsiteX18" fmla="*/ 2406565 w 5181599"/>
              <a:gd name="connsiteY18" fmla="*/ 2356259 h 2356259"/>
              <a:gd name="connsiteX19" fmla="*/ 1830832 w 5181599"/>
              <a:gd name="connsiteY19" fmla="*/ 2356259 h 2356259"/>
              <a:gd name="connsiteX20" fmla="*/ 1255098 w 5181599"/>
              <a:gd name="connsiteY20" fmla="*/ 2356259 h 2356259"/>
              <a:gd name="connsiteX21" fmla="*/ 731181 w 5181599"/>
              <a:gd name="connsiteY21" fmla="*/ 2356259 h 2356259"/>
              <a:gd name="connsiteX22" fmla="*/ 0 w 5181599"/>
              <a:gd name="connsiteY22" fmla="*/ 2356259 h 2356259"/>
              <a:gd name="connsiteX23" fmla="*/ 0 w 5181599"/>
              <a:gd name="connsiteY23" fmla="*/ 1767194 h 2356259"/>
              <a:gd name="connsiteX24" fmla="*/ 0 w 5181599"/>
              <a:gd name="connsiteY24" fmla="*/ 1154567 h 2356259"/>
              <a:gd name="connsiteX25" fmla="*/ 0 w 5181599"/>
              <a:gd name="connsiteY25" fmla="*/ 541940 h 2356259"/>
              <a:gd name="connsiteX26" fmla="*/ 0 w 5181599"/>
              <a:gd name="connsiteY26" fmla="*/ 0 h 235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2356259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240462" y="136540"/>
                  <a:pt x="5143233" y="372187"/>
                  <a:pt x="5181599" y="541940"/>
                </a:cubicBezTo>
                <a:cubicBezTo>
                  <a:pt x="5219965" y="711693"/>
                  <a:pt x="5153813" y="881487"/>
                  <a:pt x="5181599" y="1060317"/>
                </a:cubicBezTo>
                <a:cubicBezTo>
                  <a:pt x="5209385" y="1239147"/>
                  <a:pt x="5177741" y="1375530"/>
                  <a:pt x="5181599" y="1602256"/>
                </a:cubicBezTo>
                <a:cubicBezTo>
                  <a:pt x="5185457" y="1828982"/>
                  <a:pt x="5092067" y="2051338"/>
                  <a:pt x="5181599" y="2356259"/>
                </a:cubicBezTo>
                <a:cubicBezTo>
                  <a:pt x="5066128" y="2424190"/>
                  <a:pt x="4871752" y="2312160"/>
                  <a:pt x="4605866" y="2356259"/>
                </a:cubicBezTo>
                <a:cubicBezTo>
                  <a:pt x="4339980" y="2400358"/>
                  <a:pt x="4207475" y="2294941"/>
                  <a:pt x="4030133" y="2356259"/>
                </a:cubicBezTo>
                <a:cubicBezTo>
                  <a:pt x="3852791" y="2417577"/>
                  <a:pt x="3695266" y="2333977"/>
                  <a:pt x="3558031" y="2356259"/>
                </a:cubicBezTo>
                <a:cubicBezTo>
                  <a:pt x="3420796" y="2378541"/>
                  <a:pt x="3161975" y="2325728"/>
                  <a:pt x="2982298" y="2356259"/>
                </a:cubicBezTo>
                <a:cubicBezTo>
                  <a:pt x="2802621" y="2386790"/>
                  <a:pt x="2542309" y="2320546"/>
                  <a:pt x="2406565" y="2356259"/>
                </a:cubicBezTo>
                <a:cubicBezTo>
                  <a:pt x="2270821" y="2391972"/>
                  <a:pt x="2084978" y="2321501"/>
                  <a:pt x="1830832" y="2356259"/>
                </a:cubicBezTo>
                <a:cubicBezTo>
                  <a:pt x="1576686" y="2391017"/>
                  <a:pt x="1461519" y="2288936"/>
                  <a:pt x="1255098" y="2356259"/>
                </a:cubicBezTo>
                <a:cubicBezTo>
                  <a:pt x="1048677" y="2423582"/>
                  <a:pt x="844678" y="2331450"/>
                  <a:pt x="731181" y="2356259"/>
                </a:cubicBezTo>
                <a:cubicBezTo>
                  <a:pt x="617684" y="2381068"/>
                  <a:pt x="269973" y="2334257"/>
                  <a:pt x="0" y="2356259"/>
                </a:cubicBezTo>
                <a:cubicBezTo>
                  <a:pt x="-60780" y="2096188"/>
                  <a:pt x="29641" y="2008395"/>
                  <a:pt x="0" y="1767194"/>
                </a:cubicBezTo>
                <a:cubicBezTo>
                  <a:pt x="-29641" y="1525993"/>
                  <a:pt x="61520" y="1371262"/>
                  <a:pt x="0" y="1154567"/>
                </a:cubicBezTo>
                <a:cubicBezTo>
                  <a:pt x="-61520" y="937872"/>
                  <a:pt x="54314" y="792743"/>
                  <a:pt x="0" y="541940"/>
                </a:cubicBezTo>
                <a:cubicBezTo>
                  <a:pt x="-54314" y="291137"/>
                  <a:pt x="19387" y="113566"/>
                  <a:pt x="0" y="0"/>
                </a:cubicBezTo>
                <a:close/>
              </a:path>
              <a:path w="5181599" h="2356259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10170" y="182541"/>
                  <a:pt x="5113633" y="377862"/>
                  <a:pt x="5181599" y="589065"/>
                </a:cubicBezTo>
                <a:cubicBezTo>
                  <a:pt x="5249565" y="800268"/>
                  <a:pt x="5172529" y="993384"/>
                  <a:pt x="5181599" y="1178130"/>
                </a:cubicBezTo>
                <a:cubicBezTo>
                  <a:pt x="5190669" y="1362877"/>
                  <a:pt x="5135409" y="1639998"/>
                  <a:pt x="5181599" y="1790757"/>
                </a:cubicBezTo>
                <a:cubicBezTo>
                  <a:pt x="5227789" y="1941516"/>
                  <a:pt x="5121699" y="2153056"/>
                  <a:pt x="5181599" y="2356259"/>
                </a:cubicBezTo>
                <a:cubicBezTo>
                  <a:pt x="4991917" y="2371663"/>
                  <a:pt x="4741627" y="2289210"/>
                  <a:pt x="4605866" y="2356259"/>
                </a:cubicBezTo>
                <a:cubicBezTo>
                  <a:pt x="4470105" y="2423308"/>
                  <a:pt x="4366552" y="2326699"/>
                  <a:pt x="4133765" y="2356259"/>
                </a:cubicBezTo>
                <a:cubicBezTo>
                  <a:pt x="3900978" y="2385819"/>
                  <a:pt x="3715478" y="2349230"/>
                  <a:pt x="3558031" y="2356259"/>
                </a:cubicBezTo>
                <a:cubicBezTo>
                  <a:pt x="3400584" y="2363288"/>
                  <a:pt x="3068438" y="2279989"/>
                  <a:pt x="2878666" y="2356259"/>
                </a:cubicBezTo>
                <a:cubicBezTo>
                  <a:pt x="2688895" y="2432529"/>
                  <a:pt x="2451804" y="2299545"/>
                  <a:pt x="2302933" y="2356259"/>
                </a:cubicBezTo>
                <a:cubicBezTo>
                  <a:pt x="2154062" y="2412973"/>
                  <a:pt x="2092257" y="2333542"/>
                  <a:pt x="1882648" y="2356259"/>
                </a:cubicBezTo>
                <a:cubicBezTo>
                  <a:pt x="1673039" y="2378976"/>
                  <a:pt x="1555772" y="2332260"/>
                  <a:pt x="1410546" y="2356259"/>
                </a:cubicBezTo>
                <a:cubicBezTo>
                  <a:pt x="1265320" y="2380258"/>
                  <a:pt x="920701" y="2277532"/>
                  <a:pt x="731181" y="2356259"/>
                </a:cubicBezTo>
                <a:cubicBezTo>
                  <a:pt x="541661" y="2434986"/>
                  <a:pt x="154955" y="2269877"/>
                  <a:pt x="0" y="2356259"/>
                </a:cubicBezTo>
                <a:cubicBezTo>
                  <a:pt x="-37061" y="2112435"/>
                  <a:pt x="15333" y="2017564"/>
                  <a:pt x="0" y="1814319"/>
                </a:cubicBezTo>
                <a:cubicBezTo>
                  <a:pt x="-15333" y="1611074"/>
                  <a:pt x="57702" y="1495301"/>
                  <a:pt x="0" y="1248817"/>
                </a:cubicBezTo>
                <a:cubicBezTo>
                  <a:pt x="-57702" y="1002333"/>
                  <a:pt x="25438" y="972724"/>
                  <a:pt x="0" y="730440"/>
                </a:cubicBezTo>
                <a:cubicBezTo>
                  <a:pt x="-25438" y="488156"/>
                  <a:pt x="63052" y="20536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lineSize:number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 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msg:string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2397F-5CF3-3B4C-AD42-DFC1816A9E88}"/>
              </a:ext>
            </a:extLst>
          </p:cNvPr>
          <p:cNvSpPr txBox="1"/>
          <p:nvPr/>
        </p:nvSpPr>
        <p:spPr>
          <a:xfrm>
            <a:off x="6172195" y="4626864"/>
            <a:ext cx="4685081" cy="634743"/>
          </a:xfrm>
          <a:custGeom>
            <a:avLst/>
            <a:gdLst>
              <a:gd name="connsiteX0" fmla="*/ 0 w 4685081"/>
              <a:gd name="connsiteY0" fmla="*/ 0 h 634743"/>
              <a:gd name="connsiteX1" fmla="*/ 538784 w 4685081"/>
              <a:gd name="connsiteY1" fmla="*/ 0 h 634743"/>
              <a:gd name="connsiteX2" fmla="*/ 983867 w 4685081"/>
              <a:gd name="connsiteY2" fmla="*/ 0 h 634743"/>
              <a:gd name="connsiteX3" fmla="*/ 1663204 w 4685081"/>
              <a:gd name="connsiteY3" fmla="*/ 0 h 634743"/>
              <a:gd name="connsiteX4" fmla="*/ 2201988 w 4685081"/>
              <a:gd name="connsiteY4" fmla="*/ 0 h 634743"/>
              <a:gd name="connsiteX5" fmla="*/ 2740772 w 4685081"/>
              <a:gd name="connsiteY5" fmla="*/ 0 h 634743"/>
              <a:gd name="connsiteX6" fmla="*/ 3420109 w 4685081"/>
              <a:gd name="connsiteY6" fmla="*/ 0 h 634743"/>
              <a:gd name="connsiteX7" fmla="*/ 3912043 w 4685081"/>
              <a:gd name="connsiteY7" fmla="*/ 0 h 634743"/>
              <a:gd name="connsiteX8" fmla="*/ 4685081 w 4685081"/>
              <a:gd name="connsiteY8" fmla="*/ 0 h 634743"/>
              <a:gd name="connsiteX9" fmla="*/ 4685081 w 4685081"/>
              <a:gd name="connsiteY9" fmla="*/ 330066 h 634743"/>
              <a:gd name="connsiteX10" fmla="*/ 4685081 w 4685081"/>
              <a:gd name="connsiteY10" fmla="*/ 634743 h 634743"/>
              <a:gd name="connsiteX11" fmla="*/ 4099446 w 4685081"/>
              <a:gd name="connsiteY11" fmla="*/ 634743 h 634743"/>
              <a:gd name="connsiteX12" fmla="*/ 3560662 w 4685081"/>
              <a:gd name="connsiteY12" fmla="*/ 634743 h 634743"/>
              <a:gd name="connsiteX13" fmla="*/ 2881325 w 4685081"/>
              <a:gd name="connsiteY13" fmla="*/ 634743 h 634743"/>
              <a:gd name="connsiteX14" fmla="*/ 2201988 w 4685081"/>
              <a:gd name="connsiteY14" fmla="*/ 634743 h 634743"/>
              <a:gd name="connsiteX15" fmla="*/ 1710055 w 4685081"/>
              <a:gd name="connsiteY15" fmla="*/ 634743 h 634743"/>
              <a:gd name="connsiteX16" fmla="*/ 1124419 w 4685081"/>
              <a:gd name="connsiteY16" fmla="*/ 634743 h 634743"/>
              <a:gd name="connsiteX17" fmla="*/ 0 w 4685081"/>
              <a:gd name="connsiteY17" fmla="*/ 634743 h 634743"/>
              <a:gd name="connsiteX18" fmla="*/ 0 w 4685081"/>
              <a:gd name="connsiteY18" fmla="*/ 317372 h 634743"/>
              <a:gd name="connsiteX19" fmla="*/ 0 w 4685081"/>
              <a:gd name="connsiteY19" fmla="*/ 0 h 63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85081" h="634743" extrusionOk="0">
                <a:moveTo>
                  <a:pt x="0" y="0"/>
                </a:moveTo>
                <a:cubicBezTo>
                  <a:pt x="186574" y="-28239"/>
                  <a:pt x="313770" y="22015"/>
                  <a:pt x="538784" y="0"/>
                </a:cubicBezTo>
                <a:cubicBezTo>
                  <a:pt x="763798" y="-22015"/>
                  <a:pt x="875520" y="29125"/>
                  <a:pt x="983867" y="0"/>
                </a:cubicBezTo>
                <a:cubicBezTo>
                  <a:pt x="1092214" y="-29125"/>
                  <a:pt x="1485164" y="41697"/>
                  <a:pt x="1663204" y="0"/>
                </a:cubicBezTo>
                <a:cubicBezTo>
                  <a:pt x="1841244" y="-41697"/>
                  <a:pt x="1962869" y="21890"/>
                  <a:pt x="2201988" y="0"/>
                </a:cubicBezTo>
                <a:cubicBezTo>
                  <a:pt x="2441107" y="-21890"/>
                  <a:pt x="2631388" y="46254"/>
                  <a:pt x="2740772" y="0"/>
                </a:cubicBezTo>
                <a:cubicBezTo>
                  <a:pt x="2850156" y="-46254"/>
                  <a:pt x="3155414" y="74670"/>
                  <a:pt x="3420109" y="0"/>
                </a:cubicBezTo>
                <a:cubicBezTo>
                  <a:pt x="3684804" y="-74670"/>
                  <a:pt x="3754075" y="26415"/>
                  <a:pt x="3912043" y="0"/>
                </a:cubicBezTo>
                <a:cubicBezTo>
                  <a:pt x="4070011" y="-26415"/>
                  <a:pt x="4472691" y="79642"/>
                  <a:pt x="4685081" y="0"/>
                </a:cubicBezTo>
                <a:cubicBezTo>
                  <a:pt x="4696701" y="120230"/>
                  <a:pt x="4683214" y="200606"/>
                  <a:pt x="4685081" y="330066"/>
                </a:cubicBezTo>
                <a:cubicBezTo>
                  <a:pt x="4686948" y="459526"/>
                  <a:pt x="4671266" y="568077"/>
                  <a:pt x="4685081" y="634743"/>
                </a:cubicBezTo>
                <a:cubicBezTo>
                  <a:pt x="4446359" y="636712"/>
                  <a:pt x="4329642" y="612128"/>
                  <a:pt x="4099446" y="634743"/>
                </a:cubicBezTo>
                <a:cubicBezTo>
                  <a:pt x="3869251" y="657358"/>
                  <a:pt x="3776007" y="579473"/>
                  <a:pt x="3560662" y="634743"/>
                </a:cubicBezTo>
                <a:cubicBezTo>
                  <a:pt x="3345317" y="690013"/>
                  <a:pt x="3087700" y="591475"/>
                  <a:pt x="2881325" y="634743"/>
                </a:cubicBezTo>
                <a:cubicBezTo>
                  <a:pt x="2674950" y="678011"/>
                  <a:pt x="2408347" y="623991"/>
                  <a:pt x="2201988" y="634743"/>
                </a:cubicBezTo>
                <a:cubicBezTo>
                  <a:pt x="1995629" y="645495"/>
                  <a:pt x="1849652" y="634637"/>
                  <a:pt x="1710055" y="634743"/>
                </a:cubicBezTo>
                <a:cubicBezTo>
                  <a:pt x="1570458" y="634849"/>
                  <a:pt x="1405755" y="574700"/>
                  <a:pt x="1124419" y="634743"/>
                </a:cubicBezTo>
                <a:cubicBezTo>
                  <a:pt x="843083" y="694786"/>
                  <a:pt x="402739" y="622093"/>
                  <a:pt x="0" y="634743"/>
                </a:cubicBezTo>
                <a:cubicBezTo>
                  <a:pt x="-15280" y="517919"/>
                  <a:pt x="20126" y="387206"/>
                  <a:pt x="0" y="317372"/>
                </a:cubicBezTo>
                <a:cubicBezTo>
                  <a:pt x="-20126" y="247538"/>
                  <a:pt x="25345" y="93615"/>
                  <a:pt x="0" y="0"/>
                </a:cubicBezTo>
                <a:close/>
              </a:path>
            </a:pathLst>
          </a:custGeom>
          <a:noFill/>
          <a:ln w="635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msg);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CF41A-F5E7-F542-B1DA-7A646CE9BCFE}"/>
              </a:ext>
            </a:extLst>
          </p:cNvPr>
          <p:cNvSpPr txBox="1"/>
          <p:nvPr/>
        </p:nvSpPr>
        <p:spPr>
          <a:xfrm>
            <a:off x="6172195" y="4405723"/>
            <a:ext cx="4543311" cy="1906177"/>
          </a:xfrm>
          <a:custGeom>
            <a:avLst/>
            <a:gdLst>
              <a:gd name="connsiteX0" fmla="*/ 0 w 4543311"/>
              <a:gd name="connsiteY0" fmla="*/ 0 h 1906177"/>
              <a:gd name="connsiteX1" fmla="*/ 522481 w 4543311"/>
              <a:gd name="connsiteY1" fmla="*/ 0 h 1906177"/>
              <a:gd name="connsiteX2" fmla="*/ 954095 w 4543311"/>
              <a:gd name="connsiteY2" fmla="*/ 0 h 1906177"/>
              <a:gd name="connsiteX3" fmla="*/ 1612875 w 4543311"/>
              <a:gd name="connsiteY3" fmla="*/ 0 h 1906177"/>
              <a:gd name="connsiteX4" fmla="*/ 2135356 w 4543311"/>
              <a:gd name="connsiteY4" fmla="*/ 0 h 1906177"/>
              <a:gd name="connsiteX5" fmla="*/ 2657837 w 4543311"/>
              <a:gd name="connsiteY5" fmla="*/ 0 h 1906177"/>
              <a:gd name="connsiteX6" fmla="*/ 3316617 w 4543311"/>
              <a:gd name="connsiteY6" fmla="*/ 0 h 1906177"/>
              <a:gd name="connsiteX7" fmla="*/ 3793665 w 4543311"/>
              <a:gd name="connsiteY7" fmla="*/ 0 h 1906177"/>
              <a:gd name="connsiteX8" fmla="*/ 4543311 w 4543311"/>
              <a:gd name="connsiteY8" fmla="*/ 0 h 1906177"/>
              <a:gd name="connsiteX9" fmla="*/ 4543311 w 4543311"/>
              <a:gd name="connsiteY9" fmla="*/ 514668 h 1906177"/>
              <a:gd name="connsiteX10" fmla="*/ 4543311 w 4543311"/>
              <a:gd name="connsiteY10" fmla="*/ 953089 h 1906177"/>
              <a:gd name="connsiteX11" fmla="*/ 4543311 w 4543311"/>
              <a:gd name="connsiteY11" fmla="*/ 1429633 h 1906177"/>
              <a:gd name="connsiteX12" fmla="*/ 4543311 w 4543311"/>
              <a:gd name="connsiteY12" fmla="*/ 1906177 h 1906177"/>
              <a:gd name="connsiteX13" fmla="*/ 4111696 w 4543311"/>
              <a:gd name="connsiteY13" fmla="*/ 1906177 h 1906177"/>
              <a:gd name="connsiteX14" fmla="*/ 3452916 w 4543311"/>
              <a:gd name="connsiteY14" fmla="*/ 1906177 h 1906177"/>
              <a:gd name="connsiteX15" fmla="*/ 2975869 w 4543311"/>
              <a:gd name="connsiteY15" fmla="*/ 1906177 h 1906177"/>
              <a:gd name="connsiteX16" fmla="*/ 2407955 w 4543311"/>
              <a:gd name="connsiteY16" fmla="*/ 1906177 h 1906177"/>
              <a:gd name="connsiteX17" fmla="*/ 1749175 w 4543311"/>
              <a:gd name="connsiteY17" fmla="*/ 1906177 h 1906177"/>
              <a:gd name="connsiteX18" fmla="*/ 1181261 w 4543311"/>
              <a:gd name="connsiteY18" fmla="*/ 1906177 h 1906177"/>
              <a:gd name="connsiteX19" fmla="*/ 749646 w 4543311"/>
              <a:gd name="connsiteY19" fmla="*/ 1906177 h 1906177"/>
              <a:gd name="connsiteX20" fmla="*/ 0 w 4543311"/>
              <a:gd name="connsiteY20" fmla="*/ 1906177 h 1906177"/>
              <a:gd name="connsiteX21" fmla="*/ 0 w 4543311"/>
              <a:gd name="connsiteY21" fmla="*/ 1391509 h 1906177"/>
              <a:gd name="connsiteX22" fmla="*/ 0 w 4543311"/>
              <a:gd name="connsiteY22" fmla="*/ 876841 h 1906177"/>
              <a:gd name="connsiteX23" fmla="*/ 0 w 4543311"/>
              <a:gd name="connsiteY23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43311" h="1906177" extrusionOk="0">
                <a:moveTo>
                  <a:pt x="0" y="0"/>
                </a:moveTo>
                <a:cubicBezTo>
                  <a:pt x="160553" y="-44632"/>
                  <a:pt x="368775" y="25987"/>
                  <a:pt x="522481" y="0"/>
                </a:cubicBezTo>
                <a:cubicBezTo>
                  <a:pt x="676187" y="-25987"/>
                  <a:pt x="857172" y="25252"/>
                  <a:pt x="954095" y="0"/>
                </a:cubicBezTo>
                <a:cubicBezTo>
                  <a:pt x="1051018" y="-25252"/>
                  <a:pt x="1315810" y="3569"/>
                  <a:pt x="1612875" y="0"/>
                </a:cubicBezTo>
                <a:cubicBezTo>
                  <a:pt x="1909940" y="-3569"/>
                  <a:pt x="1926914" y="31201"/>
                  <a:pt x="2135356" y="0"/>
                </a:cubicBezTo>
                <a:cubicBezTo>
                  <a:pt x="2343798" y="-31201"/>
                  <a:pt x="2421742" y="47066"/>
                  <a:pt x="2657837" y="0"/>
                </a:cubicBezTo>
                <a:cubicBezTo>
                  <a:pt x="2893932" y="-47066"/>
                  <a:pt x="3045795" y="42276"/>
                  <a:pt x="3316617" y="0"/>
                </a:cubicBezTo>
                <a:cubicBezTo>
                  <a:pt x="3587439" y="-42276"/>
                  <a:pt x="3644100" y="13180"/>
                  <a:pt x="3793665" y="0"/>
                </a:cubicBezTo>
                <a:cubicBezTo>
                  <a:pt x="3943230" y="-13180"/>
                  <a:pt x="4194893" y="35818"/>
                  <a:pt x="4543311" y="0"/>
                </a:cubicBezTo>
                <a:cubicBezTo>
                  <a:pt x="4549791" y="148551"/>
                  <a:pt x="4534625" y="336843"/>
                  <a:pt x="4543311" y="514668"/>
                </a:cubicBezTo>
                <a:cubicBezTo>
                  <a:pt x="4551997" y="692493"/>
                  <a:pt x="4515873" y="779818"/>
                  <a:pt x="4543311" y="953089"/>
                </a:cubicBezTo>
                <a:cubicBezTo>
                  <a:pt x="4570749" y="1126360"/>
                  <a:pt x="4496753" y="1236187"/>
                  <a:pt x="4543311" y="1429633"/>
                </a:cubicBezTo>
                <a:cubicBezTo>
                  <a:pt x="4589869" y="1623079"/>
                  <a:pt x="4525882" y="1670580"/>
                  <a:pt x="4543311" y="1906177"/>
                </a:cubicBezTo>
                <a:cubicBezTo>
                  <a:pt x="4451571" y="1920925"/>
                  <a:pt x="4232634" y="1855764"/>
                  <a:pt x="4111696" y="1906177"/>
                </a:cubicBezTo>
                <a:cubicBezTo>
                  <a:pt x="3990758" y="1956590"/>
                  <a:pt x="3662072" y="1901158"/>
                  <a:pt x="3452916" y="1906177"/>
                </a:cubicBezTo>
                <a:cubicBezTo>
                  <a:pt x="3243760" y="1911196"/>
                  <a:pt x="3118484" y="1886156"/>
                  <a:pt x="2975869" y="1906177"/>
                </a:cubicBezTo>
                <a:cubicBezTo>
                  <a:pt x="2833254" y="1926198"/>
                  <a:pt x="2670851" y="1878185"/>
                  <a:pt x="2407955" y="1906177"/>
                </a:cubicBezTo>
                <a:cubicBezTo>
                  <a:pt x="2145059" y="1934169"/>
                  <a:pt x="2018550" y="1850964"/>
                  <a:pt x="1749175" y="1906177"/>
                </a:cubicBezTo>
                <a:cubicBezTo>
                  <a:pt x="1479800" y="1961390"/>
                  <a:pt x="1354201" y="1880331"/>
                  <a:pt x="1181261" y="1906177"/>
                </a:cubicBezTo>
                <a:cubicBezTo>
                  <a:pt x="1008321" y="1932023"/>
                  <a:pt x="959306" y="1892437"/>
                  <a:pt x="749646" y="1906177"/>
                </a:cubicBezTo>
                <a:cubicBezTo>
                  <a:pt x="539986" y="1919917"/>
                  <a:pt x="321216" y="1873854"/>
                  <a:pt x="0" y="1906177"/>
                </a:cubicBezTo>
                <a:cubicBezTo>
                  <a:pt x="-2301" y="1760967"/>
                  <a:pt x="25622" y="1594783"/>
                  <a:pt x="0" y="1391509"/>
                </a:cubicBezTo>
                <a:cubicBezTo>
                  <a:pt x="-25622" y="1188235"/>
                  <a:pt x="36103" y="1042668"/>
                  <a:pt x="0" y="876841"/>
                </a:cubicBezTo>
                <a:cubicBezTo>
                  <a:pt x="-36103" y="711014"/>
                  <a:pt x="82565" y="210391"/>
                  <a:pt x="0" y="0"/>
                </a:cubicBezTo>
                <a:close/>
              </a:path>
            </a:pathLst>
          </a:custGeom>
          <a:noFill/>
          <a:ln w="635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warn(msg);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507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0313 -0.3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15B0-7B8D-CB4D-AD09-1078B51E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Refactoring Example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21E8-5FB4-7F46-94E7-AFB5F0E609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cap="small" dirty="0"/>
              <a:t>Inline Local</a:t>
            </a:r>
          </a:p>
          <a:p>
            <a:r>
              <a:rPr lang="en-US" dirty="0"/>
              <a:t>Replace name with value.</a:t>
            </a:r>
          </a:p>
          <a:p>
            <a:r>
              <a:rPr lang="en-US" dirty="0"/>
              <a:t>Inverse of </a:t>
            </a:r>
            <a:r>
              <a:rPr lang="en-US" cap="small" dirty="0"/>
              <a:t>Extract Local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FE7B9-3C1C-3144-99DA-CC1F563AB5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EDD7-D445-3546-89E9-19CDC4D0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C6327-7876-AB4C-BEDC-FE7B0FAD3901}"/>
              </a:ext>
            </a:extLst>
          </p:cNvPr>
          <p:cNvSpPr txBox="1"/>
          <p:nvPr/>
        </p:nvSpPr>
        <p:spPr>
          <a:xfrm>
            <a:off x="838199" y="4270785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const msg = ‘at begin, too big’;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msg);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DFA87-BAA5-3240-B65A-AC63F5450EC1}"/>
              </a:ext>
            </a:extLst>
          </p:cNvPr>
          <p:cNvSpPr txBox="1"/>
          <p:nvPr/>
        </p:nvSpPr>
        <p:spPr>
          <a:xfrm>
            <a:off x="6172201" y="4270784"/>
            <a:ext cx="5181599" cy="1906177"/>
          </a:xfrm>
          <a:custGeom>
            <a:avLst/>
            <a:gdLst>
              <a:gd name="connsiteX0" fmla="*/ 0 w 5181599"/>
              <a:gd name="connsiteY0" fmla="*/ 0 h 1906177"/>
              <a:gd name="connsiteX1" fmla="*/ 627549 w 5181599"/>
              <a:gd name="connsiteY1" fmla="*/ 0 h 1906177"/>
              <a:gd name="connsiteX2" fmla="*/ 1047834 w 5181599"/>
              <a:gd name="connsiteY2" fmla="*/ 0 h 1906177"/>
              <a:gd name="connsiteX3" fmla="*/ 1571752 w 5181599"/>
              <a:gd name="connsiteY3" fmla="*/ 0 h 1906177"/>
              <a:gd name="connsiteX4" fmla="*/ 2251117 w 5181599"/>
              <a:gd name="connsiteY4" fmla="*/ 0 h 1906177"/>
              <a:gd name="connsiteX5" fmla="*/ 2826850 w 5181599"/>
              <a:gd name="connsiteY5" fmla="*/ 0 h 1906177"/>
              <a:gd name="connsiteX6" fmla="*/ 3454399 w 5181599"/>
              <a:gd name="connsiteY6" fmla="*/ 0 h 1906177"/>
              <a:gd name="connsiteX7" fmla="*/ 3978317 w 5181599"/>
              <a:gd name="connsiteY7" fmla="*/ 0 h 1906177"/>
              <a:gd name="connsiteX8" fmla="*/ 4554050 w 5181599"/>
              <a:gd name="connsiteY8" fmla="*/ 0 h 1906177"/>
              <a:gd name="connsiteX9" fmla="*/ 5181599 w 5181599"/>
              <a:gd name="connsiteY9" fmla="*/ 0 h 1906177"/>
              <a:gd name="connsiteX10" fmla="*/ 5181599 w 5181599"/>
              <a:gd name="connsiteY10" fmla="*/ 438421 h 1906177"/>
              <a:gd name="connsiteX11" fmla="*/ 5181599 w 5181599"/>
              <a:gd name="connsiteY11" fmla="*/ 857780 h 1906177"/>
              <a:gd name="connsiteX12" fmla="*/ 5181599 w 5181599"/>
              <a:gd name="connsiteY12" fmla="*/ 1296200 h 1906177"/>
              <a:gd name="connsiteX13" fmla="*/ 5181599 w 5181599"/>
              <a:gd name="connsiteY13" fmla="*/ 1906177 h 1906177"/>
              <a:gd name="connsiteX14" fmla="*/ 4605866 w 5181599"/>
              <a:gd name="connsiteY14" fmla="*/ 1906177 h 1906177"/>
              <a:gd name="connsiteX15" fmla="*/ 4030133 w 5181599"/>
              <a:gd name="connsiteY15" fmla="*/ 1906177 h 1906177"/>
              <a:gd name="connsiteX16" fmla="*/ 3558031 w 5181599"/>
              <a:gd name="connsiteY16" fmla="*/ 1906177 h 1906177"/>
              <a:gd name="connsiteX17" fmla="*/ 2982298 w 5181599"/>
              <a:gd name="connsiteY17" fmla="*/ 1906177 h 1906177"/>
              <a:gd name="connsiteX18" fmla="*/ 2406565 w 5181599"/>
              <a:gd name="connsiteY18" fmla="*/ 1906177 h 1906177"/>
              <a:gd name="connsiteX19" fmla="*/ 1830832 w 5181599"/>
              <a:gd name="connsiteY19" fmla="*/ 1906177 h 1906177"/>
              <a:gd name="connsiteX20" fmla="*/ 1255098 w 5181599"/>
              <a:gd name="connsiteY20" fmla="*/ 1906177 h 1906177"/>
              <a:gd name="connsiteX21" fmla="*/ 731181 w 5181599"/>
              <a:gd name="connsiteY21" fmla="*/ 1906177 h 1906177"/>
              <a:gd name="connsiteX22" fmla="*/ 0 w 5181599"/>
              <a:gd name="connsiteY22" fmla="*/ 1906177 h 1906177"/>
              <a:gd name="connsiteX23" fmla="*/ 0 w 5181599"/>
              <a:gd name="connsiteY23" fmla="*/ 1429633 h 1906177"/>
              <a:gd name="connsiteX24" fmla="*/ 0 w 5181599"/>
              <a:gd name="connsiteY24" fmla="*/ 934027 h 1906177"/>
              <a:gd name="connsiteX25" fmla="*/ 0 w 5181599"/>
              <a:gd name="connsiteY25" fmla="*/ 438421 h 1906177"/>
              <a:gd name="connsiteX26" fmla="*/ 0 w 5181599"/>
              <a:gd name="connsiteY26" fmla="*/ 0 h 190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1599" h="1906177" fill="none" extrusionOk="0">
                <a:moveTo>
                  <a:pt x="0" y="0"/>
                </a:moveTo>
                <a:cubicBezTo>
                  <a:pt x="139168" y="-69509"/>
                  <a:pt x="496417" y="1504"/>
                  <a:pt x="627549" y="0"/>
                </a:cubicBezTo>
                <a:cubicBezTo>
                  <a:pt x="758681" y="-1504"/>
                  <a:pt x="912887" y="31900"/>
                  <a:pt x="1047834" y="0"/>
                </a:cubicBezTo>
                <a:cubicBezTo>
                  <a:pt x="1182782" y="-31900"/>
                  <a:pt x="1419093" y="61978"/>
                  <a:pt x="1571752" y="0"/>
                </a:cubicBezTo>
                <a:cubicBezTo>
                  <a:pt x="1724411" y="-61978"/>
                  <a:pt x="1977674" y="26838"/>
                  <a:pt x="2251117" y="0"/>
                </a:cubicBezTo>
                <a:cubicBezTo>
                  <a:pt x="2524560" y="-26838"/>
                  <a:pt x="2544089" y="28757"/>
                  <a:pt x="2826850" y="0"/>
                </a:cubicBezTo>
                <a:cubicBezTo>
                  <a:pt x="3109611" y="-28757"/>
                  <a:pt x="3196797" y="3469"/>
                  <a:pt x="3454399" y="0"/>
                </a:cubicBezTo>
                <a:cubicBezTo>
                  <a:pt x="3712001" y="-3469"/>
                  <a:pt x="3837403" y="30278"/>
                  <a:pt x="3978317" y="0"/>
                </a:cubicBezTo>
                <a:cubicBezTo>
                  <a:pt x="4119231" y="-30278"/>
                  <a:pt x="4324953" y="15919"/>
                  <a:pt x="4554050" y="0"/>
                </a:cubicBezTo>
                <a:cubicBezTo>
                  <a:pt x="4783147" y="-15919"/>
                  <a:pt x="4874537" y="42878"/>
                  <a:pt x="5181599" y="0"/>
                </a:cubicBezTo>
                <a:cubicBezTo>
                  <a:pt x="5183871" y="137127"/>
                  <a:pt x="5167687" y="228336"/>
                  <a:pt x="5181599" y="438421"/>
                </a:cubicBezTo>
                <a:cubicBezTo>
                  <a:pt x="5195511" y="648506"/>
                  <a:pt x="5176283" y="705173"/>
                  <a:pt x="5181599" y="857780"/>
                </a:cubicBezTo>
                <a:cubicBezTo>
                  <a:pt x="5186915" y="1010387"/>
                  <a:pt x="5132319" y="1118019"/>
                  <a:pt x="5181599" y="1296200"/>
                </a:cubicBezTo>
                <a:cubicBezTo>
                  <a:pt x="5230879" y="1474381"/>
                  <a:pt x="5168896" y="1737924"/>
                  <a:pt x="5181599" y="1906177"/>
                </a:cubicBezTo>
                <a:cubicBezTo>
                  <a:pt x="5066128" y="1974108"/>
                  <a:pt x="4871752" y="1862078"/>
                  <a:pt x="4605866" y="1906177"/>
                </a:cubicBezTo>
                <a:cubicBezTo>
                  <a:pt x="4339980" y="1950276"/>
                  <a:pt x="4207475" y="1844859"/>
                  <a:pt x="4030133" y="1906177"/>
                </a:cubicBezTo>
                <a:cubicBezTo>
                  <a:pt x="3852791" y="1967495"/>
                  <a:pt x="3695266" y="1883895"/>
                  <a:pt x="3558031" y="1906177"/>
                </a:cubicBezTo>
                <a:cubicBezTo>
                  <a:pt x="3420796" y="1928459"/>
                  <a:pt x="3161975" y="1875646"/>
                  <a:pt x="2982298" y="1906177"/>
                </a:cubicBezTo>
                <a:cubicBezTo>
                  <a:pt x="2802621" y="1936708"/>
                  <a:pt x="2542309" y="1870464"/>
                  <a:pt x="2406565" y="1906177"/>
                </a:cubicBezTo>
                <a:cubicBezTo>
                  <a:pt x="2270821" y="1941890"/>
                  <a:pt x="2084978" y="1871419"/>
                  <a:pt x="1830832" y="1906177"/>
                </a:cubicBezTo>
                <a:cubicBezTo>
                  <a:pt x="1576686" y="1940935"/>
                  <a:pt x="1461519" y="1838854"/>
                  <a:pt x="1255098" y="1906177"/>
                </a:cubicBezTo>
                <a:cubicBezTo>
                  <a:pt x="1048677" y="1973500"/>
                  <a:pt x="844678" y="1881368"/>
                  <a:pt x="731181" y="1906177"/>
                </a:cubicBezTo>
                <a:cubicBezTo>
                  <a:pt x="617684" y="1930986"/>
                  <a:pt x="269973" y="1884175"/>
                  <a:pt x="0" y="1906177"/>
                </a:cubicBezTo>
                <a:cubicBezTo>
                  <a:pt x="-41194" y="1753585"/>
                  <a:pt x="20837" y="1655149"/>
                  <a:pt x="0" y="1429633"/>
                </a:cubicBezTo>
                <a:cubicBezTo>
                  <a:pt x="-20837" y="1204117"/>
                  <a:pt x="2400" y="1174478"/>
                  <a:pt x="0" y="934027"/>
                </a:cubicBezTo>
                <a:cubicBezTo>
                  <a:pt x="-2400" y="693576"/>
                  <a:pt x="38326" y="618776"/>
                  <a:pt x="0" y="438421"/>
                </a:cubicBezTo>
                <a:cubicBezTo>
                  <a:pt x="-38326" y="258066"/>
                  <a:pt x="27944" y="104882"/>
                  <a:pt x="0" y="0"/>
                </a:cubicBezTo>
                <a:close/>
              </a:path>
              <a:path w="5181599" h="1906177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01740" y="172290"/>
                  <a:pt x="5176277" y="268818"/>
                  <a:pt x="5181599" y="476544"/>
                </a:cubicBezTo>
                <a:cubicBezTo>
                  <a:pt x="5186921" y="684270"/>
                  <a:pt x="5137772" y="753434"/>
                  <a:pt x="5181599" y="953089"/>
                </a:cubicBezTo>
                <a:cubicBezTo>
                  <a:pt x="5225426" y="1152745"/>
                  <a:pt x="5168014" y="1329028"/>
                  <a:pt x="5181599" y="1448695"/>
                </a:cubicBezTo>
                <a:cubicBezTo>
                  <a:pt x="5195184" y="1568362"/>
                  <a:pt x="5143683" y="1699136"/>
                  <a:pt x="5181599" y="1906177"/>
                </a:cubicBezTo>
                <a:cubicBezTo>
                  <a:pt x="4991917" y="1921581"/>
                  <a:pt x="4741627" y="1839128"/>
                  <a:pt x="4605866" y="1906177"/>
                </a:cubicBezTo>
                <a:cubicBezTo>
                  <a:pt x="4470105" y="1973226"/>
                  <a:pt x="4366552" y="1876617"/>
                  <a:pt x="4133765" y="1906177"/>
                </a:cubicBezTo>
                <a:cubicBezTo>
                  <a:pt x="3900978" y="1935737"/>
                  <a:pt x="3715478" y="1899148"/>
                  <a:pt x="3558031" y="1906177"/>
                </a:cubicBezTo>
                <a:cubicBezTo>
                  <a:pt x="3400584" y="1913206"/>
                  <a:pt x="3068438" y="1829907"/>
                  <a:pt x="2878666" y="1906177"/>
                </a:cubicBezTo>
                <a:cubicBezTo>
                  <a:pt x="2688895" y="1982447"/>
                  <a:pt x="2451804" y="1849463"/>
                  <a:pt x="2302933" y="1906177"/>
                </a:cubicBezTo>
                <a:cubicBezTo>
                  <a:pt x="2154062" y="1962891"/>
                  <a:pt x="2092257" y="1883460"/>
                  <a:pt x="1882648" y="1906177"/>
                </a:cubicBezTo>
                <a:cubicBezTo>
                  <a:pt x="1673039" y="1928894"/>
                  <a:pt x="1555772" y="1882178"/>
                  <a:pt x="1410546" y="1906177"/>
                </a:cubicBezTo>
                <a:cubicBezTo>
                  <a:pt x="1265320" y="1930176"/>
                  <a:pt x="920701" y="1827450"/>
                  <a:pt x="731181" y="1906177"/>
                </a:cubicBezTo>
                <a:cubicBezTo>
                  <a:pt x="541661" y="1984904"/>
                  <a:pt x="154955" y="1819795"/>
                  <a:pt x="0" y="1906177"/>
                </a:cubicBezTo>
                <a:cubicBezTo>
                  <a:pt x="-41017" y="1710814"/>
                  <a:pt x="29062" y="1594272"/>
                  <a:pt x="0" y="1467756"/>
                </a:cubicBezTo>
                <a:cubicBezTo>
                  <a:pt x="-29062" y="1341240"/>
                  <a:pt x="29340" y="1186299"/>
                  <a:pt x="0" y="1010274"/>
                </a:cubicBezTo>
                <a:cubicBezTo>
                  <a:pt x="-29340" y="834249"/>
                  <a:pt x="42288" y="728480"/>
                  <a:pt x="0" y="590915"/>
                </a:cubicBezTo>
                <a:cubicBezTo>
                  <a:pt x="-42288" y="453350"/>
                  <a:pt x="43314" y="184547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        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this.checkWidth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    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75DB-FEDC-CD4F-80FF-5DA371764D10}"/>
              </a:ext>
            </a:extLst>
          </p:cNvPr>
          <p:cNvSpPr txBox="1"/>
          <p:nvPr/>
        </p:nvSpPr>
        <p:spPr>
          <a:xfrm>
            <a:off x="6464935" y="4773168"/>
            <a:ext cx="45961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const msg =                    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C7144-E882-E540-8380-4067A46F0540}"/>
              </a:ext>
            </a:extLst>
          </p:cNvPr>
          <p:cNvSpPr txBox="1"/>
          <p:nvPr/>
        </p:nvSpPr>
        <p:spPr>
          <a:xfrm>
            <a:off x="8082122" y="4772280"/>
            <a:ext cx="28039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‘at begin, too big’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08382-4BF5-7648-8927-60640E56E47E}"/>
              </a:ext>
            </a:extLst>
          </p:cNvPr>
          <p:cNvSpPr txBox="1"/>
          <p:nvPr/>
        </p:nvSpPr>
        <p:spPr>
          <a:xfrm>
            <a:off x="9963300" y="5049898"/>
            <a:ext cx="5982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msg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5150F-48BB-B945-9BE1-EF5D87A8473E}"/>
              </a:ext>
            </a:extLst>
          </p:cNvPr>
          <p:cNvSpPr txBox="1"/>
          <p:nvPr/>
        </p:nvSpPr>
        <p:spPr>
          <a:xfrm>
            <a:off x="10363201" y="5037823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A0C34-D241-6446-BB57-ED0394AF9A1C}"/>
              </a:ext>
            </a:extLst>
          </p:cNvPr>
          <p:cNvSpPr/>
          <p:nvPr/>
        </p:nvSpPr>
        <p:spPr>
          <a:xfrm>
            <a:off x="7487991" y="2214971"/>
            <a:ext cx="3573074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To avoid hard-coding,</a:t>
            </a:r>
          </a:p>
          <a:p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the next task would be to</a:t>
            </a:r>
          </a:p>
          <a:p>
            <a:r>
              <a:rPr lang="en-US" sz="2400" cap="small" dirty="0">
                <a:solidFill>
                  <a:schemeClr val="tx1"/>
                </a:solidFill>
              </a:rPr>
              <a:t>Extract Constant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208 L -0.07161 0.085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419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4909 0.0467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4E98-B808-F144-ABF0-CF1EF81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4A85-A523-2C48-AEBF-8C166D2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/>
              <a:t>Extract Interface </a:t>
            </a:r>
            <a:r>
              <a:rPr lang="en-US" dirty="0"/>
              <a:t>/ </a:t>
            </a:r>
            <a:r>
              <a:rPr lang="en-US" cap="small" dirty="0"/>
              <a:t>Extract Abstract Class</a:t>
            </a:r>
          </a:p>
          <a:p>
            <a:r>
              <a:rPr lang="en-US" cap="small" dirty="0"/>
              <a:t>Introduce Parameter</a:t>
            </a:r>
          </a:p>
          <a:p>
            <a:pPr lvl="1"/>
            <a:r>
              <a:rPr lang="en-US" dirty="0"/>
              <a:t>Take out special case from function into new argument.</a:t>
            </a:r>
          </a:p>
          <a:p>
            <a:r>
              <a:rPr lang="en-US" cap="small" dirty="0"/>
              <a:t>Make Static </a:t>
            </a:r>
            <a:r>
              <a:rPr lang="en-US" dirty="0"/>
              <a:t>/ </a:t>
            </a:r>
            <a:r>
              <a:rPr lang="en-US" cap="small" dirty="0"/>
              <a:t>Make Instance</a:t>
            </a:r>
          </a:p>
          <a:p>
            <a:r>
              <a:rPr lang="en-US" cap="small" dirty="0"/>
              <a:t>Move Method </a:t>
            </a:r>
            <a:r>
              <a:rPr lang="en-US" dirty="0"/>
              <a:t>(to new class)</a:t>
            </a:r>
          </a:p>
          <a:p>
            <a:r>
              <a:rPr lang="en-US" dirty="0"/>
              <a:t>[…]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5FD66-9D04-D746-B7D8-BB582581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EA33058-DD24-4AFA-8689-10F90542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122" y="3142189"/>
            <a:ext cx="3320155" cy="33201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3494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E63A-3142-5F40-9476-944B33E2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600" dirty="0"/>
              <a:t>Technical Debt is Sum of Internal Problems in Project Codebase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6D80A620-D71B-44AE-8524-B668AF87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/>
              <a:t>Internal</a:t>
            </a:r>
            <a:r>
              <a:rPr lang="en-US" dirty="0"/>
              <a:t> because they don’t show as user-visible failures.</a:t>
            </a:r>
          </a:p>
          <a:p>
            <a:pPr fontAlgn="base"/>
            <a:r>
              <a:rPr lang="en-US" dirty="0"/>
              <a:t>Examples:</a:t>
            </a:r>
          </a:p>
          <a:p>
            <a:pPr lvl="1" fontAlgn="base"/>
            <a:r>
              <a:rPr lang="en-US" dirty="0"/>
              <a:t>Code Smells;</a:t>
            </a:r>
          </a:p>
          <a:p>
            <a:pPr lvl="1" fontAlgn="base"/>
            <a:r>
              <a:rPr lang="en-US" dirty="0"/>
              <a:t>Missing tests;</a:t>
            </a:r>
          </a:p>
          <a:p>
            <a:pPr lvl="1" fontAlgn="base"/>
            <a:r>
              <a:rPr lang="en-US" dirty="0"/>
              <a:t>Missing documentation;</a:t>
            </a:r>
          </a:p>
          <a:p>
            <a:pPr lvl="1" fontAlgn="base"/>
            <a:r>
              <a:rPr lang="en-US" dirty="0"/>
              <a:t>Dependency on old versions of third-party systems;</a:t>
            </a:r>
          </a:p>
          <a:p>
            <a:pPr lvl="1" fontAlgn="base"/>
            <a:r>
              <a:rPr lang="en-US" dirty="0"/>
              <a:t>Inefficient and/or non-scalable algorithms.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E27317-99BD-9F44-AFD1-51360751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244" y="1825625"/>
            <a:ext cx="5149512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C1EE7-CCE2-F742-90DE-475A685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FD308-A1A0-F246-A06D-D1CDF291EAC5}"/>
              </a:ext>
            </a:extLst>
          </p:cNvPr>
          <p:cNvSpPr/>
          <p:nvPr/>
        </p:nvSpPr>
        <p:spPr>
          <a:xfrm>
            <a:off x="3429000" y="5946130"/>
            <a:ext cx="23548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Not just code!</a:t>
            </a:r>
          </a:p>
        </p:txBody>
      </p:sp>
    </p:spTree>
    <p:extLst>
      <p:ext uri="{BB962C8B-B14F-4D97-AF65-F5344CB8AC3E}">
        <p14:creationId xmlns:p14="http://schemas.microsoft.com/office/powerpoint/2010/main" val="14500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7697-E8E3-7D42-AA41-18CDCE06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Technical Debt Exacts Interest During Maintenance (Usually)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12E1-5791-8D4A-9A19-52307D947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Debt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AAF5E-8F30-8442-874E-789AA4AF3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/>
              <a:t>Code Smells;</a:t>
            </a:r>
          </a:p>
          <a:p>
            <a:pPr fontAlgn="base"/>
            <a:r>
              <a:rPr lang="en-US" dirty="0"/>
              <a:t>Missing tests;</a:t>
            </a:r>
          </a:p>
          <a:p>
            <a:pPr fontAlgn="base"/>
            <a:r>
              <a:rPr lang="en-US" dirty="0"/>
              <a:t>Missing documentation;</a:t>
            </a:r>
          </a:p>
          <a:p>
            <a:pPr fontAlgn="base"/>
            <a:r>
              <a:rPr lang="en-US" dirty="0"/>
              <a:t>Dependency on old versions of third-party systems;</a:t>
            </a:r>
          </a:p>
          <a:p>
            <a:pPr fontAlgn="base"/>
            <a:r>
              <a:rPr lang="en-US" dirty="0"/>
              <a:t>Inefficient and/or non-scalable algorithms.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AA0CA-7114-634C-9331-B4187D78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 of Cost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35C79-9951-C745-BD63-FB5DE9711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“Smelly” code is less flexible;</a:t>
            </a:r>
          </a:p>
          <a:p>
            <a:r>
              <a:rPr lang="en-US" dirty="0"/>
              <a:t>Need to revert breaking change;</a:t>
            </a:r>
          </a:p>
          <a:p>
            <a:r>
              <a:rPr lang="en-US" dirty="0"/>
              <a:t>Can’t figure out how to use;</a:t>
            </a:r>
          </a:p>
          <a:p>
            <a:r>
              <a:rPr lang="en-US" dirty="0"/>
              <a:t>May have take over maintenance of old system;</a:t>
            </a:r>
          </a:p>
          <a:p>
            <a:r>
              <a:rPr lang="en-US" dirty="0"/>
              <a:t>Lose potential customers.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126E-ECF4-9C45-9CEB-B4B2602C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58FE-293F-D048-A852-6A239FC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Go Into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45-AE40-4D40-A8C4-0550C329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Prototyping:</a:t>
            </a:r>
          </a:p>
          <a:p>
            <a:pPr lvl="1"/>
            <a:r>
              <a:rPr lang="en-US" dirty="0"/>
              <a:t>If code will be discarded, or drastically rewritten, don’t waste time perfecting it.</a:t>
            </a:r>
          </a:p>
          <a:p>
            <a:r>
              <a:rPr lang="en-US" dirty="0"/>
              <a:t>Getting a product out the door:</a:t>
            </a:r>
          </a:p>
          <a:p>
            <a:pPr lvl="1"/>
            <a:r>
              <a:rPr lang="en-US" dirty="0"/>
              <a:t>Time is often crucial in a competitive environment.</a:t>
            </a:r>
          </a:p>
          <a:p>
            <a:r>
              <a:rPr lang="en-US" dirty="0"/>
              <a:t>Fixing a critical failure:</a:t>
            </a:r>
          </a:p>
          <a:p>
            <a:pPr lvl="1"/>
            <a:r>
              <a:rPr lang="en-US" dirty="0"/>
              <a:t>People are waiting.</a:t>
            </a:r>
          </a:p>
          <a:p>
            <a:r>
              <a:rPr lang="en-US" dirty="0"/>
              <a:t>Maybe a simple algorithm is good enough:</a:t>
            </a:r>
          </a:p>
          <a:p>
            <a:pPr lvl="1"/>
            <a:r>
              <a:rPr lang="en-US" dirty="0"/>
              <a:t>“Premature optimization is the root of all evil”</a:t>
            </a:r>
          </a:p>
          <a:p>
            <a:pPr lvl="2"/>
            <a:r>
              <a:rPr lang="en-US" dirty="0"/>
              <a:t>Tony Hoare, Donald Knuth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BBCD-B78A-D441-BDA0-8AFFA1A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2EA2-AFC4-9A43-AFCE-212202FA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Retire Technical Debt at Leisure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3A0A-FC60-5E4E-80A2-AB0645F44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aside time to pay off technical debt:</a:t>
            </a:r>
          </a:p>
          <a:p>
            <a:pPr lvl="1"/>
            <a:r>
              <a:rPr lang="en-US" dirty="0"/>
              <a:t>Google has (had?) “20%-time” for tasks such as this.</a:t>
            </a:r>
          </a:p>
          <a:p>
            <a:r>
              <a:rPr lang="en-US" dirty="0"/>
              <a:t>A new initiative can take on some technical debt:</a:t>
            </a:r>
          </a:p>
          <a:p>
            <a:pPr lvl="1"/>
            <a:r>
              <a:rPr lang="en-US" dirty="0"/>
              <a:t>Refactoring at the start of a project.</a:t>
            </a:r>
          </a:p>
          <a:p>
            <a:r>
              <a:rPr lang="en-US" dirty="0"/>
              <a:t>Don’t keep on putting off!</a:t>
            </a:r>
          </a:p>
          <a:p>
            <a:pPr lvl="1"/>
            <a:r>
              <a:rPr lang="en-US" dirty="0"/>
              <a:t>When a crisis hits, it’s too late;</a:t>
            </a:r>
          </a:p>
          <a:p>
            <a:pPr lvl="1" fontAlgn="base"/>
            <a:r>
              <a:rPr lang="en-US" dirty="0"/>
              <a:t>Hasty fixes to unmaintainable code multiplies problems;</a:t>
            </a:r>
          </a:p>
          <a:p>
            <a:pPr lvl="1" fontAlgn="base"/>
            <a:r>
              <a:rPr lang="en-US" dirty="0"/>
              <a:t>Eventually mounting technical debt can bury the team.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26061-70E3-774E-89C2-35D13AF36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CB78-749F-6A47-83F2-78890524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E0E2F8-E169-BD42-A76A-A698DFB85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13755" y="2323482"/>
            <a:ext cx="2782008" cy="3369395"/>
            <a:chOff x="6813755" y="2323482"/>
            <a:chExt cx="2782008" cy="3369395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6C9E648-90DE-7340-B04A-41A1EFCF32C7}"/>
                </a:ext>
              </a:extLst>
            </p:cNvPr>
            <p:cNvSpPr/>
            <p:nvPr/>
          </p:nvSpPr>
          <p:spPr>
            <a:xfrm>
              <a:off x="6813755" y="5029200"/>
              <a:ext cx="1796845" cy="66367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B2F8A3-8342-6943-BA81-9EF408CA90F3}"/>
                </a:ext>
              </a:extLst>
            </p:cNvPr>
            <p:cNvSpPr/>
            <p:nvPr/>
          </p:nvSpPr>
          <p:spPr>
            <a:xfrm rot="1735072">
              <a:off x="8269802" y="4443517"/>
              <a:ext cx="934819" cy="109138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F415538E-AA14-E94E-B65A-43DF58A9544B}"/>
                </a:ext>
              </a:extLst>
            </p:cNvPr>
            <p:cNvSpPr/>
            <p:nvPr/>
          </p:nvSpPr>
          <p:spPr>
            <a:xfrm rot="19194776">
              <a:off x="7315844" y="4110037"/>
              <a:ext cx="1149631" cy="870155"/>
            </a:xfrm>
            <a:prstGeom prst="chord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45062D-1ACC-8042-BA71-4DBB712268C0}"/>
                </a:ext>
              </a:extLst>
            </p:cNvPr>
            <p:cNvSpPr/>
            <p:nvPr/>
          </p:nvSpPr>
          <p:spPr>
            <a:xfrm rot="547570">
              <a:off x="6841495" y="3734403"/>
              <a:ext cx="2593795" cy="5568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Plaque 9">
              <a:extLst>
                <a:ext uri="{FF2B5EF4-FFF2-40B4-BE49-F238E27FC236}">
                  <a16:creationId xmlns:a16="http://schemas.microsoft.com/office/drawing/2014/main" id="{47754DCA-63BB-A44D-8178-F09F603A5F00}"/>
                </a:ext>
              </a:extLst>
            </p:cNvPr>
            <p:cNvSpPr/>
            <p:nvPr/>
          </p:nvSpPr>
          <p:spPr>
            <a:xfrm rot="507010">
              <a:off x="8375159" y="2792401"/>
              <a:ext cx="1166352" cy="1064112"/>
            </a:xfrm>
            <a:prstGeom prst="plaqu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4D0FF9-026C-4045-ABE9-931E135AEE3A}"/>
                </a:ext>
              </a:extLst>
            </p:cNvPr>
            <p:cNvSpPr/>
            <p:nvPr/>
          </p:nvSpPr>
          <p:spPr>
            <a:xfrm>
              <a:off x="9048132" y="2323482"/>
              <a:ext cx="547631" cy="52172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BB489A-47FD-0043-809B-C7C336C2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17" y="4028927"/>
            <a:ext cx="1524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1B1A49-EBCD-D945-AB7C-56D22B903D0E}"/>
              </a:ext>
            </a:extLst>
          </p:cNvPr>
          <p:cNvSpPr txBox="1"/>
          <p:nvPr/>
        </p:nvSpPr>
        <p:spPr>
          <a:xfrm>
            <a:off x="10972800" y="899652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1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Review several classes of code smells;</a:t>
            </a:r>
          </a:p>
          <a:p>
            <a:pPr lvl="1" fontAlgn="base"/>
            <a:r>
              <a:rPr lang="en-US" dirty="0"/>
              <a:t>Describe several kinds of refactoring;</a:t>
            </a:r>
          </a:p>
          <a:p>
            <a:pPr lvl="1" fontAlgn="base"/>
            <a:r>
              <a:rPr lang="en-US" dirty="0"/>
              <a:t>Identify the “technical debt” metaphor;</a:t>
            </a:r>
          </a:p>
          <a:p>
            <a:pPr lvl="1" fontAlgn="base"/>
            <a:r>
              <a:rPr lang="en-US" dirty="0"/>
              <a:t>Indicate when and where technical debt is appropriate to accrue versus retire.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common code “smells” (anti-patterns).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“Refactoring”: restructuring of code to improve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“Technical Debt”: generalization covering all internal problems in a code-base.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Review several classes of code smells;</a:t>
            </a:r>
          </a:p>
          <a:p>
            <a:pPr lvl="1" fontAlgn="base"/>
            <a:r>
              <a:rPr lang="en-US" dirty="0"/>
              <a:t>Describe several kinds of refactoring;</a:t>
            </a:r>
          </a:p>
          <a:p>
            <a:pPr lvl="1" fontAlgn="base"/>
            <a:r>
              <a:rPr lang="en-US" dirty="0"/>
              <a:t>Identify the “technical debt” metaphor;</a:t>
            </a:r>
          </a:p>
          <a:p>
            <a:pPr lvl="1" fontAlgn="base"/>
            <a:r>
              <a:rPr lang="en-US" dirty="0"/>
              <a:t>Indicate when and where technical debt is appropriate to accrue versus retire.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“Code Smells” are Anti-Patterns</a:t>
            </a:r>
            <a:endParaRPr lang="en-US" altLang="en-US" sz="3600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Cases of </a:t>
            </a:r>
            <a:r>
              <a:rPr lang="en-US" altLang="en-US" b="1" dirty="0"/>
              <a:t>poor</a:t>
            </a:r>
            <a:r>
              <a:rPr lang="en-US" altLang="en-US" dirty="0"/>
              <a:t> code:</a:t>
            </a:r>
          </a:p>
          <a:p>
            <a:pPr lvl="1"/>
            <a:r>
              <a:rPr lang="en-US" altLang="en-US" dirty="0"/>
              <a:t>Likely to harbor faults;</a:t>
            </a:r>
          </a:p>
          <a:p>
            <a:pPr lvl="1"/>
            <a:r>
              <a:rPr lang="en-US" altLang="en-US" dirty="0"/>
              <a:t>Difficult to use;</a:t>
            </a:r>
          </a:p>
          <a:p>
            <a:pPr lvl="1"/>
            <a:r>
              <a:rPr lang="en-US" altLang="en-US" dirty="0"/>
              <a:t>Expensive to maintain.</a:t>
            </a:r>
          </a:p>
          <a:p>
            <a:r>
              <a:rPr lang="en-US" altLang="en-US" dirty="0"/>
              <a:t>Common and Known:</a:t>
            </a:r>
          </a:p>
          <a:p>
            <a:pPr lvl="1"/>
            <a:r>
              <a:rPr lang="en-US" altLang="en-US" dirty="0"/>
              <a:t>Each code smell has a name,</a:t>
            </a:r>
          </a:p>
          <a:p>
            <a:pPr lvl="1"/>
            <a:r>
              <a:rPr lang="en-US" altLang="en-US" dirty="0"/>
              <a:t>… and a recommended fix.</a:t>
            </a:r>
          </a:p>
          <a:p>
            <a:r>
              <a:rPr lang="en-US" altLang="en-US" dirty="0"/>
              <a:t>Example catalog: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43409-5D3D-0140-8B0A-BBDAA867A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8F89F-1C41-CD4F-8298-63546C3139C2}"/>
              </a:ext>
            </a:extLst>
          </p:cNvPr>
          <p:cNvSpPr txBox="1"/>
          <p:nvPr/>
        </p:nvSpPr>
        <p:spPr>
          <a:xfrm>
            <a:off x="685800" y="5613226"/>
            <a:ext cx="555498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hlinkClick r:id="rId2"/>
              </a:rPr>
              <a:t>https://refactoring.guru/refactoring/smells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A250-ADDF-3544-ADD8-6928DF74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33" y="2312194"/>
            <a:ext cx="3479800" cy="337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35F63-D782-F543-B249-0F11392E6557}"/>
              </a:ext>
            </a:extLst>
          </p:cNvPr>
          <p:cNvSpPr txBox="1"/>
          <p:nvPr/>
        </p:nvSpPr>
        <p:spPr>
          <a:xfrm>
            <a:off x="6955646" y="5774348"/>
            <a:ext cx="36147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(figure courtesy of Refactoring Guru)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3DB8-17D2-2E4E-8016-288B08F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Smell Example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446B-998B-CB47-9CAE-18A23A57F0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1B23-454D-8744-8D08-7057D6D2A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Data Class</a:t>
            </a:r>
          </a:p>
          <a:p>
            <a:r>
              <a:rPr lang="en-US" dirty="0"/>
              <a:t>A class has public properties (or public getters and setters) and few if any methods.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Determine what is being done with class properties;</a:t>
            </a:r>
          </a:p>
          <a:p>
            <a:pPr lvl="1"/>
            <a:r>
              <a:rPr lang="en-US" dirty="0"/>
              <a:t>Make some properties immutable;</a:t>
            </a:r>
          </a:p>
          <a:p>
            <a:pPr lvl="1"/>
            <a:r>
              <a:rPr lang="en-US" dirty="0"/>
              <a:t>Define methods to perform tasks;</a:t>
            </a:r>
          </a:p>
          <a:p>
            <a:pPr lvl="1"/>
            <a:r>
              <a:rPr lang="en-US" dirty="0"/>
              <a:t>Reduce getters/setters.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6B1D9-2B8E-5140-B1B7-7A6C20C4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5BFB7-F623-A746-85B9-699B21AB777C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class Product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_id : string;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_desc : string;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private _weight : number;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get id() { return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set id(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newID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newID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public get desc() {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this._desc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set desc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get weight, set weight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0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499F-D51B-914C-A0EB-F6AA3CD6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Smell Example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29EF-67D7-7642-9C2A-9C37B70444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62552-2FBD-4E4E-90D8-85532601C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cap="small" dirty="0"/>
              <a:t>Duplicated Code</a:t>
            </a:r>
          </a:p>
          <a:p>
            <a:r>
              <a:rPr lang="en-US" dirty="0"/>
              <a:t>The same (or very similar code) occurs more than once.</a:t>
            </a:r>
          </a:p>
          <a:p>
            <a:pPr lvl="1"/>
            <a:r>
              <a:rPr lang="en-US" dirty="0"/>
              <a:t>Multiplies maintenance work.</a:t>
            </a:r>
          </a:p>
          <a:p>
            <a:r>
              <a:rPr lang="en-US" dirty="0"/>
              <a:t>How to Fix: </a:t>
            </a:r>
          </a:p>
          <a:p>
            <a:pPr lvl="1"/>
            <a:r>
              <a:rPr lang="en-US" dirty="0"/>
              <a:t>Extract the common code in a method;</a:t>
            </a:r>
          </a:p>
          <a:p>
            <a:pPr lvl="1"/>
            <a:r>
              <a:rPr lang="en-US" dirty="0"/>
              <a:t>Use that method where code was.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CBE5-D7F3-1E48-AFCA-CDDF51C4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23D82-C47F-0540-BB6D-1F416C1F8CC3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warn(‘at beginning,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// more code</a:t>
            </a:r>
          </a:p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lineSize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warn(‘before return, too big’);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this.width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-= OVERFULL;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F53D-5DE9-8B4E-BB11-9A9FC845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Code Smell Example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8D8B-E19F-2646-8CD9-E23ECD034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2651-109A-644F-8E9E-B4A6A2FC9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cap="small" dirty="0" err="1"/>
              <a:t>TooManyParameters</a:t>
            </a:r>
            <a:endParaRPr lang="en-US" cap="small" dirty="0"/>
          </a:p>
          <a:p>
            <a:r>
              <a:rPr lang="en-US" dirty="0"/>
              <a:t>A method has a long list of parameters; difficult for clients to keep order and number straight.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Package up groups of related parameters in objects, or</a:t>
            </a:r>
          </a:p>
          <a:p>
            <a:pPr lvl="1"/>
            <a:r>
              <a:rPr lang="en-US" dirty="0"/>
              <a:t>Separate method into parts with fewer arguments.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796F5-77B7-5B4D-9CC2-3199DCE6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85CEE-2C94-BE4E-9E3B-68686957A4F2}"/>
              </a:ext>
            </a:extLst>
          </p:cNvPr>
          <p:cNvSpPr txBox="1"/>
          <p:nvPr/>
        </p:nvSpPr>
        <p:spPr>
          <a:xfrm>
            <a:off x="838199" y="1825625"/>
            <a:ext cx="5181599" cy="4351338"/>
          </a:xfrm>
          <a:custGeom>
            <a:avLst/>
            <a:gdLst>
              <a:gd name="connsiteX0" fmla="*/ 0 w 5181599"/>
              <a:gd name="connsiteY0" fmla="*/ 0 h 4351338"/>
              <a:gd name="connsiteX1" fmla="*/ 523917 w 5181599"/>
              <a:gd name="connsiteY1" fmla="*/ 0 h 4351338"/>
              <a:gd name="connsiteX2" fmla="*/ 1151466 w 5181599"/>
              <a:gd name="connsiteY2" fmla="*/ 0 h 4351338"/>
              <a:gd name="connsiteX3" fmla="*/ 1623568 w 5181599"/>
              <a:gd name="connsiteY3" fmla="*/ 0 h 4351338"/>
              <a:gd name="connsiteX4" fmla="*/ 2199301 w 5181599"/>
              <a:gd name="connsiteY4" fmla="*/ 0 h 4351338"/>
              <a:gd name="connsiteX5" fmla="*/ 2826850 w 5181599"/>
              <a:gd name="connsiteY5" fmla="*/ 0 h 4351338"/>
              <a:gd name="connsiteX6" fmla="*/ 3247135 w 5181599"/>
              <a:gd name="connsiteY6" fmla="*/ 0 h 4351338"/>
              <a:gd name="connsiteX7" fmla="*/ 3667421 w 5181599"/>
              <a:gd name="connsiteY7" fmla="*/ 0 h 4351338"/>
              <a:gd name="connsiteX8" fmla="*/ 4346786 w 5181599"/>
              <a:gd name="connsiteY8" fmla="*/ 0 h 4351338"/>
              <a:gd name="connsiteX9" fmla="*/ 5181599 w 5181599"/>
              <a:gd name="connsiteY9" fmla="*/ 0 h 4351338"/>
              <a:gd name="connsiteX10" fmla="*/ 5181599 w 5181599"/>
              <a:gd name="connsiteY10" fmla="*/ 413377 h 4351338"/>
              <a:gd name="connsiteX11" fmla="*/ 5181599 w 5181599"/>
              <a:gd name="connsiteY11" fmla="*/ 913781 h 4351338"/>
              <a:gd name="connsiteX12" fmla="*/ 5181599 w 5181599"/>
              <a:gd name="connsiteY12" fmla="*/ 1501212 h 4351338"/>
              <a:gd name="connsiteX13" fmla="*/ 5181599 w 5181599"/>
              <a:gd name="connsiteY13" fmla="*/ 1958102 h 4351338"/>
              <a:gd name="connsiteX14" fmla="*/ 5181599 w 5181599"/>
              <a:gd name="connsiteY14" fmla="*/ 2502019 h 4351338"/>
              <a:gd name="connsiteX15" fmla="*/ 5181599 w 5181599"/>
              <a:gd name="connsiteY15" fmla="*/ 2915396 h 4351338"/>
              <a:gd name="connsiteX16" fmla="*/ 5181599 w 5181599"/>
              <a:gd name="connsiteY16" fmla="*/ 3546340 h 4351338"/>
              <a:gd name="connsiteX17" fmla="*/ 5181599 w 5181599"/>
              <a:gd name="connsiteY17" fmla="*/ 4351338 h 4351338"/>
              <a:gd name="connsiteX18" fmla="*/ 4502234 w 5181599"/>
              <a:gd name="connsiteY18" fmla="*/ 4351338 h 4351338"/>
              <a:gd name="connsiteX19" fmla="*/ 3874685 w 5181599"/>
              <a:gd name="connsiteY19" fmla="*/ 4351338 h 4351338"/>
              <a:gd name="connsiteX20" fmla="*/ 3402583 w 5181599"/>
              <a:gd name="connsiteY20" fmla="*/ 4351338 h 4351338"/>
              <a:gd name="connsiteX21" fmla="*/ 2723218 w 5181599"/>
              <a:gd name="connsiteY21" fmla="*/ 4351338 h 4351338"/>
              <a:gd name="connsiteX22" fmla="*/ 2147485 w 5181599"/>
              <a:gd name="connsiteY22" fmla="*/ 4351338 h 4351338"/>
              <a:gd name="connsiteX23" fmla="*/ 1727200 w 5181599"/>
              <a:gd name="connsiteY23" fmla="*/ 4351338 h 4351338"/>
              <a:gd name="connsiteX24" fmla="*/ 1151466 w 5181599"/>
              <a:gd name="connsiteY24" fmla="*/ 4351338 h 4351338"/>
              <a:gd name="connsiteX25" fmla="*/ 627549 w 5181599"/>
              <a:gd name="connsiteY25" fmla="*/ 4351338 h 4351338"/>
              <a:gd name="connsiteX26" fmla="*/ 0 w 5181599"/>
              <a:gd name="connsiteY26" fmla="*/ 4351338 h 4351338"/>
              <a:gd name="connsiteX27" fmla="*/ 0 w 5181599"/>
              <a:gd name="connsiteY27" fmla="*/ 3850934 h 4351338"/>
              <a:gd name="connsiteX28" fmla="*/ 0 w 5181599"/>
              <a:gd name="connsiteY28" fmla="*/ 3219990 h 4351338"/>
              <a:gd name="connsiteX29" fmla="*/ 0 w 5181599"/>
              <a:gd name="connsiteY29" fmla="*/ 2632559 h 4351338"/>
              <a:gd name="connsiteX30" fmla="*/ 0 w 5181599"/>
              <a:gd name="connsiteY30" fmla="*/ 2132156 h 4351338"/>
              <a:gd name="connsiteX31" fmla="*/ 0 w 5181599"/>
              <a:gd name="connsiteY31" fmla="*/ 1718779 h 4351338"/>
              <a:gd name="connsiteX32" fmla="*/ 0 w 5181599"/>
              <a:gd name="connsiteY32" fmla="*/ 1218375 h 4351338"/>
              <a:gd name="connsiteX33" fmla="*/ 0 w 5181599"/>
              <a:gd name="connsiteY33" fmla="*/ 630944 h 4351338"/>
              <a:gd name="connsiteX34" fmla="*/ 0 w 5181599"/>
              <a:gd name="connsiteY3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81599" h="4351338" fill="none" extrusionOk="0">
                <a:moveTo>
                  <a:pt x="0" y="0"/>
                </a:moveTo>
                <a:cubicBezTo>
                  <a:pt x="184807" y="-58428"/>
                  <a:pt x="270424" y="27665"/>
                  <a:pt x="523917" y="0"/>
                </a:cubicBezTo>
                <a:cubicBezTo>
                  <a:pt x="777410" y="-27665"/>
                  <a:pt x="983483" y="73055"/>
                  <a:pt x="1151466" y="0"/>
                </a:cubicBezTo>
                <a:cubicBezTo>
                  <a:pt x="1319449" y="-73055"/>
                  <a:pt x="1505690" y="1720"/>
                  <a:pt x="1623568" y="0"/>
                </a:cubicBezTo>
                <a:cubicBezTo>
                  <a:pt x="1741446" y="-1720"/>
                  <a:pt x="1931718" y="12053"/>
                  <a:pt x="2199301" y="0"/>
                </a:cubicBezTo>
                <a:cubicBezTo>
                  <a:pt x="2466884" y="-12053"/>
                  <a:pt x="2567426" y="49923"/>
                  <a:pt x="2826850" y="0"/>
                </a:cubicBezTo>
                <a:cubicBezTo>
                  <a:pt x="3086274" y="-49923"/>
                  <a:pt x="3109644" y="37691"/>
                  <a:pt x="3247135" y="0"/>
                </a:cubicBezTo>
                <a:cubicBezTo>
                  <a:pt x="3384626" y="-37691"/>
                  <a:pt x="3523872" y="20735"/>
                  <a:pt x="3667421" y="0"/>
                </a:cubicBezTo>
                <a:cubicBezTo>
                  <a:pt x="3810970" y="-20735"/>
                  <a:pt x="4170797" y="31835"/>
                  <a:pt x="4346786" y="0"/>
                </a:cubicBezTo>
                <a:cubicBezTo>
                  <a:pt x="4522776" y="-31835"/>
                  <a:pt x="4800637" y="10750"/>
                  <a:pt x="5181599" y="0"/>
                </a:cubicBezTo>
                <a:cubicBezTo>
                  <a:pt x="5223093" y="112950"/>
                  <a:pt x="5164066" y="315540"/>
                  <a:pt x="5181599" y="413377"/>
                </a:cubicBezTo>
                <a:cubicBezTo>
                  <a:pt x="5199132" y="511214"/>
                  <a:pt x="5148022" y="727110"/>
                  <a:pt x="5181599" y="913781"/>
                </a:cubicBezTo>
                <a:cubicBezTo>
                  <a:pt x="5215176" y="1100452"/>
                  <a:pt x="5176339" y="1337106"/>
                  <a:pt x="5181599" y="1501212"/>
                </a:cubicBezTo>
                <a:cubicBezTo>
                  <a:pt x="5186859" y="1665318"/>
                  <a:pt x="5146663" y="1820569"/>
                  <a:pt x="5181599" y="1958102"/>
                </a:cubicBezTo>
                <a:cubicBezTo>
                  <a:pt x="5216535" y="2095635"/>
                  <a:pt x="5170649" y="2382057"/>
                  <a:pt x="5181599" y="2502019"/>
                </a:cubicBezTo>
                <a:cubicBezTo>
                  <a:pt x="5192549" y="2621981"/>
                  <a:pt x="5141389" y="2817670"/>
                  <a:pt x="5181599" y="2915396"/>
                </a:cubicBezTo>
                <a:cubicBezTo>
                  <a:pt x="5221809" y="3013122"/>
                  <a:pt x="5109107" y="3308690"/>
                  <a:pt x="5181599" y="3546340"/>
                </a:cubicBezTo>
                <a:cubicBezTo>
                  <a:pt x="5254091" y="3783990"/>
                  <a:pt x="5100001" y="4167724"/>
                  <a:pt x="5181599" y="4351338"/>
                </a:cubicBezTo>
                <a:cubicBezTo>
                  <a:pt x="5043506" y="4402309"/>
                  <a:pt x="4817066" y="4346711"/>
                  <a:pt x="4502234" y="4351338"/>
                </a:cubicBezTo>
                <a:cubicBezTo>
                  <a:pt x="4187403" y="4355965"/>
                  <a:pt x="4178330" y="4331512"/>
                  <a:pt x="3874685" y="4351338"/>
                </a:cubicBezTo>
                <a:cubicBezTo>
                  <a:pt x="3571040" y="4371164"/>
                  <a:pt x="3623995" y="4317990"/>
                  <a:pt x="3402583" y="4351338"/>
                </a:cubicBezTo>
                <a:cubicBezTo>
                  <a:pt x="3181171" y="4384686"/>
                  <a:pt x="2924381" y="4310245"/>
                  <a:pt x="2723218" y="4351338"/>
                </a:cubicBezTo>
                <a:cubicBezTo>
                  <a:pt x="2522056" y="4392431"/>
                  <a:pt x="2284529" y="4304048"/>
                  <a:pt x="2147485" y="4351338"/>
                </a:cubicBezTo>
                <a:cubicBezTo>
                  <a:pt x="2010441" y="4398628"/>
                  <a:pt x="1841567" y="4309805"/>
                  <a:pt x="1727200" y="4351338"/>
                </a:cubicBezTo>
                <a:cubicBezTo>
                  <a:pt x="1612833" y="4392871"/>
                  <a:pt x="1415148" y="4337209"/>
                  <a:pt x="1151466" y="4351338"/>
                </a:cubicBezTo>
                <a:cubicBezTo>
                  <a:pt x="887784" y="4365467"/>
                  <a:pt x="756632" y="4339808"/>
                  <a:pt x="627549" y="4351338"/>
                </a:cubicBezTo>
                <a:cubicBezTo>
                  <a:pt x="498466" y="4362868"/>
                  <a:pt x="173874" y="4284394"/>
                  <a:pt x="0" y="4351338"/>
                </a:cubicBezTo>
                <a:cubicBezTo>
                  <a:pt x="-26788" y="4157843"/>
                  <a:pt x="21980" y="4099179"/>
                  <a:pt x="0" y="3850934"/>
                </a:cubicBezTo>
                <a:cubicBezTo>
                  <a:pt x="-21980" y="3602689"/>
                  <a:pt x="15763" y="3377280"/>
                  <a:pt x="0" y="3219990"/>
                </a:cubicBezTo>
                <a:cubicBezTo>
                  <a:pt x="-15763" y="3062700"/>
                  <a:pt x="50338" y="2765834"/>
                  <a:pt x="0" y="2632559"/>
                </a:cubicBezTo>
                <a:cubicBezTo>
                  <a:pt x="-50338" y="2499284"/>
                  <a:pt x="4247" y="2371666"/>
                  <a:pt x="0" y="2132156"/>
                </a:cubicBezTo>
                <a:cubicBezTo>
                  <a:pt x="-4247" y="1892646"/>
                  <a:pt x="15154" y="1827285"/>
                  <a:pt x="0" y="1718779"/>
                </a:cubicBezTo>
                <a:cubicBezTo>
                  <a:pt x="-15154" y="1610273"/>
                  <a:pt x="24112" y="1354715"/>
                  <a:pt x="0" y="1218375"/>
                </a:cubicBezTo>
                <a:cubicBezTo>
                  <a:pt x="-24112" y="1082035"/>
                  <a:pt x="1943" y="852291"/>
                  <a:pt x="0" y="630944"/>
                </a:cubicBezTo>
                <a:cubicBezTo>
                  <a:pt x="-1943" y="409597"/>
                  <a:pt x="59513" y="149932"/>
                  <a:pt x="0" y="0"/>
                </a:cubicBezTo>
                <a:close/>
              </a:path>
              <a:path w="5181599" h="4351338" stroke="0" extrusionOk="0">
                <a:moveTo>
                  <a:pt x="0" y="0"/>
                </a:moveTo>
                <a:cubicBezTo>
                  <a:pt x="189547" y="-22764"/>
                  <a:pt x="322845" y="52150"/>
                  <a:pt x="523917" y="0"/>
                </a:cubicBezTo>
                <a:cubicBezTo>
                  <a:pt x="724989" y="-52150"/>
                  <a:pt x="765714" y="46445"/>
                  <a:pt x="944202" y="0"/>
                </a:cubicBezTo>
                <a:cubicBezTo>
                  <a:pt x="1122691" y="-46445"/>
                  <a:pt x="1380177" y="59820"/>
                  <a:pt x="1623568" y="0"/>
                </a:cubicBezTo>
                <a:cubicBezTo>
                  <a:pt x="1866959" y="-59820"/>
                  <a:pt x="1922030" y="1906"/>
                  <a:pt x="2147485" y="0"/>
                </a:cubicBezTo>
                <a:cubicBezTo>
                  <a:pt x="2372940" y="-1906"/>
                  <a:pt x="2456666" y="56197"/>
                  <a:pt x="2671402" y="0"/>
                </a:cubicBezTo>
                <a:cubicBezTo>
                  <a:pt x="2886138" y="-56197"/>
                  <a:pt x="3153411" y="35533"/>
                  <a:pt x="3350767" y="0"/>
                </a:cubicBezTo>
                <a:cubicBezTo>
                  <a:pt x="3548124" y="-35533"/>
                  <a:pt x="3722627" y="52396"/>
                  <a:pt x="3822869" y="0"/>
                </a:cubicBezTo>
                <a:cubicBezTo>
                  <a:pt x="3923111" y="-52396"/>
                  <a:pt x="4349308" y="21854"/>
                  <a:pt x="4502234" y="0"/>
                </a:cubicBezTo>
                <a:cubicBezTo>
                  <a:pt x="4655161" y="-21854"/>
                  <a:pt x="4994495" y="9357"/>
                  <a:pt x="5181599" y="0"/>
                </a:cubicBezTo>
                <a:cubicBezTo>
                  <a:pt x="5237899" y="229011"/>
                  <a:pt x="5124600" y="370248"/>
                  <a:pt x="5181599" y="543917"/>
                </a:cubicBezTo>
                <a:cubicBezTo>
                  <a:pt x="5238598" y="717586"/>
                  <a:pt x="5150329" y="892876"/>
                  <a:pt x="5181599" y="1087835"/>
                </a:cubicBezTo>
                <a:cubicBezTo>
                  <a:pt x="5212869" y="1282794"/>
                  <a:pt x="5165968" y="1442244"/>
                  <a:pt x="5181599" y="1675265"/>
                </a:cubicBezTo>
                <a:cubicBezTo>
                  <a:pt x="5197230" y="1908286"/>
                  <a:pt x="5172192" y="1916898"/>
                  <a:pt x="5181599" y="2088642"/>
                </a:cubicBezTo>
                <a:cubicBezTo>
                  <a:pt x="5191006" y="2260386"/>
                  <a:pt x="5132401" y="2372426"/>
                  <a:pt x="5181599" y="2632559"/>
                </a:cubicBezTo>
                <a:cubicBezTo>
                  <a:pt x="5230797" y="2892692"/>
                  <a:pt x="5152650" y="2922890"/>
                  <a:pt x="5181599" y="3176477"/>
                </a:cubicBezTo>
                <a:cubicBezTo>
                  <a:pt x="5210548" y="3430064"/>
                  <a:pt x="5180546" y="3490562"/>
                  <a:pt x="5181599" y="3720394"/>
                </a:cubicBezTo>
                <a:cubicBezTo>
                  <a:pt x="5182652" y="3950226"/>
                  <a:pt x="5108659" y="4189686"/>
                  <a:pt x="5181599" y="4351338"/>
                </a:cubicBezTo>
                <a:cubicBezTo>
                  <a:pt x="4964900" y="4389260"/>
                  <a:pt x="4808876" y="4345110"/>
                  <a:pt x="4554050" y="4351338"/>
                </a:cubicBezTo>
                <a:cubicBezTo>
                  <a:pt x="4299224" y="4357566"/>
                  <a:pt x="4343374" y="4328621"/>
                  <a:pt x="4133765" y="4351338"/>
                </a:cubicBezTo>
                <a:cubicBezTo>
                  <a:pt x="3924156" y="4374055"/>
                  <a:pt x="3806889" y="4327339"/>
                  <a:pt x="3661663" y="4351338"/>
                </a:cubicBezTo>
                <a:cubicBezTo>
                  <a:pt x="3516437" y="4375337"/>
                  <a:pt x="3171818" y="4272611"/>
                  <a:pt x="2982298" y="4351338"/>
                </a:cubicBezTo>
                <a:cubicBezTo>
                  <a:pt x="2792778" y="4430065"/>
                  <a:pt x="2534146" y="4300831"/>
                  <a:pt x="2406565" y="4351338"/>
                </a:cubicBezTo>
                <a:cubicBezTo>
                  <a:pt x="2278984" y="4401845"/>
                  <a:pt x="2100966" y="4338295"/>
                  <a:pt x="1934464" y="4351338"/>
                </a:cubicBezTo>
                <a:cubicBezTo>
                  <a:pt x="1767962" y="4364381"/>
                  <a:pt x="1606028" y="4289986"/>
                  <a:pt x="1358730" y="4351338"/>
                </a:cubicBezTo>
                <a:cubicBezTo>
                  <a:pt x="1111432" y="4412690"/>
                  <a:pt x="1096657" y="4300954"/>
                  <a:pt x="938445" y="4351338"/>
                </a:cubicBezTo>
                <a:cubicBezTo>
                  <a:pt x="780233" y="4401722"/>
                  <a:pt x="678512" y="4310992"/>
                  <a:pt x="518160" y="4351338"/>
                </a:cubicBezTo>
                <a:cubicBezTo>
                  <a:pt x="357809" y="4391684"/>
                  <a:pt x="148800" y="4328772"/>
                  <a:pt x="0" y="4351338"/>
                </a:cubicBezTo>
                <a:cubicBezTo>
                  <a:pt x="-27059" y="4190020"/>
                  <a:pt x="37993" y="3995691"/>
                  <a:pt x="0" y="3894448"/>
                </a:cubicBezTo>
                <a:cubicBezTo>
                  <a:pt x="-37993" y="3793205"/>
                  <a:pt x="32723" y="3412025"/>
                  <a:pt x="0" y="3263504"/>
                </a:cubicBezTo>
                <a:cubicBezTo>
                  <a:pt x="-32723" y="3114983"/>
                  <a:pt x="1434" y="2991905"/>
                  <a:pt x="0" y="2763100"/>
                </a:cubicBezTo>
                <a:cubicBezTo>
                  <a:pt x="-1434" y="2534295"/>
                  <a:pt x="46041" y="2539324"/>
                  <a:pt x="0" y="2349723"/>
                </a:cubicBezTo>
                <a:cubicBezTo>
                  <a:pt x="-46041" y="2160122"/>
                  <a:pt x="26707" y="1888280"/>
                  <a:pt x="0" y="1762292"/>
                </a:cubicBezTo>
                <a:cubicBezTo>
                  <a:pt x="-26707" y="1636304"/>
                  <a:pt x="1215" y="1517139"/>
                  <a:pt x="0" y="1305401"/>
                </a:cubicBezTo>
                <a:cubicBezTo>
                  <a:pt x="-1215" y="1093663"/>
                  <a:pt x="59237" y="888226"/>
                  <a:pt x="0" y="717971"/>
                </a:cubicBezTo>
                <a:cubicBezTo>
                  <a:pt x="-59237" y="547716"/>
                  <a:pt x="11114" y="26194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setUpPage</a:t>
            </a:r>
            <a:endParaRPr lang="en-US" dirty="0">
              <a:solidFill>
                <a:schemeClr val="tx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(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USLetter.width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USLetter.height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recipe.getTitle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(),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recipe.getContents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(),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defaultFont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2, /* number of columns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true, /* number pages?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false, /* balance?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1.4, /* PDF level */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Andale Mono" panose="020B0509000000000004" pitchFamily="49" charset="0"/>
              </a:rPr>
              <a:t>outputFile</a:t>
            </a:r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Andale Mono" panose="020B0509000000000004" pitchFamily="49" charset="0"/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7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8287-D11C-BC4B-86A0-AA50A4D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is Code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29DB-6446-9748-AFAF-C2A28B3E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reorganized:</a:t>
            </a:r>
          </a:p>
          <a:p>
            <a:pPr lvl="1"/>
            <a:r>
              <a:rPr lang="en-US" dirty="0"/>
              <a:t>No (executable) code is added or removed;</a:t>
            </a:r>
          </a:p>
          <a:p>
            <a:pPr lvl="1"/>
            <a:r>
              <a:rPr lang="en-US" dirty="0"/>
              <a:t>Code’s behavior is preserved;</a:t>
            </a:r>
          </a:p>
          <a:p>
            <a:pPr lvl="2"/>
            <a:r>
              <a:rPr lang="en-US" dirty="0"/>
              <a:t>(not for fixing bugs!)</a:t>
            </a:r>
          </a:p>
          <a:p>
            <a:pPr lvl="1"/>
            <a:r>
              <a:rPr lang="en-US" dirty="0"/>
              <a:t>Change is reversible; </a:t>
            </a:r>
          </a:p>
          <a:p>
            <a:r>
              <a:rPr lang="en-US" dirty="0"/>
              <a:t>Metaphor: topology-preserving transformations: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9111-9FB1-0541-9F45-43725DC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Image result for topology mug donut">
            <a:extLst>
              <a:ext uri="{FF2B5EF4-FFF2-40B4-BE49-F238E27FC236}">
                <a16:creationId xmlns:a16="http://schemas.microsoft.com/office/drawing/2014/main" id="{9C282E19-0E6B-B04A-ADE5-0914A2FC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73" y="4263998"/>
            <a:ext cx="660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C096-1AB4-514D-ACAF-0CBF9C1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Can Improve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8E3B-82CF-B342-AF1E-C5B622D8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can remove “smells”:</a:t>
            </a:r>
          </a:p>
          <a:p>
            <a:pPr lvl="1"/>
            <a:r>
              <a:rPr lang="en-US" dirty="0"/>
              <a:t>Bring together similar responsibilities;</a:t>
            </a:r>
          </a:p>
          <a:p>
            <a:pPr lvl="1"/>
            <a:r>
              <a:rPr lang="en-US" dirty="0"/>
              <a:t>Separate disjoint responsibilities.</a:t>
            </a:r>
          </a:p>
          <a:p>
            <a:r>
              <a:rPr lang="en-US" dirty="0"/>
              <a:t>Refactoring can improve code flexibility:</a:t>
            </a:r>
          </a:p>
          <a:p>
            <a:pPr lvl="1"/>
            <a:r>
              <a:rPr lang="en-US" dirty="0"/>
              <a:t>It can add generality/abstraction;</a:t>
            </a:r>
          </a:p>
          <a:p>
            <a:pPr lvl="1"/>
            <a:r>
              <a:rPr lang="en-US" dirty="0"/>
              <a:t>This prepares for changes to come later.</a:t>
            </a:r>
          </a:p>
          <a:p>
            <a:r>
              <a:rPr lang="en-US" dirty="0"/>
              <a:t>Refactoring can break code, if done wrong:</a:t>
            </a:r>
          </a:p>
          <a:p>
            <a:pPr lvl="1"/>
            <a:r>
              <a:rPr lang="en-US" dirty="0"/>
              <a:t>IDEs provide (usually) safe </a:t>
            </a:r>
            <a:r>
              <a:rPr lang="en-US" dirty="0" err="1"/>
              <a:t>refactorings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Use regression tests to double-check.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27DE2-7FAB-BD49-8B66-FA96785E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4374</TotalTime>
  <Words>1308</Words>
  <Application>Microsoft Office PowerPoint</Application>
  <PresentationFormat>Widescreen</PresentationFormat>
  <Paragraphs>235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Verdana</vt:lpstr>
      <vt:lpstr>Calibri Light</vt:lpstr>
      <vt:lpstr>Calibri</vt:lpstr>
      <vt:lpstr>Arial</vt:lpstr>
      <vt:lpstr>Andale Mono</vt:lpstr>
      <vt:lpstr>Ink Free</vt:lpstr>
      <vt:lpstr>Office Theme</vt:lpstr>
      <vt:lpstr>CS 4530: Fundamentals of Software Engineering  Lesson 11 Code Smells, Refactoring and Technical Debt</vt:lpstr>
      <vt:lpstr>Outline of this lesson</vt:lpstr>
      <vt:lpstr>Learning Objectives for this Lesson</vt:lpstr>
      <vt:lpstr>“Code Smells” are Anti-Patterns</vt:lpstr>
      <vt:lpstr>Code Smell Example (1 of 3)</vt:lpstr>
      <vt:lpstr>Code Smell Example (2 of 3)</vt:lpstr>
      <vt:lpstr>Code Smell Example (3 of 3)</vt:lpstr>
      <vt:lpstr>Refactoring is Code Restructuring</vt:lpstr>
      <vt:lpstr>Refactoring Can Improve Code</vt:lpstr>
      <vt:lpstr>Refactoring Example (1 of 3)</vt:lpstr>
      <vt:lpstr>Refactoring Example (2 of 3)</vt:lpstr>
      <vt:lpstr>Refactoring Example (3 of 3)</vt:lpstr>
      <vt:lpstr>More Refactoring</vt:lpstr>
      <vt:lpstr>Technical Debt is Sum of Internal Problems in Project Codebase</vt:lpstr>
      <vt:lpstr>Technical Debt Exacts Interest During Maintenance (Usually)</vt:lpstr>
      <vt:lpstr>Good Reasons to Go Into Technical Debt</vt:lpstr>
      <vt:lpstr>Retire Technical Debt at Leisure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8.2 Code Smells and Refactoring</dc:title>
  <dc:creator>John T Boyland</dc:creator>
  <cp:lastModifiedBy>Bhutta, Adeel</cp:lastModifiedBy>
  <cp:revision>48</cp:revision>
  <dcterms:created xsi:type="dcterms:W3CDTF">2021-02-13T19:00:17Z</dcterms:created>
  <dcterms:modified xsi:type="dcterms:W3CDTF">2022-03-27T12:35:38Z</dcterms:modified>
</cp:coreProperties>
</file>