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8" r:id="rId13"/>
    <p:sldId id="269" r:id="rId14"/>
    <p:sldId id="270" r:id="rId15"/>
    <p:sldId id="271" r:id="rId16"/>
    <p:sldId id="272" r:id="rId17"/>
    <p:sldId id="409" r:id="rId18"/>
    <p:sldId id="410" r:id="rId19"/>
    <p:sldId id="407" r:id="rId20"/>
    <p:sldId id="408" r:id="rId21"/>
    <p:sldId id="376"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3175" cap="flat">
              <a:solidFill>
                <a:srgbClr val="000000"/>
              </a:solidFill>
              <a:prstDash val="solid"/>
              <a:miter lim="400000"/>
            </a:ln>
          </a:left>
          <a:right>
            <a:ln w="12700"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Col>
    <a:la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12700"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536773"/>
              </a:solidFill>
              <a:prstDash val="solid"/>
              <a:miter lim="400000"/>
            </a:ln>
          </a:top>
          <a:bottom>
            <a:ln w="3175" cap="flat">
              <a:solidFill>
                <a:srgbClr val="536773"/>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3175" cap="flat">
              <a:solidFill>
                <a:srgbClr val="000000"/>
              </a:solidFill>
              <a:prstDash val="solid"/>
              <a:miter lim="400000"/>
            </a:ln>
          </a:left>
          <a:right>
            <a:ln w="12700" cap="flat">
              <a:solidFill>
                <a:srgbClr val="000000"/>
              </a:solidFill>
              <a:prstDash val="solid"/>
              <a:miter lim="400000"/>
            </a:ln>
          </a:right>
          <a:top>
            <a:ln w="3175" cap="flat">
              <a:solidFill>
                <a:srgbClr val="536773"/>
              </a:solidFill>
              <a:prstDash val="solid"/>
              <a:miter lim="400000"/>
            </a:ln>
          </a:top>
          <a:bottom>
            <a:ln w="3175" cap="flat">
              <a:solidFill>
                <a:srgbClr val="536773"/>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firstCol>
    <a:lastRow>
      <a:tcTxStyle b="off"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12700" cap="flat">
              <a:solidFill>
                <a:srgbClr val="000000"/>
              </a:solidFill>
              <a:prstDash val="solid"/>
              <a:miter lim="400000"/>
            </a:ln>
          </a:top>
          <a:bottom>
            <a:ln w="3175" cap="flat">
              <a:solidFill>
                <a:srgbClr val="000000"/>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lastRow>
    <a:firstRow>
      <a:tcTxStyle b="on"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838383"/>
              </a:solidFill>
              <a:prstDash val="solid"/>
              <a:miter lim="400000"/>
            </a:ln>
          </a:left>
          <a:right>
            <a:ln w="3175" cap="flat">
              <a:solidFill>
                <a:srgbClr val="838383"/>
              </a:solidFill>
              <a:prstDash val="solid"/>
              <a:miter lim="400000"/>
            </a:ln>
          </a:right>
          <a:top>
            <a:ln w="3175" cap="flat">
              <a:solidFill>
                <a:srgbClr val="838383"/>
              </a:solidFill>
              <a:prstDash val="solid"/>
              <a:miter lim="400000"/>
            </a:ln>
          </a:top>
          <a:bottom>
            <a:ln w="3175" cap="flat">
              <a:solidFill>
                <a:srgbClr val="838383"/>
              </a:solidFill>
              <a:prstDash val="solid"/>
              <a:miter lim="400000"/>
            </a:ln>
          </a:bottom>
          <a:insideH>
            <a:ln w="3175" cap="flat">
              <a:solidFill>
                <a:srgbClr val="838383"/>
              </a:solidFill>
              <a:prstDash val="solid"/>
              <a:miter lim="400000"/>
            </a:ln>
          </a:insideH>
          <a:insideV>
            <a:ln w="3175"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3175" cap="flat">
              <a:solidFill>
                <a:srgbClr val="4D4D4D"/>
              </a:solidFill>
              <a:prstDash val="solid"/>
              <a:miter lim="400000"/>
            </a:ln>
          </a:left>
          <a:right>
            <a:ln w="3175" cap="flat">
              <a:solidFill>
                <a:srgbClr val="808080"/>
              </a:solidFill>
              <a:prstDash val="solid"/>
              <a:miter lim="400000"/>
            </a:ln>
          </a:right>
          <a:top>
            <a:ln w="3175" cap="flat">
              <a:solidFill>
                <a:srgbClr val="808080"/>
              </a:solidFill>
              <a:prstDash val="solid"/>
              <a:miter lim="400000"/>
            </a:ln>
          </a:top>
          <a:bottom>
            <a:ln w="3175" cap="flat">
              <a:solidFill>
                <a:srgbClr val="808080"/>
              </a:solidFill>
              <a:prstDash val="solid"/>
              <a:miter lim="400000"/>
            </a:ln>
          </a:bottom>
          <a:insideH>
            <a:ln w="3175" cap="flat">
              <a:solidFill>
                <a:srgbClr val="808080"/>
              </a:solidFill>
              <a:prstDash val="solid"/>
              <a:miter lim="400000"/>
            </a:ln>
          </a:insideH>
          <a:insideV>
            <a:ln w="3175"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chemeClr val="accent3"/>
              </a:solidFill>
              <a:prstDash val="solid"/>
              <a:miter lim="400000"/>
            </a:ln>
          </a:top>
          <a:bottom>
            <a:ln w="3175" cap="flat">
              <a:solidFill>
                <a:srgbClr val="4D4D4D"/>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3175" cap="flat">
              <a:solidFill>
                <a:srgbClr val="4D4D4D"/>
              </a:solidFill>
              <a:prstDash val="solid"/>
              <a:miter lim="400000"/>
            </a:ln>
          </a:left>
          <a:right>
            <a:ln w="3175" cap="flat">
              <a:solidFill>
                <a:srgbClr val="4D4D4D"/>
              </a:solidFill>
              <a:prstDash val="solid"/>
              <a:miter lim="400000"/>
            </a:ln>
          </a:right>
          <a:top>
            <a:ln w="3175" cap="flat">
              <a:solidFill>
                <a:srgbClr val="4D4D4D"/>
              </a:solidFill>
              <a:prstDash val="solid"/>
              <a:miter lim="400000"/>
            </a:ln>
          </a:top>
          <a:bottom>
            <a:ln w="3175" cap="flat">
              <a:solidFill>
                <a:srgbClr val="4D4D4D"/>
              </a:solidFill>
              <a:prstDash val="solid"/>
              <a:miter lim="400000"/>
            </a:ln>
          </a:bottom>
          <a:insideH>
            <a:ln w="3175" cap="flat">
              <a:solidFill>
                <a:srgbClr val="4D4D4D"/>
              </a:solidFill>
              <a:prstDash val="solid"/>
              <a:miter lim="400000"/>
            </a:ln>
          </a:insideH>
          <a:insideV>
            <a:ln w="3175"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12700" cap="flat">
              <a:solidFill>
                <a:srgbClr val="F8BA00"/>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464646"/>
              </a:solidFill>
              <a:prstDash val="solid"/>
              <a:miter lim="400000"/>
            </a:ln>
          </a:left>
          <a:right>
            <a:ln w="3175" cap="flat">
              <a:solidFill>
                <a:srgbClr val="464646"/>
              </a:solidFill>
              <a:prstDash val="solid"/>
              <a:miter lim="400000"/>
            </a:ln>
          </a:right>
          <a:top>
            <a:ln w="3175" cap="flat">
              <a:solidFill>
                <a:srgbClr val="464646"/>
              </a:solidFill>
              <a:prstDash val="solid"/>
              <a:miter lim="400000"/>
            </a:ln>
          </a:top>
          <a:bottom>
            <a:ln w="3175" cap="flat">
              <a:solidFill>
                <a:srgbClr val="464646"/>
              </a:solidFill>
              <a:prstDash val="solid"/>
              <a:miter lim="400000"/>
            </a:ln>
          </a:bottom>
          <a:insideH>
            <a:ln w="3175" cap="flat">
              <a:solidFill>
                <a:srgbClr val="464646"/>
              </a:solidFill>
              <a:prstDash val="solid"/>
              <a:miter lim="400000"/>
            </a:ln>
          </a:insideH>
          <a:insideV>
            <a:ln w="3175"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3175" cap="flat">
              <a:solidFill>
                <a:srgbClr val="5E5E5E"/>
              </a:solidFill>
              <a:prstDash val="solid"/>
              <a:miter lim="400000"/>
            </a:ln>
          </a:left>
          <a:right>
            <a:ln w="3175" cap="flat">
              <a:solidFill>
                <a:srgbClr val="A6AAA9"/>
              </a:solidFill>
              <a:prstDash val="solid"/>
              <a:miter lim="400000"/>
            </a:ln>
          </a:right>
          <a:top>
            <a:ln w="3175" cap="flat">
              <a:solidFill>
                <a:srgbClr val="C3C3C3"/>
              </a:solidFill>
              <a:prstDash val="solid"/>
              <a:miter lim="400000"/>
            </a:ln>
          </a:top>
          <a:bottom>
            <a:ln w="3175" cap="flat">
              <a:solidFill>
                <a:srgbClr val="C3C3C3"/>
              </a:solidFill>
              <a:prstDash val="solid"/>
              <a:miter lim="400000"/>
            </a:ln>
          </a:bottom>
          <a:insideH>
            <a:ln w="3175" cap="flat">
              <a:solidFill>
                <a:srgbClr val="C3C3C3"/>
              </a:solidFill>
              <a:prstDash val="solid"/>
              <a:miter lim="400000"/>
            </a:ln>
          </a:insideH>
          <a:insideV>
            <a:ln w="3175"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3175" cap="flat">
              <a:solidFill>
                <a:srgbClr val="5E5E5E"/>
              </a:solidFill>
              <a:prstDash val="solid"/>
              <a:miter lim="400000"/>
            </a:ln>
          </a:left>
          <a:right>
            <a:ln w="3175" cap="flat">
              <a:solidFill>
                <a:srgbClr val="5E5E5E"/>
              </a:solidFill>
              <a:prstDash val="solid"/>
              <a:miter lim="400000"/>
            </a:ln>
          </a:right>
          <a:top>
            <a:ln w="12700" cap="flat">
              <a:solidFill>
                <a:srgbClr val="CB297B"/>
              </a:solidFill>
              <a:prstDash val="solid"/>
              <a:miter lim="400000"/>
            </a:ln>
          </a:top>
          <a:bottom>
            <a:ln w="3175" cap="flat">
              <a:solidFill>
                <a:srgbClr val="5E5E5E"/>
              </a:solidFill>
              <a:prstDash val="solid"/>
              <a:miter lim="400000"/>
            </a:ln>
          </a:bottom>
          <a:insideH>
            <a:ln w="3175" cap="flat">
              <a:solidFill>
                <a:srgbClr val="5E5E5E"/>
              </a:solidFill>
              <a:prstDash val="solid"/>
              <a:miter lim="400000"/>
            </a:ln>
          </a:insideH>
          <a:insideV>
            <a:ln w="3175"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5E5E5E"/>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3175" cap="flat">
              <a:solidFill>
                <a:srgbClr val="6C6C6C"/>
              </a:solidFill>
              <a:prstDash val="solid"/>
              <a:miter lim="400000"/>
            </a:ln>
          </a:left>
          <a:right>
            <a:ln w="12700"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firstCol>
    <a:la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rgbClr val="000000"/>
              </a:solidFill>
              <a:prstDash val="solid"/>
              <a:miter lim="400000"/>
            </a:ln>
          </a:top>
          <a:bottom>
            <a:ln w="3175" cap="flat">
              <a:solidFill>
                <a:srgbClr val="6C6C6C"/>
              </a:solidFill>
              <a:prstDash val="solid"/>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lastRow>
    <a:fir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6C6C6C"/>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68" autoAdjust="0"/>
  </p:normalViewPr>
  <p:slideViewPr>
    <p:cSldViewPr snapToGrid="0">
      <p:cViewPr varScale="1">
        <p:scale>
          <a:sx n="41" d="100"/>
          <a:sy n="41" d="100"/>
        </p:scale>
        <p:origin x="150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1143000" y="685800"/>
            <a:ext cx="4572000" cy="3429000"/>
          </a:xfrm>
          <a:prstGeom prst="rect">
            <a:avLst/>
          </a:prstGeom>
        </p:spPr>
        <p:txBody>
          <a:bodyPr/>
          <a:lstStyle/>
          <a:p>
            <a:endParaRPr/>
          </a:p>
        </p:txBody>
      </p:sp>
      <p:sp>
        <p:nvSpPr>
          <p:cNvPr id="132" name="Shape 13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t>The process of changing the source code of a software system such that:</a:t>
            </a:r>
          </a:p>
          <a:p>
            <a:r>
              <a:t>The external (observable) behavior of the system does not change - e.g., functional requirements are maintained</a:t>
            </a:r>
          </a:p>
          <a:p>
            <a:r>
              <a:t>But the internal structure of the system is improved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p>
            <a:r>
              <a:t>If programmers spend time “cleaning up the code”, then that’s less time spent implementing required functionality - and the schedule is slipping as it is!</a:t>
            </a:r>
          </a:p>
          <a:p>
            <a:r>
              <a:t>Refactoring can break code that previously worked</a:t>
            </a:r>
          </a:p>
          <a:p>
            <a:endParaRPr/>
          </a:p>
          <a:p>
            <a:r>
              <a:t>Refactoring needs to be systematic, incremental, and safe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p>
            <a:r>
              <a:t>If programmers spend time “cleaning up the code”, then that’s less time spent implementing required functionality - and the schedule is slipping as it is!</a:t>
            </a:r>
          </a:p>
          <a:p>
            <a:r>
              <a:t>Refactoring can break code that previously worked</a:t>
            </a:r>
          </a:p>
          <a:p>
            <a:endParaRPr/>
          </a:p>
          <a:p>
            <a:r>
              <a:t>Refactoring needs to be systematic, incremental, and safe</a:t>
            </a:r>
          </a:p>
        </p:txBody>
      </p:sp>
    </p:spTree>
    <p:extLst>
      <p:ext uri="{BB962C8B-B14F-4D97-AF65-F5344CB8AC3E}">
        <p14:creationId xmlns:p14="http://schemas.microsoft.com/office/powerpoint/2010/main" val="1769597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prstGeom prst="rect">
            <a:avLst/>
          </a:prstGeom>
        </p:spPr>
        <p:txBody>
          <a:bodyPr/>
          <a:lstStyle/>
          <a:p>
            <a:endParaRPr/>
          </a:p>
        </p:txBody>
      </p:sp>
      <p:sp>
        <p:nvSpPr>
          <p:cNvPr id="158" name="Shape 158"/>
          <p:cNvSpPr>
            <a:spLocks noGrp="1"/>
          </p:cNvSpPr>
          <p:nvPr>
            <p:ph type="body" sz="quarter" idx="1"/>
          </p:nvPr>
        </p:nvSpPr>
        <p:spPr>
          <a:prstGeom prst="rect">
            <a:avLst/>
          </a:prstGeom>
        </p:spPr>
        <p:txBody>
          <a:bodyPr/>
          <a:lstStyle/>
          <a:p>
            <a:r>
              <a:t>Author of many works on software engineering methodology, including the seminal text on refactoring. Not inventor of refactoring by any means, but an evangelist for refactoring and related development methodologies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prstGeom prst="rect">
            <a:avLst/>
          </a:prstGeom>
        </p:spPr>
        <p:txBody>
          <a:bodyPr/>
          <a:lstStyle/>
          <a:p>
            <a:endParaRPr/>
          </a:p>
        </p:txBody>
      </p:sp>
      <p:sp>
        <p:nvSpPr>
          <p:cNvPr id="165" name="Shape 165"/>
          <p:cNvSpPr>
            <a:spLocks noGrp="1"/>
          </p:cNvSpPr>
          <p:nvPr>
            <p:ph type="body" sz="quarter" idx="1"/>
          </p:nvPr>
        </p:nvSpPr>
        <p:spPr>
          <a:prstGeom prst="rect">
            <a:avLst/>
          </a:prstGeom>
        </p:spPr>
        <p:txBody>
          <a:bodyPr/>
          <a:lstStyle/>
          <a:p>
            <a:r>
              <a:t>also in the book:</a:t>
            </a:r>
          </a:p>
          <a:p>
            <a:pPr marL="228600" indent="-228600">
              <a:buSzPct val="100000"/>
              <a:buChar char="•"/>
            </a:pPr>
            <a:r>
              <a:t>UML diagrams to illustrate the situation before and after</a:t>
            </a:r>
          </a:p>
          <a:p>
            <a:pPr marL="228600" indent="-228600">
              <a:buSzPct val="100000"/>
              <a:buChar char="•"/>
            </a:pPr>
            <a:r>
              <a:t>examples of code before and after each refactoring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prstGeom prst="rect">
            <a:avLst/>
          </a:prstGeom>
        </p:spPr>
        <p:txBody>
          <a:bodyPr/>
          <a:lstStyle/>
          <a:p>
            <a:endParaRPr/>
          </a:p>
        </p:txBody>
      </p:sp>
      <p:sp>
        <p:nvSpPr>
          <p:cNvPr id="172" name="Shape 172"/>
          <p:cNvSpPr>
            <a:spLocks noGrp="1"/>
          </p:cNvSpPr>
          <p:nvPr>
            <p:ph type="body" sz="quarter" idx="1"/>
          </p:nvPr>
        </p:nvSpPr>
        <p:spPr>
          <a:prstGeom prst="rect">
            <a:avLst/>
          </a:prstGeom>
        </p:spPr>
        <p:txBody>
          <a:bodyPr/>
          <a:lstStyle/>
          <a:p>
            <a:r>
              <a:t>Characteristics that might be improved: Maintainability: Easier to read and understand, Easier to (further) modify, Easier to integrate, Easier to test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noRot="1" noChangeAspect="1"/>
          </p:cNvSpPr>
          <p:nvPr>
            <p:ph type="sldImg"/>
          </p:nvPr>
        </p:nvSpPr>
        <p:spPr>
          <a:prstGeom prst="rect">
            <a:avLst/>
          </a:prstGeom>
        </p:spPr>
        <p:txBody>
          <a:bodyPr/>
          <a:lstStyle/>
          <a:p>
            <a:endParaRPr/>
          </a:p>
        </p:txBody>
      </p:sp>
      <p:sp>
        <p:nvSpPr>
          <p:cNvPr id="185" name="Shape 185"/>
          <p:cNvSpPr>
            <a:spLocks noGrp="1"/>
          </p:cNvSpPr>
          <p:nvPr>
            <p:ph type="body" sz="quarter" idx="1"/>
          </p:nvPr>
        </p:nvSpPr>
        <p:spPr>
          <a:prstGeom prst="rect">
            <a:avLst/>
          </a:prstGeom>
        </p:spPr>
        <p:txBody>
          <a:bodyPr/>
          <a:lstStyle/>
          <a:p>
            <a:pPr marL="228600" indent="-228600" defTabSz="584200">
              <a:lnSpc>
                <a:spcPct val="100000"/>
              </a:lnSpc>
              <a:buSzPct val="100000"/>
              <a:buChar char="•"/>
              <a:defRPr sz="1600">
                <a:latin typeface="Lucida Grande"/>
                <a:ea typeface="Lucida Grande"/>
                <a:cs typeface="Lucida Grande"/>
                <a:sym typeface="Lucida Grande"/>
              </a:defRPr>
            </a:pPr>
            <a:r>
              <a:rPr dirty="0"/>
              <a:t>A disciplined technique for restructuring an existing body of code, altering its internal structure without changing its external behavior</a:t>
            </a:r>
          </a:p>
          <a:p>
            <a:pPr marL="228600" indent="-228600" defTabSz="584200">
              <a:lnSpc>
                <a:spcPct val="100000"/>
              </a:lnSpc>
              <a:buSzPct val="100000"/>
              <a:buChar char="•"/>
              <a:defRPr sz="1600">
                <a:latin typeface="Lucida Grande"/>
                <a:ea typeface="Lucida Grande"/>
                <a:cs typeface="Lucida Grande"/>
                <a:sym typeface="Lucida Grande"/>
              </a:defRPr>
            </a:pPr>
            <a:r>
              <a:rPr dirty="0"/>
              <a:t>Series of small behavior-preserving transformations</a:t>
            </a:r>
          </a:p>
          <a:p>
            <a:pPr marL="228600" indent="-228600" defTabSz="584200">
              <a:lnSpc>
                <a:spcPct val="100000"/>
              </a:lnSpc>
              <a:buSzPct val="100000"/>
              <a:buChar char="•"/>
              <a:defRPr sz="1600">
                <a:latin typeface="Lucida Grande"/>
                <a:ea typeface="Lucida Grande"/>
                <a:cs typeface="Lucida Grande"/>
                <a:sym typeface="Lucida Grande"/>
              </a:defRPr>
            </a:pPr>
            <a:r>
              <a:rPr dirty="0"/>
              <a:t>Each transformation does little, but a sequence of transformations can produce a significant restructuring</a:t>
            </a:r>
          </a:p>
          <a:p>
            <a:pPr marL="228600" indent="-228600" defTabSz="584200">
              <a:lnSpc>
                <a:spcPct val="100000"/>
              </a:lnSpc>
              <a:buSzPct val="100000"/>
              <a:buChar char="•"/>
              <a:defRPr sz="1600">
                <a:latin typeface="Lucida Grande"/>
                <a:ea typeface="Lucida Grande"/>
                <a:cs typeface="Lucida Grande"/>
                <a:sym typeface="Lucida Grande"/>
              </a:defRPr>
            </a:pPr>
            <a:r>
              <a:rPr dirty="0"/>
              <a:t>Since each refactoring is small, it's less likely to go wrong</a:t>
            </a:r>
          </a:p>
          <a:p>
            <a:pPr marL="228600" indent="-228600" defTabSz="584200">
              <a:lnSpc>
                <a:spcPct val="100000"/>
              </a:lnSpc>
              <a:buSzPct val="100000"/>
              <a:buChar char="•"/>
              <a:defRPr sz="1600">
                <a:latin typeface="Lucida Grande"/>
                <a:ea typeface="Lucida Grande"/>
                <a:cs typeface="Lucida Grande"/>
                <a:sym typeface="Lucida Grande"/>
              </a:defRPr>
            </a:pPr>
            <a:r>
              <a:rPr dirty="0"/>
              <a:t>The system is also kept fully working after each small refactoring (via regression testing), reducing the chances that a system can get seriously broken during the restructuring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noRot="1" noChangeAspect="1"/>
          </p:cNvSpPr>
          <p:nvPr>
            <p:ph type="sldImg"/>
          </p:nvPr>
        </p:nvSpPr>
        <p:spPr>
          <a:prstGeom prst="rect">
            <a:avLst/>
          </a:prstGeom>
        </p:spPr>
        <p:txBody>
          <a:bodyPr/>
          <a:lstStyle/>
          <a:p>
            <a:endParaRPr/>
          </a:p>
        </p:txBody>
      </p:sp>
      <p:sp>
        <p:nvSpPr>
          <p:cNvPr id="191" name="Shape 191"/>
          <p:cNvSpPr>
            <a:spLocks noGrp="1"/>
          </p:cNvSpPr>
          <p:nvPr>
            <p:ph type="body" sz="quarter" idx="1"/>
          </p:nvPr>
        </p:nvSpPr>
        <p:spPr>
          <a:prstGeom prst="rect">
            <a:avLst/>
          </a:prstGeom>
        </p:spPr>
        <p:txBody>
          <a:bodyPr/>
          <a:lstStyle/>
          <a:p>
            <a:r>
              <a:rPr dirty="0"/>
              <a:t>When you add new functionality</a:t>
            </a:r>
          </a:p>
          <a:p>
            <a:r>
              <a:rPr dirty="0"/>
              <a:t>	Do it before you add the new function, to make it easier to add the function</a:t>
            </a:r>
          </a:p>
          <a:p>
            <a:r>
              <a:rPr dirty="0"/>
              <a:t>	Or do it after you add the function, to clean up the code including that function</a:t>
            </a:r>
          </a:p>
          <a:p>
            <a:r>
              <a:rPr dirty="0"/>
              <a:t>When you need to fix a bug</a:t>
            </a:r>
          </a:p>
          <a:p>
            <a:r>
              <a:rPr dirty="0"/>
              <a:t>As you do a code review</a:t>
            </a:r>
          </a:p>
          <a:p>
            <a:r>
              <a:rPr dirty="0"/>
              <a:t>Whenever…</a:t>
            </a:r>
          </a:p>
          <a:p>
            <a:endParaRPr dirty="0"/>
          </a:p>
          <a:p>
            <a:r>
              <a:rPr dirty="0"/>
              <a:t>The idea behind refactoring is to acknowledge that it will be difficult to get a design right the first time</a:t>
            </a:r>
          </a:p>
          <a:p>
            <a:r>
              <a:rPr dirty="0"/>
              <a:t>And as a program’s requirements change, the design may need to change</a:t>
            </a:r>
          </a:p>
          <a:p>
            <a:r>
              <a:rPr dirty="0"/>
              <a:t>It is notoriously difficult (impossible?) to design for all possible changes a priori</a:t>
            </a:r>
          </a:p>
          <a:p>
            <a:r>
              <a:rPr dirty="0"/>
              <a:t>And as agile programming proponents say, “You aren’t </a:t>
            </a:r>
            <a:r>
              <a:rPr dirty="0" err="1"/>
              <a:t>gonna</a:t>
            </a:r>
            <a:r>
              <a:rPr dirty="0"/>
              <a:t> need it” – but what if later you do?</a:t>
            </a:r>
          </a:p>
          <a:p>
            <a:r>
              <a:rPr dirty="0"/>
              <a:t>Refactoring provides techniques for evolving the design in small incremental steps</a:t>
            </a:r>
          </a:p>
          <a:p>
            <a:r>
              <a:rPr dirty="0"/>
              <a:t>Technical debt: The project’s requirements are constantly changing and at some point it may become obvious that parts of the code are obsolete, have become cumbersome, and must be redesigned to meet new requirements. On the other hand, the project’s programmers are writing new code every day that works with the obsolete parts. Therefore, the longer refactoring is delayed, the more dependent code will have to be reworked in the future.</a:t>
            </a:r>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smells is a terminology that is often related to refactoring. They are fancy names for small mistakes or code that is a good candidates for refactoring.</a:t>
            </a:r>
          </a:p>
        </p:txBody>
      </p:sp>
    </p:spTree>
    <p:extLst>
      <p:ext uri="{BB962C8B-B14F-4D97-AF65-F5344CB8AC3E}">
        <p14:creationId xmlns:p14="http://schemas.microsoft.com/office/powerpoint/2010/main" val="3386634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pPr marL="228600" indent="-228600" defTabSz="584200">
              <a:lnSpc>
                <a:spcPct val="100000"/>
              </a:lnSpc>
              <a:buSzPct val="100000"/>
              <a:buChar char="•"/>
              <a:defRPr>
                <a:latin typeface="Lucida Grande"/>
                <a:ea typeface="Lucida Grande"/>
                <a:cs typeface="Lucida Grande"/>
                <a:sym typeface="Lucida Grande"/>
              </a:defRPr>
            </a:pPr>
            <a:r>
              <a:rPr dirty="0"/>
              <a:t>some examples of widely used </a:t>
            </a:r>
            <a:r>
              <a:rPr dirty="0" err="1"/>
              <a:t>refactorings</a:t>
            </a:r>
            <a:r>
              <a:rPr dirty="0"/>
              <a:t> that are “local” in scope</a:t>
            </a:r>
          </a:p>
          <a:p>
            <a:pPr marL="228600" indent="-228600" defTabSz="584200">
              <a:lnSpc>
                <a:spcPct val="100000"/>
              </a:lnSpc>
              <a:buSzPct val="100000"/>
              <a:buChar char="•"/>
              <a:defRPr>
                <a:latin typeface="Lucida Grande"/>
                <a:ea typeface="Lucida Grande"/>
                <a:cs typeface="Lucida Grande"/>
                <a:sym typeface="Lucida Grande"/>
              </a:defRPr>
            </a:pPr>
            <a:r>
              <a:rPr dirty="0"/>
              <a:t>useful for restructuring methods</a:t>
            </a:r>
          </a:p>
          <a:p>
            <a:pPr marL="228600" indent="-228600" defTabSz="584200">
              <a:lnSpc>
                <a:spcPct val="100000"/>
              </a:lnSpc>
              <a:buSzPct val="100000"/>
              <a:buChar char="•"/>
              <a:defRPr>
                <a:latin typeface="Lucida Grande"/>
                <a:ea typeface="Lucida Grande"/>
                <a:cs typeface="Lucida Grande"/>
                <a:sym typeface="Lucida Grande"/>
              </a:defRPr>
            </a:pPr>
            <a:r>
              <a:rPr dirty="0"/>
              <a:t>We already talked about bad names and duplicate code. We would fix these smells by applying refactoring rename and extract method, resp</a:t>
            </a:r>
          </a:p>
          <a:p>
            <a:pPr marL="228600" indent="-228600" defTabSz="584200">
              <a:lnSpc>
                <a:spcPct val="100000"/>
              </a:lnSpc>
              <a:buSzPct val="100000"/>
              <a:buChar char="•"/>
              <a:defRPr>
                <a:latin typeface="Lucida Grande"/>
                <a:ea typeface="Lucida Grande"/>
                <a:cs typeface="Lucida Grande"/>
                <a:sym typeface="Lucida Grande"/>
              </a:defRPr>
            </a:pPr>
            <a:r>
              <a:rPr dirty="0"/>
              <a:t>Inline method is inverse: when you want to go fold a method back into another</a:t>
            </a:r>
          </a:p>
          <a:p>
            <a:pPr marL="228600" indent="-228600" defTabSz="584200">
              <a:lnSpc>
                <a:spcPct val="100000"/>
              </a:lnSpc>
              <a:buSzPct val="100000"/>
              <a:buChar char="•"/>
              <a:defRPr>
                <a:latin typeface="Lucida Grande"/>
                <a:ea typeface="Lucida Grande"/>
                <a:cs typeface="Lucida Grande"/>
                <a:sym typeface="Lucida Grande"/>
              </a:defRPr>
            </a:pPr>
            <a:r>
              <a:rPr dirty="0"/>
              <a:t>Extract local variable is like extract method, but what you might do with just an expression, so that a big expression can be more manageable</a:t>
            </a:r>
          </a:p>
          <a:p>
            <a:pPr marL="228600" indent="-228600" defTabSz="584200">
              <a:lnSpc>
                <a:spcPct val="100000"/>
              </a:lnSpc>
              <a:buSzPct val="100000"/>
              <a:buChar char="•"/>
              <a:defRPr>
                <a:latin typeface="Lucida Grande"/>
                <a:ea typeface="Lucida Grande"/>
                <a:cs typeface="Lucida Grande"/>
                <a:sym typeface="Lucida Grande"/>
              </a:defRPr>
            </a:pPr>
            <a:r>
              <a:rPr dirty="0"/>
              <a:t>Again, inline local is the inverse: eliminating a local variable that is maybe superfluous</a:t>
            </a:r>
          </a:p>
          <a:p>
            <a:pPr marL="228600" indent="-228600" defTabSz="584200">
              <a:lnSpc>
                <a:spcPct val="100000"/>
              </a:lnSpc>
              <a:buSzPct val="100000"/>
              <a:buChar char="•"/>
              <a:defRPr>
                <a:latin typeface="Lucida Grande"/>
                <a:ea typeface="Lucida Grande"/>
                <a:cs typeface="Lucida Grande"/>
                <a:sym typeface="Lucida Grande"/>
              </a:defRPr>
            </a:pPr>
            <a:r>
              <a:rPr dirty="0"/>
              <a:t>Change function declaration lets us adapt the order of parameters on a method</a:t>
            </a:r>
          </a:p>
          <a:p>
            <a:pPr marL="279400" indent="-279400" defTabSz="584200">
              <a:lnSpc>
                <a:spcPct val="100000"/>
              </a:lnSpc>
              <a:buSzPct val="123000"/>
              <a:buChar char="•"/>
              <a:defRPr>
                <a:latin typeface="Lucida Grande"/>
                <a:ea typeface="Lucida Grande"/>
                <a:cs typeface="Lucida Grande"/>
                <a:sym typeface="Lucida Grande"/>
              </a:defRPr>
            </a:pPr>
            <a:r>
              <a:rPr dirty="0"/>
              <a:t>encapsulate a field replaces direct field accesses with getters/setters, and </a:t>
            </a:r>
          </a:p>
          <a:p>
            <a:pPr marL="279400" indent="-279400" defTabSz="584200">
              <a:lnSpc>
                <a:spcPct val="100000"/>
              </a:lnSpc>
              <a:buSzPct val="123000"/>
              <a:buChar char="•"/>
              <a:defRPr>
                <a:latin typeface="Lucida Grande"/>
                <a:ea typeface="Lucida Grande"/>
                <a:cs typeface="Lucida Grande"/>
                <a:sym typeface="Lucida Grande"/>
              </a:defRPr>
            </a:pPr>
            <a:r>
              <a:rPr dirty="0"/>
              <a:t>Convert local to field creates a field with the specified scope to replace a local variable.</a:t>
            </a:r>
          </a:p>
          <a:p>
            <a:pPr marL="279400" indent="-279400" defTabSz="584200">
              <a:lnSpc>
                <a:spcPct val="100000"/>
              </a:lnSpc>
              <a:buSzPct val="123000"/>
              <a:buChar char="•"/>
              <a:defRPr>
                <a:latin typeface="Lucida Grande"/>
                <a:ea typeface="Lucida Grande"/>
                <a:cs typeface="Lucida Grande"/>
                <a:sym typeface="Lucida Grande"/>
              </a:defRPr>
            </a:pPr>
            <a:r>
              <a:rPr dirty="0"/>
              <a:t>These are just a few of the hundreds of </a:t>
            </a:r>
            <a:r>
              <a:rPr dirty="0" err="1"/>
              <a:t>refactorings</a:t>
            </a:r>
            <a:r>
              <a:rPr dirty="0"/>
              <a:t> in Fowler’s book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r>
              <a:t>refactorings for changing the class hierarchy and/or the types of declarations of variables and fields</a:t>
            </a:r>
          </a:p>
          <a:p>
            <a:r>
              <a:t>purpose is to make designs more flexible, e.g., by facilitating the introduction of design patterns </a:t>
            </a:r>
          </a:p>
          <a:p>
            <a:endParaRPr/>
          </a:p>
          <a:p>
            <a:r>
              <a:t>Way, way more refactoring than this. Again, over a hundred. What’s most useful is often what’s automated…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40714" y="7544460"/>
            <a:ext cx="11717870" cy="339723"/>
          </a:xfrm>
          <a:prstGeom prst="rect">
            <a:avLst/>
          </a:prstGeom>
        </p:spPr>
        <p:txBody>
          <a:bodyPr lIns="24383" tIns="24383" rIns="24383" bIns="24383"/>
          <a:lstStyle>
            <a:lvl1pPr defTabSz="487228">
              <a:defRPr sz="1992"/>
            </a:lvl1pPr>
          </a:lstStyle>
          <a:p>
            <a:r>
              <a:t>Author and Date</a:t>
            </a:r>
          </a:p>
        </p:txBody>
      </p:sp>
      <p:sp>
        <p:nvSpPr>
          <p:cNvPr id="12" name="Presentation Title"/>
          <p:cNvSpPr txBox="1">
            <a:spLocks noGrp="1"/>
          </p:cNvSpPr>
          <p:nvPr>
            <p:ph type="title" hasCustomPrompt="1"/>
          </p:nvPr>
        </p:nvSpPr>
        <p:spPr>
          <a:prstGeom prst="rect">
            <a:avLst/>
          </a:prstGeom>
        </p:spPr>
        <p:txBody>
          <a:bodyPr/>
          <a:lstStyle/>
          <a:p>
            <a:r>
              <a:t>Presentation Title</a:t>
            </a:r>
          </a:p>
        </p:txBody>
      </p:sp>
      <p:sp>
        <p:nvSpPr>
          <p:cNvPr id="13" name="Body Level One…"/>
          <p:cNvSpPr txBox="1">
            <a:spLocks noGrp="1"/>
          </p:cNvSpPr>
          <p:nvPr>
            <p:ph type="body" sz="quarter" idx="1" hasCustomPrompt="1"/>
          </p:nvPr>
        </p:nvSpPr>
        <p:spPr>
          <a:prstGeom prst="rect">
            <a:avLst/>
          </a:prstGeom>
        </p:spPr>
        <p:txBody>
          <a:body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8" name="Attribution"/>
          <p:cNvSpPr txBox="1">
            <a:spLocks noGrp="1"/>
          </p:cNvSpPr>
          <p:nvPr>
            <p:ph type="body" sz="quarter" idx="21" hasCustomPrompt="1"/>
          </p:nvPr>
        </p:nvSpPr>
        <p:spPr>
          <a:xfrm>
            <a:off x="1296013" y="6912775"/>
            <a:ext cx="10773362" cy="339723"/>
          </a:xfrm>
          <a:prstGeom prst="rect">
            <a:avLst/>
          </a:prstGeom>
        </p:spPr>
        <p:txBody>
          <a:bodyPr lIns="24383" tIns="24383" rIns="24383" bIns="24383"/>
          <a:lstStyle>
            <a:lvl1pPr defTabSz="487228">
              <a:defRPr sz="1992"/>
            </a:lvl1pPr>
          </a:lstStyle>
          <a:p>
            <a:r>
              <a:t>Attribution</a:t>
            </a:r>
          </a:p>
        </p:txBody>
      </p:sp>
      <p:sp>
        <p:nvSpPr>
          <p:cNvPr id="99" name="Body Level One…"/>
          <p:cNvSpPr txBox="1">
            <a:spLocks noGrp="1"/>
          </p:cNvSpPr>
          <p:nvPr>
            <p:ph type="body" sz="quarter" idx="1" hasCustomPrompt="1"/>
          </p:nvPr>
        </p:nvSpPr>
        <p:spPr>
          <a:xfrm>
            <a:off x="935425" y="3853792"/>
            <a:ext cx="11133950" cy="2046016"/>
          </a:xfrm>
          <a:prstGeom prst="rect">
            <a:avLst/>
          </a:prstGeom>
        </p:spPr>
        <p:txBody>
          <a:bodyPr/>
          <a:lstStyle>
            <a:lvl1pPr marL="454345" indent="-334151" defTabSz="1733930">
              <a:lnSpc>
                <a:spcPct val="90000"/>
              </a:lnSpc>
              <a:defRPr sz="6000" b="0" spc="-119">
                <a:latin typeface="Helvetica Neue Medium"/>
                <a:ea typeface="Helvetica Neue Medium"/>
                <a:cs typeface="Helvetica Neue Medium"/>
                <a:sym typeface="Helvetica Neue Medium"/>
              </a:defRPr>
            </a:lvl1pPr>
            <a:lvl2pPr marL="454345" indent="123048" defTabSz="1733930">
              <a:lnSpc>
                <a:spcPct val="90000"/>
              </a:lnSpc>
              <a:defRPr sz="6000" b="0" spc="-119">
                <a:latin typeface="Helvetica Neue Medium"/>
                <a:ea typeface="Helvetica Neue Medium"/>
                <a:cs typeface="Helvetica Neue Medium"/>
                <a:sym typeface="Helvetica Neue Medium"/>
              </a:defRPr>
            </a:lvl2pPr>
            <a:lvl3pPr marL="454345" indent="580248" defTabSz="1733930">
              <a:lnSpc>
                <a:spcPct val="90000"/>
              </a:lnSpc>
              <a:defRPr sz="6000" b="0" spc="-119">
                <a:latin typeface="Helvetica Neue Medium"/>
                <a:ea typeface="Helvetica Neue Medium"/>
                <a:cs typeface="Helvetica Neue Medium"/>
                <a:sym typeface="Helvetica Neue Medium"/>
              </a:defRPr>
            </a:lvl3pPr>
            <a:lvl4pPr marL="454345" indent="1037448" defTabSz="1733930">
              <a:lnSpc>
                <a:spcPct val="90000"/>
              </a:lnSpc>
              <a:defRPr sz="6000" b="0" spc="-119">
                <a:latin typeface="Helvetica Neue Medium"/>
                <a:ea typeface="Helvetica Neue Medium"/>
                <a:cs typeface="Helvetica Neue Medium"/>
                <a:sym typeface="Helvetica Neue Medium"/>
              </a:defRPr>
            </a:lvl4pPr>
            <a:lvl5pPr marL="454345" indent="1494648" defTabSz="1733930">
              <a:lnSpc>
                <a:spcPct val="90000"/>
              </a:lnSpc>
              <a:defRPr sz="6000" b="0" spc="-119">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07" name="Image"/>
          <p:cNvSpPr>
            <a:spLocks noGrp="1"/>
          </p:cNvSpPr>
          <p:nvPr>
            <p:ph type="pic" sz="quarter" idx="21"/>
          </p:nvPr>
        </p:nvSpPr>
        <p:spPr>
          <a:xfrm>
            <a:off x="8405707" y="1761066"/>
            <a:ext cx="3967520" cy="3173162"/>
          </a:xfrm>
          <a:prstGeom prst="rect">
            <a:avLst/>
          </a:prstGeom>
        </p:spPr>
        <p:txBody>
          <a:bodyPr lIns="91439" tIns="45719" rIns="91439" bIns="45719">
            <a:noAutofit/>
          </a:bodyPr>
          <a:lstStyle/>
          <a:p>
            <a:endParaRPr/>
          </a:p>
        </p:txBody>
      </p:sp>
      <p:sp>
        <p:nvSpPr>
          <p:cNvPr id="108" name="Image"/>
          <p:cNvSpPr>
            <a:spLocks noGrp="1"/>
          </p:cNvSpPr>
          <p:nvPr>
            <p:ph type="pic" sz="half" idx="22"/>
          </p:nvPr>
        </p:nvSpPr>
        <p:spPr>
          <a:xfrm>
            <a:off x="7200053" y="3340946"/>
            <a:ext cx="5567681" cy="6480097"/>
          </a:xfrm>
          <a:prstGeom prst="rect">
            <a:avLst/>
          </a:prstGeom>
        </p:spPr>
        <p:txBody>
          <a:bodyPr lIns="91439" tIns="45719" rIns="91439" bIns="45719">
            <a:noAutofit/>
          </a:bodyPr>
          <a:lstStyle/>
          <a:p>
            <a:endParaRPr/>
          </a:p>
        </p:txBody>
      </p:sp>
      <p:sp>
        <p:nvSpPr>
          <p:cNvPr id="109" name="Image"/>
          <p:cNvSpPr>
            <a:spLocks noGrp="1"/>
          </p:cNvSpPr>
          <p:nvPr>
            <p:ph type="pic" idx="23"/>
          </p:nvPr>
        </p:nvSpPr>
        <p:spPr>
          <a:xfrm>
            <a:off x="-74508" y="1483359"/>
            <a:ext cx="8859522" cy="6644641"/>
          </a:xfrm>
          <a:prstGeom prst="rect">
            <a:avLst/>
          </a:prstGeom>
        </p:spPr>
        <p:txBody>
          <a:bodyPr lIns="91439" tIns="45719" rIns="91439" bIns="45719">
            <a:noAutofit/>
          </a:bodyPr>
          <a:lstStyle/>
          <a:p>
            <a:endParaRP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17" name="Image"/>
          <p:cNvSpPr>
            <a:spLocks noGrp="1"/>
          </p:cNvSpPr>
          <p:nvPr>
            <p:ph type="pic" idx="21"/>
          </p:nvPr>
        </p:nvSpPr>
        <p:spPr>
          <a:xfrm>
            <a:off x="-711201" y="-1727201"/>
            <a:ext cx="14427201" cy="11541762"/>
          </a:xfrm>
          <a:prstGeom prst="rect">
            <a:avLst/>
          </a:prstGeom>
        </p:spPr>
        <p:txBody>
          <a:bodyPr lIns="91439" tIns="45719" rIns="91439" bIns="45719">
            <a:noAutofit/>
          </a:bodyPr>
          <a:lstStyle/>
          <a:p>
            <a:endParaRPr/>
          </a:p>
        </p:txBody>
      </p:sp>
      <p:sp>
        <p:nvSpPr>
          <p:cNvPr id="118"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75211" y="946009"/>
            <a:ext cx="11535508" cy="3395698"/>
          </a:xfrm>
        </p:spPr>
        <p:txBody>
          <a:bodyPr anchor="b">
            <a:normAutofit/>
          </a:bodyPr>
          <a:lstStyle>
            <a:lvl1pPr algn="l">
              <a:defRPr sz="3413"/>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75211" y="4604911"/>
            <a:ext cx="10803989" cy="2354862"/>
          </a:xfrm>
        </p:spPr>
        <p:txBody>
          <a:bodyPr>
            <a:normAutofit/>
          </a:bodyPr>
          <a:lstStyle>
            <a:lvl1pPr marL="0" indent="0" algn="l">
              <a:buNone/>
              <a:defRPr sz="2987">
                <a:latin typeface="Verdana" panose="020B0604030504040204" pitchFamily="34" charset="0"/>
                <a:ea typeface="Verdana" panose="020B0604030504040204" pitchFamily="34" charset="0"/>
              </a:defRPr>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4/4/2022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75211" y="4345994"/>
            <a:ext cx="115355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248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94080" y="25963"/>
            <a:ext cx="11216640" cy="1885245"/>
          </a:xfrm>
        </p:spPr>
        <p:txBody>
          <a:bodyPr anchor="b">
            <a:normAutofit/>
          </a:bodyPr>
          <a:lstStyle>
            <a:lvl1pPr>
              <a:defRPr sz="384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94080" y="2133561"/>
            <a:ext cx="8413169"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4/4/2022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94080" y="2032438"/>
            <a:ext cx="112166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158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87307" y="2431628"/>
            <a:ext cx="11216640" cy="4057226"/>
          </a:xfrm>
        </p:spPr>
        <p:txBody>
          <a:bodyPr anchor="b">
            <a:normAutofit/>
          </a:bodyPr>
          <a:lstStyle>
            <a:lvl1pPr>
              <a:defRPr sz="4693"/>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87307" y="6527237"/>
            <a:ext cx="11216640" cy="2133599"/>
          </a:xfrm>
        </p:spPr>
        <p:txBody>
          <a:bodyPr/>
          <a:lstStyle>
            <a:lvl1pPr marL="0" indent="0">
              <a:buNone/>
              <a:defRPr sz="2560">
                <a:solidFill>
                  <a:schemeClr val="tx1">
                    <a:tint val="75000"/>
                  </a:schemeClr>
                </a:solidFill>
              </a:defRPr>
            </a:lvl1pPr>
            <a:lvl2pPr marL="487695" indent="0">
              <a:buNone/>
              <a:defRPr sz="2133">
                <a:solidFill>
                  <a:schemeClr val="tx1">
                    <a:tint val="75000"/>
                  </a:schemeClr>
                </a:solidFill>
              </a:defRPr>
            </a:lvl2pPr>
            <a:lvl3pPr marL="975390" indent="0">
              <a:buNone/>
              <a:defRPr sz="1920">
                <a:solidFill>
                  <a:schemeClr val="tx1">
                    <a:tint val="75000"/>
                  </a:schemeClr>
                </a:solidFill>
              </a:defRPr>
            </a:lvl3pPr>
            <a:lvl4pPr marL="1463086" indent="0">
              <a:buNone/>
              <a:defRPr sz="1707">
                <a:solidFill>
                  <a:schemeClr val="tx1">
                    <a:tint val="75000"/>
                  </a:schemeClr>
                </a:solidFill>
              </a:defRPr>
            </a:lvl4pPr>
            <a:lvl5pPr marL="1950781" indent="0">
              <a:buNone/>
              <a:defRPr sz="1707">
                <a:solidFill>
                  <a:schemeClr val="tx1">
                    <a:tint val="75000"/>
                  </a:schemeClr>
                </a:solidFill>
              </a:defRPr>
            </a:lvl5pPr>
            <a:lvl6pPr marL="2438476" indent="0">
              <a:buNone/>
              <a:defRPr sz="1707">
                <a:solidFill>
                  <a:schemeClr val="tx1">
                    <a:tint val="75000"/>
                  </a:schemeClr>
                </a:solidFill>
              </a:defRPr>
            </a:lvl6pPr>
            <a:lvl7pPr marL="2926171" indent="0">
              <a:buNone/>
              <a:defRPr sz="1707">
                <a:solidFill>
                  <a:schemeClr val="tx1">
                    <a:tint val="75000"/>
                  </a:schemeClr>
                </a:solidFill>
              </a:defRPr>
            </a:lvl7pPr>
            <a:lvl8pPr marL="3413867" indent="0">
              <a:buNone/>
              <a:defRPr sz="1707">
                <a:solidFill>
                  <a:schemeClr val="tx1">
                    <a:tint val="75000"/>
                  </a:schemeClr>
                </a:solidFill>
              </a:defRPr>
            </a:lvl8pPr>
            <a:lvl9pPr marL="3901562" indent="0">
              <a:buNone/>
              <a:defRPr sz="170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4/4/2022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87307" y="6488853"/>
            <a:ext cx="1122341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565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940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5836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4/4/2022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94080" y="2404534"/>
            <a:ext cx="112166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356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95774" y="519290"/>
            <a:ext cx="11216640" cy="1885245"/>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95775" y="2390987"/>
            <a:ext cx="5501639"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95775" y="3562773"/>
            <a:ext cx="5501639"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583680" y="2390987"/>
            <a:ext cx="5528734"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583680" y="3562773"/>
            <a:ext cx="5528734"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4/4/2022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5640164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94080" y="1"/>
            <a:ext cx="11216640" cy="1885245"/>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4/4/2022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94080" y="1885245"/>
            <a:ext cx="112166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31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616374" y="528319"/>
            <a:ext cx="14264642" cy="85434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43466" y="5019040"/>
            <a:ext cx="11717868" cy="2479041"/>
          </a:xfrm>
          <a:prstGeom prst="rect">
            <a:avLst/>
          </a:prstGeom>
        </p:spPr>
        <p:txBody>
          <a:bodyPr/>
          <a:lstStyle/>
          <a:p>
            <a:r>
              <a:t>Presentation Title</a:t>
            </a:r>
          </a:p>
        </p:txBody>
      </p:sp>
      <p:sp>
        <p:nvSpPr>
          <p:cNvPr id="23" name="Author and Date"/>
          <p:cNvSpPr txBox="1">
            <a:spLocks noGrp="1"/>
          </p:cNvSpPr>
          <p:nvPr>
            <p:ph type="body" sz="quarter" idx="22" hasCustomPrompt="1"/>
          </p:nvPr>
        </p:nvSpPr>
        <p:spPr>
          <a:xfrm>
            <a:off x="644101" y="1809140"/>
            <a:ext cx="11716599" cy="339722"/>
          </a:xfrm>
          <a:prstGeom prst="rect">
            <a:avLst/>
          </a:prstGeom>
        </p:spPr>
        <p:txBody>
          <a:bodyPr lIns="24383" tIns="24383" rIns="24383" bIns="24383"/>
          <a:lstStyle>
            <a:lvl1pPr defTabSz="487228">
              <a:defRPr sz="1992"/>
            </a:lvl1pPr>
          </a:lstStyle>
          <a:p>
            <a:r>
              <a:t>Author and Date</a:t>
            </a:r>
          </a:p>
        </p:txBody>
      </p:sp>
      <p:sp>
        <p:nvSpPr>
          <p:cNvPr id="24" name="Body Level One…"/>
          <p:cNvSpPr txBox="1">
            <a:spLocks noGrp="1"/>
          </p:cNvSpPr>
          <p:nvPr>
            <p:ph type="body" sz="quarter" idx="1" hasCustomPrompt="1"/>
          </p:nvPr>
        </p:nvSpPr>
        <p:spPr>
          <a:xfrm>
            <a:off x="643466" y="7411152"/>
            <a:ext cx="11717868" cy="595708"/>
          </a:xfrm>
          <a:prstGeom prst="rect">
            <a:avLst/>
          </a:prstGeom>
        </p:spPr>
        <p:txBody>
          <a:body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4/4/2022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23686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528734" y="1404338"/>
            <a:ext cx="6583680" cy="6931378"/>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4/4/2022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107467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528734" y="1404338"/>
            <a:ext cx="6583680" cy="6931378"/>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4/4/2022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856706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4/4/2022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5672503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9306560" y="519289"/>
            <a:ext cx="2804160" cy="82657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94080" y="519289"/>
            <a:ext cx="8249920" cy="8265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4/4/2022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606712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6477184" y="9109687"/>
            <a:ext cx="296947" cy="389915"/>
          </a:xfrm>
          <a:prstGeom prst="rect">
            <a:avLst/>
          </a:prstGeom>
        </p:spPr>
        <p:txBody>
          <a:bodyPr/>
          <a:lstStyle/>
          <a:p>
            <a:pPr defTabSz="584226">
              <a:defRPr/>
            </a:pPr>
            <a:fld id="{86CB4B4D-7CA3-9044-876B-883B54F8677D}" type="slidenum">
              <a:rPr lang="en-US" smtClean="0"/>
              <a:pPr defTabSz="584226">
                <a:defRPr/>
              </a:pPr>
              <a:t>‹#›</a:t>
            </a:fld>
            <a:endParaRPr lang="en-US"/>
          </a:p>
        </p:txBody>
      </p:sp>
    </p:spTree>
    <p:extLst>
      <p:ext uri="{BB962C8B-B14F-4D97-AF65-F5344CB8AC3E}">
        <p14:creationId xmlns:p14="http://schemas.microsoft.com/office/powerpoint/2010/main" val="188739108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71502" y="2222500"/>
            <a:ext cx="9372295" cy="6667500"/>
          </a:xfrm>
          <a:prstGeom prst="rect">
            <a:avLst/>
          </a:prstGeom>
        </p:spPr>
        <p:txBody>
          <a:bodyPr/>
          <a:lstStyle>
            <a:lvl1pPr marL="274319" indent="-274319">
              <a:defRPr>
                <a:solidFill>
                  <a:schemeClr val="tx1"/>
                </a:solidFill>
              </a:defRPr>
            </a:lvl1pPr>
            <a:lvl2pPr marL="548638" indent="-274319">
              <a:spcBef>
                <a:spcPts val="1200"/>
              </a:spcBef>
              <a:defRPr>
                <a:solidFill>
                  <a:schemeClr val="tx1"/>
                </a:solidFill>
              </a:defRPr>
            </a:lvl2pPr>
            <a:lvl3pPr marL="754377" indent="-274319">
              <a:spcBef>
                <a:spcPts val="599"/>
              </a:spcBef>
              <a:defRPr sz="3000">
                <a:solidFill>
                  <a:schemeClr val="tx1"/>
                </a:solidFill>
              </a:defRPr>
            </a:lvl3pPr>
            <a:lvl4pPr marL="960115" indent="-274319">
              <a:spcBef>
                <a:spcPts val="0"/>
              </a:spcBef>
              <a:defRPr sz="3000">
                <a:solidFill>
                  <a:schemeClr val="tx1"/>
                </a:solidFill>
              </a:defRPr>
            </a:lvl4pPr>
            <a:lvl5pPr marL="1165855" indent="-274319">
              <a:spcBef>
                <a:spcPts val="0"/>
              </a:spcBef>
              <a:defRPr sz="3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6477184" y="9109687"/>
            <a:ext cx="296947" cy="389915"/>
          </a:xfrm>
          <a:prstGeom prst="rect">
            <a:avLst/>
          </a:prstGeom>
        </p:spPr>
        <p:txBody>
          <a:bodyPr/>
          <a:lstStyle/>
          <a:p>
            <a:pPr defTabSz="584226">
              <a:defRPr/>
            </a:pPr>
            <a:fld id="{86CB4B4D-7CA3-9044-876B-883B54F8677D}" type="slidenum">
              <a:rPr lang="en-US" smtClean="0"/>
              <a:pPr defTabSz="584226">
                <a:defRPr/>
              </a:pPr>
              <a:t>‹#›</a:t>
            </a:fld>
            <a:endParaRPr lang="en-US"/>
          </a:p>
        </p:txBody>
      </p:sp>
    </p:spTree>
    <p:extLst>
      <p:ext uri="{BB962C8B-B14F-4D97-AF65-F5344CB8AC3E}">
        <p14:creationId xmlns:p14="http://schemas.microsoft.com/office/powerpoint/2010/main" val="409553470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sz="half" idx="21"/>
          </p:nvPr>
        </p:nvSpPr>
        <p:spPr>
          <a:xfrm>
            <a:off x="5852159" y="1110826"/>
            <a:ext cx="6477248" cy="7538721"/>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43466" y="1896533"/>
            <a:ext cx="5215468" cy="3137213"/>
          </a:xfrm>
          <a:prstGeom prst="rect">
            <a:avLst/>
          </a:prstGeom>
        </p:spPr>
        <p:txBody>
          <a:bodyPr/>
          <a:lstStyle>
            <a:lvl1pPr>
              <a:defRPr sz="6000" spc="-119"/>
            </a:lvl1pPr>
          </a:lstStyle>
          <a:p>
            <a:r>
              <a:t>Slide Title</a:t>
            </a:r>
          </a:p>
        </p:txBody>
      </p:sp>
      <p:sp>
        <p:nvSpPr>
          <p:cNvPr id="34" name="Body Level One…"/>
          <p:cNvSpPr txBox="1">
            <a:spLocks noGrp="1"/>
          </p:cNvSpPr>
          <p:nvPr>
            <p:ph type="body" sz="quarter" idx="1" hasCustomPrompt="1"/>
          </p:nvPr>
        </p:nvSpPr>
        <p:spPr>
          <a:xfrm>
            <a:off x="643466" y="4984841"/>
            <a:ext cx="5215468" cy="2872226"/>
          </a:xfrm>
          <a:prstGeom prst="rect">
            <a:avLst/>
          </a:prstGeom>
        </p:spPr>
        <p:txBody>
          <a:body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6380889" y="8170057"/>
            <a:ext cx="236357" cy="22772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xfrm>
            <a:off x="643466" y="1794933"/>
            <a:ext cx="11717868" cy="764354"/>
          </a:xfrm>
          <a:prstGeom prst="rect">
            <a:avLst/>
          </a:prstGeom>
        </p:spPr>
        <p:txBody>
          <a:bodyPr anchor="t"/>
          <a:lstStyle>
            <a:lvl1pPr>
              <a:defRPr sz="6000" spc="-119"/>
            </a:lvl1pPr>
          </a:lstStyle>
          <a:p>
            <a:r>
              <a:t>Slide Title</a:t>
            </a:r>
          </a:p>
        </p:txBody>
      </p:sp>
      <p:sp>
        <p:nvSpPr>
          <p:cNvPr id="43" name="Slide Subtitle"/>
          <p:cNvSpPr txBox="1">
            <a:spLocks noGrp="1"/>
          </p:cNvSpPr>
          <p:nvPr>
            <p:ph type="body" sz="quarter" idx="21" hasCustomPrompt="1"/>
          </p:nvPr>
        </p:nvSpPr>
        <p:spPr>
          <a:xfrm>
            <a:off x="643466" y="2484779"/>
            <a:ext cx="11717868" cy="498550"/>
          </a:xfrm>
          <a:prstGeom prst="rect">
            <a:avLst/>
          </a:prstGeom>
        </p:spPr>
        <p:txBody>
          <a:bodyPr lIns="24383" tIns="24383" rIns="24383" bIns="24383"/>
          <a:lstStyle>
            <a:lvl1pPr defTabSz="457877">
              <a:defRPr sz="2964">
                <a:solidFill>
                  <a:srgbClr val="005493"/>
                </a:solidFill>
              </a:defRPr>
            </a:lvl1pPr>
          </a:lstStyle>
          <a:p>
            <a:r>
              <a:t>Slide Subtitle</a:t>
            </a:r>
          </a:p>
        </p:txBody>
      </p:sp>
      <p:sp>
        <p:nvSpPr>
          <p:cNvPr id="44" name="Body Level One…"/>
          <p:cNvSpPr txBox="1">
            <a:spLocks noGrp="1"/>
          </p:cNvSpPr>
          <p:nvPr>
            <p:ph type="body" idx="1" hasCustomPrompt="1"/>
          </p:nvPr>
        </p:nvSpPr>
        <p:spPr>
          <a:xfrm>
            <a:off x="643466" y="3485069"/>
            <a:ext cx="11717868" cy="4403207"/>
          </a:xfrm>
          <a:prstGeom prst="rect">
            <a:avLst/>
          </a:prstGeom>
        </p:spPr>
        <p:txBody>
          <a:bodyPr/>
          <a:lstStyle>
            <a:lvl1pPr marL="431800" indent="-431800" defTabSz="1733930">
              <a:lnSpc>
                <a:spcPct val="90000"/>
              </a:lnSpc>
              <a:spcBef>
                <a:spcPts val="3200"/>
              </a:spcBef>
              <a:buSzPct val="123000"/>
              <a:buChar char="•"/>
              <a:defRPr sz="3400" b="0"/>
            </a:lvl1pPr>
            <a:lvl2pPr marL="1041400" indent="-431800" defTabSz="1733930">
              <a:lnSpc>
                <a:spcPct val="90000"/>
              </a:lnSpc>
              <a:spcBef>
                <a:spcPts val="3200"/>
              </a:spcBef>
              <a:buSzPct val="123000"/>
              <a:buChar char="•"/>
              <a:defRPr sz="3400" b="0"/>
            </a:lvl2pPr>
            <a:lvl3pPr marL="1651000" indent="-431800" defTabSz="1733930">
              <a:lnSpc>
                <a:spcPct val="90000"/>
              </a:lnSpc>
              <a:spcBef>
                <a:spcPts val="3200"/>
              </a:spcBef>
              <a:buSzPct val="123000"/>
              <a:buChar char="•"/>
              <a:defRPr sz="3400" b="0"/>
            </a:lvl3pPr>
            <a:lvl4pPr marL="2260600" indent="-431800" defTabSz="1733930">
              <a:lnSpc>
                <a:spcPct val="90000"/>
              </a:lnSpc>
              <a:spcBef>
                <a:spcPts val="3200"/>
              </a:spcBef>
              <a:buSzPct val="123000"/>
              <a:buChar char="•"/>
              <a:defRPr sz="3400" b="0"/>
            </a:lvl4pPr>
            <a:lvl5pPr marL="2870200" indent="-431800" defTabSz="1733930">
              <a:lnSpc>
                <a:spcPct val="90000"/>
              </a:lnSpc>
              <a:spcBef>
                <a:spcPts val="3200"/>
              </a:spcBef>
              <a:buSzPct val="123000"/>
              <a:buChar char="•"/>
              <a:defRPr sz="3400" b="0"/>
            </a:lvl5p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52" name="Slide Subtitle"/>
          <p:cNvSpPr txBox="1">
            <a:spLocks noGrp="1"/>
          </p:cNvSpPr>
          <p:nvPr>
            <p:ph type="body" sz="quarter" idx="21" hasCustomPrompt="1"/>
          </p:nvPr>
        </p:nvSpPr>
        <p:spPr>
          <a:xfrm>
            <a:off x="643466" y="2484779"/>
            <a:ext cx="5215468" cy="498550"/>
          </a:xfrm>
          <a:prstGeom prst="rect">
            <a:avLst/>
          </a:prstGeom>
        </p:spPr>
        <p:txBody>
          <a:bodyPr lIns="24383" tIns="24383" rIns="24383" bIns="24383"/>
          <a:lstStyle>
            <a:lvl1pPr defTabSz="457877">
              <a:defRPr sz="2964"/>
            </a:lvl1pPr>
          </a:lstStyle>
          <a:p>
            <a:r>
              <a:t>Slide Subtitle</a:t>
            </a:r>
          </a:p>
        </p:txBody>
      </p:sp>
      <p:sp>
        <p:nvSpPr>
          <p:cNvPr id="53" name="Body Level One…"/>
          <p:cNvSpPr txBox="1">
            <a:spLocks noGrp="1"/>
          </p:cNvSpPr>
          <p:nvPr>
            <p:ph type="body" sz="quarter" idx="1" hasCustomPrompt="1"/>
          </p:nvPr>
        </p:nvSpPr>
        <p:spPr>
          <a:xfrm>
            <a:off x="643466" y="3485069"/>
            <a:ext cx="5215468" cy="4403536"/>
          </a:xfrm>
          <a:prstGeom prst="rect">
            <a:avLst/>
          </a:prstGeom>
        </p:spPr>
        <p:txBody>
          <a:bodyPr/>
          <a:lstStyle>
            <a:lvl1pPr marL="431800" indent="-431800" defTabSz="1733930">
              <a:lnSpc>
                <a:spcPct val="90000"/>
              </a:lnSpc>
              <a:spcBef>
                <a:spcPts val="3200"/>
              </a:spcBef>
              <a:buSzPct val="123000"/>
              <a:buChar char="•"/>
              <a:defRPr sz="3400" b="0"/>
            </a:lvl1pPr>
            <a:lvl2pPr marL="1041400" indent="-431800" defTabSz="1733930">
              <a:lnSpc>
                <a:spcPct val="90000"/>
              </a:lnSpc>
              <a:spcBef>
                <a:spcPts val="3200"/>
              </a:spcBef>
              <a:buSzPct val="123000"/>
              <a:buChar char="•"/>
              <a:defRPr sz="3400" b="0"/>
            </a:lvl2pPr>
            <a:lvl3pPr marL="1651000" indent="-431800" defTabSz="1733930">
              <a:lnSpc>
                <a:spcPct val="90000"/>
              </a:lnSpc>
              <a:spcBef>
                <a:spcPts val="3200"/>
              </a:spcBef>
              <a:buSzPct val="123000"/>
              <a:buChar char="•"/>
              <a:defRPr sz="3400" b="0"/>
            </a:lvl3pPr>
            <a:lvl4pPr marL="2260600" indent="-431800" defTabSz="1733930">
              <a:lnSpc>
                <a:spcPct val="90000"/>
              </a:lnSpc>
              <a:spcBef>
                <a:spcPts val="3200"/>
              </a:spcBef>
              <a:buSzPct val="123000"/>
              <a:buChar char="•"/>
              <a:defRPr sz="3400" b="0"/>
            </a:lvl4pPr>
            <a:lvl5pPr marL="2870200" indent="-431800" defTabSz="1733930">
              <a:lnSpc>
                <a:spcPct val="90000"/>
              </a:lnSpc>
              <a:spcBef>
                <a:spcPts val="3200"/>
              </a:spcBef>
              <a:buSzPct val="123000"/>
              <a:buChar char="•"/>
              <a:defRPr sz="3400" b="0"/>
            </a:lvl5pPr>
          </a:lstStyle>
          <a:p>
            <a:r>
              <a:t>Slide bullet text</a:t>
            </a:r>
          </a:p>
          <a:p>
            <a:pPr lvl="1"/>
            <a:endParaRPr/>
          </a:p>
          <a:p>
            <a:pPr lvl="2"/>
            <a:endParaRPr/>
          </a:p>
          <a:p>
            <a:pPr lvl="3"/>
            <a:endParaRPr/>
          </a:p>
          <a:p>
            <a:pPr lvl="4"/>
            <a:endParaRPr/>
          </a:p>
        </p:txBody>
      </p:sp>
      <p:sp>
        <p:nvSpPr>
          <p:cNvPr id="54" name="660384004_1290x1720.jpg"/>
          <p:cNvSpPr>
            <a:spLocks noGrp="1"/>
          </p:cNvSpPr>
          <p:nvPr>
            <p:ph type="pic" sz="half" idx="22"/>
          </p:nvPr>
        </p:nvSpPr>
        <p:spPr>
          <a:xfrm>
            <a:off x="6502400" y="1001991"/>
            <a:ext cx="5822333" cy="7763111"/>
          </a:xfrm>
          <a:prstGeom prst="rect">
            <a:avLst/>
          </a:prstGeom>
        </p:spPr>
        <p:txBody>
          <a:bodyPr lIns="91439" tIns="45719" rIns="91439" bIns="45719">
            <a:noAutofit/>
          </a:bodyPr>
          <a:lstStyle/>
          <a:p>
            <a:endParaRPr/>
          </a:p>
        </p:txBody>
      </p:sp>
      <p:sp>
        <p:nvSpPr>
          <p:cNvPr id="55" name="Slide Title"/>
          <p:cNvSpPr txBox="1">
            <a:spLocks noGrp="1"/>
          </p:cNvSpPr>
          <p:nvPr>
            <p:ph type="title" hasCustomPrompt="1"/>
          </p:nvPr>
        </p:nvSpPr>
        <p:spPr>
          <a:xfrm>
            <a:off x="643466" y="1794933"/>
            <a:ext cx="5215468" cy="765387"/>
          </a:xfrm>
          <a:prstGeom prst="rect">
            <a:avLst/>
          </a:prstGeom>
        </p:spPr>
        <p:txBody>
          <a:bodyPr anchor="t"/>
          <a:lstStyle>
            <a:lvl1pPr>
              <a:defRPr sz="6000" spc="-119"/>
            </a:lvl1pPr>
          </a:lstStyle>
          <a:p>
            <a:r>
              <a:t>Slide Title</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63" name="Section Title"/>
          <p:cNvSpPr txBox="1">
            <a:spLocks noGrp="1"/>
          </p:cNvSpPr>
          <p:nvPr>
            <p:ph type="title" hasCustomPrompt="1"/>
          </p:nvPr>
        </p:nvSpPr>
        <p:spPr>
          <a:xfrm>
            <a:off x="643464" y="3637279"/>
            <a:ext cx="11717870" cy="2479042"/>
          </a:xfrm>
          <a:prstGeom prst="rect">
            <a:avLst/>
          </a:prstGeom>
        </p:spPr>
        <p:txBody>
          <a:bodyPr anchor="ctr"/>
          <a:lstStyle>
            <a:lvl1pPr>
              <a:defRPr b="0">
                <a:latin typeface="Helvetica Neue Medium"/>
                <a:ea typeface="Helvetica Neue Medium"/>
                <a:cs typeface="Helvetica Neue Medium"/>
                <a:sym typeface="Helvetica Neue Medium"/>
              </a:defRPr>
            </a:lvl1pPr>
          </a:lstStyle>
          <a:p>
            <a:r>
              <a:t>Section Title</a:t>
            </a:r>
          </a:p>
        </p:txBody>
      </p:sp>
      <p:sp>
        <p:nvSpPr>
          <p:cNvPr id="64" name="Slide Number"/>
          <p:cNvSpPr txBox="1">
            <a:spLocks noGrp="1"/>
          </p:cNvSpPr>
          <p:nvPr>
            <p:ph type="sldNum" sz="quarter" idx="2"/>
          </p:nvPr>
        </p:nvSpPr>
        <p:spPr>
          <a:xfrm>
            <a:off x="6380889" y="8170057"/>
            <a:ext cx="236357" cy="22772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71" name="Agenda Title"/>
          <p:cNvSpPr txBox="1">
            <a:spLocks noGrp="1"/>
          </p:cNvSpPr>
          <p:nvPr>
            <p:ph type="title" hasCustomPrompt="1"/>
          </p:nvPr>
        </p:nvSpPr>
        <p:spPr>
          <a:xfrm>
            <a:off x="643466" y="1794933"/>
            <a:ext cx="11717868" cy="765387"/>
          </a:xfrm>
          <a:prstGeom prst="rect">
            <a:avLst/>
          </a:prstGeom>
        </p:spPr>
        <p:txBody>
          <a:bodyPr anchor="t"/>
          <a:lstStyle>
            <a:lvl1pPr>
              <a:defRPr sz="6000" spc="-119"/>
            </a:lvl1pPr>
          </a:lstStyle>
          <a:p>
            <a:r>
              <a:t>Agenda Title</a:t>
            </a:r>
          </a:p>
        </p:txBody>
      </p:sp>
      <p:sp>
        <p:nvSpPr>
          <p:cNvPr id="72" name="Agenda Subtitle"/>
          <p:cNvSpPr txBox="1">
            <a:spLocks noGrp="1"/>
          </p:cNvSpPr>
          <p:nvPr>
            <p:ph type="body" sz="quarter" idx="21" hasCustomPrompt="1"/>
          </p:nvPr>
        </p:nvSpPr>
        <p:spPr>
          <a:xfrm>
            <a:off x="643466" y="2484779"/>
            <a:ext cx="11717868" cy="498550"/>
          </a:xfrm>
          <a:prstGeom prst="rect">
            <a:avLst/>
          </a:prstGeom>
        </p:spPr>
        <p:txBody>
          <a:bodyPr lIns="24383" tIns="24383" rIns="24383" bIns="24383"/>
          <a:lstStyle>
            <a:lvl1pPr defTabSz="457877">
              <a:defRPr sz="2964"/>
            </a:lvl1pPr>
          </a:lstStyle>
          <a:p>
            <a:r>
              <a:t>Agenda Subtitle</a:t>
            </a:r>
          </a:p>
        </p:txBody>
      </p:sp>
      <p:sp>
        <p:nvSpPr>
          <p:cNvPr id="73" name="Body Level One…"/>
          <p:cNvSpPr txBox="1">
            <a:spLocks noGrp="1"/>
          </p:cNvSpPr>
          <p:nvPr>
            <p:ph type="body" idx="1" hasCustomPrompt="1"/>
          </p:nvPr>
        </p:nvSpPr>
        <p:spPr>
          <a:xfrm>
            <a:off x="643466" y="3485069"/>
            <a:ext cx="11717868" cy="4403207"/>
          </a:xfrm>
          <a:prstGeom prst="rect">
            <a:avLst/>
          </a:prstGeom>
        </p:spPr>
        <p:txBody>
          <a:bodyPr/>
          <a:lstStyle>
            <a:lvl1pPr>
              <a:spcBef>
                <a:spcPts val="1200"/>
              </a:spcBef>
              <a:defRPr b="0" spc="-38"/>
            </a:lvl1pPr>
            <a:lvl2pPr>
              <a:spcBef>
                <a:spcPts val="1200"/>
              </a:spcBef>
              <a:defRPr b="0" spc="-38"/>
            </a:lvl2pPr>
            <a:lvl3pPr>
              <a:spcBef>
                <a:spcPts val="1200"/>
              </a:spcBef>
              <a:defRPr b="0" spc="-38"/>
            </a:lvl3pPr>
            <a:lvl4pPr>
              <a:spcBef>
                <a:spcPts val="1200"/>
              </a:spcBef>
              <a:defRPr b="0" spc="-38"/>
            </a:lvl4pPr>
            <a:lvl5pPr>
              <a:spcBef>
                <a:spcPts val="1200"/>
              </a:spcBef>
              <a:defRPr b="0" spc="-38"/>
            </a:lvl5pPr>
          </a:lstStyle>
          <a:p>
            <a:r>
              <a:t>Agenda Topics</a:t>
            </a:r>
          </a:p>
          <a:p>
            <a:pPr lvl="1"/>
            <a:endParaRPr/>
          </a:p>
          <a:p>
            <a:pPr lvl="2"/>
            <a:endParaRPr/>
          </a:p>
          <a:p>
            <a:pPr lvl="3"/>
            <a:endParaRPr/>
          </a:p>
          <a:p>
            <a:pPr lvl="4"/>
            <a:endParaRP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81" name="Body Level One…"/>
          <p:cNvSpPr txBox="1">
            <a:spLocks noGrp="1"/>
          </p:cNvSpPr>
          <p:nvPr>
            <p:ph type="body" sz="quarter" idx="1" hasCustomPrompt="1"/>
          </p:nvPr>
        </p:nvSpPr>
        <p:spPr>
          <a:xfrm>
            <a:off x="643466" y="3843649"/>
            <a:ext cx="11717868" cy="2066302"/>
          </a:xfrm>
          <a:prstGeom prst="rect">
            <a:avLst/>
          </a:prstGeom>
        </p:spPr>
        <p:txBody>
          <a:bodyPr anchor="ctr"/>
          <a:lstStyle>
            <a:lvl1pPr algn="ctr" defTabSz="1733930">
              <a:lnSpc>
                <a:spcPct val="80000"/>
              </a:lnSpc>
              <a:defRPr sz="8200" b="0" spc="-164">
                <a:latin typeface="Helvetica Neue Medium"/>
                <a:ea typeface="Helvetica Neue Medium"/>
                <a:cs typeface="Helvetica Neue Medium"/>
                <a:sym typeface="Helvetica Neue Medium"/>
              </a:defRPr>
            </a:lvl1pPr>
            <a:lvl2pPr algn="ctr" defTabSz="1733930">
              <a:lnSpc>
                <a:spcPct val="80000"/>
              </a:lnSpc>
              <a:defRPr sz="8200" b="0" spc="-164">
                <a:latin typeface="Helvetica Neue Medium"/>
                <a:ea typeface="Helvetica Neue Medium"/>
                <a:cs typeface="Helvetica Neue Medium"/>
                <a:sym typeface="Helvetica Neue Medium"/>
              </a:defRPr>
            </a:lvl2pPr>
            <a:lvl3pPr algn="ctr" defTabSz="1733930">
              <a:lnSpc>
                <a:spcPct val="80000"/>
              </a:lnSpc>
              <a:defRPr sz="8200" b="0" spc="-164">
                <a:latin typeface="Helvetica Neue Medium"/>
                <a:ea typeface="Helvetica Neue Medium"/>
                <a:cs typeface="Helvetica Neue Medium"/>
                <a:sym typeface="Helvetica Neue Medium"/>
              </a:defRPr>
            </a:lvl3pPr>
            <a:lvl4pPr algn="ctr" defTabSz="1733930">
              <a:lnSpc>
                <a:spcPct val="80000"/>
              </a:lnSpc>
              <a:defRPr sz="8200" b="0" spc="-164">
                <a:latin typeface="Helvetica Neue Medium"/>
                <a:ea typeface="Helvetica Neue Medium"/>
                <a:cs typeface="Helvetica Neue Medium"/>
                <a:sym typeface="Helvetica Neue Medium"/>
              </a:defRPr>
            </a:lvl4pPr>
            <a:lvl5pPr algn="ctr" defTabSz="1733930">
              <a:lnSpc>
                <a:spcPct val="80000"/>
              </a:lnSpc>
              <a:defRPr sz="8200" b="0" spc="-164">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89" name="Body Level One…"/>
          <p:cNvSpPr txBox="1">
            <a:spLocks noGrp="1"/>
          </p:cNvSpPr>
          <p:nvPr>
            <p:ph type="body" sz="half" idx="1" hasCustomPrompt="1"/>
          </p:nvPr>
        </p:nvSpPr>
        <p:spPr>
          <a:xfrm>
            <a:off x="643466" y="1793027"/>
            <a:ext cx="11717868" cy="3862179"/>
          </a:xfrm>
          <a:prstGeom prst="rect">
            <a:avLst/>
          </a:prstGeom>
        </p:spPr>
        <p:txBody>
          <a:bodyPr anchor="b"/>
          <a:lstStyle>
            <a:lvl1pPr algn="ctr" defTabSz="1733930">
              <a:lnSpc>
                <a:spcPct val="80000"/>
              </a:lnSpc>
              <a:defRPr sz="17600" spc="-176"/>
            </a:lvl1pPr>
            <a:lvl2pPr algn="ctr" defTabSz="1733930">
              <a:lnSpc>
                <a:spcPct val="80000"/>
              </a:lnSpc>
              <a:defRPr sz="17600" spc="-176"/>
            </a:lvl2pPr>
            <a:lvl3pPr algn="ctr" defTabSz="1733930">
              <a:lnSpc>
                <a:spcPct val="80000"/>
              </a:lnSpc>
              <a:defRPr sz="17600" spc="-176"/>
            </a:lvl3pPr>
            <a:lvl4pPr algn="ctr" defTabSz="1733930">
              <a:lnSpc>
                <a:spcPct val="80000"/>
              </a:lnSpc>
              <a:defRPr sz="17600" spc="-176"/>
            </a:lvl4pPr>
            <a:lvl5pPr algn="ctr" defTabSz="1733930">
              <a:lnSpc>
                <a:spcPct val="80000"/>
              </a:lnSpc>
              <a:defRPr sz="17600" spc="-176"/>
            </a:lvl5pPr>
          </a:lstStyle>
          <a:p>
            <a:r>
              <a:t>100%</a:t>
            </a:r>
          </a:p>
          <a:p>
            <a:pPr lvl="1"/>
            <a:endParaRPr/>
          </a:p>
          <a:p>
            <a:pPr lvl="2"/>
            <a:endParaRPr/>
          </a:p>
          <a:p>
            <a:pPr lvl="3"/>
            <a:endParaRPr/>
          </a:p>
          <a:p>
            <a:pPr lvl="4"/>
            <a:endParaRPr/>
          </a:p>
        </p:txBody>
      </p:sp>
      <p:sp>
        <p:nvSpPr>
          <p:cNvPr id="90" name="Fact information"/>
          <p:cNvSpPr txBox="1">
            <a:spLocks noGrp="1"/>
          </p:cNvSpPr>
          <p:nvPr>
            <p:ph type="body" sz="quarter" idx="21" hasCustomPrompt="1"/>
          </p:nvPr>
        </p:nvSpPr>
        <p:spPr>
          <a:xfrm>
            <a:off x="643466" y="5625696"/>
            <a:ext cx="11717868" cy="498550"/>
          </a:xfrm>
          <a:prstGeom prst="rect">
            <a:avLst/>
          </a:prstGeom>
        </p:spPr>
        <p:txBody>
          <a:bodyPr lIns="24383" tIns="24383" rIns="24383" bIns="24383"/>
          <a:lstStyle>
            <a:lvl1pPr algn="ctr" defTabSz="457877">
              <a:defRPr sz="2964"/>
            </a:lvl1pPr>
          </a:lstStyle>
          <a:p>
            <a:r>
              <a:t>Fact information</a:t>
            </a: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resentation Title"/>
          <p:cNvSpPr txBox="1">
            <a:spLocks noGrp="1"/>
          </p:cNvSpPr>
          <p:nvPr>
            <p:ph type="title" hasCustomPrompt="1"/>
          </p:nvPr>
        </p:nvSpPr>
        <p:spPr>
          <a:xfrm>
            <a:off x="643464" y="2592528"/>
            <a:ext cx="11717870" cy="247904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chor="b">
            <a:normAutofit/>
          </a:bodyPr>
          <a:lstStyle/>
          <a:p>
            <a:r>
              <a:t>Presentation Title</a:t>
            </a:r>
          </a:p>
        </p:txBody>
      </p:sp>
      <p:sp>
        <p:nvSpPr>
          <p:cNvPr id="3" name="Body Level One…"/>
          <p:cNvSpPr txBox="1">
            <a:spLocks noGrp="1"/>
          </p:cNvSpPr>
          <p:nvPr>
            <p:ph type="body" idx="1" hasCustomPrompt="1"/>
          </p:nvPr>
        </p:nvSpPr>
        <p:spPr>
          <a:xfrm>
            <a:off x="640715" y="5071568"/>
            <a:ext cx="11717868" cy="101600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ormAutofit/>
          </a:bodyPr>
          <a:lstStyle/>
          <a:p>
            <a:r>
              <a:t>Presentation Subtitle</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6380889" y="8167799"/>
            <a:ext cx="236357" cy="227721"/>
          </a:xfrm>
          <a:prstGeom prst="rect">
            <a:avLst/>
          </a:prstGeom>
          <a:ln w="3175">
            <a:miter lim="400000"/>
          </a:ln>
        </p:spPr>
        <p:txBody>
          <a:bodyPr wrap="none" lIns="27093" tIns="27093" rIns="27093" bIns="27093" anchor="b">
            <a:spAutoFit/>
          </a:bodyPr>
          <a:lstStyle>
            <a:lvl1pPr defTabSz="415431">
              <a:defRPr sz="12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p:titleStyle>
    <p:bodyStyle>
      <a:lvl1pPr marL="0" marR="0" indent="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1pPr>
      <a:lvl2pPr marL="0" marR="0" indent="4572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2pPr>
      <a:lvl3pPr marL="0" marR="0" indent="9144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3pPr>
      <a:lvl4pPr marL="0" marR="0" indent="13716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4pPr>
      <a:lvl5pPr marL="0" marR="0" indent="18288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5pPr>
      <a:lvl6pPr marL="0" marR="0" indent="22860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6pPr>
      <a:lvl7pPr marL="0" marR="0" indent="27432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7pPr>
      <a:lvl8pPr marL="0" marR="0" indent="32004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8pPr>
      <a:lvl9pPr marL="0" marR="0" indent="36576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9pPr>
    </p:bodyStyle>
    <p:otherStyle>
      <a:lvl1pPr marL="0" marR="0" indent="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1pPr>
      <a:lvl2pPr marL="0" marR="0" indent="4572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2pPr>
      <a:lvl3pPr marL="0" marR="0" indent="9144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3pPr>
      <a:lvl4pPr marL="0" marR="0" indent="13716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4pPr>
      <a:lvl5pPr marL="0" marR="0" indent="18288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5pPr>
      <a:lvl6pPr marL="0" marR="0" indent="22860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6pPr>
      <a:lvl7pPr marL="0" marR="0" indent="27432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7pPr>
      <a:lvl8pPr marL="0" marR="0" indent="32004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8pPr>
      <a:lvl9pPr marL="0" marR="0" indent="36576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94080" y="519290"/>
            <a:ext cx="11216640" cy="188524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94080" y="2596444"/>
            <a:ext cx="11216640" cy="61885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94080" y="9040143"/>
            <a:ext cx="2926080" cy="519289"/>
          </a:xfrm>
          <a:prstGeom prst="rect">
            <a:avLst/>
          </a:prstGeom>
        </p:spPr>
        <p:txBody>
          <a:bodyPr vert="horz" lIns="91440" tIns="45720" rIns="91440" bIns="45720" rtlCol="0" anchor="ctr"/>
          <a:lstStyle>
            <a:lvl1pPr algn="l">
              <a:defRPr sz="1280">
                <a:solidFill>
                  <a:schemeClr val="tx1">
                    <a:tint val="75000"/>
                  </a:schemeClr>
                </a:solidFill>
              </a:defRPr>
            </a:lvl1pPr>
          </a:lstStyle>
          <a:p>
            <a:fld id="{54D997E8-DDEE-43F1-8D9B-F8A1E11DE488}" type="datetime1">
              <a:rPr lang="en-US" smtClean="0"/>
              <a:t>4/4/2022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307840" y="9040143"/>
            <a:ext cx="4389120" cy="519289"/>
          </a:xfrm>
          <a:prstGeom prst="rect">
            <a:avLst/>
          </a:prstGeom>
        </p:spPr>
        <p:txBody>
          <a:bodyPr vert="horz" lIns="91440" tIns="45720" rIns="91440" bIns="45720" rtlCol="0" anchor="ctr"/>
          <a:lstStyle>
            <a:lvl1pPr algn="ctr">
              <a:defRPr sz="12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9184640" y="9040143"/>
            <a:ext cx="2926080" cy="519289"/>
          </a:xfrm>
          <a:prstGeom prst="rect">
            <a:avLst/>
          </a:prstGeom>
        </p:spPr>
        <p:txBody>
          <a:bodyPr vert="horz" lIns="91440" tIns="45720" rIns="91440" bIns="45720" rtlCol="0" anchor="ctr"/>
          <a:lstStyle>
            <a:lvl1pPr algn="r">
              <a:defRPr sz="128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341487699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l" defTabSz="975390" rtl="0" eaLnBrk="1" latinLnBrk="0" hangingPunct="1">
        <a:lnSpc>
          <a:spcPct val="90000"/>
        </a:lnSpc>
        <a:spcBef>
          <a:spcPct val="0"/>
        </a:spcBef>
        <a:buNone/>
        <a:defRPr sz="4693" kern="1200">
          <a:solidFill>
            <a:srgbClr val="0070C0"/>
          </a:solidFill>
          <a:latin typeface="Verdana" panose="020B0604030504040204" pitchFamily="34" charset="0"/>
          <a:ea typeface="Verdana" panose="020B0604030504040204" pitchFamily="34" charset="0"/>
          <a:cs typeface="+mj-cs"/>
        </a:defRPr>
      </a:lvl1pPr>
    </p:titleStyle>
    <p:bodyStyle>
      <a:lvl1pPr marL="243848" indent="-243848" algn="l" defTabSz="975390" rtl="0" eaLnBrk="1" latinLnBrk="0" hangingPunct="1">
        <a:lnSpc>
          <a:spcPct val="90000"/>
        </a:lnSpc>
        <a:spcBef>
          <a:spcPts val="1067"/>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Arial" panose="020B0604020202020204" pitchFamily="34" charset="0"/>
        <a:buChar char="•"/>
        <a:defRPr sz="2560" kern="1200">
          <a:solidFill>
            <a:schemeClr val="tx1"/>
          </a:solidFill>
          <a:latin typeface="+mn-lt"/>
          <a:ea typeface="+mn-ea"/>
          <a:cs typeface="+mn-cs"/>
        </a:defRPr>
      </a:lvl2pPr>
      <a:lvl3pPr marL="1219238" indent="-243848" algn="l" defTabSz="975390"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hyperlink" Target="https://learning.oreilly.com/library/view/refactoring-improving-the/9780134757681/ch03.xhtml#ch03lev1sec6" TargetMode="External"/><Relationship Id="rId13" Type="http://schemas.openxmlformats.org/officeDocument/2006/relationships/hyperlink" Target="https://learning.oreilly.com/library/view/refactoring-improving-the/9780134757681/ch03.xhtml#ch03lev1sec11" TargetMode="External"/><Relationship Id="rId18" Type="http://schemas.openxmlformats.org/officeDocument/2006/relationships/hyperlink" Target="https://learning.oreilly.com/library/view/refactoring-improving-the/9780134757681/ch03.xhtml#ch03lev1sec16" TargetMode="External"/><Relationship Id="rId3" Type="http://schemas.openxmlformats.org/officeDocument/2006/relationships/hyperlink" Target="https://learning.oreilly.com/library/view/refactoring-improving-the/9780134757681/ch03.xhtml#ch03lev1sec1" TargetMode="External"/><Relationship Id="rId21" Type="http://schemas.openxmlformats.org/officeDocument/2006/relationships/hyperlink" Target="https://learning.oreilly.com/library/view/refactoring-improving-the/9780134757681/ch03.xhtml#ch03lev1sec19" TargetMode="External"/><Relationship Id="rId7" Type="http://schemas.openxmlformats.org/officeDocument/2006/relationships/hyperlink" Target="https://learning.oreilly.com/library/view/refactoring-improving-the/9780134757681/ch03.xhtml#ch03lev1sec5" TargetMode="External"/><Relationship Id="rId12" Type="http://schemas.openxmlformats.org/officeDocument/2006/relationships/hyperlink" Target="https://learning.oreilly.com/library/view/refactoring-improving-the/9780134757681/ch03.xhtml#ch03lev1sec10" TargetMode="External"/><Relationship Id="rId17" Type="http://schemas.openxmlformats.org/officeDocument/2006/relationships/hyperlink" Target="https://learning.oreilly.com/library/view/refactoring-improving-the/9780134757681/ch03.xhtml#ch03lev1sec15" TargetMode="External"/><Relationship Id="rId25" Type="http://schemas.openxmlformats.org/officeDocument/2006/relationships/hyperlink" Target="https://learning.oreilly.com/library/view/refactoring-improving-the/9780134757681/ch03.xhtml#ch03lev1sec23" TargetMode="External"/><Relationship Id="rId2" Type="http://schemas.openxmlformats.org/officeDocument/2006/relationships/notesSlide" Target="../notesSlides/notesSlide7.xml"/><Relationship Id="rId16" Type="http://schemas.openxmlformats.org/officeDocument/2006/relationships/hyperlink" Target="https://learning.oreilly.com/library/view/refactoring-improving-the/9780134757681/ch03.xhtml#ch03lev1sec14" TargetMode="External"/><Relationship Id="rId20" Type="http://schemas.openxmlformats.org/officeDocument/2006/relationships/hyperlink" Target="https://learning.oreilly.com/library/view/refactoring-improving-the/9780134757681/ch03.xhtml#ch03lev1sec18" TargetMode="External"/><Relationship Id="rId1" Type="http://schemas.openxmlformats.org/officeDocument/2006/relationships/slideLayout" Target="../slideLayouts/slideLayout4.xml"/><Relationship Id="rId6" Type="http://schemas.openxmlformats.org/officeDocument/2006/relationships/hyperlink" Target="https://learning.oreilly.com/library/view/refactoring-improving-the/9780134757681/ch03.xhtml#ch03lev1sec4" TargetMode="External"/><Relationship Id="rId11" Type="http://schemas.openxmlformats.org/officeDocument/2006/relationships/hyperlink" Target="https://learning.oreilly.com/library/view/refactoring-improving-the/9780134757681/ch03.xhtml#ch03lev1sec9" TargetMode="External"/><Relationship Id="rId24" Type="http://schemas.openxmlformats.org/officeDocument/2006/relationships/hyperlink" Target="https://learning.oreilly.com/library/view/refactoring-improving-the/9780134757681/ch03.xhtml#ch03lev1sec22" TargetMode="External"/><Relationship Id="rId5" Type="http://schemas.openxmlformats.org/officeDocument/2006/relationships/hyperlink" Target="https://learning.oreilly.com/library/view/refactoring-improving-the/9780134757681/ch03.xhtml#ch03lev1sec3" TargetMode="External"/><Relationship Id="rId15" Type="http://schemas.openxmlformats.org/officeDocument/2006/relationships/hyperlink" Target="https://learning.oreilly.com/library/view/refactoring-improving-the/9780134757681/ch03.xhtml#ch03lev1sec13" TargetMode="External"/><Relationship Id="rId23" Type="http://schemas.openxmlformats.org/officeDocument/2006/relationships/hyperlink" Target="https://learning.oreilly.com/library/view/refactoring-improving-the/9780134757681/ch03.xhtml#ch03lev1sec21" TargetMode="External"/><Relationship Id="rId10" Type="http://schemas.openxmlformats.org/officeDocument/2006/relationships/hyperlink" Target="https://learning.oreilly.com/library/view/refactoring-improving-the/9780134757681/ch03.xhtml#ch03lev1sec8" TargetMode="External"/><Relationship Id="rId19" Type="http://schemas.openxmlformats.org/officeDocument/2006/relationships/hyperlink" Target="https://learning.oreilly.com/library/view/refactoring-improving-the/9780134757681/ch03.xhtml#ch03lev1sec17" TargetMode="External"/><Relationship Id="rId4" Type="http://schemas.openxmlformats.org/officeDocument/2006/relationships/hyperlink" Target="https://learning.oreilly.com/library/view/refactoring-improving-the/9780134757681/ch03.xhtml#ch03lev1sec2" TargetMode="External"/><Relationship Id="rId9" Type="http://schemas.openxmlformats.org/officeDocument/2006/relationships/hyperlink" Target="https://learning.oreilly.com/library/view/refactoring-improving-the/9780134757681/ch03.xhtml#ch03lev1sec7" TargetMode="External"/><Relationship Id="rId14" Type="http://schemas.openxmlformats.org/officeDocument/2006/relationships/hyperlink" Target="https://learning.oreilly.com/library/view/refactoring-improving-the/9780134757681/ch03.xhtml#ch03lev1sec12" TargetMode="External"/><Relationship Id="rId22" Type="http://schemas.openxmlformats.org/officeDocument/2006/relationships/hyperlink" Target="https://learning.oreilly.com/library/view/refactoring-improving-the/9780134757681/ch03.xhtml#ch03lev1sec20"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S 4530/5500…"/>
          <p:cNvSpPr txBox="1">
            <a:spLocks noGrp="1"/>
          </p:cNvSpPr>
          <p:nvPr>
            <p:ph type="ctrTitle"/>
          </p:nvPr>
        </p:nvSpPr>
        <p:spPr>
          <a:xfrm>
            <a:off x="643465" y="2159035"/>
            <a:ext cx="11717870" cy="2479041"/>
          </a:xfrm>
          <a:prstGeom prst="rect">
            <a:avLst/>
          </a:prstGeom>
        </p:spPr>
        <p:txBody>
          <a:bodyPr/>
          <a:lstStyle/>
          <a:p>
            <a:pPr>
              <a:defRPr sz="4800" spc="-96">
                <a:solidFill>
                  <a:srgbClr val="005493"/>
                </a:solidFill>
              </a:defRPr>
            </a:pPr>
            <a:r>
              <a:rPr dirty="0"/>
              <a:t>CS 4530</a:t>
            </a:r>
          </a:p>
          <a:p>
            <a:pPr>
              <a:defRPr sz="3800" spc="-76">
                <a:solidFill>
                  <a:srgbClr val="005493"/>
                </a:solidFill>
              </a:defRPr>
            </a:pPr>
            <a:r>
              <a:rPr dirty="0"/>
              <a:t>Fundamentals</a:t>
            </a:r>
            <a:r>
              <a:rPr lang="en-US" dirty="0"/>
              <a:t> </a:t>
            </a:r>
            <a:r>
              <a:rPr dirty="0"/>
              <a:t>of Software Engineering</a:t>
            </a:r>
          </a:p>
        </p:txBody>
      </p:sp>
      <p:sp>
        <p:nvSpPr>
          <p:cNvPr id="135" name="Jonathan Bell, Frank Tip, Mitch Wand…"/>
          <p:cNvSpPr txBox="1">
            <a:spLocks noGrp="1"/>
          </p:cNvSpPr>
          <p:nvPr>
            <p:ph type="subTitle" sz="quarter" idx="1"/>
          </p:nvPr>
        </p:nvSpPr>
        <p:spPr>
          <a:xfrm>
            <a:off x="643466" y="5733117"/>
            <a:ext cx="11717868" cy="1016001"/>
          </a:xfrm>
          <a:prstGeom prst="rect">
            <a:avLst/>
          </a:prstGeom>
        </p:spPr>
        <p:txBody>
          <a:bodyPr/>
          <a:lstStyle/>
          <a:p>
            <a:pPr>
              <a:defRPr sz="2400"/>
            </a:pPr>
            <a:r>
              <a:rPr lang="en-US" dirty="0"/>
              <a:t>Jonathan Bell, Adeel Bhutta, Ferdinand Vesely, Mitch Wand</a:t>
            </a:r>
          </a:p>
          <a:p>
            <a:pPr>
              <a:defRPr sz="2400"/>
            </a:pPr>
            <a:r>
              <a:rPr lang="en-US" dirty="0"/>
              <a:t>Khoury College of Computer Sciences</a:t>
            </a:r>
          </a:p>
        </p:txBody>
      </p:sp>
      <p:sp>
        <p:nvSpPr>
          <p:cNvPr id="136" name="Lesson 10.4: Refactoring"/>
          <p:cNvSpPr txBox="1"/>
          <p:nvPr/>
        </p:nvSpPr>
        <p:spPr>
          <a:xfrm>
            <a:off x="643466" y="4604792"/>
            <a:ext cx="11717868" cy="101600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ormAutofit/>
          </a:bodyPr>
          <a:lstStyle>
            <a:lvl1pPr algn="l" defTabSz="587022">
              <a:defRPr sz="3200" b="1">
                <a:solidFill>
                  <a:srgbClr val="000000"/>
                </a:solidFill>
              </a:defRPr>
            </a:lvl1pPr>
          </a:lstStyle>
          <a:p>
            <a:r>
              <a:rPr dirty="0"/>
              <a:t>Lesson 1</a:t>
            </a:r>
            <a:r>
              <a:rPr lang="en-US" dirty="0"/>
              <a:t>1</a:t>
            </a:r>
            <a:r>
              <a:rPr dirty="0"/>
              <a:t>: Refactoring</a:t>
            </a:r>
            <a:r>
              <a:rPr lang="en-US" dirty="0"/>
              <a:t>, Code Smells and Technical Debt</a:t>
            </a:r>
            <a:endParaRPr dirty="0"/>
          </a:p>
        </p:txBody>
      </p:sp>
      <p:sp>
        <p:nvSpPr>
          <p:cNvPr id="6" name="Rectangle 5">
            <a:extLst>
              <a:ext uri="{FF2B5EF4-FFF2-40B4-BE49-F238E27FC236}">
                <a16:creationId xmlns:a16="http://schemas.microsoft.com/office/drawing/2014/main" id="{3E26312F-241E-4333-BDEC-69C682D1D88D}"/>
              </a:ext>
            </a:extLst>
          </p:cNvPr>
          <p:cNvSpPr/>
          <p:nvPr/>
        </p:nvSpPr>
        <p:spPr>
          <a:xfrm>
            <a:off x="643465" y="8066550"/>
            <a:ext cx="6096000" cy="400110"/>
          </a:xfrm>
          <a:prstGeom prst="rect">
            <a:avLst/>
          </a:prstGeom>
        </p:spPr>
        <p:txBody>
          <a:bodyPr>
            <a:spAutoFit/>
          </a:bodyPr>
          <a:lstStyle/>
          <a:p>
            <a:pPr algn="l" defTabSz="914400" hangingPunct="1"/>
            <a:r>
              <a:rPr lang="en-US" sz="2000" kern="1200" dirty="0">
                <a:solidFill>
                  <a:srgbClr val="5C5962"/>
                </a:solidFill>
                <a:latin typeface="Calibri" panose="020F0502020204030204"/>
              </a:rPr>
              <a:t>© 2022Released under the </a:t>
            </a:r>
            <a:r>
              <a:rPr lang="en-US" sz="2000" kern="1200" dirty="0">
                <a:solidFill>
                  <a:srgbClr val="D41B2C"/>
                </a:solidFill>
                <a:latin typeface="Calibri" panose="020F0502020204030204"/>
                <a:hlinkClick r:id="rId2"/>
              </a:rPr>
              <a:t>CC BY-SA</a:t>
            </a:r>
            <a:r>
              <a:rPr lang="en-US" sz="2000" kern="1200" dirty="0">
                <a:solidFill>
                  <a:srgbClr val="5C5962"/>
                </a:solidFill>
                <a:latin typeface="Calibri" panose="020F0502020204030204"/>
              </a:rPr>
              <a:t> license</a:t>
            </a:r>
            <a:endParaRPr lang="en-US" sz="2000" kern="1200" dirty="0">
              <a:solidFill>
                <a:prstClr val="black"/>
              </a:solidFill>
              <a:latin typeface="Calibri" panose="020F0502020204030204"/>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When to refactor?"/>
          <p:cNvSpPr txBox="1">
            <a:spLocks noGrp="1"/>
          </p:cNvSpPr>
          <p:nvPr>
            <p:ph type="title"/>
          </p:nvPr>
        </p:nvSpPr>
        <p:spPr>
          <a:prstGeom prst="rect">
            <a:avLst/>
          </a:prstGeom>
        </p:spPr>
        <p:txBody>
          <a:bodyPr/>
          <a:lstStyle>
            <a:lvl1pPr defTabSz="1369804">
              <a:defRPr sz="4740" spc="-94"/>
            </a:lvl1pPr>
          </a:lstStyle>
          <a:p>
            <a:r>
              <a:t>When to refactor?</a:t>
            </a:r>
          </a:p>
        </p:txBody>
      </p:sp>
      <p:sp>
        <p:nvSpPr>
          <p:cNvPr id="188" name="Refactoring is incremental redesign"/>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t>Refactoring is incremental redesign</a:t>
            </a:r>
          </a:p>
        </p:txBody>
      </p:sp>
      <p:sp>
        <p:nvSpPr>
          <p:cNvPr id="189" name="Acknowledge that it will be difficult to get design right the first time…"/>
          <p:cNvSpPr txBox="1">
            <a:spLocks noGrp="1"/>
          </p:cNvSpPr>
          <p:nvPr>
            <p:ph type="body" idx="1"/>
          </p:nvPr>
        </p:nvSpPr>
        <p:spPr>
          <a:xfrm>
            <a:off x="643466" y="3485069"/>
            <a:ext cx="11717868" cy="4832560"/>
          </a:xfrm>
          <a:prstGeom prst="rect">
            <a:avLst/>
          </a:prstGeom>
        </p:spPr>
        <p:txBody>
          <a:bodyPr/>
          <a:lstStyle/>
          <a:p>
            <a:pPr marL="418845" indent="-418845" defTabSz="1681912">
              <a:spcBef>
                <a:spcPts val="3100"/>
              </a:spcBef>
              <a:defRPr sz="3298"/>
            </a:pPr>
            <a:r>
              <a:t>Acknowledge that it will be difficult to get design right the first time</a:t>
            </a:r>
          </a:p>
          <a:p>
            <a:pPr marL="418845" indent="-418845" defTabSz="1681912">
              <a:spcBef>
                <a:spcPts val="3100"/>
              </a:spcBef>
              <a:defRPr sz="3298"/>
            </a:pPr>
            <a:r>
              <a:t>When adding new functionality, fixing a bug, doing code review, or any time</a:t>
            </a:r>
          </a:p>
          <a:p>
            <a:pPr marL="418845" indent="-418845" defTabSz="1681912">
              <a:spcBef>
                <a:spcPts val="3100"/>
              </a:spcBef>
              <a:defRPr sz="3298"/>
            </a:pPr>
            <a:r>
              <a:t>Refactoring evolves design in increments</a:t>
            </a:r>
          </a:p>
          <a:p>
            <a:pPr marL="418845" indent="-418845" defTabSz="1681912">
              <a:spcBef>
                <a:spcPts val="3100"/>
              </a:spcBef>
              <a:defRPr sz="3298"/>
            </a:pPr>
            <a:r>
              <a:t>Refactoring reduces technical debt</a:t>
            </a:r>
          </a:p>
          <a:p>
            <a:pPr marL="418845" indent="-418845" defTabSz="1681912">
              <a:spcBef>
                <a:spcPts val="3100"/>
              </a:spcBef>
              <a:defRPr sz="3298"/>
            </a:pPr>
            <a:r>
              <a:t>What do you refactor?</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ode Smells"/>
          <p:cNvSpPr txBox="1">
            <a:spLocks noGrp="1"/>
          </p:cNvSpPr>
          <p:nvPr>
            <p:ph type="title"/>
          </p:nvPr>
        </p:nvSpPr>
        <p:spPr>
          <a:prstGeom prst="rect">
            <a:avLst/>
          </a:prstGeom>
        </p:spPr>
        <p:txBody>
          <a:bodyPr/>
          <a:lstStyle>
            <a:lvl1pPr defTabSz="1369804">
              <a:defRPr sz="4740" spc="-94"/>
            </a:lvl1pPr>
          </a:lstStyle>
          <a:p>
            <a:r>
              <a:t>Code Smells</a:t>
            </a:r>
          </a:p>
        </p:txBody>
      </p:sp>
      <p:sp>
        <p:nvSpPr>
          <p:cNvPr id="208" name="A complete list (links to book!)"/>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t>A complete list (links to book!)</a:t>
            </a:r>
          </a:p>
        </p:txBody>
      </p:sp>
      <p:sp>
        <p:nvSpPr>
          <p:cNvPr id="209" name="Mysterious Name…"/>
          <p:cNvSpPr txBox="1">
            <a:spLocks noGrp="1"/>
          </p:cNvSpPr>
          <p:nvPr>
            <p:ph type="body" sz="quarter" idx="1"/>
          </p:nvPr>
        </p:nvSpPr>
        <p:spPr>
          <a:xfrm>
            <a:off x="759274" y="3165662"/>
            <a:ext cx="3617245" cy="5917958"/>
          </a:xfrm>
          <a:prstGeom prst="rect">
            <a:avLst/>
          </a:prstGeom>
        </p:spPr>
        <p:txBody>
          <a:bodyPr/>
          <a:lstStyle/>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3"/>
              </a:rPr>
              <a:t>Mysterious Name</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4"/>
              </a:rPr>
              <a:t>Duplicated Code</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5"/>
              </a:rPr>
              <a:t>Long Function</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6"/>
              </a:rPr>
              <a:t>Long Parameter List</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7"/>
              </a:rPr>
              <a:t>Global Data</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8"/>
              </a:rPr>
              <a:t>Mutable Data</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9"/>
              </a:rPr>
              <a:t>Divergent Change</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0"/>
              </a:rPr>
              <a:t>Shotgun Surgery</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1"/>
              </a:rPr>
              <a:t>Feature Envy</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2"/>
              </a:rPr>
              <a:t>Data Clumps</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3"/>
              </a:rPr>
              <a:t>Primitive Obsession</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4"/>
              </a:rPr>
              <a:t>Repeated Switches</a:t>
            </a:r>
          </a:p>
        </p:txBody>
      </p:sp>
      <p:sp>
        <p:nvSpPr>
          <p:cNvPr id="210" name="“Refactoring: Improving the Design of Existing Code,” Martin Fowler, 1992"/>
          <p:cNvSpPr txBox="1"/>
          <p:nvPr/>
        </p:nvSpPr>
        <p:spPr>
          <a:xfrm>
            <a:off x="3108130" y="9265952"/>
            <a:ext cx="6788540" cy="27709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p>
            <a:r>
              <a:t>“Refactoring: Improving the Design of Existing Code,” Martin Fowler, 1992</a:t>
            </a:r>
          </a:p>
        </p:txBody>
      </p:sp>
      <p:sp>
        <p:nvSpPr>
          <p:cNvPr id="211" name="Loops…"/>
          <p:cNvSpPr txBox="1"/>
          <p:nvPr/>
        </p:nvSpPr>
        <p:spPr>
          <a:xfrm>
            <a:off x="4735811" y="3170996"/>
            <a:ext cx="7235790" cy="46642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p>
            <a:pPr algn="l" defTabSz="457200">
              <a:defRPr sz="2900">
                <a:solidFill>
                  <a:srgbClr val="070707"/>
                </a:solidFill>
                <a:latin typeface="Georgia"/>
                <a:ea typeface="Georgia"/>
                <a:cs typeface="Georgia"/>
                <a:sym typeface="Georgia"/>
              </a:defRPr>
            </a:pPr>
            <a:r>
              <a:rPr u="sng">
                <a:hlinkClick r:id="rId15"/>
              </a:rPr>
              <a:t>Loops</a:t>
            </a:r>
          </a:p>
          <a:p>
            <a:pPr algn="l" defTabSz="457200">
              <a:defRPr sz="2900">
                <a:solidFill>
                  <a:srgbClr val="070707"/>
                </a:solidFill>
                <a:latin typeface="Georgia"/>
                <a:ea typeface="Georgia"/>
                <a:cs typeface="Georgia"/>
                <a:sym typeface="Georgia"/>
              </a:defRPr>
            </a:pPr>
            <a:r>
              <a:rPr u="sng">
                <a:hlinkClick r:id="rId16"/>
              </a:rPr>
              <a:t>Lazy Element</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17"/>
              </a:rPr>
              <a:t>Speculative Generality</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18"/>
              </a:rPr>
              <a:t>Temporary Field</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19"/>
              </a:rPr>
              <a:t>Message Chains</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0"/>
              </a:rPr>
              <a:t>Middle Man</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1"/>
              </a:rPr>
              <a:t>Insider Trading</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2"/>
              </a:rPr>
              <a:t>Large Class</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3"/>
              </a:rPr>
              <a:t>Alternative Classes with Different Interfaces</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4"/>
              </a:rPr>
              <a:t>Data Class</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5"/>
              </a:rPr>
              <a:t>Refused Bequest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Local” Refactorings"/>
          <p:cNvSpPr txBox="1">
            <a:spLocks noGrp="1"/>
          </p:cNvSpPr>
          <p:nvPr>
            <p:ph type="title"/>
          </p:nvPr>
        </p:nvSpPr>
        <p:spPr>
          <a:prstGeom prst="rect">
            <a:avLst/>
          </a:prstGeom>
        </p:spPr>
        <p:txBody>
          <a:bodyPr/>
          <a:lstStyle>
            <a:lvl1pPr defTabSz="1369804">
              <a:defRPr sz="4740" spc="-94"/>
            </a:lvl1pPr>
          </a:lstStyle>
          <a:p>
            <a:r>
              <a:t>“Local” Refactorings</a:t>
            </a:r>
          </a:p>
        </p:txBody>
      </p:sp>
      <p:sp>
        <p:nvSpPr>
          <p:cNvPr id="214" name="Slide Subtitle"/>
          <p:cNvSpPr txBox="1">
            <a:spLocks noGrp="1"/>
          </p:cNvSpPr>
          <p:nvPr>
            <p:ph type="body" idx="21"/>
          </p:nvPr>
        </p:nvSpPr>
        <p:spPr>
          <a:prstGeom prst="rect">
            <a:avLst/>
          </a:prstGeom>
        </p:spPr>
        <p:txBody>
          <a:bodyPr>
            <a:normAutofit lnSpcReduction="10000"/>
          </a:bodyPr>
          <a:lstStyle/>
          <a:p>
            <a:endParaRPr/>
          </a:p>
        </p:txBody>
      </p:sp>
      <p:sp>
        <p:nvSpPr>
          <p:cNvPr id="215" name="Slide bullet text"/>
          <p:cNvSpPr txBox="1">
            <a:spLocks noGrp="1"/>
          </p:cNvSpPr>
          <p:nvPr>
            <p:ph type="body" idx="1"/>
          </p:nvPr>
        </p:nvSpPr>
        <p:spPr>
          <a:prstGeom prst="rect">
            <a:avLst/>
          </a:prstGeom>
        </p:spPr>
        <p:txBody>
          <a:bodyPr/>
          <a:lstStyle/>
          <a:p>
            <a:endParaRPr/>
          </a:p>
        </p:txBody>
      </p:sp>
      <p:graphicFrame>
        <p:nvGraphicFramePr>
          <p:cNvPr id="216" name="Table"/>
          <p:cNvGraphicFramePr/>
          <p:nvPr/>
        </p:nvGraphicFramePr>
        <p:xfrm>
          <a:off x="1264355" y="3353230"/>
          <a:ext cx="10476089" cy="5948680"/>
        </p:xfrm>
        <a:graphic>
          <a:graphicData uri="http://schemas.openxmlformats.org/drawingml/2006/table">
            <a:tbl>
              <a:tblPr bandRow="1">
                <a:tableStyleId>{4C3C2611-4C71-4FC5-86AE-919BDF0F9419}</a:tableStyleId>
              </a:tblPr>
              <a:tblGrid>
                <a:gridCol w="2462720">
                  <a:extLst>
                    <a:ext uri="{9D8B030D-6E8A-4147-A177-3AD203B41FA5}">
                      <a16:colId xmlns:a16="http://schemas.microsoft.com/office/drawing/2014/main" val="20000"/>
                    </a:ext>
                  </a:extLst>
                </a:gridCol>
                <a:gridCol w="8013369">
                  <a:extLst>
                    <a:ext uri="{9D8B030D-6E8A-4147-A177-3AD203B41FA5}">
                      <a16:colId xmlns:a16="http://schemas.microsoft.com/office/drawing/2014/main" val="20001"/>
                    </a:ext>
                  </a:extLst>
                </a:gridCol>
              </a:tblGrid>
              <a:tr h="711200">
                <a:tc>
                  <a:txBody>
                    <a:bodyPr/>
                    <a:lstStyle/>
                    <a:p>
                      <a:pPr defTabSz="914400">
                        <a:defRPr sz="1800"/>
                      </a:pPr>
                      <a:r>
                        <a:rPr sz="2200" b="1">
                          <a:latin typeface="Helvetica"/>
                          <a:ea typeface="Helvetica"/>
                          <a:cs typeface="Helvetica"/>
                          <a:sym typeface="Helvetica"/>
                        </a:rPr>
                        <a:t>Rename</a:t>
                      </a:r>
                    </a:p>
                  </a:txBody>
                  <a:tcPr marL="50800" marR="50800" marT="50800" marB="50800" anchor="ctr" horzOverflow="overflow">
                    <a:lnL w="12700">
                      <a:miter lim="400000"/>
                    </a:lnL>
                    <a:lnR w="12700">
                      <a:solidFill>
                        <a:srgbClr val="3797C6"/>
                      </a:solidFill>
                      <a:miter lim="400000"/>
                    </a:lnR>
                    <a:lnT w="12700">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rename variables, fields methods, classes, packages
provide better intuition for the renamed element’s purpose</a:t>
                      </a:r>
                    </a:p>
                  </a:txBody>
                  <a:tcPr marL="50800" marR="50800" marT="50800" marB="50800" anchor="ctr" horzOverflow="overflow">
                    <a:lnL w="12700">
                      <a:solidFill>
                        <a:srgbClr val="3797C6"/>
                      </a:solidFill>
                      <a:miter lim="400000"/>
                    </a:lnL>
                    <a:lnR w="12700">
                      <a:miter lim="400000"/>
                    </a:lnR>
                    <a:lnT w="12700">
                      <a:miter lim="400000"/>
                    </a:lnT>
                    <a:lnB w="12700">
                      <a:solidFill>
                        <a:srgbClr val="3797C6"/>
                      </a:solidFill>
                      <a:miter lim="400000"/>
                    </a:lnB>
                    <a:solidFill>
                      <a:srgbClr val="EBEBEB"/>
                    </a:solidFill>
                  </a:tcPr>
                </a:tc>
                <a:extLst>
                  <a:ext uri="{0D108BD9-81ED-4DB2-BD59-A6C34878D82A}">
                    <a16:rowId xmlns:a16="http://schemas.microsoft.com/office/drawing/2014/main" val="10000"/>
                  </a:ext>
                </a:extLst>
              </a:tr>
              <a:tr h="1016000">
                <a:tc>
                  <a:txBody>
                    <a:bodyPr/>
                    <a:lstStyle/>
                    <a:p>
                      <a:pPr defTabSz="914400">
                        <a:defRPr sz="1800"/>
                      </a:pPr>
                      <a:r>
                        <a:rPr sz="2200" b="1">
                          <a:latin typeface="Helvetica"/>
                          <a:ea typeface="Helvetica"/>
                          <a:cs typeface="Helvetica"/>
                          <a:sym typeface="Helvetica"/>
                        </a:rPr>
                        <a:t>Extract Method</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extract statements into a new method
enables reuse; avoid cut-and-paste programming
improve readability</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1"/>
                  </a:ext>
                </a:extLst>
              </a:tr>
              <a:tr h="711200">
                <a:tc>
                  <a:txBody>
                    <a:bodyPr/>
                    <a:lstStyle/>
                    <a:p>
                      <a:pPr defTabSz="914400">
                        <a:defRPr sz="1800"/>
                      </a:pPr>
                      <a:r>
                        <a:rPr sz="2200" b="1">
                          <a:latin typeface="Helvetica"/>
                          <a:ea typeface="Helvetica"/>
                          <a:cs typeface="Helvetica"/>
                          <a:sym typeface="Helvetica"/>
                        </a:rPr>
                        <a:t>Inline Method</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replace a method call with the method’s body
often useful as intermediate step </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2"/>
                  </a:ext>
                </a:extLst>
              </a:tr>
              <a:tr h="431800">
                <a:tc>
                  <a:txBody>
                    <a:bodyPr/>
                    <a:lstStyle/>
                    <a:p>
                      <a:pPr defTabSz="914400">
                        <a:defRPr sz="1800"/>
                      </a:pPr>
                      <a:r>
                        <a:rPr sz="2200" b="1">
                          <a:latin typeface="Helvetica"/>
                          <a:ea typeface="Helvetica"/>
                          <a:cs typeface="Helvetica"/>
                          <a:sym typeface="Helvetica"/>
                        </a:rPr>
                        <a:t>Extract Local</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introduce a new local variable for a designated expression</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3"/>
                  </a:ext>
                </a:extLst>
              </a:tr>
              <a:tr h="431800">
                <a:tc>
                  <a:txBody>
                    <a:bodyPr/>
                    <a:lstStyle/>
                    <a:p>
                      <a:pPr defTabSz="914400">
                        <a:defRPr sz="1800"/>
                      </a:pPr>
                      <a:r>
                        <a:rPr sz="2200" b="1">
                          <a:latin typeface="Helvetica"/>
                          <a:ea typeface="Helvetica"/>
                          <a:cs typeface="Helvetica"/>
                          <a:sym typeface="Helvetica"/>
                        </a:rPr>
                        <a:t>Inline Local</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replace a local variable with the expression that defines its value</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4"/>
                  </a:ext>
                </a:extLst>
              </a:tr>
              <a:tr h="762000">
                <a:tc>
                  <a:txBody>
                    <a:bodyPr/>
                    <a:lstStyle/>
                    <a:p>
                      <a:pPr defTabSz="914400">
                        <a:defRPr sz="1800"/>
                      </a:pPr>
                      <a:r>
                        <a:rPr sz="2200" b="1">
                          <a:latin typeface="Helvetica"/>
                          <a:ea typeface="Helvetica"/>
                          <a:cs typeface="Helvetica"/>
                          <a:sym typeface="Helvetica"/>
                        </a:rPr>
                        <a:t>Change Method Signature</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914400">
                        <a:defRPr sz="1800"/>
                      </a:pPr>
                      <a:r>
                        <a:rPr sz="2000">
                          <a:latin typeface="Helvetica"/>
                          <a:ea typeface="Helvetica"/>
                          <a:cs typeface="Helvetica"/>
                          <a:sym typeface="Helvetica"/>
                        </a:rPr>
                        <a:t>reorder a method’s parameters</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5"/>
                  </a:ext>
                </a:extLst>
              </a:tr>
              <a:tr h="762000">
                <a:tc>
                  <a:txBody>
                    <a:bodyPr/>
                    <a:lstStyle/>
                    <a:p>
                      <a:pPr defTabSz="914400">
                        <a:defRPr sz="1800"/>
                      </a:pPr>
                      <a:r>
                        <a:rPr sz="2200" b="1">
                          <a:latin typeface="Helvetica"/>
                          <a:ea typeface="Helvetica"/>
                          <a:cs typeface="Helvetica"/>
                          <a:sym typeface="Helvetica"/>
                        </a:rPr>
                        <a:t>Encapsulate Field</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914400">
                        <a:defRPr sz="1800"/>
                      </a:pPr>
                      <a:r>
                        <a:rPr sz="2000">
                          <a:latin typeface="Helvetica"/>
                          <a:ea typeface="Helvetica"/>
                          <a:cs typeface="Helvetica"/>
                          <a:sym typeface="Helvetica"/>
                        </a:rPr>
                        <a:t>introduce getter/setter methods</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6"/>
                  </a:ext>
                </a:extLst>
              </a:tr>
              <a:tr h="1092200">
                <a:tc>
                  <a:txBody>
                    <a:bodyPr/>
                    <a:lstStyle/>
                    <a:p>
                      <a:pPr defTabSz="914400">
                        <a:defRPr sz="1800"/>
                      </a:pPr>
                      <a:r>
                        <a:rPr sz="2200" b="1">
                          <a:latin typeface="Helvetica"/>
                          <a:ea typeface="Helvetica"/>
                          <a:cs typeface="Helvetica"/>
                          <a:sym typeface="Helvetica"/>
                        </a:rPr>
                        <a:t>Convert Local Variable to Field</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miter lim="400000"/>
                    </a:lnB>
                    <a:solidFill>
                      <a:srgbClr val="EBEBEB"/>
                    </a:solidFill>
                  </a:tcPr>
                </a:tc>
                <a:tc>
                  <a:txBody>
                    <a:bodyPr/>
                    <a:lstStyle/>
                    <a:p>
                      <a:pPr algn="l" defTabSz="914400">
                        <a:defRPr sz="1800"/>
                      </a:pPr>
                      <a:r>
                        <a:rPr sz="2000">
                          <a:latin typeface="Helvetica"/>
                          <a:ea typeface="Helvetica"/>
                          <a:cs typeface="Helvetica"/>
                          <a:sym typeface="Helvetica"/>
                        </a:rPr>
                        <a:t>convert local variable to field
sometimes useful to enable application of Extract Method </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miter lim="400000"/>
                    </a:lnB>
                    <a:solidFill>
                      <a:srgbClr val="EBEBEB"/>
                    </a:solidFill>
                  </a:tcPr>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ype-Related Refactorings"/>
          <p:cNvSpPr txBox="1">
            <a:spLocks noGrp="1"/>
          </p:cNvSpPr>
          <p:nvPr>
            <p:ph type="title"/>
          </p:nvPr>
        </p:nvSpPr>
        <p:spPr>
          <a:prstGeom prst="rect">
            <a:avLst/>
          </a:prstGeom>
        </p:spPr>
        <p:txBody>
          <a:bodyPr/>
          <a:lstStyle>
            <a:lvl1pPr defTabSz="1369804">
              <a:defRPr sz="4740" spc="-94"/>
            </a:lvl1pPr>
          </a:lstStyle>
          <a:p>
            <a:r>
              <a:t>Type-Related Refactorings</a:t>
            </a:r>
          </a:p>
        </p:txBody>
      </p:sp>
      <p:sp>
        <p:nvSpPr>
          <p:cNvPr id="221" name="Slide Subtitle"/>
          <p:cNvSpPr txBox="1">
            <a:spLocks noGrp="1"/>
          </p:cNvSpPr>
          <p:nvPr>
            <p:ph type="body" idx="21"/>
          </p:nvPr>
        </p:nvSpPr>
        <p:spPr>
          <a:prstGeom prst="rect">
            <a:avLst/>
          </a:prstGeom>
        </p:spPr>
        <p:txBody>
          <a:bodyPr>
            <a:normAutofit lnSpcReduction="10000"/>
          </a:bodyPr>
          <a:lstStyle/>
          <a:p>
            <a:endParaRPr/>
          </a:p>
        </p:txBody>
      </p:sp>
      <p:graphicFrame>
        <p:nvGraphicFramePr>
          <p:cNvPr id="222" name="Table"/>
          <p:cNvGraphicFramePr/>
          <p:nvPr/>
        </p:nvGraphicFramePr>
        <p:xfrm>
          <a:off x="793214" y="4029091"/>
          <a:ext cx="11418370" cy="3594100"/>
        </p:xfrm>
        <a:graphic>
          <a:graphicData uri="http://schemas.openxmlformats.org/drawingml/2006/table">
            <a:tbl>
              <a:tblPr bandRow="1">
                <a:tableStyleId>{4C3C2611-4C71-4FC5-86AE-919BDF0F9419}</a:tableStyleId>
              </a:tblPr>
              <a:tblGrid>
                <a:gridCol w="4900532">
                  <a:extLst>
                    <a:ext uri="{9D8B030D-6E8A-4147-A177-3AD203B41FA5}">
                      <a16:colId xmlns:a16="http://schemas.microsoft.com/office/drawing/2014/main" val="20000"/>
                    </a:ext>
                  </a:extLst>
                </a:gridCol>
                <a:gridCol w="6517838">
                  <a:extLst>
                    <a:ext uri="{9D8B030D-6E8A-4147-A177-3AD203B41FA5}">
                      <a16:colId xmlns:a16="http://schemas.microsoft.com/office/drawing/2014/main" val="20001"/>
                    </a:ext>
                  </a:extLst>
                </a:gridCol>
              </a:tblGrid>
              <a:tr h="895350">
                <a:tc>
                  <a:txBody>
                    <a:bodyPr/>
                    <a:lstStyle/>
                    <a:p>
                      <a:pPr lvl="1" indent="0" algn="l" defTabSz="487694">
                        <a:lnSpc>
                          <a:spcPct val="104000"/>
                        </a:lnSpc>
                        <a:spcBef>
                          <a:spcPts val="400"/>
                        </a:spcBef>
                        <a:buClr>
                          <a:srgbClr val="000000"/>
                        </a:buClr>
                        <a:buFont typeface="Wingdings"/>
                        <a:defRPr sz="2400" b="1">
                          <a:solidFill>
                            <a:srgbClr val="615445"/>
                          </a:solidFill>
                          <a:latin typeface="Helvetica"/>
                          <a:ea typeface="Helvetica"/>
                          <a:cs typeface="Helvetica"/>
                          <a:sym typeface="Helvetica"/>
                        </a:defRPr>
                      </a:pPr>
                      <a:r>
                        <a:t>Generalize Declared Type</a:t>
                      </a:r>
                    </a:p>
                  </a:txBody>
                  <a:tcPr marL="50800" marR="50800" marT="50800" marB="50800" anchor="ctr" horzOverflow="overflow">
                    <a:lnL w="12700">
                      <a:miter lim="400000"/>
                    </a:lnL>
                    <a:lnR w="12700">
                      <a:solidFill>
                        <a:srgbClr val="3797C6"/>
                      </a:solidFill>
                      <a:miter lim="400000"/>
                    </a:lnR>
                    <a:lnT w="12700">
                      <a:miter lim="400000"/>
                    </a:lnT>
                    <a:lnB w="12700">
                      <a:solidFill>
                        <a:srgbClr val="3797C6"/>
                      </a:solidFill>
                      <a:miter lim="400000"/>
                    </a:lnB>
                    <a:solidFill>
                      <a:srgbClr val="929000">
                        <a:alpha val="43803"/>
                      </a:srgbClr>
                    </a:solidFill>
                  </a:tcPr>
                </a:tc>
                <a:tc>
                  <a:txBody>
                    <a:bodyPr/>
                    <a:lstStyle/>
                    <a:p>
                      <a:pPr defTabSz="914400">
                        <a:defRPr sz="1800"/>
                      </a:pPr>
                      <a:r>
                        <a:rPr sz="2400">
                          <a:latin typeface="Helvetica Light"/>
                          <a:ea typeface="Helvetica Light"/>
                          <a:cs typeface="Helvetica Light"/>
                          <a:sym typeface="Helvetica Light"/>
                        </a:rPr>
                        <a:t>replace the type of a declaration with a more general type </a:t>
                      </a:r>
                    </a:p>
                  </a:txBody>
                  <a:tcPr marL="50800" marR="50800" marT="50800" marB="50800" anchor="ctr" horzOverflow="overflow">
                    <a:lnL w="12700">
                      <a:solidFill>
                        <a:srgbClr val="3797C6"/>
                      </a:solidFill>
                      <a:miter lim="400000"/>
                    </a:lnL>
                    <a:lnR w="12700">
                      <a:miter lim="400000"/>
                    </a:lnR>
                    <a:lnT w="12700">
                      <a:miter lim="400000"/>
                    </a:lnT>
                    <a:lnB w="12700">
                      <a:solidFill>
                        <a:srgbClr val="3797C6"/>
                      </a:solidFill>
                      <a:miter lim="400000"/>
                    </a:lnB>
                    <a:solidFill>
                      <a:srgbClr val="929000">
                        <a:alpha val="43803"/>
                      </a:srgbClr>
                    </a:solidFill>
                  </a:tcPr>
                </a:tc>
                <a:extLst>
                  <a:ext uri="{0D108BD9-81ED-4DB2-BD59-A6C34878D82A}">
                    <a16:rowId xmlns:a16="http://schemas.microsoft.com/office/drawing/2014/main" val="10000"/>
                  </a:ext>
                </a:extLst>
              </a:tr>
              <a:tr h="901700">
                <a:tc>
                  <a:txBody>
                    <a:bodyPr/>
                    <a:lstStyle/>
                    <a:p>
                      <a:pPr lvl="1" indent="228600" algn="l" defTabSz="487694">
                        <a:lnSpc>
                          <a:spcPct val="104000"/>
                        </a:lnSpc>
                        <a:spcBef>
                          <a:spcPts val="400"/>
                        </a:spcBef>
                        <a:defRPr sz="2400" b="1">
                          <a:solidFill>
                            <a:srgbClr val="615445"/>
                          </a:solidFill>
                          <a:latin typeface="Helvetica"/>
                          <a:ea typeface="Helvetica"/>
                          <a:cs typeface="Helvetica"/>
                          <a:sym typeface="Helvetica"/>
                        </a:defRPr>
                      </a:pPr>
                      <a:r>
                        <a:t>Extract Interface</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929000">
                        <a:alpha val="43803"/>
                      </a:srgbClr>
                    </a:solidFill>
                  </a:tcPr>
                </a:tc>
                <a:tc>
                  <a:txBody>
                    <a:bodyPr/>
                    <a:lstStyle/>
                    <a:p>
                      <a:pPr defTabSz="914400">
                        <a:defRPr sz="1800"/>
                      </a:pPr>
                      <a:r>
                        <a:rPr sz="2400">
                          <a:latin typeface="Helvetica Light"/>
                          <a:ea typeface="Helvetica Light"/>
                          <a:cs typeface="Helvetica Light"/>
                          <a:sym typeface="Helvetica Light"/>
                        </a:rPr>
                        <a:t>create a new interface, and update declarations to use it where possible</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929000">
                        <a:alpha val="43803"/>
                      </a:srgbClr>
                    </a:solidFill>
                  </a:tcPr>
                </a:tc>
                <a:extLst>
                  <a:ext uri="{0D108BD9-81ED-4DB2-BD59-A6C34878D82A}">
                    <a16:rowId xmlns:a16="http://schemas.microsoft.com/office/drawing/2014/main" val="10001"/>
                  </a:ext>
                </a:extLst>
              </a:tr>
              <a:tr h="901700">
                <a:tc>
                  <a:txBody>
                    <a:bodyPr/>
                    <a:lstStyle/>
                    <a:p>
                      <a:pPr lvl="1" indent="0" algn="l" defTabSz="487694">
                        <a:lnSpc>
                          <a:spcPct val="104000"/>
                        </a:lnSpc>
                        <a:spcBef>
                          <a:spcPts val="400"/>
                        </a:spcBef>
                        <a:buClr>
                          <a:srgbClr val="000000"/>
                        </a:buClr>
                        <a:buFont typeface="Wingdings"/>
                        <a:defRPr sz="2400" b="1">
                          <a:solidFill>
                            <a:srgbClr val="615445"/>
                          </a:solidFill>
                          <a:latin typeface="Helvetica"/>
                          <a:ea typeface="Helvetica"/>
                          <a:cs typeface="Helvetica"/>
                          <a:sym typeface="Helvetica"/>
                        </a:defRPr>
                      </a:pPr>
                      <a:r>
                        <a:t>Pull Up Members</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929000">
                        <a:alpha val="43803"/>
                      </a:srgbClr>
                    </a:solidFill>
                  </a:tcPr>
                </a:tc>
                <a:tc>
                  <a:txBody>
                    <a:bodyPr/>
                    <a:lstStyle/>
                    <a:p>
                      <a:pPr defTabSz="914400">
                        <a:defRPr sz="1800"/>
                      </a:pPr>
                      <a:r>
                        <a:rPr sz="2400">
                          <a:latin typeface="Helvetica Light"/>
                          <a:ea typeface="Helvetica Light"/>
                          <a:cs typeface="Helvetica Light"/>
                          <a:sym typeface="Helvetica Light"/>
                        </a:rPr>
                        <a:t>move methods and fields to a superclass</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929000">
                        <a:alpha val="43803"/>
                      </a:srgbClr>
                    </a:solidFill>
                  </a:tcPr>
                </a:tc>
                <a:extLst>
                  <a:ext uri="{0D108BD9-81ED-4DB2-BD59-A6C34878D82A}">
                    <a16:rowId xmlns:a16="http://schemas.microsoft.com/office/drawing/2014/main" val="10002"/>
                  </a:ext>
                </a:extLst>
              </a:tr>
              <a:tr h="895350">
                <a:tc>
                  <a:txBody>
                    <a:bodyPr/>
                    <a:lstStyle/>
                    <a:p>
                      <a:pPr lvl="1" indent="0" algn="l" defTabSz="487694">
                        <a:lnSpc>
                          <a:spcPct val="104000"/>
                        </a:lnSpc>
                        <a:spcBef>
                          <a:spcPts val="400"/>
                        </a:spcBef>
                        <a:buClr>
                          <a:srgbClr val="000000"/>
                        </a:buClr>
                        <a:buFont typeface="Wingdings"/>
                        <a:defRPr sz="2400" b="1">
                          <a:solidFill>
                            <a:srgbClr val="615445"/>
                          </a:solidFill>
                          <a:latin typeface="Helvetica"/>
                          <a:ea typeface="Helvetica"/>
                          <a:cs typeface="Helvetica"/>
                          <a:sym typeface="Helvetica"/>
                        </a:defRPr>
                      </a:pPr>
                      <a:r>
                        <a:t>Infer Generic Type Arguments</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miter lim="400000"/>
                    </a:lnB>
                    <a:solidFill>
                      <a:srgbClr val="929000">
                        <a:alpha val="43803"/>
                      </a:srgbClr>
                    </a:solidFill>
                  </a:tcPr>
                </a:tc>
                <a:tc>
                  <a:txBody>
                    <a:bodyPr/>
                    <a:lstStyle/>
                    <a:p>
                      <a:pPr defTabSz="914400">
                        <a:defRPr sz="1800"/>
                      </a:pPr>
                      <a:r>
                        <a:rPr sz="2400">
                          <a:latin typeface="Helvetica Light"/>
                          <a:ea typeface="Helvetica Light"/>
                          <a:cs typeface="Helvetica Light"/>
                          <a:sym typeface="Helvetica Light"/>
                        </a:rPr>
                        <a:t>infer type arguments for “raw” uses of generic types</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miter lim="400000"/>
                    </a:lnB>
                    <a:solidFill>
                      <a:srgbClr val="929000">
                        <a:alpha val="43803"/>
                      </a:srgbClr>
                    </a:solid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Automated Refactorings in VSC"/>
          <p:cNvSpPr txBox="1">
            <a:spLocks noGrp="1"/>
          </p:cNvSpPr>
          <p:nvPr>
            <p:ph type="title"/>
          </p:nvPr>
        </p:nvSpPr>
        <p:spPr>
          <a:prstGeom prst="rect">
            <a:avLst/>
          </a:prstGeom>
        </p:spPr>
        <p:txBody>
          <a:bodyPr/>
          <a:lstStyle>
            <a:lvl1pPr defTabSz="1369804">
              <a:defRPr sz="4740" spc="-94"/>
            </a:lvl1pPr>
          </a:lstStyle>
          <a:p>
            <a:r>
              <a:t>Automated Refactorings in VSC</a:t>
            </a:r>
          </a:p>
        </p:txBody>
      </p:sp>
      <p:sp>
        <p:nvSpPr>
          <p:cNvPr id="227" name="Slide Subtitle"/>
          <p:cNvSpPr txBox="1">
            <a:spLocks noGrp="1"/>
          </p:cNvSpPr>
          <p:nvPr>
            <p:ph type="body" idx="21"/>
          </p:nvPr>
        </p:nvSpPr>
        <p:spPr>
          <a:prstGeom prst="rect">
            <a:avLst/>
          </a:prstGeom>
        </p:spPr>
        <p:txBody>
          <a:bodyPr>
            <a:normAutofit lnSpcReduction="10000"/>
          </a:bodyPr>
          <a:lstStyle/>
          <a:p>
            <a:endParaRPr/>
          </a:p>
        </p:txBody>
      </p:sp>
      <p:sp>
        <p:nvSpPr>
          <p:cNvPr id="228" name="Slide bullet text"/>
          <p:cNvSpPr txBox="1">
            <a:spLocks noGrp="1"/>
          </p:cNvSpPr>
          <p:nvPr>
            <p:ph type="body" idx="1"/>
          </p:nvPr>
        </p:nvSpPr>
        <p:spPr>
          <a:prstGeom prst="rect">
            <a:avLst/>
          </a:prstGeom>
        </p:spPr>
        <p:txBody>
          <a:bodyPr/>
          <a:lstStyle/>
          <a:p>
            <a:endParaRPr/>
          </a:p>
        </p:txBody>
      </p:sp>
      <p:pic>
        <p:nvPicPr>
          <p:cNvPr id="229" name="Image" descr="Image"/>
          <p:cNvPicPr>
            <a:picLocks noChangeAspect="1"/>
          </p:cNvPicPr>
          <p:nvPr/>
        </p:nvPicPr>
        <p:blipFill>
          <a:blip r:embed="rId2"/>
          <a:stretch>
            <a:fillRect/>
          </a:stretch>
        </p:blipFill>
        <p:spPr>
          <a:xfrm>
            <a:off x="3670300" y="3238500"/>
            <a:ext cx="5664200" cy="4635500"/>
          </a:xfrm>
          <a:prstGeom prst="rect">
            <a:avLst/>
          </a:prstGeom>
          <a:ln w="3175">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factoring Risks"/>
          <p:cNvSpPr txBox="1">
            <a:spLocks noGrp="1"/>
          </p:cNvSpPr>
          <p:nvPr>
            <p:ph type="title"/>
          </p:nvPr>
        </p:nvSpPr>
        <p:spPr>
          <a:prstGeom prst="rect">
            <a:avLst/>
          </a:prstGeom>
        </p:spPr>
        <p:txBody>
          <a:bodyPr/>
          <a:lstStyle>
            <a:lvl1pPr defTabSz="1369804">
              <a:defRPr sz="4740" spc="-94"/>
            </a:lvl1pPr>
          </a:lstStyle>
          <a:p>
            <a:r>
              <a:t>Refactoring Risks</a:t>
            </a:r>
          </a:p>
        </p:txBody>
      </p:sp>
      <p:sp>
        <p:nvSpPr>
          <p:cNvPr id="232" name="Slide Subtitle"/>
          <p:cNvSpPr txBox="1">
            <a:spLocks noGrp="1"/>
          </p:cNvSpPr>
          <p:nvPr>
            <p:ph type="body" idx="21"/>
          </p:nvPr>
        </p:nvSpPr>
        <p:spPr>
          <a:prstGeom prst="rect">
            <a:avLst/>
          </a:prstGeom>
        </p:spPr>
        <p:txBody>
          <a:bodyPr>
            <a:normAutofit lnSpcReduction="10000"/>
          </a:bodyPr>
          <a:lstStyle/>
          <a:p>
            <a:endParaRPr/>
          </a:p>
        </p:txBody>
      </p:sp>
      <p:sp>
        <p:nvSpPr>
          <p:cNvPr id="233" name="Developer time is valuable: is this the best use of time today?…"/>
          <p:cNvSpPr txBox="1">
            <a:spLocks noGrp="1"/>
          </p:cNvSpPr>
          <p:nvPr>
            <p:ph type="body" idx="1"/>
          </p:nvPr>
        </p:nvSpPr>
        <p:spPr>
          <a:prstGeom prst="rect">
            <a:avLst/>
          </a:prstGeom>
        </p:spPr>
        <p:txBody>
          <a:bodyPr/>
          <a:lstStyle/>
          <a:p>
            <a:r>
              <a:rPr dirty="0"/>
              <a:t>Developer time is valuable: is this the best use of time </a:t>
            </a:r>
            <a:r>
              <a:rPr i="1" dirty="0"/>
              <a:t>today</a:t>
            </a:r>
            <a:r>
              <a:rPr dirty="0"/>
              <a:t>?</a:t>
            </a:r>
          </a:p>
          <a:p>
            <a:r>
              <a:rPr dirty="0"/>
              <a:t>Despite best intentions, may not be safe</a:t>
            </a:r>
          </a:p>
          <a:p>
            <a:r>
              <a:rPr dirty="0"/>
              <a:t>Potential for version control conflicts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factoring Risks"/>
          <p:cNvSpPr txBox="1">
            <a:spLocks noGrp="1"/>
          </p:cNvSpPr>
          <p:nvPr>
            <p:ph type="title"/>
          </p:nvPr>
        </p:nvSpPr>
        <p:spPr>
          <a:xfrm>
            <a:off x="643466" y="1186771"/>
            <a:ext cx="11717868" cy="1372516"/>
          </a:xfrm>
          <a:prstGeom prst="rect">
            <a:avLst/>
          </a:prstGeom>
        </p:spPr>
        <p:txBody>
          <a:bodyPr>
            <a:normAutofit/>
          </a:bodyPr>
          <a:lstStyle>
            <a:lvl1pPr defTabSz="1369804">
              <a:defRPr sz="4740" spc="-94"/>
            </a:lvl1pPr>
          </a:lstStyle>
          <a:p>
            <a:r>
              <a:rPr lang="en-US" sz="4400" dirty="0"/>
              <a:t>Technical Debt is Sum of Internal Problems in Project Codebase</a:t>
            </a:r>
            <a:endParaRPr sz="4400" dirty="0"/>
          </a:p>
        </p:txBody>
      </p:sp>
      <p:sp>
        <p:nvSpPr>
          <p:cNvPr id="233" name="Developer time is valuable: is this the best use of time today?…"/>
          <p:cNvSpPr txBox="1">
            <a:spLocks noGrp="1"/>
          </p:cNvSpPr>
          <p:nvPr>
            <p:ph type="body" idx="1"/>
          </p:nvPr>
        </p:nvSpPr>
        <p:spPr>
          <a:xfrm>
            <a:off x="643466" y="3485069"/>
            <a:ext cx="6000191" cy="4403207"/>
          </a:xfrm>
          <a:prstGeom prst="rect">
            <a:avLst/>
          </a:prstGeom>
        </p:spPr>
        <p:txBody>
          <a:bodyPr>
            <a:normAutofit fontScale="92500" lnSpcReduction="20000"/>
          </a:bodyPr>
          <a:lstStyle/>
          <a:p>
            <a:pPr>
              <a:spcBef>
                <a:spcPts val="1200"/>
              </a:spcBef>
            </a:pPr>
            <a:r>
              <a:rPr lang="en-US" dirty="0"/>
              <a:t>Internal because they don’t show as user-visible failures.</a:t>
            </a:r>
          </a:p>
          <a:p>
            <a:pPr>
              <a:spcBef>
                <a:spcPts val="1200"/>
              </a:spcBef>
            </a:pPr>
            <a:r>
              <a:rPr lang="en-US" dirty="0"/>
              <a:t>Examples:</a:t>
            </a:r>
          </a:p>
          <a:p>
            <a:pPr>
              <a:spcBef>
                <a:spcPts val="1200"/>
              </a:spcBef>
            </a:pPr>
            <a:r>
              <a:rPr lang="en-US" dirty="0"/>
              <a:t>Code Smells;</a:t>
            </a:r>
          </a:p>
          <a:p>
            <a:pPr>
              <a:spcBef>
                <a:spcPts val="1200"/>
              </a:spcBef>
            </a:pPr>
            <a:r>
              <a:rPr lang="en-US" dirty="0"/>
              <a:t>Missing tests;</a:t>
            </a:r>
          </a:p>
          <a:p>
            <a:pPr>
              <a:spcBef>
                <a:spcPts val="1200"/>
              </a:spcBef>
            </a:pPr>
            <a:r>
              <a:rPr lang="en-US" dirty="0"/>
              <a:t>Missing documentation;</a:t>
            </a:r>
          </a:p>
          <a:p>
            <a:pPr>
              <a:spcBef>
                <a:spcPts val="1200"/>
              </a:spcBef>
            </a:pPr>
            <a:r>
              <a:rPr lang="en-US" dirty="0"/>
              <a:t>Dependency on old versions of third-party systems;</a:t>
            </a:r>
          </a:p>
          <a:p>
            <a:pPr>
              <a:spcBef>
                <a:spcPts val="1200"/>
              </a:spcBef>
            </a:pPr>
            <a:r>
              <a:rPr lang="en-US" dirty="0"/>
              <a:t>Inefficient and/or non-scalable algorithms.</a:t>
            </a:r>
          </a:p>
        </p:txBody>
      </p:sp>
      <p:pic>
        <p:nvPicPr>
          <p:cNvPr id="5" name="Picture 2">
            <a:extLst>
              <a:ext uri="{FF2B5EF4-FFF2-40B4-BE49-F238E27FC236}">
                <a16:creationId xmlns:a16="http://schemas.microsoft.com/office/drawing/2014/main" id="{C5463A71-BD19-47DF-BB76-7B071984D18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43657" y="3485069"/>
            <a:ext cx="5492813" cy="4641427"/>
          </a:xfrm>
          <a:prstGeom prst="rect">
            <a:avLst/>
          </a:prstGeom>
          <a:solidFill>
            <a:srgbClr val="FFFFFF"/>
          </a:solidFill>
        </p:spPr>
      </p:pic>
      <p:sp>
        <p:nvSpPr>
          <p:cNvPr id="6" name="Rectangle 5">
            <a:extLst>
              <a:ext uri="{FF2B5EF4-FFF2-40B4-BE49-F238E27FC236}">
                <a16:creationId xmlns:a16="http://schemas.microsoft.com/office/drawing/2014/main" id="{19D304F5-4208-4AA8-93DD-B2D540FD594F}"/>
              </a:ext>
            </a:extLst>
          </p:cNvPr>
          <p:cNvSpPr/>
          <p:nvPr/>
        </p:nvSpPr>
        <p:spPr>
          <a:xfrm>
            <a:off x="3500438" y="8080542"/>
            <a:ext cx="2511814" cy="486287"/>
          </a:xfrm>
          <a:prstGeom prst="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defTabSz="975390" hangingPunct="1"/>
            <a:r>
              <a:rPr lang="en-US" sz="2560" b="1" kern="1200" dirty="0">
                <a:solidFill>
                  <a:prstClr val="black"/>
                </a:solidFill>
                <a:latin typeface="Ink Free" panose="03080402000500000000" pitchFamily="66" charset="0"/>
              </a:rPr>
              <a:t>Not just code!</a:t>
            </a:r>
          </a:p>
        </p:txBody>
      </p:sp>
    </p:spTree>
    <p:extLst>
      <p:ext uri="{BB962C8B-B14F-4D97-AF65-F5344CB8AC3E}">
        <p14:creationId xmlns:p14="http://schemas.microsoft.com/office/powerpoint/2010/main" val="21380629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C512E1-5791-8D4A-9A19-52307D947EB2}"/>
              </a:ext>
            </a:extLst>
          </p:cNvPr>
          <p:cNvSpPr>
            <a:spLocks noGrp="1"/>
          </p:cNvSpPr>
          <p:nvPr>
            <p:ph type="body" idx="1"/>
          </p:nvPr>
        </p:nvSpPr>
        <p:spPr/>
        <p:txBody>
          <a:bodyPr/>
          <a:lstStyle/>
          <a:p>
            <a:r>
              <a:rPr lang="en-US" dirty="0"/>
              <a:t>Example of Debt</a:t>
            </a:r>
          </a:p>
        </p:txBody>
      </p:sp>
      <p:sp>
        <p:nvSpPr>
          <p:cNvPr id="4" name="Content Placeholder 3">
            <a:extLst>
              <a:ext uri="{FF2B5EF4-FFF2-40B4-BE49-F238E27FC236}">
                <a16:creationId xmlns:a16="http://schemas.microsoft.com/office/drawing/2014/main" id="{98BAAF5E-8F30-8442-874E-789AA4AF334D}"/>
              </a:ext>
            </a:extLst>
          </p:cNvPr>
          <p:cNvSpPr>
            <a:spLocks noGrp="1"/>
          </p:cNvSpPr>
          <p:nvPr>
            <p:ph sz="half" idx="2"/>
          </p:nvPr>
        </p:nvSpPr>
        <p:spPr/>
        <p:txBody>
          <a:bodyPr/>
          <a:lstStyle/>
          <a:p>
            <a:pPr fontAlgn="base"/>
            <a:r>
              <a:rPr lang="en-US" dirty="0"/>
              <a:t>Code Smells;</a:t>
            </a:r>
          </a:p>
          <a:p>
            <a:pPr fontAlgn="base"/>
            <a:r>
              <a:rPr lang="en-US" dirty="0"/>
              <a:t>Missing tests;</a:t>
            </a:r>
          </a:p>
          <a:p>
            <a:pPr fontAlgn="base"/>
            <a:r>
              <a:rPr lang="en-US" dirty="0"/>
              <a:t>Missing documentation;</a:t>
            </a:r>
          </a:p>
          <a:p>
            <a:pPr fontAlgn="base"/>
            <a:r>
              <a:rPr lang="en-US" dirty="0"/>
              <a:t>Dependency on old versions of third-party systems;</a:t>
            </a:r>
          </a:p>
          <a:p>
            <a:pPr fontAlgn="base"/>
            <a:r>
              <a:rPr lang="en-US" dirty="0"/>
              <a:t>Inefficient and/or non-scalable algorithms.</a:t>
            </a:r>
          </a:p>
        </p:txBody>
      </p:sp>
      <p:sp>
        <p:nvSpPr>
          <p:cNvPr id="5" name="Text Placeholder 4">
            <a:extLst>
              <a:ext uri="{FF2B5EF4-FFF2-40B4-BE49-F238E27FC236}">
                <a16:creationId xmlns:a16="http://schemas.microsoft.com/office/drawing/2014/main" id="{0F1AA0CA-7114-634C-9331-B4187D785255}"/>
              </a:ext>
            </a:extLst>
          </p:cNvPr>
          <p:cNvSpPr>
            <a:spLocks noGrp="1"/>
          </p:cNvSpPr>
          <p:nvPr>
            <p:ph type="body" sz="quarter" idx="3"/>
          </p:nvPr>
        </p:nvSpPr>
        <p:spPr/>
        <p:txBody>
          <a:bodyPr/>
          <a:lstStyle/>
          <a:p>
            <a:r>
              <a:rPr lang="en-US" dirty="0"/>
              <a:t>Example of Cost</a:t>
            </a:r>
          </a:p>
        </p:txBody>
      </p:sp>
      <p:sp>
        <p:nvSpPr>
          <p:cNvPr id="6" name="Content Placeholder 5">
            <a:extLst>
              <a:ext uri="{FF2B5EF4-FFF2-40B4-BE49-F238E27FC236}">
                <a16:creationId xmlns:a16="http://schemas.microsoft.com/office/drawing/2014/main" id="{25635C79-9951-C745-BD63-FB5DE97110FB}"/>
              </a:ext>
            </a:extLst>
          </p:cNvPr>
          <p:cNvSpPr>
            <a:spLocks noGrp="1"/>
          </p:cNvSpPr>
          <p:nvPr>
            <p:ph sz="quarter" idx="4"/>
          </p:nvPr>
        </p:nvSpPr>
        <p:spPr/>
        <p:txBody>
          <a:bodyPr/>
          <a:lstStyle/>
          <a:p>
            <a:r>
              <a:rPr lang="en-US" dirty="0"/>
              <a:t>“Smelly” code is less flexible;</a:t>
            </a:r>
          </a:p>
          <a:p>
            <a:r>
              <a:rPr lang="en-US" dirty="0"/>
              <a:t>Need to revert breaking change;</a:t>
            </a:r>
          </a:p>
          <a:p>
            <a:r>
              <a:rPr lang="en-US" dirty="0"/>
              <a:t>Can’t figure out how to use;</a:t>
            </a:r>
          </a:p>
          <a:p>
            <a:r>
              <a:rPr lang="en-US" dirty="0"/>
              <a:t>May have take over maintenance of old system;</a:t>
            </a:r>
          </a:p>
          <a:p>
            <a:r>
              <a:rPr lang="en-US" dirty="0"/>
              <a:t>Lose potential customers.</a:t>
            </a:r>
          </a:p>
        </p:txBody>
      </p:sp>
      <p:sp>
        <p:nvSpPr>
          <p:cNvPr id="7" name="Slide Number Placeholder 6">
            <a:extLst>
              <a:ext uri="{FF2B5EF4-FFF2-40B4-BE49-F238E27FC236}">
                <a16:creationId xmlns:a16="http://schemas.microsoft.com/office/drawing/2014/main" id="{3A24126E-ECF4-9C45-9CEB-B4B2602C4F4C}"/>
              </a:ext>
            </a:extLst>
          </p:cNvPr>
          <p:cNvSpPr>
            <a:spLocks noGrp="1"/>
          </p:cNvSpPr>
          <p:nvPr>
            <p:ph type="sldNum" sz="quarter" idx="12"/>
          </p:nvPr>
        </p:nvSpPr>
        <p:spPr/>
        <p:txBody>
          <a:bodyPr/>
          <a:lstStyle/>
          <a:p>
            <a:pPr defTabSz="975390" hangingPunct="1"/>
            <a:fld id="{20F37917-FD3A-4669-9018-DA04BCDD3D75}" type="slidenum">
              <a:rPr lang="en-US" kern="1200">
                <a:solidFill>
                  <a:prstClr val="black">
                    <a:tint val="75000"/>
                  </a:prstClr>
                </a:solidFill>
                <a:latin typeface="Calibri" panose="020F0502020204030204"/>
              </a:rPr>
              <a:pPr defTabSz="975390" hangingPunct="1"/>
              <a:t>17</a:t>
            </a:fld>
            <a:endParaRPr lang="en-US" kern="1200">
              <a:solidFill>
                <a:prstClr val="black">
                  <a:tint val="75000"/>
                </a:prstClr>
              </a:solidFill>
              <a:latin typeface="Calibri" panose="020F0502020204030204"/>
            </a:endParaRPr>
          </a:p>
        </p:txBody>
      </p:sp>
      <p:sp>
        <p:nvSpPr>
          <p:cNvPr id="10" name="Refactoring Risks">
            <a:extLst>
              <a:ext uri="{FF2B5EF4-FFF2-40B4-BE49-F238E27FC236}">
                <a16:creationId xmlns:a16="http://schemas.microsoft.com/office/drawing/2014/main" id="{B6FF4BB0-B9E2-45E7-9305-04B47431732A}"/>
              </a:ext>
            </a:extLst>
          </p:cNvPr>
          <p:cNvSpPr txBox="1">
            <a:spLocks/>
          </p:cNvSpPr>
          <p:nvPr/>
        </p:nvSpPr>
        <p:spPr>
          <a:xfrm>
            <a:off x="643466" y="950524"/>
            <a:ext cx="11717868" cy="160876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chor="t">
            <a:noAutofit/>
          </a:bodyPr>
          <a:lstStyle>
            <a:lvl1pPr marL="0" marR="0" indent="0" algn="l" defTabSz="1369804" rtl="0" latinLnBrk="0">
              <a:lnSpc>
                <a:spcPct val="80000"/>
              </a:lnSpc>
              <a:spcBef>
                <a:spcPts val="0"/>
              </a:spcBef>
              <a:spcAft>
                <a:spcPts val="0"/>
              </a:spcAft>
              <a:buClrTx/>
              <a:buSzTx/>
              <a:buFontTx/>
              <a:buNone/>
              <a:tabLst/>
              <a:defRPr sz="4740" b="1" i="0" u="none" strike="noStrike" cap="none" spc="-9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a:lstStyle>
          <a:p>
            <a:pPr marL="0" marR="0" lvl="0" indent="0" algn="l" defTabSz="1369804" rtl="0" eaLnBrk="1" fontAlgn="auto" latinLnBrk="0" hangingPunct="1">
              <a:lnSpc>
                <a:spcPct val="100000"/>
              </a:lnSpc>
              <a:spcAft>
                <a:spcPts val="0"/>
              </a:spcAft>
              <a:buClrTx/>
              <a:buSzTx/>
              <a:buFontTx/>
              <a:buNone/>
              <a:tabLst/>
              <a:defRPr/>
            </a:pPr>
            <a:r>
              <a:rPr kumimoji="0" lang="en-US" sz="4400" b="1" i="0" u="none" strike="noStrike" kern="0" cap="none" spc="-94" normalizeH="0" baseline="0" noProof="0" dirty="0">
                <a:ln>
                  <a:noFill/>
                </a:ln>
                <a:solidFill>
                  <a:srgbClr val="000000"/>
                </a:solidFill>
                <a:effectLst/>
                <a:uLnTx/>
                <a:uFillTx/>
                <a:latin typeface="Helvetica Neue"/>
                <a:sym typeface="Helvetica Neue"/>
              </a:rPr>
              <a:t>Technical Debt is Sum of Internal Problems in Project Codebase</a:t>
            </a:r>
          </a:p>
        </p:txBody>
      </p:sp>
    </p:spTree>
    <p:extLst>
      <p:ext uri="{BB962C8B-B14F-4D97-AF65-F5344CB8AC3E}">
        <p14:creationId xmlns:p14="http://schemas.microsoft.com/office/powerpoint/2010/main" val="96225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71245-AE40-4D40-A8C4-0550C3293505}"/>
              </a:ext>
            </a:extLst>
          </p:cNvPr>
          <p:cNvSpPr>
            <a:spLocks noGrp="1"/>
          </p:cNvSpPr>
          <p:nvPr>
            <p:ph idx="1"/>
          </p:nvPr>
        </p:nvSpPr>
        <p:spPr/>
        <p:txBody>
          <a:bodyPr/>
          <a:lstStyle/>
          <a:p>
            <a:r>
              <a:rPr lang="en-US" dirty="0"/>
              <a:t>Prototyping:</a:t>
            </a:r>
          </a:p>
          <a:p>
            <a:pPr lvl="1"/>
            <a:r>
              <a:rPr lang="en-US" dirty="0"/>
              <a:t>If code will be discarded, or drastically rewritten, don’t waste time perfecting it.</a:t>
            </a:r>
          </a:p>
          <a:p>
            <a:r>
              <a:rPr lang="en-US" dirty="0"/>
              <a:t>Getting a product out the door:</a:t>
            </a:r>
          </a:p>
          <a:p>
            <a:pPr lvl="1"/>
            <a:r>
              <a:rPr lang="en-US" dirty="0"/>
              <a:t>Time is often crucial in a competitive environment.</a:t>
            </a:r>
          </a:p>
          <a:p>
            <a:r>
              <a:rPr lang="en-US" dirty="0"/>
              <a:t>Fixing a critical failure:</a:t>
            </a:r>
          </a:p>
          <a:p>
            <a:pPr lvl="1"/>
            <a:r>
              <a:rPr lang="en-US" dirty="0"/>
              <a:t>People are waiting.</a:t>
            </a:r>
          </a:p>
          <a:p>
            <a:r>
              <a:rPr lang="en-US" dirty="0"/>
              <a:t>Maybe a simple algorithm is good enough:</a:t>
            </a:r>
          </a:p>
          <a:p>
            <a:pPr lvl="1"/>
            <a:r>
              <a:rPr lang="en-US" dirty="0"/>
              <a:t>“Premature optimization is the root of all evil”</a:t>
            </a:r>
          </a:p>
          <a:p>
            <a:pPr lvl="2"/>
            <a:r>
              <a:rPr lang="en-US" dirty="0"/>
              <a:t>Tony Hoare, Donald Knuth</a:t>
            </a:r>
          </a:p>
        </p:txBody>
      </p:sp>
      <p:sp>
        <p:nvSpPr>
          <p:cNvPr id="4" name="Slide Number Placeholder 3">
            <a:extLst>
              <a:ext uri="{FF2B5EF4-FFF2-40B4-BE49-F238E27FC236}">
                <a16:creationId xmlns:a16="http://schemas.microsoft.com/office/drawing/2014/main" id="{BCAEBBCD-B78A-D441-BDA0-8AFFA1A512F4}"/>
              </a:ext>
            </a:extLst>
          </p:cNvPr>
          <p:cNvSpPr>
            <a:spLocks noGrp="1"/>
          </p:cNvSpPr>
          <p:nvPr>
            <p:ph type="sldNum" sz="quarter" idx="12"/>
          </p:nvPr>
        </p:nvSpPr>
        <p:spPr/>
        <p:txBody>
          <a:bodyPr/>
          <a:lstStyle/>
          <a:p>
            <a:pPr defTabSz="975390" hangingPunct="1"/>
            <a:fld id="{20F37917-FD3A-4669-9018-DA04BCDD3D75}" type="slidenum">
              <a:rPr lang="en-US" kern="1200">
                <a:solidFill>
                  <a:prstClr val="black">
                    <a:tint val="75000"/>
                  </a:prstClr>
                </a:solidFill>
                <a:latin typeface="Calibri" panose="020F0502020204030204"/>
              </a:rPr>
              <a:pPr defTabSz="975390" hangingPunct="1"/>
              <a:t>18</a:t>
            </a:fld>
            <a:endParaRPr lang="en-US" kern="1200">
              <a:solidFill>
                <a:prstClr val="black">
                  <a:tint val="75000"/>
                </a:prstClr>
              </a:solidFill>
              <a:latin typeface="Calibri" panose="020F0502020204030204"/>
            </a:endParaRPr>
          </a:p>
        </p:txBody>
      </p:sp>
      <p:sp>
        <p:nvSpPr>
          <p:cNvPr id="5" name="Refactoring Risks">
            <a:extLst>
              <a:ext uri="{FF2B5EF4-FFF2-40B4-BE49-F238E27FC236}">
                <a16:creationId xmlns:a16="http://schemas.microsoft.com/office/drawing/2014/main" id="{0999C5B7-DA95-47DD-B025-F1C6F17BE081}"/>
              </a:ext>
            </a:extLst>
          </p:cNvPr>
          <p:cNvSpPr txBox="1">
            <a:spLocks/>
          </p:cNvSpPr>
          <p:nvPr/>
        </p:nvSpPr>
        <p:spPr>
          <a:xfrm>
            <a:off x="894080" y="1193411"/>
            <a:ext cx="11717868" cy="160876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chor="t">
            <a:noAutofit/>
          </a:bodyPr>
          <a:lstStyle>
            <a:lvl1pPr marL="0" marR="0" indent="0" algn="l" defTabSz="1369804" rtl="0" latinLnBrk="0">
              <a:lnSpc>
                <a:spcPct val="80000"/>
              </a:lnSpc>
              <a:spcBef>
                <a:spcPts val="0"/>
              </a:spcBef>
              <a:spcAft>
                <a:spcPts val="0"/>
              </a:spcAft>
              <a:buClrTx/>
              <a:buSzTx/>
              <a:buFontTx/>
              <a:buNone/>
              <a:tabLst/>
              <a:defRPr sz="4740" b="1" i="0" u="none" strike="noStrike" cap="none" spc="-9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a:lstStyle>
          <a:p>
            <a:pPr marL="0" marR="0" lvl="0" indent="0" algn="l" defTabSz="1369804" rtl="0" eaLnBrk="1" fontAlgn="auto" latinLnBrk="0" hangingPunct="1">
              <a:lnSpc>
                <a:spcPct val="100000"/>
              </a:lnSpc>
              <a:spcAft>
                <a:spcPts val="0"/>
              </a:spcAft>
              <a:buClrTx/>
              <a:buSzTx/>
              <a:buFontTx/>
              <a:buNone/>
              <a:tabLst/>
              <a:defRPr/>
            </a:pPr>
            <a:r>
              <a:rPr kumimoji="0" lang="en-US" sz="4400" b="1" i="0" u="none" strike="noStrike" kern="0" cap="none" spc="-94" normalizeH="0" baseline="0" noProof="0" dirty="0">
                <a:ln>
                  <a:noFill/>
                </a:ln>
                <a:solidFill>
                  <a:srgbClr val="000000"/>
                </a:solidFill>
                <a:effectLst/>
                <a:uLnTx/>
                <a:uFillTx/>
                <a:latin typeface="Helvetica Neue"/>
                <a:sym typeface="Helvetica Neue"/>
              </a:rPr>
              <a:t>Good Reasons to Go Into Technical Debt</a:t>
            </a:r>
          </a:p>
        </p:txBody>
      </p:sp>
    </p:spTree>
    <p:extLst>
      <p:ext uri="{BB962C8B-B14F-4D97-AF65-F5344CB8AC3E}">
        <p14:creationId xmlns:p14="http://schemas.microsoft.com/office/powerpoint/2010/main" val="3569487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793A0A-FC60-5E4E-80A2-AB0645F44C89}"/>
              </a:ext>
            </a:extLst>
          </p:cNvPr>
          <p:cNvSpPr>
            <a:spLocks noGrp="1"/>
          </p:cNvSpPr>
          <p:nvPr>
            <p:ph sz="half" idx="1"/>
          </p:nvPr>
        </p:nvSpPr>
        <p:spPr/>
        <p:txBody>
          <a:bodyPr>
            <a:normAutofit/>
          </a:bodyPr>
          <a:lstStyle/>
          <a:p>
            <a:r>
              <a:rPr lang="en-US" dirty="0"/>
              <a:t>Set aside time to pay off technical debt:</a:t>
            </a:r>
          </a:p>
          <a:p>
            <a:pPr lvl="1"/>
            <a:r>
              <a:rPr lang="en-US" dirty="0"/>
              <a:t>Google has (had?) “20%-time” for tasks such as this.</a:t>
            </a:r>
          </a:p>
          <a:p>
            <a:r>
              <a:rPr lang="en-US" dirty="0"/>
              <a:t>A new initiative can take on some technical debt:</a:t>
            </a:r>
          </a:p>
          <a:p>
            <a:pPr lvl="1"/>
            <a:r>
              <a:rPr lang="en-US" dirty="0"/>
              <a:t>Refactoring at the start of a project.</a:t>
            </a:r>
          </a:p>
          <a:p>
            <a:r>
              <a:rPr lang="en-US" dirty="0"/>
              <a:t>Don’t keep on putting off!</a:t>
            </a:r>
          </a:p>
          <a:p>
            <a:pPr lvl="1"/>
            <a:r>
              <a:rPr lang="en-US" dirty="0"/>
              <a:t>When a crisis hits, it’s too late;</a:t>
            </a:r>
          </a:p>
          <a:p>
            <a:pPr lvl="1" fontAlgn="base"/>
            <a:r>
              <a:rPr lang="en-US" dirty="0"/>
              <a:t>Hasty fixes to unmaintainable code multiplies problems;</a:t>
            </a:r>
          </a:p>
          <a:p>
            <a:pPr lvl="1" fontAlgn="base"/>
            <a:r>
              <a:rPr lang="en-US" dirty="0"/>
              <a:t>Eventually mounting technical debt can bury the team.</a:t>
            </a:r>
          </a:p>
          <a:p>
            <a:pPr lvl="1"/>
            <a:endParaRPr lang="en-US" dirty="0"/>
          </a:p>
          <a:p>
            <a:pPr lvl="1"/>
            <a:endParaRPr lang="en-US" dirty="0"/>
          </a:p>
        </p:txBody>
      </p:sp>
      <p:sp>
        <p:nvSpPr>
          <p:cNvPr id="5" name="Content Placeholder 4">
            <a:extLst>
              <a:ext uri="{FF2B5EF4-FFF2-40B4-BE49-F238E27FC236}">
                <a16:creationId xmlns:a16="http://schemas.microsoft.com/office/drawing/2014/main" id="{D6E26061-70E3-774E-89C2-35D13AF36CF7}"/>
              </a:ext>
            </a:extLst>
          </p:cNvPr>
          <p:cNvSpPr>
            <a:spLocks noGrp="1"/>
          </p:cNvSpPr>
          <p:nvPr>
            <p:ph sz="half" idx="2"/>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9FBCB78-749F-6A47-83F2-7889052430D0}"/>
              </a:ext>
            </a:extLst>
          </p:cNvPr>
          <p:cNvSpPr>
            <a:spLocks noGrp="1"/>
          </p:cNvSpPr>
          <p:nvPr>
            <p:ph type="sldNum" sz="quarter" idx="12"/>
          </p:nvPr>
        </p:nvSpPr>
        <p:spPr/>
        <p:txBody>
          <a:bodyPr/>
          <a:lstStyle/>
          <a:p>
            <a:pPr defTabSz="975390" hangingPunct="1"/>
            <a:fld id="{20F37917-FD3A-4669-9018-DA04BCDD3D75}" type="slidenum">
              <a:rPr lang="en-US" kern="1200">
                <a:solidFill>
                  <a:prstClr val="black">
                    <a:tint val="75000"/>
                  </a:prstClr>
                </a:solidFill>
                <a:latin typeface="Calibri" panose="020F0502020204030204"/>
              </a:rPr>
              <a:pPr defTabSz="975390" hangingPunct="1"/>
              <a:t>19</a:t>
            </a:fld>
            <a:endParaRPr lang="en-US" kern="1200">
              <a:solidFill>
                <a:prstClr val="black">
                  <a:tint val="75000"/>
                </a:prstClr>
              </a:solidFill>
              <a:latin typeface="Calibri" panose="020F0502020204030204"/>
            </a:endParaRPr>
          </a:p>
        </p:txBody>
      </p:sp>
      <p:grpSp>
        <p:nvGrpSpPr>
          <p:cNvPr id="12" name="Group 11">
            <a:extLst>
              <a:ext uri="{FF2B5EF4-FFF2-40B4-BE49-F238E27FC236}">
                <a16:creationId xmlns:a16="http://schemas.microsoft.com/office/drawing/2014/main" id="{A8E0E2F8-E169-BD42-A76A-A698DFB85F02}"/>
              </a:ext>
              <a:ext uri="{C183D7F6-B498-43B3-948B-1728B52AA6E4}">
                <adec:decorative xmlns:adec="http://schemas.microsoft.com/office/drawing/2017/decorative" val="1"/>
              </a:ext>
            </a:extLst>
          </p:cNvPr>
          <p:cNvGrpSpPr/>
          <p:nvPr/>
        </p:nvGrpSpPr>
        <p:grpSpPr>
          <a:xfrm>
            <a:off x="7268005" y="3697582"/>
            <a:ext cx="2967475" cy="3594021"/>
            <a:chOff x="6813755" y="2323482"/>
            <a:chExt cx="2782008" cy="3369395"/>
          </a:xfrm>
        </p:grpSpPr>
        <p:sp>
          <p:nvSpPr>
            <p:cNvPr id="6" name="Triangle 5">
              <a:extLst>
                <a:ext uri="{FF2B5EF4-FFF2-40B4-BE49-F238E27FC236}">
                  <a16:creationId xmlns:a16="http://schemas.microsoft.com/office/drawing/2014/main" id="{46C9E648-90DE-7340-B04A-41A1EFCF32C7}"/>
                </a:ext>
              </a:extLst>
            </p:cNvPr>
            <p:cNvSpPr/>
            <p:nvPr/>
          </p:nvSpPr>
          <p:spPr>
            <a:xfrm>
              <a:off x="6813755" y="5029200"/>
              <a:ext cx="1796845" cy="66367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7" name="Rounded Rectangle 6">
              <a:extLst>
                <a:ext uri="{FF2B5EF4-FFF2-40B4-BE49-F238E27FC236}">
                  <a16:creationId xmlns:a16="http://schemas.microsoft.com/office/drawing/2014/main" id="{42B2F8A3-8342-6943-BA81-9EF408CA90F3}"/>
                </a:ext>
              </a:extLst>
            </p:cNvPr>
            <p:cNvSpPr/>
            <p:nvPr/>
          </p:nvSpPr>
          <p:spPr>
            <a:xfrm rot="1735072">
              <a:off x="8269802" y="4443517"/>
              <a:ext cx="934819" cy="1091381"/>
            </a:xfrm>
            <a:prstGeom prst="roundRect">
              <a:avLst/>
            </a:prstGeom>
            <a:solidFill>
              <a:schemeClr val="accent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8" name="Chord 7">
              <a:extLst>
                <a:ext uri="{FF2B5EF4-FFF2-40B4-BE49-F238E27FC236}">
                  <a16:creationId xmlns:a16="http://schemas.microsoft.com/office/drawing/2014/main" id="{F415538E-AA14-E94E-B65A-43DF58A9544B}"/>
                </a:ext>
              </a:extLst>
            </p:cNvPr>
            <p:cNvSpPr/>
            <p:nvPr/>
          </p:nvSpPr>
          <p:spPr>
            <a:xfrm rot="19194776">
              <a:off x="7315844" y="4110037"/>
              <a:ext cx="1149631" cy="870155"/>
            </a:xfrm>
            <a:prstGeom prst="chord">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9" name="Rectangle 8">
              <a:extLst>
                <a:ext uri="{FF2B5EF4-FFF2-40B4-BE49-F238E27FC236}">
                  <a16:creationId xmlns:a16="http://schemas.microsoft.com/office/drawing/2014/main" id="{1645062D-1ACC-8042-BA71-4DBB712268C0}"/>
                </a:ext>
              </a:extLst>
            </p:cNvPr>
            <p:cNvSpPr/>
            <p:nvPr/>
          </p:nvSpPr>
          <p:spPr>
            <a:xfrm rot="547570">
              <a:off x="6841495" y="3734403"/>
              <a:ext cx="2593795" cy="5568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10" name="Plaque 9">
              <a:extLst>
                <a:ext uri="{FF2B5EF4-FFF2-40B4-BE49-F238E27FC236}">
                  <a16:creationId xmlns:a16="http://schemas.microsoft.com/office/drawing/2014/main" id="{47754DCA-63BB-A44D-8178-F09F603A5F00}"/>
                </a:ext>
              </a:extLst>
            </p:cNvPr>
            <p:cNvSpPr/>
            <p:nvPr/>
          </p:nvSpPr>
          <p:spPr>
            <a:xfrm rot="507010">
              <a:off x="8375159" y="2792401"/>
              <a:ext cx="1166352" cy="1064112"/>
            </a:xfrm>
            <a:prstGeom prst="plaqu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11" name="Oval 10">
              <a:extLst>
                <a:ext uri="{FF2B5EF4-FFF2-40B4-BE49-F238E27FC236}">
                  <a16:creationId xmlns:a16="http://schemas.microsoft.com/office/drawing/2014/main" id="{7C4D0FF9-026C-4045-ABE9-931E135AEE3A}"/>
                </a:ext>
              </a:extLst>
            </p:cNvPr>
            <p:cNvSpPr/>
            <p:nvPr/>
          </p:nvSpPr>
          <p:spPr>
            <a:xfrm>
              <a:off x="9048132" y="2323482"/>
              <a:ext cx="547631" cy="521729"/>
            </a:xfrm>
            <a:prstGeom prst="ellipse">
              <a:avLst/>
            </a:prstGeom>
            <a:solidFill>
              <a:schemeClr val="accent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grpSp>
      <p:pic>
        <p:nvPicPr>
          <p:cNvPr id="2050" name="Picture 2">
            <a:extLst>
              <a:ext uri="{FF2B5EF4-FFF2-40B4-BE49-F238E27FC236}">
                <a16:creationId xmlns:a16="http://schemas.microsoft.com/office/drawing/2014/main" id="{3EBB489A-47FD-0043-809B-C7C336C23CE9}"/>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3431" y="5516722"/>
            <a:ext cx="1625600" cy="17339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71B1A49-EBCD-D945-AB7C-56D22B903D0E}"/>
              </a:ext>
            </a:extLst>
          </p:cNvPr>
          <p:cNvSpPr txBox="1"/>
          <p:nvPr/>
        </p:nvSpPr>
        <p:spPr>
          <a:xfrm>
            <a:off x="11704320" y="2178829"/>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7536" tIns="48768" rIns="97536" bIns="48768" numCol="1" spcCol="0" rtlCol="0" fromWordArt="0" anchor="ctr" anchorCtr="0" forceAA="0" compatLnSpc="1">
            <a:prstTxWarp prst="textNoShape">
              <a:avLst/>
            </a:prstTxWarp>
            <a:noAutofit/>
          </a:bodyPr>
          <a:lstStyle/>
          <a:p>
            <a:pPr algn="l" defTabSz="975390" hangingPunct="1"/>
            <a:endParaRPr lang="en-US" sz="1920" kern="1200" dirty="0">
              <a:solidFill>
                <a:prstClr val="black"/>
              </a:solidFill>
              <a:latin typeface="Calibri" panose="020F0502020204030204"/>
            </a:endParaRPr>
          </a:p>
        </p:txBody>
      </p:sp>
      <p:sp>
        <p:nvSpPr>
          <p:cNvPr id="19" name="Refactoring Risks">
            <a:extLst>
              <a:ext uri="{FF2B5EF4-FFF2-40B4-BE49-F238E27FC236}">
                <a16:creationId xmlns:a16="http://schemas.microsoft.com/office/drawing/2014/main" id="{9CC67859-C497-4F28-80CD-D2DBEA924C30}"/>
              </a:ext>
            </a:extLst>
          </p:cNvPr>
          <p:cNvSpPr txBox="1">
            <a:spLocks/>
          </p:cNvSpPr>
          <p:nvPr/>
        </p:nvSpPr>
        <p:spPr>
          <a:xfrm>
            <a:off x="894080" y="1444155"/>
            <a:ext cx="11717868" cy="160876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chor="t">
            <a:noAutofit/>
          </a:bodyPr>
          <a:lstStyle>
            <a:lvl1pPr marL="0" marR="0" indent="0" algn="l" defTabSz="1369804" rtl="0" latinLnBrk="0">
              <a:lnSpc>
                <a:spcPct val="80000"/>
              </a:lnSpc>
              <a:spcBef>
                <a:spcPts val="0"/>
              </a:spcBef>
              <a:spcAft>
                <a:spcPts val="0"/>
              </a:spcAft>
              <a:buClrTx/>
              <a:buSzTx/>
              <a:buFontTx/>
              <a:buNone/>
              <a:tabLst/>
              <a:defRPr sz="4740" b="1" i="0" u="none" strike="noStrike" cap="none" spc="-9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a:lstStyle>
          <a:p>
            <a:pPr marL="0" marR="0" lvl="0" indent="0" algn="l" defTabSz="1369804" rtl="0" eaLnBrk="1" fontAlgn="auto" latinLnBrk="0" hangingPunct="1">
              <a:lnSpc>
                <a:spcPct val="100000"/>
              </a:lnSpc>
              <a:spcAft>
                <a:spcPts val="0"/>
              </a:spcAft>
              <a:buClrTx/>
              <a:buSzTx/>
              <a:buFontTx/>
              <a:buNone/>
              <a:tabLst/>
              <a:defRPr/>
            </a:pPr>
            <a:r>
              <a:rPr kumimoji="0" lang="en-US" sz="4400" b="1" i="0" u="none" strike="noStrike" kern="0" cap="none" spc="-94" normalizeH="0" baseline="0" noProof="0" dirty="0">
                <a:ln>
                  <a:noFill/>
                </a:ln>
                <a:solidFill>
                  <a:srgbClr val="000000"/>
                </a:solidFill>
                <a:effectLst/>
                <a:uLnTx/>
                <a:uFillTx/>
                <a:latin typeface="Helvetica Neue"/>
                <a:sym typeface="Helvetica Neue"/>
              </a:rPr>
              <a:t>Retire Technical Debt at Leisure</a:t>
            </a:r>
          </a:p>
        </p:txBody>
      </p:sp>
    </p:spTree>
    <p:extLst>
      <p:ext uri="{BB962C8B-B14F-4D97-AF65-F5344CB8AC3E}">
        <p14:creationId xmlns:p14="http://schemas.microsoft.com/office/powerpoint/2010/main" val="601710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Learning Goals"/>
          <p:cNvSpPr txBox="1">
            <a:spLocks noGrp="1"/>
          </p:cNvSpPr>
          <p:nvPr>
            <p:ph type="title"/>
          </p:nvPr>
        </p:nvSpPr>
        <p:spPr>
          <a:prstGeom prst="rect">
            <a:avLst/>
          </a:prstGeom>
        </p:spPr>
        <p:txBody>
          <a:bodyPr/>
          <a:lstStyle>
            <a:lvl1pPr defTabSz="1369804">
              <a:defRPr sz="4740" spc="-94"/>
            </a:lvl1pPr>
          </a:lstStyle>
          <a:p>
            <a:r>
              <a:t>Learning Goals</a:t>
            </a:r>
          </a:p>
        </p:txBody>
      </p:sp>
      <p:sp>
        <p:nvSpPr>
          <p:cNvPr id="139" name="By the end of this lesson, you should be able to…"/>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lvl1pPr>
              <a:defRPr>
                <a:solidFill>
                  <a:srgbClr val="005493"/>
                </a:solidFill>
              </a:defRPr>
            </a:lvl1pPr>
          </a:lstStyle>
          <a:p>
            <a:r>
              <a:rPr dirty="0"/>
              <a:t>By the end of this lesson, you should be able to…</a:t>
            </a:r>
          </a:p>
        </p:txBody>
      </p:sp>
      <p:sp>
        <p:nvSpPr>
          <p:cNvPr id="140" name="Apply refactoring techniques to improve code quality…"/>
          <p:cNvSpPr txBox="1">
            <a:spLocks noGrp="1"/>
          </p:cNvSpPr>
          <p:nvPr>
            <p:ph type="body" idx="1"/>
          </p:nvPr>
        </p:nvSpPr>
        <p:spPr>
          <a:xfrm>
            <a:off x="643466" y="3500567"/>
            <a:ext cx="11717868" cy="4403207"/>
          </a:xfrm>
          <a:prstGeom prst="rect">
            <a:avLst/>
          </a:prstGeom>
        </p:spPr>
        <p:txBody>
          <a:bodyPr>
            <a:normAutofit lnSpcReduction="10000"/>
          </a:bodyPr>
          <a:lstStyle/>
          <a:p>
            <a:pPr marL="571500" indent="-571500">
              <a:buFont typeface="Arial" panose="020B0604020202020204" pitchFamily="34" charset="0"/>
              <a:buChar char="•"/>
            </a:pPr>
            <a:r>
              <a:rPr lang="en-US" dirty="0"/>
              <a:t>Describe different kinds of “Refactoring”: restructuring of code to improve structure.</a:t>
            </a:r>
          </a:p>
          <a:p>
            <a:pPr marL="571500" indent="-571500">
              <a:buFont typeface="Arial" panose="020B0604020202020204" pitchFamily="34" charset="0"/>
              <a:buChar char="•"/>
            </a:pPr>
            <a:r>
              <a:rPr lang="en-US" sz="4000" dirty="0"/>
              <a:t>Review some common code “smells” (anti-patterns).</a:t>
            </a:r>
          </a:p>
          <a:p>
            <a:pPr marL="571500" indent="-571500">
              <a:buFont typeface="Arial" panose="020B0604020202020204" pitchFamily="34" charset="0"/>
              <a:buChar char="•"/>
            </a:pPr>
            <a:r>
              <a:rPr lang="en-US" sz="4000" dirty="0">
                <a:solidFill>
                  <a:schemeClr val="tx1">
                    <a:lumMod val="50000"/>
                  </a:schemeClr>
                </a:solidFill>
              </a:rPr>
              <a:t>Identify the “technical debt” metaphor; Indicate when and where technical debt is appropriate to accrue versus retire.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normAutofit/>
          </a:bodyPr>
          <a:lstStyle/>
          <a:p>
            <a:r>
              <a:rPr lang="en-US" sz="4400" b="1" dirty="0">
                <a:solidFill>
                  <a:schemeClr val="tx1"/>
                </a:solidFill>
                <a:latin typeface="Helvetica Neue"/>
                <a:cs typeface="Helvetica" panose="020B0604020202020204" pitchFamily="34" charset="0"/>
              </a:rPr>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94080" y="2133561"/>
            <a:ext cx="11464608" cy="6188570"/>
          </a:xfrm>
        </p:spPr>
        <p:txBody>
          <a:bodyPr>
            <a:normAutofit/>
          </a:bodyPr>
          <a:lstStyle/>
          <a:p>
            <a:r>
              <a:rPr lang="en-US" sz="4000" dirty="0"/>
              <a:t>You should now be able to:</a:t>
            </a:r>
          </a:p>
          <a:p>
            <a:pPr lvl="1" fontAlgn="base"/>
            <a:r>
              <a:rPr lang="en-US" sz="3600" dirty="0"/>
              <a:t>Describe different kinds of “Refactoring”: restructuring of code to improve structure.</a:t>
            </a:r>
          </a:p>
          <a:p>
            <a:pPr lvl="1" fontAlgn="base"/>
            <a:r>
              <a:rPr lang="en-US" sz="3600" dirty="0"/>
              <a:t>Review some common code “smells” (anti-patterns).</a:t>
            </a:r>
          </a:p>
          <a:p>
            <a:pPr lvl="1" fontAlgn="base"/>
            <a:r>
              <a:rPr lang="en-US" sz="3600"/>
              <a:t>Identify the “technical debt” metaphor; Indicate when and where technical debt is appropriate to accrue versus retire.</a:t>
            </a:r>
          </a:p>
          <a:p>
            <a:pPr marL="0" indent="0">
              <a:buNone/>
            </a:pPr>
            <a:endParaRPr lang="en-US" sz="4000"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pPr defTabSz="975390" hangingPunct="1"/>
            <a:fld id="{86CB4B4D-7CA3-9044-876B-883B54F8677D}" type="slidenum">
              <a:rPr lang="en-US" kern="1200">
                <a:solidFill>
                  <a:prstClr val="black">
                    <a:tint val="75000"/>
                  </a:prstClr>
                </a:solidFill>
                <a:latin typeface="Calibri" panose="020F0502020204030204"/>
              </a:rPr>
              <a:pPr defTabSz="975390" hangingPunct="1"/>
              <a:t>20</a:t>
            </a:fld>
            <a:endParaRPr lang="en-US" kern="1200">
              <a:solidFill>
                <a:prstClr val="black">
                  <a:tint val="75000"/>
                </a:prstClr>
              </a:solidFill>
              <a:latin typeface="Calibri" panose="020F0502020204030204"/>
            </a:endParaRPr>
          </a:p>
        </p:txBody>
      </p:sp>
    </p:spTree>
    <p:extLst>
      <p:ext uri="{BB962C8B-B14F-4D97-AF65-F5344CB8AC3E}">
        <p14:creationId xmlns:p14="http://schemas.microsoft.com/office/powerpoint/2010/main" val="26439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factoring"/>
          <p:cNvSpPr txBox="1">
            <a:spLocks noGrp="1"/>
          </p:cNvSpPr>
          <p:nvPr>
            <p:ph type="title"/>
          </p:nvPr>
        </p:nvSpPr>
        <p:spPr>
          <a:prstGeom prst="rect">
            <a:avLst/>
          </a:prstGeom>
        </p:spPr>
        <p:txBody>
          <a:bodyPr/>
          <a:lstStyle>
            <a:lvl1pPr defTabSz="1369804">
              <a:defRPr sz="4740" spc="-94"/>
            </a:lvl1pPr>
          </a:lstStyle>
          <a:p>
            <a:r>
              <a:t>Refactoring</a:t>
            </a:r>
          </a:p>
        </p:txBody>
      </p:sp>
      <p:sp>
        <p:nvSpPr>
          <p:cNvPr id="143" name="Slide Subtitle"/>
          <p:cNvSpPr txBox="1">
            <a:spLocks noGrp="1"/>
          </p:cNvSpPr>
          <p:nvPr>
            <p:ph type="body" idx="21"/>
          </p:nvPr>
        </p:nvSpPr>
        <p:spPr>
          <a:prstGeom prst="rect">
            <a:avLst/>
          </a:prstGeom>
        </p:spPr>
        <p:txBody>
          <a:bodyPr>
            <a:normAutofit lnSpcReduction="10000"/>
          </a:bodyPr>
          <a:lstStyle/>
          <a:p>
            <a:endParaRPr/>
          </a:p>
        </p:txBody>
      </p:sp>
      <p:sp>
        <p:nvSpPr>
          <p:cNvPr id="144" name="refactoring is the process of applying transformations (refactorings) to a program, with the goal of improving its design…"/>
          <p:cNvSpPr txBox="1">
            <a:spLocks noGrp="1"/>
          </p:cNvSpPr>
          <p:nvPr>
            <p:ph type="body" idx="1"/>
          </p:nvPr>
        </p:nvSpPr>
        <p:spPr>
          <a:xfrm>
            <a:off x="643466" y="3485069"/>
            <a:ext cx="11717868" cy="5612436"/>
          </a:xfrm>
          <a:prstGeom prst="rect">
            <a:avLst/>
          </a:prstGeom>
        </p:spPr>
        <p:txBody>
          <a:bodyPr>
            <a:noAutofit/>
          </a:bodyPr>
          <a:lstStyle/>
          <a:p>
            <a:pPr marL="393192" indent="-393192" defTabSz="1491179">
              <a:spcBef>
                <a:spcPts val="800"/>
              </a:spcBef>
              <a:defRPr sz="2494"/>
            </a:pPr>
            <a:r>
              <a:rPr sz="3200" b="1" dirty="0">
                <a:solidFill>
                  <a:srgbClr val="011993"/>
                </a:solidFill>
              </a:rPr>
              <a:t>refactoring</a:t>
            </a:r>
            <a:r>
              <a:rPr sz="3200" dirty="0"/>
              <a:t> is the process of applying transformations (</a:t>
            </a:r>
            <a:r>
              <a:rPr sz="3200" dirty="0" err="1"/>
              <a:t>refactorings</a:t>
            </a:r>
            <a:r>
              <a:rPr sz="3200" dirty="0"/>
              <a:t>) to a program, with the goal of improving its design</a:t>
            </a:r>
          </a:p>
          <a:p>
            <a:pPr marL="393192" indent="-393192" defTabSz="1491179">
              <a:spcBef>
                <a:spcPts val="800"/>
              </a:spcBef>
              <a:defRPr sz="2494"/>
            </a:pPr>
            <a:r>
              <a:rPr sz="3200" dirty="0"/>
              <a:t>goals:</a:t>
            </a:r>
          </a:p>
          <a:p>
            <a:pPr marL="917447" lvl="1" indent="-393192" defTabSz="1491179">
              <a:spcBef>
                <a:spcPts val="800"/>
              </a:spcBef>
              <a:buChar char="-"/>
              <a:defRPr sz="2494"/>
            </a:pPr>
            <a:r>
              <a:rPr sz="3200" dirty="0"/>
              <a:t>keep program readable, understandable, and maintainable</a:t>
            </a:r>
          </a:p>
          <a:p>
            <a:pPr marL="917447" lvl="1" indent="-393192" defTabSz="1491179">
              <a:spcBef>
                <a:spcPts val="800"/>
              </a:spcBef>
              <a:buChar char="-"/>
              <a:defRPr sz="2494"/>
            </a:pPr>
            <a:r>
              <a:rPr sz="3200" dirty="0"/>
              <a:t>by eliminating small problems soon, you can avoid big trouble later</a:t>
            </a:r>
          </a:p>
          <a:p>
            <a:pPr marL="393192" indent="-393192" defTabSz="1491179">
              <a:spcBef>
                <a:spcPts val="800"/>
              </a:spcBef>
              <a:defRPr sz="2494"/>
            </a:pPr>
            <a:r>
              <a:rPr sz="3200" dirty="0"/>
              <a:t>characteristics:</a:t>
            </a:r>
          </a:p>
          <a:p>
            <a:pPr marL="917447" lvl="1" indent="-393192" defTabSz="1491179">
              <a:spcBef>
                <a:spcPts val="800"/>
              </a:spcBef>
              <a:buChar char="-"/>
              <a:defRPr sz="2494"/>
            </a:pPr>
            <a:r>
              <a:rPr sz="3200" b="1" dirty="0">
                <a:solidFill>
                  <a:srgbClr val="011993"/>
                </a:solidFill>
              </a:rPr>
              <a:t>behavior-preserving</a:t>
            </a:r>
            <a:r>
              <a:rPr sz="3200" dirty="0"/>
              <a:t>: make sure the program works after each step</a:t>
            </a:r>
          </a:p>
          <a:p>
            <a:pPr marL="917447" lvl="1" indent="-393192" defTabSz="1491179">
              <a:spcBef>
                <a:spcPts val="800"/>
              </a:spcBef>
              <a:buChar char="-"/>
              <a:defRPr sz="2494" b="1">
                <a:solidFill>
                  <a:srgbClr val="011993"/>
                </a:solidFill>
              </a:defRPr>
            </a:pPr>
            <a:r>
              <a:rPr sz="3200" dirty="0"/>
              <a:t>small steps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History of Refactoring"/>
          <p:cNvSpPr txBox="1">
            <a:spLocks noGrp="1"/>
          </p:cNvSpPr>
          <p:nvPr>
            <p:ph type="title"/>
          </p:nvPr>
        </p:nvSpPr>
        <p:spPr>
          <a:prstGeom prst="rect">
            <a:avLst/>
          </a:prstGeom>
        </p:spPr>
        <p:txBody>
          <a:bodyPr/>
          <a:lstStyle>
            <a:lvl1pPr defTabSz="1369804">
              <a:defRPr sz="4740" spc="-94"/>
            </a:lvl1pPr>
          </a:lstStyle>
          <a:p>
            <a:r>
              <a:t>History of Refactoring</a:t>
            </a:r>
          </a:p>
        </p:txBody>
      </p:sp>
      <p:sp>
        <p:nvSpPr>
          <p:cNvPr id="149" name="Slide Subtitle"/>
          <p:cNvSpPr txBox="1">
            <a:spLocks noGrp="1"/>
          </p:cNvSpPr>
          <p:nvPr>
            <p:ph type="body" idx="21"/>
          </p:nvPr>
        </p:nvSpPr>
        <p:spPr>
          <a:prstGeom prst="rect">
            <a:avLst/>
          </a:prstGeom>
        </p:spPr>
        <p:txBody>
          <a:bodyPr>
            <a:normAutofit lnSpcReduction="10000"/>
          </a:bodyPr>
          <a:lstStyle/>
          <a:p>
            <a:endParaRPr/>
          </a:p>
        </p:txBody>
      </p:sp>
      <p:sp>
        <p:nvSpPr>
          <p:cNvPr id="150" name="refactoring is something good programmers have always done…"/>
          <p:cNvSpPr txBox="1">
            <a:spLocks noGrp="1"/>
          </p:cNvSpPr>
          <p:nvPr>
            <p:ph type="body" idx="1"/>
          </p:nvPr>
        </p:nvSpPr>
        <p:spPr>
          <a:prstGeom prst="rect">
            <a:avLst/>
          </a:prstGeom>
        </p:spPr>
        <p:txBody>
          <a:bodyPr/>
          <a:lstStyle/>
          <a:p>
            <a:pPr marL="406908" indent="-406908" defTabSz="1543197">
              <a:spcBef>
                <a:spcPts val="800"/>
              </a:spcBef>
              <a:defRPr sz="2937"/>
            </a:pPr>
            <a:r>
              <a:t>refactoring is something good programmers have always done</a:t>
            </a:r>
          </a:p>
          <a:p>
            <a:pPr marL="949452" lvl="1" indent="-406908" defTabSz="1543197">
              <a:spcBef>
                <a:spcPts val="800"/>
              </a:spcBef>
              <a:buChar char="-"/>
              <a:defRPr sz="2937"/>
            </a:pPr>
            <a:r>
              <a:t>Opdyke’s PhD thesis (1990): refactoring tools for Smalltalk</a:t>
            </a:r>
          </a:p>
          <a:p>
            <a:pPr marL="949452" lvl="1" indent="-406908" defTabSz="1543197">
              <a:spcBef>
                <a:spcPts val="800"/>
              </a:spcBef>
              <a:buChar char="-"/>
              <a:defRPr sz="2937"/>
            </a:pPr>
            <a:r>
              <a:t>popularized by various agile development methodologies</a:t>
            </a:r>
          </a:p>
          <a:p>
            <a:pPr marL="406908" indent="-406908" defTabSz="1543197">
              <a:spcBef>
                <a:spcPts val="800"/>
              </a:spcBef>
              <a:defRPr sz="2937"/>
            </a:pPr>
            <a:endParaRPr/>
          </a:p>
          <a:p>
            <a:pPr marL="406908" indent="-406908" defTabSz="1543197">
              <a:spcBef>
                <a:spcPts val="800"/>
              </a:spcBef>
              <a:defRPr sz="2937"/>
            </a:pPr>
            <a:endParaRPr/>
          </a:p>
          <a:p>
            <a:pPr marL="406908" indent="-406908" defTabSz="1543197">
              <a:spcBef>
                <a:spcPts val="800"/>
              </a:spcBef>
              <a:defRPr sz="2937"/>
            </a:pPr>
            <a:r>
              <a:t>especially popular in the context of object-oriented languages</a:t>
            </a:r>
          </a:p>
          <a:p>
            <a:pPr marL="949452" lvl="1" indent="-406908" defTabSz="1543197">
              <a:spcBef>
                <a:spcPts val="800"/>
              </a:spcBef>
              <a:buChar char="-"/>
              <a:defRPr sz="2937"/>
            </a:pPr>
            <a:r>
              <a:t>OO features are well-suited to make designs flexible &amp; reusable </a:t>
            </a:r>
          </a:p>
          <a:p>
            <a:pPr marL="949452" lvl="1" indent="-406908" defTabSz="1543197">
              <a:spcBef>
                <a:spcPts val="800"/>
              </a:spcBef>
              <a:buChar char="-"/>
              <a:defRPr sz="2937"/>
            </a:pPr>
            <a:r>
              <a:t>but refactoring is not specific to OO</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factoring"/>
          <p:cNvSpPr txBox="1">
            <a:spLocks noGrp="1"/>
          </p:cNvSpPr>
          <p:nvPr>
            <p:ph type="title"/>
          </p:nvPr>
        </p:nvSpPr>
        <p:spPr>
          <a:prstGeom prst="rect">
            <a:avLst/>
          </a:prstGeom>
        </p:spPr>
        <p:txBody>
          <a:bodyPr/>
          <a:lstStyle>
            <a:lvl1pPr defTabSz="1369804">
              <a:defRPr sz="4740" spc="-94"/>
            </a:lvl1pPr>
          </a:lstStyle>
          <a:p>
            <a:r>
              <a:t>Refactoring</a:t>
            </a:r>
          </a:p>
        </p:txBody>
      </p:sp>
      <p:sp>
        <p:nvSpPr>
          <p:cNvPr id="153" name="Martin Fowler"/>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t>Martin Fowler</a:t>
            </a:r>
          </a:p>
        </p:txBody>
      </p:sp>
      <p:sp>
        <p:nvSpPr>
          <p:cNvPr id="154" name="Slide bullet text"/>
          <p:cNvSpPr txBox="1">
            <a:spLocks noGrp="1"/>
          </p:cNvSpPr>
          <p:nvPr>
            <p:ph type="body" idx="1"/>
          </p:nvPr>
        </p:nvSpPr>
        <p:spPr>
          <a:prstGeom prst="rect">
            <a:avLst/>
          </a:prstGeom>
        </p:spPr>
        <p:txBody>
          <a:bodyPr/>
          <a:lstStyle/>
          <a:p>
            <a:endParaRPr/>
          </a:p>
        </p:txBody>
      </p:sp>
      <p:sp>
        <p:nvSpPr>
          <p:cNvPr id="155" name="“Any fool can write code that a computer can understand. Good programmers write code that humans can understand.”"/>
          <p:cNvSpPr txBox="1"/>
          <p:nvPr/>
        </p:nvSpPr>
        <p:spPr>
          <a:xfrm>
            <a:off x="4992036" y="4594029"/>
            <a:ext cx="7829421" cy="312993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marL="454345" indent="-334151" algn="l">
              <a:lnSpc>
                <a:spcPct val="90000"/>
              </a:lnSpc>
              <a:defRPr sz="4300" spc="-85">
                <a:solidFill>
                  <a:srgbClr val="000000"/>
                </a:solidFill>
                <a:latin typeface="Helvetica Neue Medium"/>
                <a:ea typeface="Helvetica Neue Medium"/>
                <a:cs typeface="Helvetica Neue Medium"/>
                <a:sym typeface="Helvetica Neue Medium"/>
              </a:defRPr>
            </a:lvl1pPr>
          </a:lstStyle>
          <a:p>
            <a:r>
              <a:t>“Any fool can write code that a computer can understand. Good programmers write code that humans can understand.”</a:t>
            </a:r>
          </a:p>
        </p:txBody>
      </p:sp>
      <p:pic>
        <p:nvPicPr>
          <p:cNvPr id="156" name="2560px-Webysther_20150414193208_-_Martin_Fowler.jpg" descr="2560px-Webysther_20150414193208_-_Martin_Fowler.jpg"/>
          <p:cNvPicPr>
            <a:picLocks noChangeAspect="1"/>
          </p:cNvPicPr>
          <p:nvPr/>
        </p:nvPicPr>
        <p:blipFill>
          <a:blip r:embed="rId3"/>
          <a:stretch>
            <a:fillRect/>
          </a:stretch>
        </p:blipFill>
        <p:spPr>
          <a:xfrm>
            <a:off x="114747" y="3321066"/>
            <a:ext cx="4759196" cy="6344975"/>
          </a:xfrm>
          <a:prstGeom prst="rect">
            <a:avLst/>
          </a:prstGeom>
          <a:ln w="3175">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Fowler’s book"/>
          <p:cNvSpPr txBox="1">
            <a:spLocks noGrp="1"/>
          </p:cNvSpPr>
          <p:nvPr>
            <p:ph type="title"/>
          </p:nvPr>
        </p:nvSpPr>
        <p:spPr>
          <a:prstGeom prst="rect">
            <a:avLst/>
          </a:prstGeom>
        </p:spPr>
        <p:txBody>
          <a:bodyPr/>
          <a:lstStyle>
            <a:lvl1pPr defTabSz="1369804">
              <a:defRPr sz="4740" spc="-94"/>
            </a:lvl1pPr>
          </a:lstStyle>
          <a:p>
            <a:r>
              <a:t>Fowler’s book</a:t>
            </a:r>
          </a:p>
        </p:txBody>
      </p:sp>
      <p:sp>
        <p:nvSpPr>
          <p:cNvPr id="161" name="Slide Subtitle"/>
          <p:cNvSpPr txBox="1">
            <a:spLocks noGrp="1"/>
          </p:cNvSpPr>
          <p:nvPr>
            <p:ph type="body" idx="21"/>
          </p:nvPr>
        </p:nvSpPr>
        <p:spPr>
          <a:prstGeom prst="rect">
            <a:avLst/>
          </a:prstGeom>
        </p:spPr>
        <p:txBody>
          <a:bodyPr>
            <a:normAutofit lnSpcReduction="10000"/>
          </a:bodyPr>
          <a:lstStyle/>
          <a:p>
            <a:endParaRPr/>
          </a:p>
        </p:txBody>
      </p:sp>
      <p:sp>
        <p:nvSpPr>
          <p:cNvPr id="162" name="presents a catalogue of refactorings, similar to the catalogue of design patterns in the GoF book…"/>
          <p:cNvSpPr txBox="1">
            <a:spLocks noGrp="1"/>
          </p:cNvSpPr>
          <p:nvPr>
            <p:ph type="body" idx="1"/>
          </p:nvPr>
        </p:nvSpPr>
        <p:spPr>
          <a:prstGeom prst="rect">
            <a:avLst/>
          </a:prstGeom>
        </p:spPr>
        <p:txBody>
          <a:bodyPr/>
          <a:lstStyle/>
          <a:p>
            <a:pPr marL="375665" indent="-375665" defTabSz="1508519">
              <a:spcBef>
                <a:spcPts val="800"/>
              </a:spcBef>
              <a:defRPr sz="2958"/>
            </a:pPr>
            <a:r>
              <a:t>presents a </a:t>
            </a:r>
            <a:r>
              <a:rPr b="1">
                <a:solidFill>
                  <a:srgbClr val="011993"/>
                </a:solidFill>
              </a:rPr>
              <a:t>catalogue of refactorings</a:t>
            </a:r>
            <a:r>
              <a:t>, similar to the catalogue of design patterns in the GoF book</a:t>
            </a:r>
          </a:p>
          <a:p>
            <a:pPr marL="906018" lvl="1" indent="-375665" defTabSz="1508519">
              <a:spcBef>
                <a:spcPts val="800"/>
              </a:spcBef>
              <a:buChar char="-"/>
              <a:defRPr sz="2958"/>
            </a:pPr>
            <a:r>
              <a:t>catalogues “bad smells” - indications that refactoring may be needed</a:t>
            </a:r>
          </a:p>
          <a:p>
            <a:pPr marL="906018" lvl="1" indent="-375665" defTabSz="1508519">
              <a:spcBef>
                <a:spcPts val="800"/>
              </a:spcBef>
              <a:buChar char="-"/>
              <a:defRPr sz="2958"/>
            </a:pPr>
            <a:r>
              <a:t>explains when and how to apply refactorings</a:t>
            </a:r>
          </a:p>
          <a:p>
            <a:pPr marL="375665" indent="-375665" defTabSz="1508519">
              <a:spcBef>
                <a:spcPts val="800"/>
              </a:spcBef>
              <a:defRPr sz="2958"/>
            </a:pPr>
            <a:endParaRPr/>
          </a:p>
          <a:p>
            <a:pPr marL="375665" indent="-375665" defTabSz="1508519">
              <a:spcBef>
                <a:spcPts val="800"/>
              </a:spcBef>
              <a:defRPr sz="2958"/>
            </a:pPr>
            <a:r>
              <a:t>many of Fowler’s refactorings are the inverse of another refactoring</a:t>
            </a:r>
          </a:p>
          <a:p>
            <a:pPr marL="906018" lvl="1" indent="-375665" defTabSz="1508519">
              <a:spcBef>
                <a:spcPts val="800"/>
              </a:spcBef>
              <a:buChar char="-"/>
              <a:defRPr sz="2958"/>
            </a:pPr>
            <a:r>
              <a:t>often there is not a unique “best” solution</a:t>
            </a:r>
          </a:p>
          <a:p>
            <a:pPr marL="906018" lvl="1" indent="-375665" defTabSz="1508519">
              <a:spcBef>
                <a:spcPts val="800"/>
              </a:spcBef>
              <a:buChar char="-"/>
              <a:defRPr sz="2958"/>
            </a:pPr>
            <a:r>
              <a:t>discussion of the tradeoffs</a:t>
            </a:r>
          </a:p>
        </p:txBody>
      </p:sp>
      <p:pic>
        <p:nvPicPr>
          <p:cNvPr id="163" name="Image" descr="Image"/>
          <p:cNvPicPr>
            <a:picLocks noChangeAspect="1"/>
          </p:cNvPicPr>
          <p:nvPr/>
        </p:nvPicPr>
        <p:blipFill>
          <a:blip r:embed="rId3"/>
          <a:stretch>
            <a:fillRect/>
          </a:stretch>
        </p:blipFill>
        <p:spPr>
          <a:xfrm>
            <a:off x="10462766" y="129256"/>
            <a:ext cx="2645938" cy="2645938"/>
          </a:xfrm>
          <a:prstGeom prst="rect">
            <a:avLst/>
          </a:prstGeom>
          <a:ln w="3175">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Why Refactor?"/>
          <p:cNvSpPr txBox="1">
            <a:spLocks noGrp="1"/>
          </p:cNvSpPr>
          <p:nvPr>
            <p:ph type="title"/>
          </p:nvPr>
        </p:nvSpPr>
        <p:spPr>
          <a:prstGeom prst="rect">
            <a:avLst/>
          </a:prstGeom>
        </p:spPr>
        <p:txBody>
          <a:bodyPr/>
          <a:lstStyle>
            <a:lvl1pPr defTabSz="1369804">
              <a:defRPr sz="4740" spc="-94"/>
            </a:lvl1pPr>
          </a:lstStyle>
          <a:p>
            <a:r>
              <a:t>Why Refactor?</a:t>
            </a:r>
          </a:p>
        </p:txBody>
      </p:sp>
      <p:sp>
        <p:nvSpPr>
          <p:cNvPr id="168" name="Slide Subtitle"/>
          <p:cNvSpPr txBox="1">
            <a:spLocks noGrp="1"/>
          </p:cNvSpPr>
          <p:nvPr>
            <p:ph type="body" idx="21"/>
          </p:nvPr>
        </p:nvSpPr>
        <p:spPr>
          <a:prstGeom prst="rect">
            <a:avLst/>
          </a:prstGeom>
        </p:spPr>
        <p:txBody>
          <a:bodyPr>
            <a:normAutofit lnSpcReduction="10000"/>
          </a:bodyPr>
          <a:lstStyle/>
          <a:p>
            <a:endParaRPr/>
          </a:p>
        </p:txBody>
      </p:sp>
      <p:sp>
        <p:nvSpPr>
          <p:cNvPr id="169" name="requirements have changed, and a different design is needed…"/>
          <p:cNvSpPr txBox="1">
            <a:spLocks noGrp="1"/>
          </p:cNvSpPr>
          <p:nvPr>
            <p:ph type="body" idx="1"/>
          </p:nvPr>
        </p:nvSpPr>
        <p:spPr>
          <a:prstGeom prst="rect">
            <a:avLst/>
          </a:prstGeom>
        </p:spPr>
        <p:txBody>
          <a:bodyPr/>
          <a:lstStyle/>
          <a:p>
            <a:pPr marL="457200" indent="-457200">
              <a:spcBef>
                <a:spcPts val="1000"/>
              </a:spcBef>
              <a:defRPr sz="3200"/>
            </a:pPr>
            <a:r>
              <a:rPr>
                <a:solidFill>
                  <a:srgbClr val="011993"/>
                </a:solidFill>
              </a:rPr>
              <a:t>requirements have changed</a:t>
            </a:r>
            <a:r>
              <a:t>, and a different design is needed</a:t>
            </a:r>
          </a:p>
          <a:p>
            <a:pPr marL="457200" indent="-457200">
              <a:spcBef>
                <a:spcPts val="1000"/>
              </a:spcBef>
              <a:defRPr sz="3200"/>
            </a:pPr>
            <a:endParaRPr/>
          </a:p>
          <a:p>
            <a:pPr marL="457200" indent="-457200">
              <a:spcBef>
                <a:spcPts val="1000"/>
              </a:spcBef>
              <a:defRPr sz="3200"/>
            </a:pPr>
            <a:r>
              <a:rPr>
                <a:solidFill>
                  <a:srgbClr val="011993"/>
                </a:solidFill>
              </a:rPr>
              <a:t>design needs to be more flexible</a:t>
            </a:r>
            <a:r>
              <a:t> (so new features can be added)</a:t>
            </a:r>
          </a:p>
          <a:p>
            <a:pPr marL="1123950" lvl="1" indent="-514350">
              <a:spcBef>
                <a:spcPts val="1000"/>
              </a:spcBef>
              <a:buChar char="-"/>
              <a:defRPr sz="3200"/>
            </a:pPr>
            <a:r>
              <a:t>design patterns are often a target for refactoring</a:t>
            </a:r>
          </a:p>
          <a:p>
            <a:pPr marL="457200" indent="-457200">
              <a:spcBef>
                <a:spcPts val="1000"/>
              </a:spcBef>
              <a:defRPr sz="3200"/>
            </a:pPr>
            <a:endParaRPr/>
          </a:p>
          <a:p>
            <a:pPr marL="457200" indent="-457200">
              <a:spcBef>
                <a:spcPts val="1000"/>
              </a:spcBef>
              <a:defRPr sz="3200"/>
            </a:pPr>
            <a:r>
              <a:t>address sloppiness by programmers</a:t>
            </a:r>
          </a:p>
        </p:txBody>
      </p:sp>
      <p:pic>
        <p:nvPicPr>
          <p:cNvPr id="170" name="Image" descr="Image"/>
          <p:cNvPicPr>
            <a:picLocks noChangeAspect="1"/>
          </p:cNvPicPr>
          <p:nvPr/>
        </p:nvPicPr>
        <p:blipFill>
          <a:blip r:embed="rId3"/>
          <a:stretch>
            <a:fillRect/>
          </a:stretch>
        </p:blipFill>
        <p:spPr>
          <a:xfrm>
            <a:off x="7245773" y="-189315"/>
            <a:ext cx="5232401" cy="2286001"/>
          </a:xfrm>
          <a:prstGeom prst="rect">
            <a:avLst/>
          </a:prstGeom>
          <a:ln w="3175">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Example Refactoring"/>
          <p:cNvSpPr txBox="1">
            <a:spLocks noGrp="1"/>
          </p:cNvSpPr>
          <p:nvPr>
            <p:ph type="title"/>
          </p:nvPr>
        </p:nvSpPr>
        <p:spPr>
          <a:prstGeom prst="rect">
            <a:avLst/>
          </a:prstGeom>
        </p:spPr>
        <p:txBody>
          <a:bodyPr/>
          <a:lstStyle>
            <a:lvl1pPr defTabSz="1369804">
              <a:defRPr sz="4740" spc="-94"/>
            </a:lvl1pPr>
          </a:lstStyle>
          <a:p>
            <a:r>
              <a:t>Example Refactoring</a:t>
            </a:r>
          </a:p>
        </p:txBody>
      </p:sp>
      <p:sp>
        <p:nvSpPr>
          <p:cNvPr id="175" name="Consolidating duplicate conditional fragment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t>Consolidating duplicate conditional fragments</a:t>
            </a:r>
          </a:p>
        </p:txBody>
      </p:sp>
      <p:sp>
        <p:nvSpPr>
          <p:cNvPr id="176" name="if (isSpecialDeal()) {…"/>
          <p:cNvSpPr txBox="1"/>
          <p:nvPr/>
        </p:nvSpPr>
        <p:spPr>
          <a:xfrm>
            <a:off x="912505" y="4303606"/>
            <a:ext cx="4639631" cy="30005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p>
            <a:pPr algn="l" defTabSz="325120">
              <a:defRPr sz="2400">
                <a:solidFill>
                  <a:srgbClr val="000000"/>
                </a:solidFill>
                <a:latin typeface="Courier"/>
                <a:ea typeface="Courier"/>
                <a:cs typeface="Courier"/>
                <a:sym typeface="Courier"/>
              </a:defRPr>
            </a:pPr>
            <a:r>
              <a:rPr b="1">
                <a:solidFill>
                  <a:srgbClr val="011480"/>
                </a:solidFill>
              </a:rPr>
              <a:t>if </a:t>
            </a:r>
            <a:r>
              <a:t>(isSpecialDeal()) {</a:t>
            </a:r>
          </a:p>
          <a:p>
            <a:pPr algn="l" defTabSz="325120">
              <a:defRPr sz="2400">
                <a:solidFill>
                  <a:srgbClr val="000000"/>
                </a:solidFill>
                <a:latin typeface="Courier"/>
                <a:ea typeface="Courier"/>
                <a:cs typeface="Courier"/>
                <a:sym typeface="Courier"/>
              </a:defRPr>
            </a:pPr>
            <a:r>
              <a:t>    total = price * </a:t>
            </a:r>
            <a:r>
              <a:rPr>
                <a:solidFill>
                  <a:srgbClr val="0433FF"/>
                </a:solidFill>
              </a:rPr>
              <a:t>0.95</a:t>
            </a:r>
            <a:r>
              <a:t>;</a:t>
            </a:r>
          </a:p>
          <a:p>
            <a:pPr algn="l" defTabSz="325120">
              <a:defRPr sz="2400">
                <a:solidFill>
                  <a:srgbClr val="000000"/>
                </a:solidFill>
                <a:latin typeface="Courier"/>
                <a:ea typeface="Courier"/>
                <a:cs typeface="Courier"/>
                <a:sym typeface="Courier"/>
              </a:defRPr>
            </a:pPr>
            <a:r>
              <a:t>    send()</a:t>
            </a:r>
          </a:p>
          <a:p>
            <a:pPr algn="l" defTabSz="325120">
              <a:defRPr sz="2400" b="1">
                <a:solidFill>
                  <a:srgbClr val="011480"/>
                </a:solidFill>
                <a:latin typeface="Courier"/>
                <a:ea typeface="Courier"/>
                <a:cs typeface="Courier"/>
                <a:sym typeface="Courier"/>
              </a:defRPr>
            </a:pPr>
            <a:r>
              <a:rPr b="0">
                <a:solidFill>
                  <a:srgbClr val="000000"/>
                </a:solidFill>
              </a:rPr>
              <a:t>} </a:t>
            </a:r>
            <a:r>
              <a:t>else </a:t>
            </a:r>
            <a:r>
              <a:rPr b="0">
                <a:solidFill>
                  <a:srgbClr val="000000"/>
                </a:solidFill>
              </a:rPr>
              <a:t>{</a:t>
            </a:r>
          </a:p>
          <a:p>
            <a:pPr algn="l" defTabSz="325120">
              <a:defRPr sz="2400">
                <a:solidFill>
                  <a:srgbClr val="000000"/>
                </a:solidFill>
                <a:latin typeface="Courier"/>
                <a:ea typeface="Courier"/>
                <a:cs typeface="Courier"/>
                <a:sym typeface="Courier"/>
              </a:defRPr>
            </a:pPr>
            <a:r>
              <a:t>    total = price * </a:t>
            </a:r>
            <a:r>
              <a:rPr>
                <a:solidFill>
                  <a:srgbClr val="0433FF"/>
                </a:solidFill>
              </a:rPr>
              <a:t>0.98</a:t>
            </a:r>
            <a:r>
              <a:t>;</a:t>
            </a:r>
          </a:p>
          <a:p>
            <a:pPr algn="l" defTabSz="325120">
              <a:defRPr sz="2400">
                <a:solidFill>
                  <a:srgbClr val="000000"/>
                </a:solidFill>
                <a:latin typeface="Courier"/>
                <a:ea typeface="Courier"/>
                <a:cs typeface="Courier"/>
                <a:sym typeface="Courier"/>
              </a:defRPr>
            </a:pPr>
            <a:r>
              <a:t>    send()</a:t>
            </a:r>
          </a:p>
          <a:p>
            <a:pPr algn="l" defTabSz="325120">
              <a:defRPr sz="2400">
                <a:solidFill>
                  <a:srgbClr val="000000"/>
                </a:solidFill>
                <a:latin typeface="Courier"/>
                <a:ea typeface="Courier"/>
                <a:cs typeface="Courier"/>
                <a:sym typeface="Courier"/>
              </a:defRPr>
            </a:pPr>
            <a:r>
              <a:t>}</a:t>
            </a:r>
          </a:p>
        </p:txBody>
      </p:sp>
      <p:sp>
        <p:nvSpPr>
          <p:cNvPr id="177" name="if (isSpecialDeal()) {…"/>
          <p:cNvSpPr txBox="1"/>
          <p:nvPr/>
        </p:nvSpPr>
        <p:spPr>
          <a:xfrm>
            <a:off x="7364105" y="4392506"/>
            <a:ext cx="4639632" cy="22639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p>
            <a:pPr algn="l" defTabSz="325120">
              <a:defRPr sz="2400">
                <a:solidFill>
                  <a:srgbClr val="000000"/>
                </a:solidFill>
                <a:latin typeface="Courier"/>
                <a:ea typeface="Courier"/>
                <a:cs typeface="Courier"/>
                <a:sym typeface="Courier"/>
              </a:defRPr>
            </a:pPr>
            <a:r>
              <a:rPr b="1">
                <a:solidFill>
                  <a:srgbClr val="011480"/>
                </a:solidFill>
              </a:rPr>
              <a:t>if </a:t>
            </a:r>
            <a:r>
              <a:t>(isSpecialDeal()) {</a:t>
            </a:r>
          </a:p>
          <a:p>
            <a:pPr algn="l" defTabSz="325120">
              <a:defRPr sz="2400">
                <a:solidFill>
                  <a:srgbClr val="000000"/>
                </a:solidFill>
                <a:latin typeface="Courier"/>
                <a:ea typeface="Courier"/>
                <a:cs typeface="Courier"/>
                <a:sym typeface="Courier"/>
              </a:defRPr>
            </a:pPr>
            <a:r>
              <a:t>    total = price * </a:t>
            </a:r>
            <a:r>
              <a:rPr>
                <a:solidFill>
                  <a:srgbClr val="0433FF"/>
                </a:solidFill>
              </a:rPr>
              <a:t>0.95</a:t>
            </a:r>
            <a:r>
              <a:t>;</a:t>
            </a:r>
          </a:p>
          <a:p>
            <a:pPr algn="l" defTabSz="325120">
              <a:defRPr sz="2400" b="1">
                <a:solidFill>
                  <a:srgbClr val="011480"/>
                </a:solidFill>
                <a:latin typeface="Courier"/>
                <a:ea typeface="Courier"/>
                <a:cs typeface="Courier"/>
                <a:sym typeface="Courier"/>
              </a:defRPr>
            </a:pPr>
            <a:r>
              <a:rPr b="0">
                <a:solidFill>
                  <a:srgbClr val="000000"/>
                </a:solidFill>
              </a:rPr>
              <a:t>} </a:t>
            </a:r>
            <a:r>
              <a:t>else </a:t>
            </a:r>
            <a:r>
              <a:rPr b="0">
                <a:solidFill>
                  <a:srgbClr val="000000"/>
                </a:solidFill>
              </a:rPr>
              <a:t>{</a:t>
            </a:r>
          </a:p>
          <a:p>
            <a:pPr algn="l" defTabSz="325120">
              <a:defRPr sz="2400">
                <a:solidFill>
                  <a:srgbClr val="000000"/>
                </a:solidFill>
                <a:latin typeface="Courier"/>
                <a:ea typeface="Courier"/>
                <a:cs typeface="Courier"/>
                <a:sym typeface="Courier"/>
              </a:defRPr>
            </a:pPr>
            <a:r>
              <a:t>    total = price * </a:t>
            </a:r>
            <a:r>
              <a:rPr>
                <a:solidFill>
                  <a:srgbClr val="0433FF"/>
                </a:solidFill>
              </a:rPr>
              <a:t>0.98</a:t>
            </a:r>
            <a:r>
              <a:t>;</a:t>
            </a:r>
          </a:p>
          <a:p>
            <a:pPr algn="l" defTabSz="325120">
              <a:defRPr sz="2400">
                <a:solidFill>
                  <a:srgbClr val="000000"/>
                </a:solidFill>
                <a:latin typeface="Courier"/>
                <a:ea typeface="Courier"/>
                <a:cs typeface="Courier"/>
                <a:sym typeface="Courier"/>
              </a:defRPr>
            </a:pPr>
            <a:r>
              <a:t>}</a:t>
            </a:r>
          </a:p>
          <a:p>
            <a:pPr algn="l" defTabSz="325120">
              <a:defRPr sz="2400">
                <a:solidFill>
                  <a:srgbClr val="000000"/>
                </a:solidFill>
                <a:latin typeface="Courier"/>
                <a:ea typeface="Courier"/>
                <a:cs typeface="Courier"/>
                <a:sym typeface="Courier"/>
              </a:defRPr>
            </a:pPr>
            <a:r>
              <a:t>send()</a:t>
            </a:r>
          </a:p>
        </p:txBody>
      </p:sp>
      <p:sp>
        <p:nvSpPr>
          <p:cNvPr id="178" name="Original Code"/>
          <p:cNvSpPr txBox="1"/>
          <p:nvPr/>
        </p:nvSpPr>
        <p:spPr>
          <a:xfrm>
            <a:off x="1851147" y="3939174"/>
            <a:ext cx="1809506" cy="37665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lvl1pPr>
              <a:defRPr sz="2100" b="1">
                <a:solidFill>
                  <a:srgbClr val="000000"/>
                </a:solidFill>
              </a:defRPr>
            </a:lvl1pPr>
          </a:lstStyle>
          <a:p>
            <a:r>
              <a:t>Original Code</a:t>
            </a:r>
          </a:p>
        </p:txBody>
      </p:sp>
      <p:sp>
        <p:nvSpPr>
          <p:cNvPr id="179" name="Refactored Code"/>
          <p:cNvSpPr txBox="1"/>
          <p:nvPr/>
        </p:nvSpPr>
        <p:spPr>
          <a:xfrm>
            <a:off x="8448054" y="3939174"/>
            <a:ext cx="2230092" cy="37665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lvl1pPr>
              <a:defRPr sz="2100" b="1">
                <a:solidFill>
                  <a:srgbClr val="000000"/>
                </a:solidFill>
              </a:defRPr>
            </a:lvl1pPr>
          </a:lstStyle>
          <a:p>
            <a:r>
              <a:t>Refactored Code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Observations"/>
          <p:cNvSpPr txBox="1">
            <a:spLocks noGrp="1"/>
          </p:cNvSpPr>
          <p:nvPr>
            <p:ph type="title"/>
          </p:nvPr>
        </p:nvSpPr>
        <p:spPr>
          <a:prstGeom prst="rect">
            <a:avLst/>
          </a:prstGeom>
        </p:spPr>
        <p:txBody>
          <a:bodyPr/>
          <a:lstStyle>
            <a:lvl1pPr defTabSz="1369804">
              <a:defRPr sz="4740" spc="-94"/>
            </a:lvl1pPr>
          </a:lstStyle>
          <a:p>
            <a:r>
              <a:t>Observations</a:t>
            </a:r>
          </a:p>
        </p:txBody>
      </p:sp>
      <p:sp>
        <p:nvSpPr>
          <p:cNvPr id="182" name="Slide Subtitle"/>
          <p:cNvSpPr txBox="1">
            <a:spLocks noGrp="1"/>
          </p:cNvSpPr>
          <p:nvPr>
            <p:ph type="body" idx="21"/>
          </p:nvPr>
        </p:nvSpPr>
        <p:spPr>
          <a:prstGeom prst="rect">
            <a:avLst/>
          </a:prstGeom>
        </p:spPr>
        <p:txBody>
          <a:bodyPr>
            <a:normAutofit lnSpcReduction="10000"/>
          </a:bodyPr>
          <a:lstStyle/>
          <a:p>
            <a:endParaRPr/>
          </a:p>
        </p:txBody>
      </p:sp>
      <p:sp>
        <p:nvSpPr>
          <p:cNvPr id="183" name="small incremental steps that preserve program behavior…"/>
          <p:cNvSpPr txBox="1">
            <a:spLocks noGrp="1"/>
          </p:cNvSpPr>
          <p:nvPr>
            <p:ph type="body" idx="1"/>
          </p:nvPr>
        </p:nvSpPr>
        <p:spPr>
          <a:prstGeom prst="rect">
            <a:avLst/>
          </a:prstGeom>
        </p:spPr>
        <p:txBody>
          <a:bodyPr/>
          <a:lstStyle/>
          <a:p>
            <a:pPr marL="397256" indent="-397256" defTabSz="1595215">
              <a:spcBef>
                <a:spcPts val="900"/>
              </a:spcBef>
              <a:defRPr sz="3128"/>
            </a:pPr>
            <a:r>
              <a:rPr b="1">
                <a:solidFill>
                  <a:srgbClr val="011993"/>
                </a:solidFill>
              </a:rPr>
              <a:t>small incremental steps</a:t>
            </a:r>
            <a:r>
              <a:t> that preserve program behavior </a:t>
            </a:r>
          </a:p>
          <a:p>
            <a:pPr marL="397256" indent="-397256" defTabSz="1595215">
              <a:spcBef>
                <a:spcPts val="900"/>
              </a:spcBef>
              <a:defRPr sz="3128"/>
            </a:pPr>
            <a:endParaRPr/>
          </a:p>
          <a:p>
            <a:pPr marL="397256" indent="-397256" defTabSz="1595215">
              <a:spcBef>
                <a:spcPts val="900"/>
              </a:spcBef>
              <a:defRPr sz="3128"/>
            </a:pPr>
            <a:r>
              <a:t>most steps are so simple that they can be </a:t>
            </a:r>
            <a:r>
              <a:rPr b="1">
                <a:solidFill>
                  <a:srgbClr val="011993"/>
                </a:solidFill>
              </a:rPr>
              <a:t>automated</a:t>
            </a:r>
          </a:p>
          <a:p>
            <a:pPr marL="958088" lvl="1" indent="-397256" defTabSz="1595215">
              <a:spcBef>
                <a:spcPts val="900"/>
              </a:spcBef>
              <a:buChar char="-"/>
              <a:defRPr sz="3128"/>
            </a:pPr>
            <a:r>
              <a:t>automation limited in complex cases</a:t>
            </a:r>
          </a:p>
          <a:p>
            <a:pPr marL="397256" indent="-397256" defTabSz="1595215">
              <a:spcBef>
                <a:spcPts val="900"/>
              </a:spcBef>
              <a:defRPr sz="3128"/>
            </a:pPr>
            <a:endParaRPr/>
          </a:p>
          <a:p>
            <a:pPr marL="397256" indent="-397256" defTabSz="1595215">
              <a:spcBef>
                <a:spcPts val="900"/>
              </a:spcBef>
              <a:defRPr sz="3128"/>
            </a:pPr>
            <a:r>
              <a:t>refactoring does not always proceed “in a straight line”</a:t>
            </a:r>
          </a:p>
          <a:p>
            <a:pPr marL="958088" lvl="1" indent="-397256" defTabSz="1595215">
              <a:spcBef>
                <a:spcPts val="900"/>
              </a:spcBef>
              <a:buChar char="-"/>
              <a:defRPr sz="3128"/>
            </a:pPr>
            <a:r>
              <a:t>sometimes, undo a step you did earlier… </a:t>
            </a:r>
          </a:p>
          <a:p>
            <a:pPr marL="958088" lvl="1" indent="-397256" defTabSz="1595215">
              <a:spcBef>
                <a:spcPts val="900"/>
              </a:spcBef>
              <a:buChar char="-"/>
              <a:defRPr sz="3128"/>
            </a:pPr>
            <a:r>
              <a:t>…when you have insights for a better design</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587022"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Lesson 2.1 Documenting Your Design" id="{558FD38C-8711-CB43-A1E4-12EC5E9DD09B}" vid="{406B3AE4-9970-1245-8651-E29A8F459AD2}"/>
    </a:ext>
  </a:ext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587022"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185</TotalTime>
  <Words>1875</Words>
  <Application>Microsoft Office PowerPoint</Application>
  <PresentationFormat>Custom</PresentationFormat>
  <Paragraphs>235</Paragraphs>
  <Slides>20</Slides>
  <Notes>11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20</vt:i4>
      </vt:variant>
    </vt:vector>
  </HeadingPairs>
  <TitlesOfParts>
    <vt:vector size="34" baseType="lpstr">
      <vt:lpstr>Arial</vt:lpstr>
      <vt:lpstr>Calibri</vt:lpstr>
      <vt:lpstr>Courier</vt:lpstr>
      <vt:lpstr>Georgia</vt:lpstr>
      <vt:lpstr>Helvetica</vt:lpstr>
      <vt:lpstr>Helvetica Light</vt:lpstr>
      <vt:lpstr>Helvetica Neue</vt:lpstr>
      <vt:lpstr>Helvetica Neue Medium</vt:lpstr>
      <vt:lpstr>Ink Free</vt:lpstr>
      <vt:lpstr>Lucida Grande</vt:lpstr>
      <vt:lpstr>Verdana</vt:lpstr>
      <vt:lpstr>Wingdings</vt:lpstr>
      <vt:lpstr>21_BasicWhite</vt:lpstr>
      <vt:lpstr>Office Theme</vt:lpstr>
      <vt:lpstr>CS 4530 Fundamentals of Software Engineering</vt:lpstr>
      <vt:lpstr>Learning Goals</vt:lpstr>
      <vt:lpstr>Refactoring</vt:lpstr>
      <vt:lpstr>History of Refactoring</vt:lpstr>
      <vt:lpstr>Refactoring</vt:lpstr>
      <vt:lpstr>Fowler’s book</vt:lpstr>
      <vt:lpstr>Why Refactor?</vt:lpstr>
      <vt:lpstr>Example Refactoring</vt:lpstr>
      <vt:lpstr>Observations</vt:lpstr>
      <vt:lpstr>When to refactor?</vt:lpstr>
      <vt:lpstr>Code Smells</vt:lpstr>
      <vt:lpstr>“Local” Refactorings</vt:lpstr>
      <vt:lpstr>Type-Related Refactorings</vt:lpstr>
      <vt:lpstr>Automated Refactorings in VSC</vt:lpstr>
      <vt:lpstr>Refactoring Risks</vt:lpstr>
      <vt:lpstr>Technical Debt is Sum of Internal Problems in Project Codebase</vt:lpstr>
      <vt:lpstr>PowerPoint Presentation</vt:lpstr>
      <vt:lpstr>PowerPoint Presentation</vt:lpstr>
      <vt:lpstr>PowerPoint Presentation</vt:lpstr>
      <vt:lpstr>Review: 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4530/5500 Fundamentals/Foundations of Software Engineering</dc:title>
  <dc:creator>Adeel A. Bhutta</dc:creator>
  <cp:lastModifiedBy>Bhutta, Adeel</cp:lastModifiedBy>
  <cp:revision>9</cp:revision>
  <dcterms:modified xsi:type="dcterms:W3CDTF">2022-04-04T13:32:06Z</dcterms:modified>
</cp:coreProperties>
</file>