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246857"/>
          <c:y val="0.246857"/>
          <c:w val="0.506286"/>
          <c:h val="0.493786"/>
        </c:manualLayout>
      </c:layout>
      <c:doughnutChart>
        <c:varyColors val="0"/>
        <c:ser>
          <c:idx val="0"/>
          <c:order val="0"/>
          <c:tx>
            <c:strRef>
              <c:f>Sheet1!$A$2</c:f>
              <c:strCache>
                <c:ptCount val="1"/>
                <c:pt idx="0">
                  <c:v>Region 1</c:v>
                </c:pt>
              </c:strCache>
            </c:strRef>
          </c:tx>
          <c:spPr>
            <a:solidFill>
              <a:srgbClr val="2E578C"/>
            </a:solidFill>
            <a:ln w="12700" cap="flat">
              <a:noFill/>
              <a:miter lim="400000"/>
            </a:ln>
            <a:effectLst/>
          </c:spPr>
          <c:explosion val="0"/>
          <c:dPt>
            <c:idx val="0"/>
            <c:explosion val="0"/>
            <c:spPr>
              <a:solidFill>
                <a:srgbClr val="2E578C"/>
              </a:solidFill>
              <a:ln w="12700" cap="flat">
                <a:noFill/>
                <a:miter lim="400000"/>
              </a:ln>
              <a:effectLst/>
            </c:spPr>
          </c:dPt>
          <c:dPt>
            <c:idx val="1"/>
            <c:explosion val="0"/>
            <c:spPr>
              <a:solidFill>
                <a:srgbClr val="5D9648"/>
              </a:solidFill>
              <a:ln w="12700" cap="flat">
                <a:noFill/>
                <a:miter lim="400000"/>
              </a:ln>
              <a:effectLst/>
            </c:spPr>
          </c:dPt>
          <c:dLbls>
            <c:dLbl>
              <c:idx val="0"/>
              <c:numFmt formatCode="#,##0%" sourceLinked="0"/>
              <c:txPr>
                <a:bodyPr/>
                <a:lstStyle/>
                <a:p>
                  <a:pPr>
                    <a:defRPr b="1" i="0" strike="noStrike" sz="5000" u="none">
                      <a:solidFill>
                        <a:srgbClr val="D9863D"/>
                      </a:solidFill>
                      <a:latin typeface="Avenir Next Regular"/>
                    </a:defRPr>
                  </a:pPr>
                </a:p>
              </c:txPr>
              <c:showLegendKey val="0"/>
              <c:showVal val="0"/>
              <c:showCatName val="0"/>
              <c:showSerName val="0"/>
              <c:showPercent val="1"/>
              <c:showBubbleSize val="0"/>
            </c:dLbl>
            <c:dLbl>
              <c:idx val="1"/>
              <c:numFmt formatCode="#,##0%&quot; don't&quot;" sourceLinked="0"/>
              <c:txPr>
                <a:bodyPr/>
                <a:lstStyle/>
                <a:p>
                  <a:pPr>
                    <a:defRPr b="1" i="0" strike="noStrike" sz="5000" u="none">
                      <a:solidFill>
                        <a:srgbClr val="017100"/>
                      </a:solidFill>
                      <a:latin typeface="Avenir Next Regular"/>
                    </a:defRPr>
                  </a:pPr>
                </a:p>
              </c:txPr>
              <c:showLegendKey val="0"/>
              <c:showVal val="0"/>
              <c:showCatName val="0"/>
              <c:showSerName val="0"/>
              <c:showPercent val="1"/>
              <c:showBubbleSize val="0"/>
            </c:dLbl>
            <c:numFmt formatCode="#,##0%" sourceLinked="0"/>
            <c:txPr>
              <a:bodyPr/>
              <a:lstStyle/>
              <a:p>
                <a:pPr>
                  <a:defRPr b="1" i="0" strike="noStrike" sz="5000" u="none">
                    <a:solidFill>
                      <a:srgbClr val="D9863D"/>
                    </a:solidFill>
                    <a:latin typeface="Avenir Next Regular"/>
                  </a:defRPr>
                </a:pPr>
              </a:p>
            </c:txPr>
            <c:showLegendKey val="0"/>
            <c:showVal val="0"/>
            <c:showCatName val="0"/>
            <c:showSerName val="0"/>
            <c:showPercent val="1"/>
            <c:showBubbleSize val="0"/>
            <c:showLeaderLines val="1"/>
            <c:leaderLines>
              <c:spPr>
                <a:noFill/>
                <a:ln w="6350" cap="flat">
                  <a:solidFill>
                    <a:srgbClr val="838787"/>
                  </a:solidFill>
                  <a:prstDash val="solid"/>
                  <a:miter lim="400000"/>
                </a:ln>
                <a:effectLst/>
              </c:spPr>
            </c:leaderLines>
          </c:dLbls>
          <c:cat>
            <c:strRef>
              <c:f>Sheet1!$B$1:$C$1</c:f>
              <c:strCache>
                <c:ptCount val="2"/>
                <c:pt idx="0">
                  <c:v>OSS</c:v>
                </c:pt>
                <c:pt idx="1">
                  <c:v>Non OSS</c:v>
                </c:pt>
              </c:strCache>
            </c:strRef>
          </c:cat>
          <c:val>
            <c:numRef>
              <c:f>Sheet1!$B$2:$C$2</c:f>
              <c:numCache>
                <c:ptCount val="2"/>
                <c:pt idx="0">
                  <c:v>99.000000</c:v>
                </c:pt>
                <c:pt idx="1">
                  <c:v>1.000000</c:v>
                </c:pt>
              </c:numCache>
            </c:numRef>
          </c:val>
        </c:ser>
        <c:firstSliceAng val="227"/>
        <c:holeSize val="75"/>
      </c:doughnut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514198"/>
          <c:y val="0.0478126"/>
          <c:w val="0.865375"/>
          <c:h val="0.584894"/>
        </c:manualLayout>
      </c:layout>
      <c:lineChart>
        <c:grouping val="standard"/>
        <c:varyColors val="0"/>
        <c:ser>
          <c:idx val="0"/>
          <c:order val="0"/>
          <c:tx>
            <c:strRef>
              <c:f>Sheet1!$A$2</c:f>
              <c:strCache>
                <c:ptCount val="1"/>
                <c:pt idx="0">
                  <c:v>Region 1</c:v>
                </c:pt>
              </c:strCache>
            </c:strRef>
          </c:tx>
          <c:spPr>
            <a:solidFill>
              <a:srgbClr val="FFFFFF"/>
            </a:solidFill>
            <a:ln w="76200" cap="flat">
              <a:solidFill>
                <a:schemeClr val="accent1"/>
              </a:solidFill>
              <a:prstDash val="solid"/>
              <a:miter lim="400000"/>
            </a:ln>
            <a:effectLst/>
          </c:spPr>
          <c:marker>
            <c:symbol val="circle"/>
            <c:size val="6"/>
            <c:spPr>
              <a:solidFill>
                <a:srgbClr val="FFFFFF"/>
              </a:solidFill>
              <a:ln w="76200" cap="flat">
                <a:solidFill>
                  <a:schemeClr val="accent1"/>
                </a:solidFill>
                <a:prstDash val="solid"/>
                <a:miter lim="400000"/>
              </a:ln>
              <a:effectLst/>
            </c:spPr>
          </c:marker>
          <c:dLbls>
            <c:numFmt formatCode="#,##0" sourceLinked="0"/>
            <c:txPr>
              <a:bodyPr/>
              <a:lstStyle/>
              <a:p>
                <a:pPr>
                  <a:defRPr b="0" i="0" strike="noStrike" sz="5000" u="none">
                    <a:solidFill>
                      <a:srgbClr val="000000"/>
                    </a:solidFill>
                    <a:latin typeface="Helvetica Neue"/>
                  </a:defRPr>
                </a:pPr>
              </a:p>
            </c:txPr>
            <c:dLblPos val="b"/>
            <c:showLegendKey val="0"/>
            <c:showVal val="0"/>
            <c:showCatName val="0"/>
            <c:showSerName val="0"/>
            <c:showPercent val="0"/>
            <c:showBubbleSize val="0"/>
            <c:showLeaderLines val="0"/>
          </c:dLbls>
          <c:cat>
            <c:strRef>
              <c:f>Sheet1!$B$1:$I$1</c:f>
              <c:strCache>
                <c:ptCount val="8"/>
                <c:pt idx="0">
                  <c:v>Concept</c:v>
                </c:pt>
                <c:pt idx="1">
                  <c:v>Design</c:v>
                </c:pt>
                <c:pt idx="2">
                  <c:v>Development</c:v>
                </c:pt>
                <c:pt idx="3">
                  <c:v>Local Testing</c:v>
                </c:pt>
                <c:pt idx="4">
                  <c:v>Commit/Code Review</c:v>
                </c:pt>
                <c:pt idx="5">
                  <c:v>Integration</c:v>
                </c:pt>
                <c:pt idx="6">
                  <c:v>Production</c:v>
                </c:pt>
                <c:pt idx="7">
                  <c:v>Late-Stage Production</c:v>
                </c:pt>
              </c:strCache>
            </c:strRef>
          </c:cat>
          <c:val>
            <c:numRef>
              <c:f>Sheet1!$B$2:$I$2</c:f>
              <c:numCache>
                <c:ptCount val="8"/>
                <c:pt idx="0">
                  <c:v>1.000000</c:v>
                </c:pt>
                <c:pt idx="1">
                  <c:v>1.000000</c:v>
                </c:pt>
                <c:pt idx="2">
                  <c:v>1.000000</c:v>
                </c:pt>
                <c:pt idx="3">
                  <c:v>2.000000</c:v>
                </c:pt>
                <c:pt idx="4">
                  <c:v>4.000000</c:v>
                </c:pt>
                <c:pt idx="5">
                  <c:v>8.000000</c:v>
                </c:pt>
                <c:pt idx="6">
                  <c:v>16.000000</c:v>
                </c:pt>
                <c:pt idx="7">
                  <c:v>32.000000</c:v>
                </c:pt>
              </c:numCache>
            </c:numRef>
          </c:val>
          <c:smooth val="1"/>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18900000"/>
          <a:lstStyle/>
          <a:p>
            <a:pPr>
              <a:defRPr b="0" i="0" strike="noStrike" sz="34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title>
          <c:tx>
            <c:rich>
              <a:bodyPr rot="-5400000"/>
              <a:lstStyle/>
              <a:p>
                <a:pPr>
                  <a:defRPr b="0" i="0" strike="noStrike" sz="3400" u="none">
                    <a:solidFill>
                      <a:srgbClr val="000000"/>
                    </a:solidFill>
                    <a:latin typeface="Helvetica Neue"/>
                  </a:defRPr>
                </a:pPr>
                <a:r>
                  <a:rPr b="0" i="0" strike="noStrike" sz="3400" u="none">
                    <a:solidFill>
                      <a:srgbClr val="000000"/>
                    </a:solidFill>
                    <a:latin typeface="Helvetica Neue"/>
                  </a:rPr>
                  <a:t>Defect Cost</a:t>
                </a:r>
              </a:p>
            </c:rich>
          </c:tx>
          <c:layout/>
          <c:overlay val="1"/>
        </c:title>
        <c:numFmt formatCode="General" sourceLinked="0"/>
        <c:majorTickMark val="none"/>
        <c:minorTickMark val="none"/>
        <c:tickLblPos val="none"/>
        <c:spPr>
          <a:ln w="12700" cap="flat">
            <a:solidFill>
              <a:srgbClr val="000000"/>
            </a:solidFill>
            <a:prstDash val="solid"/>
            <a:miter lim="400000"/>
          </a:ln>
        </c:spPr>
        <c:txPr>
          <a:bodyPr rot="0"/>
          <a:lstStyle/>
          <a:p>
            <a:pPr>
              <a:defRPr b="0" i="0" strike="noStrike" sz="3400" u="none">
                <a:solidFill>
                  <a:srgbClr val="000000"/>
                </a:solidFill>
                <a:latin typeface="Helvetica Neue"/>
              </a:defRPr>
            </a:pPr>
          </a:p>
        </c:txPr>
        <c:crossAx val="2094734552"/>
        <c:crosses val="autoZero"/>
        <c:crossBetween val="midCat"/>
        <c:majorUnit val="40"/>
        <c:minorUnit val="20"/>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Hi, this is professor bell. In this lesson, we’ll discuss the different models for the software development process, and in particular, the modern process of continuous development.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Given a project to implement, how do we structure our activities to design and build that project? Software processes aim to provide a structure to our tasks creating software products. These activities are typically split into 4 buckets: specification, design and implantation, validation and evolution. Software processes aim to minimize the risk of building software by applying tried-and-true approaches to building software with the aim of minimizing risk. Risk, in software development, usually comes in a few flavors: falling behind schedule (we’ll call this a slow development velocity), changes to requirements (customer changes mind), or defects. Software process models let us reason about the difference between working closely with a customer to get the complete specification for our system agreed to upfront (and not permitting changes), versus allowing for changes to the specification during our development process.</a:t>
            </a:r>
          </a:p>
          <a:p>
            <a:pPr/>
          </a:p>
          <a:p>
            <a:pPr/>
          </a:p>
          <a:p>
            <a:pPr/>
            <a:r>
              <a:t>The process of establishing what features and services are required, as well as the constraints on the system’s operation and development.</a:t>
            </a:r>
          </a:p>
          <a:p>
            <a:pPr/>
            <a:r>
              <a:t>Requirements engineering process; Feasibility study; Requirements elicitation and analysis; Requirements specification; Requirements validation.</a:t>
            </a:r>
          </a:p>
          <a:p>
            <a:pPr/>
          </a:p>
          <a:p>
            <a:pPr/>
            <a:r>
              <a:t>Software design: Design a software structure that realizes the specification;</a:t>
            </a:r>
          </a:p>
          <a:p>
            <a:pPr/>
            <a:r>
              <a:t>Implementation: Translate this structure into an executable program; The activities of design and implementation are closely related and may be inter-leaved.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We are going to talk a lot about software quality this week. Software process models usually call these “verification and validation” activities - which are, broadly speaking, approaches for checking, testing and reviewing our specifications, designs, code, and deployed product. We’ve mostly talked about testing and code review as quality assurance, but this week and next we’ll also be talking about acceptance and beta testing - practices that check the overall behavior of a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Another big theme this week will be software evolution: the notion that software is inherently flexible and can change. As we move towards modern software development processes that allow for rapid delivery of new features, we face increasing business pressure to adapt our software to changing business landscapes. For instance: consider covey.town. We don’t really know all of the features that it should have. However, we have some ideas for what baseline features it should have. So, we can start building it, deliver it, and see what happens - and get ideas for new features. This is an example of changing business requirements impacting software design and implementation. (Click) Moreover, our systems are increasingly built on top of large stacks of existing and large software components. A recent audit of 1,200 proprietary codebases found… …So, let’s keep in mind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Why expensive as move to the right?</a:t>
            </a:r>
          </a:p>
          <a:p>
            <a:pPr marL="279400" indent="-279400">
              <a:buSzPct val="123000"/>
              <a:buChar char="*"/>
            </a:pPr>
            <a:r>
              <a:t>Need to be triaged by someone who doesn’t know (or doesn’t remember)</a:t>
            </a:r>
          </a:p>
          <a:p>
            <a:pPr marL="279400" indent="-279400">
              <a:buSzPct val="123000"/>
              <a:buChar char="*"/>
            </a:pPr>
            <a:r>
              <a:t>Might now need more work, since code has changed around the bug</a:t>
            </a:r>
          </a:p>
          <a:p>
            <a:pPr marL="279400" indent="-279400">
              <a:buSzPct val="123000"/>
              <a:buChar char="*"/>
            </a:pPr>
            <a:r>
              <a:t>Has a greater impact - who wants to read about their bug on the front page of the newspaper?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Continuous development represents a process like agile, but distinguished by frequent feedback, which aims to help us to “shift left”. Whereas in a traditional development process, we might integrate all of our changes and perform end-to-end tests (and deployments) on a weekly or monthly basis, continuous development argues for faster feedback loops: integrate your code hourly and deploy multiple times a day.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Continuous development aims to help us achieve better code quality (fewer bugs, or at least reduce their impact) and development velocity (get features out to customers faster) by creating frequent, fast feedback loops at each stage of the development process. Continuous development encourages us to perform frequent integrations, merging changes into our entire codebase, and running integration-scale tests frequently. Key to continuous development is frequent integration and deployment of our product - topics that we’ll cover in subsequent lessons this week.</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000000"/>
                </a:solidFill>
              </a:defRPr>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6"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97"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98"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6"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0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1" name="Slide Title"/>
          <p:cNvSpPr txBox="1"/>
          <p:nvPr>
            <p:ph type="title" hasCustomPrompt="1"/>
          </p:nvPr>
        </p:nvSpPr>
        <p:spPr>
          <a:prstGeom prst="rect">
            <a:avLst/>
          </a:prstGeom>
        </p:spPr>
        <p:txBody>
          <a:bodyPr/>
          <a:lstStyle/>
          <a:p>
            <a:pPr/>
            <a:r>
              <a:t>Slide Title</a:t>
            </a:r>
          </a:p>
        </p:txBody>
      </p:sp>
      <p:sp>
        <p:nvSpPr>
          <p:cNvPr id="22"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2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3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3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000000"/>
                </a:solidFill>
              </a:defRPr>
            </a:lvl1pPr>
          </a:lstStyle>
          <a:p>
            <a:pPr/>
            <a:r>
              <a:t>Presentation Title</a:t>
            </a:r>
          </a:p>
        </p:txBody>
      </p:sp>
      <p:sp>
        <p:nvSpPr>
          <p:cNvPr id="3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3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4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43" name="Slide Title"/>
          <p:cNvSpPr txBox="1"/>
          <p:nvPr>
            <p:ph type="title" hasCustomPrompt="1"/>
          </p:nvPr>
        </p:nvSpPr>
        <p:spPr>
          <a:xfrm>
            <a:off x="1206500" y="1270000"/>
            <a:ext cx="9779000" cy="5882273"/>
          </a:xfrm>
          <a:prstGeom prst="rect">
            <a:avLst/>
          </a:prstGeom>
        </p:spPr>
        <p:txBody>
          <a:bodyPr anchor="b"/>
          <a:lstStyle>
            <a:lvl1pPr>
              <a:defRPr>
                <a:solidFill>
                  <a:srgbClr val="000000"/>
                </a:solidFill>
              </a:defRPr>
            </a:lvl1pPr>
          </a:lstStyle>
          <a:p>
            <a:pPr/>
            <a:r>
              <a:t>Slide Title</a:t>
            </a:r>
          </a:p>
        </p:txBody>
      </p:sp>
      <p:sp>
        <p:nvSpPr>
          <p:cNvPr id="4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4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52"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000000"/>
                </a:solidFill>
                <a:latin typeface="Helvetica Neue Medium"/>
                <a:ea typeface="Helvetica Neue Medium"/>
                <a:cs typeface="Helvetica Neue Medium"/>
                <a:sym typeface="Helvetica Neue Medium"/>
              </a:defRPr>
            </a:lvl1pPr>
          </a:lstStyle>
          <a:p>
            <a:pPr/>
            <a:r>
              <a:t>Section Title</a:t>
            </a:r>
          </a:p>
        </p:txBody>
      </p:sp>
      <p:sp>
        <p:nvSpPr>
          <p:cNvPr id="53"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60"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61"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62"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70"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78"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79"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87"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88"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1pPr>
      <a:lvl2pPr marL="0" marR="0" indent="457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2pPr>
      <a:lvl3pPr marL="0" marR="0" indent="914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3pPr>
      <a:lvl4pPr marL="0" marR="0" indent="1371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4pPr>
      <a:lvl5pPr marL="0" marR="0" indent="18288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5pPr>
      <a:lvl6pPr marL="0" marR="0" indent="22860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6pPr>
      <a:lvl7pPr marL="0" marR="0" indent="2743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7pPr>
      <a:lvl8pPr marL="0" marR="0" indent="3200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8pPr>
      <a:lvl9pPr marL="0" marR="0" indent="3657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sa/4.0/"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sa/4.0/"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Jonathan Bell, John Boyland, Mitch Wand…"/>
          <p:cNvSpPr txBox="1"/>
          <p:nvPr>
            <p:ph type="body" idx="21"/>
          </p:nvPr>
        </p:nvSpPr>
        <p:spPr>
          <a:xfrm>
            <a:off x="1201340" y="11177783"/>
            <a:ext cx="21971003" cy="1959509"/>
          </a:xfrm>
          <a:prstGeom prst="rect">
            <a:avLst/>
          </a:prstGeom>
          <a:extLst>
            <a:ext uri="{C572A759-6A51-4108-AA02-DFA0A04FC94B}">
              <ma14:wrappingTextBoxFlag xmlns:ma14="http://schemas.microsoft.com/office/mac/drawingml/2011/main" val="1"/>
            </a:ext>
          </a:extLst>
        </p:spPr>
        <p:txBody>
          <a:bodyPr/>
          <a:lstStyle/>
          <a:p>
            <a:pPr>
              <a:defRPr>
                <a:solidFill>
                  <a:srgbClr val="005493"/>
                </a:solidFill>
              </a:defRPr>
            </a:pPr>
            <a:r>
              <a:t>Jonathan Bell, John Boyland, Mitch Wand</a:t>
            </a:r>
          </a:p>
          <a:p>
            <a:pPr>
              <a:defRPr>
                <a:solidFill>
                  <a:srgbClr val="005493"/>
                </a:solidFill>
              </a:defRPr>
            </a:pPr>
            <a:r>
              <a:t>Khoury College of Computer Sciences</a:t>
            </a:r>
            <a:br/>
            <a:r>
              <a:t>© 2021, released under </a:t>
            </a:r>
            <a:r>
              <a:rPr u="sng">
                <a:hlinkClick r:id="rId3" invalidUrl="" action="" tgtFrame="" tooltip="" history="1" highlightClick="0" endSnd="0"/>
              </a:rPr>
              <a:t>CC BY-SA</a:t>
            </a:r>
          </a:p>
        </p:txBody>
      </p:sp>
      <p:sp>
        <p:nvSpPr>
          <p:cNvPr id="124" name="CS 4530 &amp; CS 5500…"/>
          <p:cNvSpPr txBox="1"/>
          <p:nvPr>
            <p:ph type="ctrTitle"/>
          </p:nvPr>
        </p:nvSpPr>
        <p:spPr>
          <a:prstGeom prst="rect">
            <a:avLst/>
          </a:prstGeom>
        </p:spPr>
        <p:txBody>
          <a:bodyPr/>
          <a:lstStyle/>
          <a:p>
            <a:pPr>
              <a:defRPr>
                <a:solidFill>
                  <a:srgbClr val="005493"/>
                </a:solidFill>
              </a:defRPr>
            </a:pPr>
            <a:r>
              <a:t>CS 4530 &amp; CS 5500</a:t>
            </a:r>
          </a:p>
          <a:p>
            <a:pPr>
              <a:defRPr>
                <a:solidFill>
                  <a:srgbClr val="005493"/>
                </a:solidFill>
              </a:defRPr>
            </a:pPr>
            <a:r>
              <a:t>Software Engineering</a:t>
            </a:r>
          </a:p>
        </p:txBody>
      </p:sp>
      <p:sp>
        <p:nvSpPr>
          <p:cNvPr id="125" name="Lecture 10.1: Software Processes and Continuous Development"/>
          <p:cNvSpPr txBox="1"/>
          <p:nvPr>
            <p:ph type="subTitle" sz="quarter" idx="1"/>
          </p:nvPr>
        </p:nvSpPr>
        <p:spPr>
          <a:prstGeom prst="rect">
            <a:avLst/>
          </a:prstGeom>
        </p:spPr>
        <p:txBody>
          <a:bodyPr/>
          <a:lstStyle/>
          <a:p>
            <a:pPr/>
            <a:r>
              <a:t>Lecture 10.1: Software Processes and Continuous Development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ost to Fix a Defect Over Time"/>
          <p:cNvSpPr txBox="1"/>
          <p:nvPr>
            <p:ph type="title"/>
          </p:nvPr>
        </p:nvSpPr>
        <p:spPr>
          <a:prstGeom prst="rect">
            <a:avLst/>
          </a:prstGeom>
        </p:spPr>
        <p:txBody>
          <a:bodyPr/>
          <a:lstStyle/>
          <a:p>
            <a:pPr/>
            <a:r>
              <a:t>Cost to Fix a Defect Over Time</a:t>
            </a:r>
          </a:p>
        </p:txBody>
      </p:sp>
      <p:sp>
        <p:nvSpPr>
          <p:cNvPr id="186" name="Rough Estima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Rough Estimate</a:t>
            </a:r>
          </a:p>
        </p:txBody>
      </p:sp>
      <p:graphicFrame>
        <p:nvGraphicFramePr>
          <p:cNvPr id="187" name="2D Line Chart"/>
          <p:cNvGraphicFramePr/>
          <p:nvPr/>
        </p:nvGraphicFramePr>
        <p:xfrm>
          <a:off x="1830592" y="3190536"/>
          <a:ext cx="20716465" cy="10371948"/>
        </p:xfrm>
        <a:graphic xmlns:a="http://schemas.openxmlformats.org/drawingml/2006/main">
          <a:graphicData uri="http://schemas.openxmlformats.org/drawingml/2006/chart">
            <c:chart xmlns:c="http://schemas.openxmlformats.org/drawingml/2006/chart" r:id="rId3"/>
          </a:graphicData>
        </a:graphic>
      </p:graphicFrame>
      <p:sp>
        <p:nvSpPr>
          <p:cNvPr id="188" name="“Shift Left” - find defects earlier in software lifecycle"/>
          <p:cNvSpPr txBox="1"/>
          <p:nvPr/>
        </p:nvSpPr>
        <p:spPr>
          <a:xfrm>
            <a:off x="9379894" y="5168492"/>
            <a:ext cx="10395142"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“Shift Left” - find defects earlier in software lifecycle</a:t>
            </a:r>
          </a:p>
        </p:txBody>
      </p:sp>
      <p:sp>
        <p:nvSpPr>
          <p:cNvPr id="189" name="Line"/>
          <p:cNvSpPr/>
          <p:nvPr/>
        </p:nvSpPr>
        <p:spPr>
          <a:xfrm flipH="1" flipV="1">
            <a:off x="9455230" y="6011798"/>
            <a:ext cx="9261509" cy="1"/>
          </a:xfrm>
          <a:prstGeom prst="line">
            <a:avLst/>
          </a:prstGeom>
          <a:ln w="508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oftware Processes"/>
          <p:cNvSpPr txBox="1"/>
          <p:nvPr>
            <p:ph type="title"/>
          </p:nvPr>
        </p:nvSpPr>
        <p:spPr>
          <a:prstGeom prst="rect">
            <a:avLst/>
          </a:prstGeom>
        </p:spPr>
        <p:txBody>
          <a:bodyPr/>
          <a:lstStyle/>
          <a:p>
            <a:pPr/>
            <a:r>
              <a:t>Software Processes</a:t>
            </a:r>
          </a:p>
        </p:txBody>
      </p:sp>
      <p:sp>
        <p:nvSpPr>
          <p:cNvPr id="194" name="Continuous Developme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Continuous Development</a:t>
            </a:r>
          </a:p>
        </p:txBody>
      </p:sp>
      <p:sp>
        <p:nvSpPr>
          <p:cNvPr id="195" name="Like agile, but……"/>
          <p:cNvSpPr txBox="1"/>
          <p:nvPr>
            <p:ph type="body" sz="half" idx="1"/>
          </p:nvPr>
        </p:nvSpPr>
        <p:spPr>
          <a:xfrm>
            <a:off x="1206500" y="4248504"/>
            <a:ext cx="21971000" cy="4444042"/>
          </a:xfrm>
          <a:prstGeom prst="rect">
            <a:avLst/>
          </a:prstGeom>
        </p:spPr>
        <p:txBody>
          <a:bodyPr/>
          <a:lstStyle/>
          <a:p>
            <a:pPr/>
            <a:r>
              <a:t>Like agile, but…</a:t>
            </a:r>
          </a:p>
          <a:p>
            <a:pPr lvl="1"/>
            <a:r>
              <a:t>Fast feedback loops</a:t>
            </a:r>
          </a:p>
          <a:p>
            <a:pPr lvl="1"/>
            <a:r>
              <a:t>We have a formal mechanism for deploying new versions of code and validating (test/staging/production)</a:t>
            </a:r>
          </a:p>
        </p:txBody>
      </p:sp>
      <p:sp>
        <p:nvSpPr>
          <p:cNvPr id="196" name="Develop"/>
          <p:cNvSpPr/>
          <p:nvPr/>
        </p:nvSpPr>
        <p:spPr>
          <a:xfrm>
            <a:off x="2161756" y="10228302"/>
            <a:ext cx="2832069"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Develop</a:t>
            </a:r>
          </a:p>
        </p:txBody>
      </p:sp>
      <p:sp>
        <p:nvSpPr>
          <p:cNvPr id="197" name="Build"/>
          <p:cNvSpPr/>
          <p:nvPr/>
        </p:nvSpPr>
        <p:spPr>
          <a:xfrm>
            <a:off x="6468860" y="10228302"/>
            <a:ext cx="2832070"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Build</a:t>
            </a:r>
          </a:p>
        </p:txBody>
      </p:sp>
      <p:sp>
        <p:nvSpPr>
          <p:cNvPr id="198" name="Test"/>
          <p:cNvSpPr/>
          <p:nvPr/>
        </p:nvSpPr>
        <p:spPr>
          <a:xfrm>
            <a:off x="10775965" y="10228302"/>
            <a:ext cx="2832070"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Test</a:t>
            </a:r>
          </a:p>
        </p:txBody>
      </p:sp>
      <p:sp>
        <p:nvSpPr>
          <p:cNvPr id="199" name="Deploy"/>
          <p:cNvSpPr/>
          <p:nvPr/>
        </p:nvSpPr>
        <p:spPr>
          <a:xfrm>
            <a:off x="15083070" y="10228302"/>
            <a:ext cx="2832069"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Deploy</a:t>
            </a:r>
          </a:p>
        </p:txBody>
      </p:sp>
      <p:sp>
        <p:nvSpPr>
          <p:cNvPr id="200" name="Monitor"/>
          <p:cNvSpPr/>
          <p:nvPr/>
        </p:nvSpPr>
        <p:spPr>
          <a:xfrm>
            <a:off x="19390176" y="10228302"/>
            <a:ext cx="2832069"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Monitor</a:t>
            </a:r>
          </a:p>
        </p:txBody>
      </p:sp>
      <p:cxnSp>
        <p:nvCxnSpPr>
          <p:cNvPr id="201" name="Connection Line"/>
          <p:cNvCxnSpPr>
            <a:stCxn id="197" idx="0"/>
            <a:endCxn id="198" idx="0"/>
          </p:cNvCxnSpPr>
          <p:nvPr/>
        </p:nvCxnSpPr>
        <p:spPr>
          <a:xfrm>
            <a:off x="7884895" y="10863302"/>
            <a:ext cx="4307105" cy="1"/>
          </a:xfrm>
          <a:prstGeom prst="straightConnector1">
            <a:avLst/>
          </a:prstGeom>
          <a:ln w="63500">
            <a:solidFill>
              <a:srgbClr val="000000"/>
            </a:solidFill>
            <a:miter lim="400000"/>
            <a:tailEnd type="triangle"/>
          </a:ln>
        </p:spPr>
      </p:cxnSp>
      <p:cxnSp>
        <p:nvCxnSpPr>
          <p:cNvPr id="202" name="Connection Line"/>
          <p:cNvCxnSpPr>
            <a:stCxn id="198" idx="0"/>
            <a:endCxn id="199" idx="0"/>
          </p:cNvCxnSpPr>
          <p:nvPr/>
        </p:nvCxnSpPr>
        <p:spPr>
          <a:xfrm>
            <a:off x="12191999" y="10863302"/>
            <a:ext cx="4307106" cy="1"/>
          </a:xfrm>
          <a:prstGeom prst="straightConnector1">
            <a:avLst/>
          </a:prstGeom>
          <a:ln w="63500">
            <a:solidFill>
              <a:srgbClr val="000000"/>
            </a:solidFill>
            <a:miter lim="400000"/>
            <a:tailEnd type="triangle"/>
          </a:ln>
        </p:spPr>
      </p:cxnSp>
      <p:cxnSp>
        <p:nvCxnSpPr>
          <p:cNvPr id="203" name="Connection Line"/>
          <p:cNvCxnSpPr>
            <a:stCxn id="199" idx="0"/>
            <a:endCxn id="200" idx="0"/>
          </p:cNvCxnSpPr>
          <p:nvPr/>
        </p:nvCxnSpPr>
        <p:spPr>
          <a:xfrm>
            <a:off x="16499104" y="10863302"/>
            <a:ext cx="4307107" cy="1"/>
          </a:xfrm>
          <a:prstGeom prst="straightConnector1">
            <a:avLst/>
          </a:prstGeom>
          <a:ln w="63500">
            <a:solidFill>
              <a:srgbClr val="000000"/>
            </a:solidFill>
            <a:miter lim="400000"/>
            <a:tailEnd type="triangle"/>
          </a:ln>
        </p:spPr>
      </p:cxnSp>
      <p:cxnSp>
        <p:nvCxnSpPr>
          <p:cNvPr id="204" name="Connection Line"/>
          <p:cNvCxnSpPr>
            <a:stCxn id="196" idx="0"/>
            <a:endCxn id="197" idx="0"/>
          </p:cNvCxnSpPr>
          <p:nvPr/>
        </p:nvCxnSpPr>
        <p:spPr>
          <a:xfrm>
            <a:off x="3577790" y="10863302"/>
            <a:ext cx="4307106" cy="1"/>
          </a:xfrm>
          <a:prstGeom prst="straightConnector1">
            <a:avLst/>
          </a:prstGeom>
          <a:ln w="63500">
            <a:solidFill>
              <a:srgbClr val="000000"/>
            </a:solidFill>
            <a:miter lim="400000"/>
            <a:tailEnd type="triangle"/>
          </a:ln>
        </p:spPr>
      </p:cxnSp>
      <p:cxnSp>
        <p:nvCxnSpPr>
          <p:cNvPr id="205" name="Connection Line"/>
          <p:cNvCxnSpPr>
            <a:stCxn id="200" idx="0"/>
            <a:endCxn id="196" idx="0"/>
          </p:cNvCxnSpPr>
          <p:nvPr/>
        </p:nvCxnSpPr>
        <p:spPr>
          <a:xfrm flipH="1">
            <a:off x="3577790" y="10863302"/>
            <a:ext cx="17228421" cy="1"/>
          </a:xfrm>
          <a:prstGeom prst="straightConnector1">
            <a:avLst/>
          </a:prstGeom>
          <a:ln w="63500">
            <a:solidFill>
              <a:srgbClr val="000000"/>
            </a:solidFill>
            <a:miter lim="400000"/>
            <a:tailEnd type="triangle"/>
          </a:ln>
        </p:spPr>
      </p:cxn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5"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Why Continuous Development?"/>
          <p:cNvSpPr txBox="1"/>
          <p:nvPr>
            <p:ph type="title"/>
          </p:nvPr>
        </p:nvSpPr>
        <p:spPr>
          <a:prstGeom prst="rect">
            <a:avLst/>
          </a:prstGeom>
        </p:spPr>
        <p:txBody>
          <a:bodyPr/>
          <a:lstStyle/>
          <a:p>
            <a:pPr/>
            <a:r>
              <a:t>Why Continuous Development?</a:t>
            </a:r>
          </a:p>
        </p:txBody>
      </p:sp>
      <p:sp>
        <p:nvSpPr>
          <p:cNvPr id="210" name="Unblocking developers and increasing velocit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Unblocking developers and increasing velocity</a:t>
            </a:r>
          </a:p>
        </p:txBody>
      </p:sp>
      <p:sp>
        <p:nvSpPr>
          <p:cNvPr id="211" name="Slide bullet text"/>
          <p:cNvSpPr txBox="1"/>
          <p:nvPr>
            <p:ph type="body" idx="1"/>
          </p:nvPr>
        </p:nvSpPr>
        <p:spPr>
          <a:prstGeom prst="rect">
            <a:avLst/>
          </a:prstGeom>
        </p:spPr>
        <p:txBody>
          <a:bodyPr/>
          <a:lstStyle/>
          <a:p>
            <a:pPr/>
          </a:p>
        </p:txBody>
      </p:sp>
      <p:pic>
        <p:nvPicPr>
          <p:cNvPr id="212" name="compiling.png" descr="compiling.png"/>
          <p:cNvPicPr>
            <a:picLocks noChangeAspect="1"/>
          </p:cNvPicPr>
          <p:nvPr/>
        </p:nvPicPr>
        <p:blipFill>
          <a:blip r:embed="rId2">
            <a:extLst/>
          </a:blip>
          <a:stretch>
            <a:fillRect/>
          </a:stretch>
        </p:blipFill>
        <p:spPr>
          <a:xfrm>
            <a:off x="8504039" y="4782194"/>
            <a:ext cx="7375922" cy="642937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Why Continuous Development?"/>
          <p:cNvSpPr txBox="1"/>
          <p:nvPr>
            <p:ph type="title"/>
          </p:nvPr>
        </p:nvSpPr>
        <p:spPr>
          <a:prstGeom prst="rect">
            <a:avLst/>
          </a:prstGeom>
        </p:spPr>
        <p:txBody>
          <a:bodyPr/>
          <a:lstStyle/>
          <a:p>
            <a:pPr/>
            <a:r>
              <a:t>Why Continuous Development?</a:t>
            </a:r>
          </a:p>
        </p:txBody>
      </p:sp>
      <p:sp>
        <p:nvSpPr>
          <p:cNvPr id="215" name="Improving the end-user experie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Improving the end-user experience</a:t>
            </a:r>
          </a:p>
        </p:txBody>
      </p:sp>
      <p:sp>
        <p:nvSpPr>
          <p:cNvPr id="216" name="If you have:"/>
          <p:cNvSpPr txBox="1"/>
          <p:nvPr/>
        </p:nvSpPr>
        <p:spPr>
          <a:xfrm>
            <a:off x="3557046" y="5744362"/>
            <a:ext cx="3907054" cy="9572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800">
                <a:solidFill>
                  <a:srgbClr val="000000"/>
                </a:solidFill>
              </a:defRPr>
            </a:lvl1pPr>
          </a:lstStyle>
          <a:p>
            <a:pPr/>
            <a:r>
              <a:t>If you have:</a:t>
            </a:r>
          </a:p>
        </p:txBody>
      </p:sp>
      <p:sp>
        <p:nvSpPr>
          <p:cNvPr id="217" name="1 5 10 100 1,000"/>
          <p:cNvSpPr txBox="1"/>
          <p:nvPr/>
        </p:nvSpPr>
        <p:spPr>
          <a:xfrm>
            <a:off x="7638201" y="4914624"/>
            <a:ext cx="1353542" cy="30087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900">
                <a:solidFill>
                  <a:srgbClr val="005493"/>
                </a:solidFill>
              </a:defRPr>
            </a:pPr>
            <a:r>
              <a:t>1</a:t>
            </a:r>
            <a:br/>
            <a:r>
              <a:t>5</a:t>
            </a:r>
            <a:br/>
            <a:r>
              <a:t>10</a:t>
            </a:r>
            <a:br/>
            <a:r>
              <a:t>100</a:t>
            </a:r>
            <a:br/>
            <a:r>
              <a:t>1,000</a:t>
            </a:r>
          </a:p>
        </p:txBody>
      </p:sp>
      <p:sp>
        <p:nvSpPr>
          <p:cNvPr id="218" name="developers working on your product"/>
          <p:cNvSpPr txBox="1"/>
          <p:nvPr/>
        </p:nvSpPr>
        <p:spPr>
          <a:xfrm>
            <a:off x="9165845" y="5744362"/>
            <a:ext cx="12010391" cy="9572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800">
                <a:solidFill>
                  <a:srgbClr val="000000"/>
                </a:solidFill>
              </a:defRPr>
            </a:lvl1pPr>
          </a:lstStyle>
          <a:p>
            <a:pPr/>
            <a:r>
              <a:t>developers working on your product</a:t>
            </a:r>
          </a:p>
        </p:txBody>
      </p:sp>
      <p:sp>
        <p:nvSpPr>
          <p:cNvPr id="219" name="How often can you deliver your customers:"/>
          <p:cNvSpPr txBox="1"/>
          <p:nvPr/>
        </p:nvSpPr>
        <p:spPr>
          <a:xfrm>
            <a:off x="2511553" y="9138258"/>
            <a:ext cx="14396975" cy="9946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800">
                <a:solidFill>
                  <a:srgbClr val="000000"/>
                </a:solidFill>
              </a:defRPr>
            </a:pPr>
            <a:r>
              <a:t>How often can you </a:t>
            </a:r>
            <a:r>
              <a:rPr b="1"/>
              <a:t>deliver</a:t>
            </a:r>
            <a:r>
              <a:t> your customers:</a:t>
            </a:r>
          </a:p>
        </p:txBody>
      </p:sp>
      <p:sp>
        <p:nvSpPr>
          <p:cNvPr id="220" name="Bug fixes…"/>
          <p:cNvSpPr txBox="1"/>
          <p:nvPr/>
        </p:nvSpPr>
        <p:spPr>
          <a:xfrm>
            <a:off x="16989397" y="8260002"/>
            <a:ext cx="5568849" cy="2626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200">
                <a:solidFill>
                  <a:srgbClr val="005493"/>
                </a:solidFill>
              </a:defRPr>
            </a:pPr>
            <a:r>
              <a:t>Bug fixes</a:t>
            </a:r>
          </a:p>
          <a:p>
            <a:pPr algn="l">
              <a:defRPr sz="4200">
                <a:solidFill>
                  <a:srgbClr val="005493"/>
                </a:solidFill>
              </a:defRPr>
            </a:pPr>
            <a:r>
              <a:t>Security patches</a:t>
            </a:r>
          </a:p>
          <a:p>
            <a:pPr algn="l">
              <a:defRPr sz="4200">
                <a:solidFill>
                  <a:srgbClr val="005493"/>
                </a:solidFill>
              </a:defRPr>
            </a:pPr>
            <a:r>
              <a:t>Feature enhancements</a:t>
            </a:r>
          </a:p>
          <a:p>
            <a:pPr algn="l">
              <a:defRPr sz="4200">
                <a:solidFill>
                  <a:srgbClr val="005493"/>
                </a:solidFill>
              </a:defRPr>
            </a:pPr>
            <a:r>
              <a:t>New features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Continuous Development"/>
          <p:cNvSpPr txBox="1"/>
          <p:nvPr>
            <p:ph type="title"/>
          </p:nvPr>
        </p:nvSpPr>
        <p:spPr>
          <a:prstGeom prst="rect">
            <a:avLst/>
          </a:prstGeom>
        </p:spPr>
        <p:txBody>
          <a:bodyPr/>
          <a:lstStyle/>
          <a:p>
            <a:pPr/>
            <a:r>
              <a:t>Continuous Development</a:t>
            </a:r>
          </a:p>
        </p:txBody>
      </p:sp>
      <p:sp>
        <p:nvSpPr>
          <p:cNvPr id="223" name="Improving quality &amp; velocity with frequent, fast feedback loop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Improving quality &amp; velocity with frequent, fast feedback loops</a:t>
            </a:r>
          </a:p>
        </p:txBody>
      </p:sp>
      <p:sp>
        <p:nvSpPr>
          <p:cNvPr id="224" name="Develop"/>
          <p:cNvSpPr/>
          <p:nvPr/>
        </p:nvSpPr>
        <p:spPr>
          <a:xfrm>
            <a:off x="2161755" y="5031975"/>
            <a:ext cx="2832070"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Develop</a:t>
            </a:r>
          </a:p>
        </p:txBody>
      </p:sp>
      <p:sp>
        <p:nvSpPr>
          <p:cNvPr id="225" name="Build"/>
          <p:cNvSpPr/>
          <p:nvPr/>
        </p:nvSpPr>
        <p:spPr>
          <a:xfrm>
            <a:off x="6468860" y="5031975"/>
            <a:ext cx="2832070"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Build</a:t>
            </a:r>
          </a:p>
        </p:txBody>
      </p:sp>
      <p:sp>
        <p:nvSpPr>
          <p:cNvPr id="226" name="Test"/>
          <p:cNvSpPr/>
          <p:nvPr/>
        </p:nvSpPr>
        <p:spPr>
          <a:xfrm>
            <a:off x="10775965" y="5031975"/>
            <a:ext cx="2832070"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Test</a:t>
            </a:r>
          </a:p>
        </p:txBody>
      </p:sp>
      <p:sp>
        <p:nvSpPr>
          <p:cNvPr id="227" name="Deploy"/>
          <p:cNvSpPr/>
          <p:nvPr/>
        </p:nvSpPr>
        <p:spPr>
          <a:xfrm>
            <a:off x="15083070" y="5031975"/>
            <a:ext cx="2832069"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Deploy</a:t>
            </a:r>
          </a:p>
        </p:txBody>
      </p:sp>
      <p:sp>
        <p:nvSpPr>
          <p:cNvPr id="228" name="Monitor"/>
          <p:cNvSpPr/>
          <p:nvPr/>
        </p:nvSpPr>
        <p:spPr>
          <a:xfrm>
            <a:off x="19390176" y="5031975"/>
            <a:ext cx="2832069"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Monitor</a:t>
            </a:r>
          </a:p>
        </p:txBody>
      </p:sp>
      <p:cxnSp>
        <p:nvCxnSpPr>
          <p:cNvPr id="229" name="Connection Line"/>
          <p:cNvCxnSpPr>
            <a:stCxn id="225" idx="0"/>
            <a:endCxn id="226" idx="0"/>
          </p:cNvCxnSpPr>
          <p:nvPr/>
        </p:nvCxnSpPr>
        <p:spPr>
          <a:xfrm>
            <a:off x="7884894" y="5666975"/>
            <a:ext cx="4307106" cy="1"/>
          </a:xfrm>
          <a:prstGeom prst="straightConnector1">
            <a:avLst/>
          </a:prstGeom>
          <a:ln w="63500">
            <a:solidFill>
              <a:srgbClr val="000000"/>
            </a:solidFill>
            <a:miter lim="400000"/>
            <a:tailEnd type="triangle"/>
          </a:ln>
        </p:spPr>
      </p:cxnSp>
      <p:cxnSp>
        <p:nvCxnSpPr>
          <p:cNvPr id="230" name="Connection Line"/>
          <p:cNvCxnSpPr>
            <a:stCxn id="226" idx="0"/>
            <a:endCxn id="227" idx="0"/>
          </p:cNvCxnSpPr>
          <p:nvPr/>
        </p:nvCxnSpPr>
        <p:spPr>
          <a:xfrm>
            <a:off x="12191999" y="5666975"/>
            <a:ext cx="4307106" cy="1"/>
          </a:xfrm>
          <a:prstGeom prst="straightConnector1">
            <a:avLst/>
          </a:prstGeom>
          <a:ln w="63500">
            <a:solidFill>
              <a:srgbClr val="000000"/>
            </a:solidFill>
            <a:miter lim="400000"/>
            <a:tailEnd type="triangle"/>
          </a:ln>
        </p:spPr>
      </p:cxnSp>
      <p:cxnSp>
        <p:nvCxnSpPr>
          <p:cNvPr id="231" name="Connection Line"/>
          <p:cNvCxnSpPr>
            <a:stCxn id="227" idx="0"/>
            <a:endCxn id="228" idx="0"/>
          </p:cNvCxnSpPr>
          <p:nvPr/>
        </p:nvCxnSpPr>
        <p:spPr>
          <a:xfrm>
            <a:off x="16499104" y="5666975"/>
            <a:ext cx="4307107" cy="1"/>
          </a:xfrm>
          <a:prstGeom prst="straightConnector1">
            <a:avLst/>
          </a:prstGeom>
          <a:ln w="63500">
            <a:solidFill>
              <a:srgbClr val="000000"/>
            </a:solidFill>
            <a:miter lim="400000"/>
            <a:tailEnd type="triangle"/>
          </a:ln>
        </p:spPr>
      </p:cxnSp>
      <p:cxnSp>
        <p:nvCxnSpPr>
          <p:cNvPr id="232" name="Connection Line"/>
          <p:cNvCxnSpPr>
            <a:stCxn id="224" idx="0"/>
            <a:endCxn id="225" idx="0"/>
          </p:cNvCxnSpPr>
          <p:nvPr/>
        </p:nvCxnSpPr>
        <p:spPr>
          <a:xfrm>
            <a:off x="3577789" y="5666975"/>
            <a:ext cx="4307106" cy="1"/>
          </a:xfrm>
          <a:prstGeom prst="straightConnector1">
            <a:avLst/>
          </a:prstGeom>
          <a:ln w="63500">
            <a:solidFill>
              <a:srgbClr val="000000"/>
            </a:solidFill>
            <a:miter lim="400000"/>
            <a:tailEnd type="triangle"/>
          </a:ln>
        </p:spPr>
      </p:cxnSp>
      <p:cxnSp>
        <p:nvCxnSpPr>
          <p:cNvPr id="233" name="Connection Line"/>
          <p:cNvCxnSpPr>
            <a:stCxn id="228" idx="0"/>
            <a:endCxn id="224" idx="0"/>
          </p:cNvCxnSpPr>
          <p:nvPr/>
        </p:nvCxnSpPr>
        <p:spPr>
          <a:xfrm flipH="1">
            <a:off x="3577789" y="5666975"/>
            <a:ext cx="17228422" cy="1"/>
          </a:xfrm>
          <a:prstGeom prst="straightConnector1">
            <a:avLst/>
          </a:prstGeom>
          <a:ln w="63500">
            <a:solidFill>
              <a:srgbClr val="000000"/>
            </a:solidFill>
            <a:miter lim="400000"/>
            <a:tailEnd type="triangle"/>
          </a:ln>
        </p:spPr>
      </p:cxnSp>
      <p:sp>
        <p:nvSpPr>
          <p:cNvPr id="234" name="Code Review"/>
          <p:cNvSpPr/>
          <p:nvPr/>
        </p:nvSpPr>
        <p:spPr>
          <a:xfrm>
            <a:off x="2161755" y="6883208"/>
            <a:ext cx="2832070"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Code Review</a:t>
            </a:r>
          </a:p>
        </p:txBody>
      </p:sp>
      <p:sp>
        <p:nvSpPr>
          <p:cNvPr id="235" name="Style Check"/>
          <p:cNvSpPr/>
          <p:nvPr/>
        </p:nvSpPr>
        <p:spPr>
          <a:xfrm>
            <a:off x="6468860" y="6883208"/>
            <a:ext cx="2832070"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Style Check</a:t>
            </a:r>
          </a:p>
        </p:txBody>
      </p:sp>
      <p:sp>
        <p:nvSpPr>
          <p:cNvPr id="236" name="Compile"/>
          <p:cNvSpPr/>
          <p:nvPr/>
        </p:nvSpPr>
        <p:spPr>
          <a:xfrm>
            <a:off x="6468860" y="8093443"/>
            <a:ext cx="2832070"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Compile</a:t>
            </a:r>
          </a:p>
        </p:txBody>
      </p:sp>
      <p:sp>
        <p:nvSpPr>
          <p:cNvPr id="237" name="Unit Test"/>
          <p:cNvSpPr/>
          <p:nvPr/>
        </p:nvSpPr>
        <p:spPr>
          <a:xfrm>
            <a:off x="6468860" y="9303679"/>
            <a:ext cx="2832070"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Unit Test</a:t>
            </a:r>
          </a:p>
        </p:txBody>
      </p:sp>
      <p:sp>
        <p:nvSpPr>
          <p:cNvPr id="238" name="Prepare Deployment"/>
          <p:cNvSpPr/>
          <p:nvPr/>
        </p:nvSpPr>
        <p:spPr>
          <a:xfrm>
            <a:off x="6468860" y="10513914"/>
            <a:ext cx="2832070" cy="103315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Prepare Deployment</a:t>
            </a:r>
          </a:p>
        </p:txBody>
      </p:sp>
      <p:sp>
        <p:nvSpPr>
          <p:cNvPr id="239" name="Integration Test"/>
          <p:cNvSpPr/>
          <p:nvPr/>
        </p:nvSpPr>
        <p:spPr>
          <a:xfrm>
            <a:off x="10775965" y="6877210"/>
            <a:ext cx="2832070"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Integration Test</a:t>
            </a:r>
          </a:p>
        </p:txBody>
      </p:sp>
      <p:sp>
        <p:nvSpPr>
          <p:cNvPr id="240" name="Load Test"/>
          <p:cNvSpPr/>
          <p:nvPr/>
        </p:nvSpPr>
        <p:spPr>
          <a:xfrm>
            <a:off x="10775965" y="8093443"/>
            <a:ext cx="2832070"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Load Test</a:t>
            </a:r>
          </a:p>
        </p:txBody>
      </p:sp>
      <p:sp>
        <p:nvSpPr>
          <p:cNvPr id="241" name="KPIs"/>
          <p:cNvSpPr/>
          <p:nvPr/>
        </p:nvSpPr>
        <p:spPr>
          <a:xfrm>
            <a:off x="19390174" y="6889910"/>
            <a:ext cx="2832070"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KPIs</a:t>
            </a:r>
          </a:p>
        </p:txBody>
      </p:sp>
      <p:sp>
        <p:nvSpPr>
          <p:cNvPr id="242" name="End-to-end Test"/>
          <p:cNvSpPr/>
          <p:nvPr/>
        </p:nvSpPr>
        <p:spPr>
          <a:xfrm>
            <a:off x="15083070" y="6889910"/>
            <a:ext cx="2832069"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FFFFFF"/>
                </a:solidFill>
                <a:latin typeface="Helvetica Neue Medium"/>
                <a:ea typeface="Helvetica Neue Medium"/>
                <a:cs typeface="Helvetica Neue Medium"/>
                <a:sym typeface="Helvetica Neue Medium"/>
              </a:defRPr>
            </a:lvl1pPr>
          </a:lstStyle>
          <a:p>
            <a:pPr/>
            <a:r>
              <a:t>End-to-end Test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Roadmap for this week"/>
          <p:cNvSpPr txBox="1"/>
          <p:nvPr>
            <p:ph type="title"/>
          </p:nvPr>
        </p:nvSpPr>
        <p:spPr>
          <a:prstGeom prst="rect">
            <a:avLst/>
          </a:prstGeom>
        </p:spPr>
        <p:txBody>
          <a:bodyPr/>
          <a:lstStyle/>
          <a:p>
            <a:pPr/>
            <a:r>
              <a:t>Roadmap for this week</a:t>
            </a:r>
          </a:p>
        </p:txBody>
      </p:sp>
      <p:sp>
        <p:nvSpPr>
          <p:cNvPr id="247" name="Slide Subtitle"/>
          <p:cNvSpPr txBox="1"/>
          <p:nvPr>
            <p:ph type="body" idx="21"/>
          </p:nvPr>
        </p:nvSpPr>
        <p:spPr>
          <a:prstGeom prst="rect">
            <a:avLst/>
          </a:prstGeom>
        </p:spPr>
        <p:txBody>
          <a:bodyPr/>
          <a:lstStyle/>
          <a:p>
            <a:pPr/>
          </a:p>
        </p:txBody>
      </p:sp>
      <p:sp>
        <p:nvSpPr>
          <p:cNvPr id="248" name="Continuous development overview (this lesson)…"/>
          <p:cNvSpPr txBox="1"/>
          <p:nvPr>
            <p:ph type="body" idx="1"/>
          </p:nvPr>
        </p:nvSpPr>
        <p:spPr>
          <a:prstGeom prst="rect">
            <a:avLst/>
          </a:prstGeom>
        </p:spPr>
        <p:txBody>
          <a:bodyPr/>
          <a:lstStyle/>
          <a:p>
            <a:pPr/>
            <a:r>
              <a:t>Continuous development overview (this lesson)</a:t>
            </a:r>
          </a:p>
          <a:p>
            <a:pPr/>
            <a:r>
              <a:t>“Shifting left” with continuous integration</a:t>
            </a:r>
          </a:p>
          <a:p>
            <a:pPr/>
            <a:r>
              <a:t>Deployment infrastructure</a:t>
            </a:r>
          </a:p>
          <a:p>
            <a:pPr/>
            <a:r>
              <a:t>Continuous delivery</a:t>
            </a:r>
          </a:p>
        </p:txBody>
      </p:sp>
      <p:sp>
        <p:nvSpPr>
          <p:cNvPr id="249" name="Develop"/>
          <p:cNvSpPr/>
          <p:nvPr/>
        </p:nvSpPr>
        <p:spPr>
          <a:xfrm>
            <a:off x="2161756" y="10228302"/>
            <a:ext cx="2832069" cy="1270001"/>
          </a:xfrm>
          <a:prstGeom prst="rect">
            <a:avLst/>
          </a:prstGeom>
          <a:solidFill>
            <a:srgbClr val="0A52B1">
              <a:alpha val="60766"/>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Develop</a:t>
            </a:r>
          </a:p>
        </p:txBody>
      </p:sp>
      <p:sp>
        <p:nvSpPr>
          <p:cNvPr id="250" name="Build"/>
          <p:cNvSpPr/>
          <p:nvPr/>
        </p:nvSpPr>
        <p:spPr>
          <a:xfrm>
            <a:off x="6468860" y="10228302"/>
            <a:ext cx="2832070"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Build</a:t>
            </a:r>
          </a:p>
        </p:txBody>
      </p:sp>
      <p:sp>
        <p:nvSpPr>
          <p:cNvPr id="251" name="Test"/>
          <p:cNvSpPr/>
          <p:nvPr/>
        </p:nvSpPr>
        <p:spPr>
          <a:xfrm>
            <a:off x="10775965" y="10228302"/>
            <a:ext cx="2832070"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Test</a:t>
            </a:r>
          </a:p>
        </p:txBody>
      </p:sp>
      <p:sp>
        <p:nvSpPr>
          <p:cNvPr id="252" name="Deploy"/>
          <p:cNvSpPr/>
          <p:nvPr/>
        </p:nvSpPr>
        <p:spPr>
          <a:xfrm>
            <a:off x="15083070" y="10228302"/>
            <a:ext cx="2832069"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Deploy</a:t>
            </a:r>
          </a:p>
        </p:txBody>
      </p:sp>
      <p:sp>
        <p:nvSpPr>
          <p:cNvPr id="253" name="Monitor"/>
          <p:cNvSpPr/>
          <p:nvPr/>
        </p:nvSpPr>
        <p:spPr>
          <a:xfrm>
            <a:off x="19390176" y="10228302"/>
            <a:ext cx="2832069"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Monitor</a:t>
            </a:r>
          </a:p>
        </p:txBody>
      </p:sp>
      <p:cxnSp>
        <p:nvCxnSpPr>
          <p:cNvPr id="254" name="Connection Line"/>
          <p:cNvCxnSpPr>
            <a:stCxn id="250" idx="0"/>
            <a:endCxn id="251" idx="0"/>
          </p:cNvCxnSpPr>
          <p:nvPr/>
        </p:nvCxnSpPr>
        <p:spPr>
          <a:xfrm>
            <a:off x="7884895" y="10863302"/>
            <a:ext cx="4307105" cy="1"/>
          </a:xfrm>
          <a:prstGeom prst="straightConnector1">
            <a:avLst/>
          </a:prstGeom>
          <a:ln w="63500">
            <a:solidFill>
              <a:srgbClr val="000000"/>
            </a:solidFill>
            <a:miter lim="400000"/>
            <a:tailEnd type="triangle"/>
          </a:ln>
        </p:spPr>
      </p:cxnSp>
      <p:cxnSp>
        <p:nvCxnSpPr>
          <p:cNvPr id="255" name="Connection Line"/>
          <p:cNvCxnSpPr>
            <a:stCxn id="251" idx="0"/>
            <a:endCxn id="252" idx="0"/>
          </p:cNvCxnSpPr>
          <p:nvPr/>
        </p:nvCxnSpPr>
        <p:spPr>
          <a:xfrm>
            <a:off x="12191999" y="10863302"/>
            <a:ext cx="4307106" cy="1"/>
          </a:xfrm>
          <a:prstGeom prst="straightConnector1">
            <a:avLst/>
          </a:prstGeom>
          <a:ln w="63500">
            <a:solidFill>
              <a:srgbClr val="000000"/>
            </a:solidFill>
            <a:miter lim="400000"/>
            <a:tailEnd type="triangle"/>
          </a:ln>
        </p:spPr>
      </p:cxnSp>
      <p:cxnSp>
        <p:nvCxnSpPr>
          <p:cNvPr id="256" name="Connection Line"/>
          <p:cNvCxnSpPr>
            <a:stCxn id="252" idx="0"/>
            <a:endCxn id="253" idx="0"/>
          </p:cNvCxnSpPr>
          <p:nvPr/>
        </p:nvCxnSpPr>
        <p:spPr>
          <a:xfrm>
            <a:off x="16499104" y="10863302"/>
            <a:ext cx="4307107" cy="1"/>
          </a:xfrm>
          <a:prstGeom prst="straightConnector1">
            <a:avLst/>
          </a:prstGeom>
          <a:ln w="63500">
            <a:solidFill>
              <a:srgbClr val="000000"/>
            </a:solidFill>
            <a:miter lim="400000"/>
            <a:tailEnd type="triangle"/>
          </a:ln>
        </p:spPr>
      </p:cxnSp>
      <p:cxnSp>
        <p:nvCxnSpPr>
          <p:cNvPr id="257" name="Connection Line"/>
          <p:cNvCxnSpPr>
            <a:stCxn id="249" idx="0"/>
            <a:endCxn id="250" idx="0"/>
          </p:cNvCxnSpPr>
          <p:nvPr/>
        </p:nvCxnSpPr>
        <p:spPr>
          <a:xfrm>
            <a:off x="3577790" y="10863302"/>
            <a:ext cx="4307106" cy="1"/>
          </a:xfrm>
          <a:prstGeom prst="straightConnector1">
            <a:avLst/>
          </a:prstGeom>
          <a:ln w="63500">
            <a:solidFill>
              <a:srgbClr val="000000"/>
            </a:solidFill>
            <a:miter lim="400000"/>
            <a:tailEnd type="triangle"/>
          </a:ln>
        </p:spPr>
      </p:cxnSp>
      <p:cxnSp>
        <p:nvCxnSpPr>
          <p:cNvPr id="258" name="Connection Line"/>
          <p:cNvCxnSpPr>
            <a:stCxn id="253" idx="0"/>
            <a:endCxn id="249" idx="0"/>
          </p:cNvCxnSpPr>
          <p:nvPr/>
        </p:nvCxnSpPr>
        <p:spPr>
          <a:xfrm flipH="1">
            <a:off x="3577790" y="10863302"/>
            <a:ext cx="17228421" cy="1"/>
          </a:xfrm>
          <a:prstGeom prst="straightConnector1">
            <a:avLst/>
          </a:prstGeom>
          <a:ln w="63500">
            <a:solidFill>
              <a:srgbClr val="000000"/>
            </a:solidFill>
            <a:miter lim="400000"/>
            <a:tailEnd type="triangle"/>
          </a:ln>
        </p:spPr>
      </p:cxn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This work is licensed under a Creative Commons Attribution-ShareAlike license"/>
          <p:cNvSpPr txBox="1"/>
          <p:nvPr>
            <p:ph type="title"/>
          </p:nvPr>
        </p:nvSpPr>
        <p:spPr>
          <a:xfrm>
            <a:off x="1206500" y="1079500"/>
            <a:ext cx="21971000" cy="2055994"/>
          </a:xfrm>
          <a:prstGeom prst="rect">
            <a:avLst/>
          </a:prstGeom>
        </p:spPr>
        <p:txBody>
          <a:bodyPr/>
          <a:lstStyle>
            <a:lvl1pPr algn="ctr" defTabSz="2023821">
              <a:defRPr spc="-141" sz="7054"/>
            </a:lvl1pPr>
          </a:lstStyle>
          <a:p>
            <a:pPr/>
            <a:r>
              <a:t>This work is licensed under a Creative Commons Attribution-ShareAlike license</a:t>
            </a:r>
          </a:p>
        </p:txBody>
      </p:sp>
      <p:sp>
        <p:nvSpPr>
          <p:cNvPr id="261" name="This work is licensed under the Creative Commons Attribution-ShareAlike 4.0 International License. To view a copy of this license, visit http://creativecommons.org/licenses/by-sa/4.0/…"/>
          <p:cNvSpPr txBox="1"/>
          <p:nvPr>
            <p:ph type="body" idx="1"/>
          </p:nvPr>
        </p:nvSpPr>
        <p:spPr>
          <a:prstGeom prst="rect">
            <a:avLst/>
          </a:prstGeom>
        </p:spPr>
        <p:txBody>
          <a:bodyPr/>
          <a:lstStyle/>
          <a:p>
            <a:pPr marL="458390" indent="-458390" defTabSz="542210">
              <a:lnSpc>
                <a:spcPct val="100000"/>
              </a:lnSpc>
              <a:spcBef>
                <a:spcPts val="1000"/>
              </a:spcBef>
              <a:buSzPct val="75000"/>
              <a:defRPr sz="3300">
                <a:latin typeface="Helvetica Light"/>
                <a:ea typeface="Helvetica Light"/>
                <a:cs typeface="Helvetica Light"/>
                <a:sym typeface="Helvetica Light"/>
              </a:defRPr>
            </a:pPr>
            <a:r>
              <a:t>This work is licensed under the Creative Commons Attribution-ShareAlike 4.0 International License. To view a copy of this license, visit </a:t>
            </a:r>
            <a:r>
              <a:rPr u="sng">
                <a:hlinkClick r:id="rId2" invalidUrl="" action="" tgtFrame="" tooltip="" history="1" highlightClick="0" endSnd="0"/>
              </a:rPr>
              <a:t>http://creativecommons.org/licenses/by-sa/4.0/</a:t>
            </a:r>
            <a:r>
              <a:t> </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You are free to:</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 — copy and redistribute the material in any medium or format</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Adapt — remix, transform, and build upon the material</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for any purpose, even commercially.</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Under the following terms:</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Attribution — You must give appropriate credit, provide a link to the license, and indicate if changes were made. You may do so in any reasonable manner, but not in any way that suggests the licensor endorses you or your use.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ShareAlike — If you remix, transform, or build upon the material, you must distribute your contributions under the same license as the original.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No additional restrictions — You may not apply legal terms or technological measures that legally restrict others from doing anything the license permits.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Learning Objectives for this Lesson"/>
          <p:cNvSpPr txBox="1"/>
          <p:nvPr>
            <p:ph type="title"/>
          </p:nvPr>
        </p:nvSpPr>
        <p:spPr>
          <a:prstGeom prst="rect">
            <a:avLst/>
          </a:prstGeom>
        </p:spPr>
        <p:txBody>
          <a:bodyPr/>
          <a:lstStyle/>
          <a:p>
            <a:pPr/>
            <a:r>
              <a:t>Learning Objectives for this Lesson</a:t>
            </a:r>
          </a:p>
        </p:txBody>
      </p:sp>
      <p:sp>
        <p:nvSpPr>
          <p:cNvPr id="130" name="By the end of this lesson, you should be able t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By the end of this lesson, you should be able to…</a:t>
            </a:r>
          </a:p>
        </p:txBody>
      </p:sp>
      <p:sp>
        <p:nvSpPr>
          <p:cNvPr id="131" name="Relate continuous development to classic software process models (waterfall and agile)…"/>
          <p:cNvSpPr txBox="1"/>
          <p:nvPr>
            <p:ph type="body" idx="1"/>
          </p:nvPr>
        </p:nvSpPr>
        <p:spPr>
          <a:xfrm>
            <a:off x="1206500" y="4243609"/>
            <a:ext cx="21971000" cy="8256012"/>
          </a:xfrm>
          <a:prstGeom prst="rect">
            <a:avLst/>
          </a:prstGeom>
        </p:spPr>
        <p:txBody>
          <a:bodyPr/>
          <a:lstStyle/>
          <a:p>
            <a:pPr marL="698500" indent="-698500">
              <a:buSzPct val="123000"/>
              <a:buChar char="•"/>
            </a:pPr>
            <a:r>
              <a:t>Relate continuous development to classic software process models (waterfall and agile)</a:t>
            </a:r>
          </a:p>
          <a:p>
            <a:pPr marL="698500" indent="-698500">
              <a:buSzPct val="123000"/>
              <a:buChar char="•"/>
            </a:pPr>
            <a:r>
              <a:t>Identify the stages of a continuous development pipeline and describe how they relate to improving code velocity and quality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What is a software process?"/>
          <p:cNvSpPr txBox="1"/>
          <p:nvPr>
            <p:ph type="title"/>
          </p:nvPr>
        </p:nvSpPr>
        <p:spPr>
          <a:prstGeom prst="rect">
            <a:avLst/>
          </a:prstGeom>
        </p:spPr>
        <p:txBody>
          <a:bodyPr/>
          <a:lstStyle/>
          <a:p>
            <a:pPr/>
            <a:r>
              <a:t>What is a software process?</a:t>
            </a:r>
          </a:p>
        </p:txBody>
      </p:sp>
      <p:sp>
        <p:nvSpPr>
          <p:cNvPr id="134" name="Slide Subtitle"/>
          <p:cNvSpPr txBox="1"/>
          <p:nvPr>
            <p:ph type="body" idx="21"/>
          </p:nvPr>
        </p:nvSpPr>
        <p:spPr>
          <a:prstGeom prst="rect">
            <a:avLst/>
          </a:prstGeom>
        </p:spPr>
        <p:txBody>
          <a:bodyPr/>
          <a:lstStyle/>
          <a:p>
            <a:pPr/>
          </a:p>
        </p:txBody>
      </p:sp>
      <p:sp>
        <p:nvSpPr>
          <p:cNvPr id="135" name="A structured set of activities required to develop a software product…"/>
          <p:cNvSpPr txBox="1"/>
          <p:nvPr>
            <p:ph type="body" idx="1"/>
          </p:nvPr>
        </p:nvSpPr>
        <p:spPr>
          <a:prstGeom prst="rect">
            <a:avLst/>
          </a:prstGeom>
        </p:spPr>
        <p:txBody>
          <a:bodyPr/>
          <a:lstStyle/>
          <a:p>
            <a:pPr marL="469391" indent="-469391" defTabSz="1877520">
              <a:spcBef>
                <a:spcPts val="3400"/>
              </a:spcBef>
              <a:defRPr sz="3696"/>
            </a:pPr>
            <a:r>
              <a:t>A structured set of activities required to develop a software product</a:t>
            </a:r>
          </a:p>
          <a:p>
            <a:pPr lvl="1" marL="938783" indent="-469391" defTabSz="1877520">
              <a:spcBef>
                <a:spcPts val="3400"/>
              </a:spcBef>
              <a:defRPr sz="3696"/>
            </a:pPr>
            <a:r>
              <a:t>Specification</a:t>
            </a:r>
          </a:p>
          <a:p>
            <a:pPr lvl="1" marL="938783" indent="-469391" defTabSz="1877520">
              <a:spcBef>
                <a:spcPts val="3400"/>
              </a:spcBef>
              <a:defRPr sz="3696"/>
            </a:pPr>
            <a:r>
              <a:t>Design and implementation</a:t>
            </a:r>
          </a:p>
          <a:p>
            <a:pPr lvl="1" marL="938783" indent="-469391" defTabSz="1877520">
              <a:spcBef>
                <a:spcPts val="3400"/>
              </a:spcBef>
              <a:defRPr sz="3696"/>
            </a:pPr>
            <a:r>
              <a:t>Validation</a:t>
            </a:r>
          </a:p>
          <a:p>
            <a:pPr lvl="1" marL="938783" indent="-469391" defTabSz="1877520">
              <a:spcBef>
                <a:spcPts val="3400"/>
              </a:spcBef>
              <a:defRPr sz="3696"/>
            </a:pPr>
            <a:r>
              <a:t>Evolution (operation and maintenance)</a:t>
            </a:r>
          </a:p>
          <a:p>
            <a:pPr marL="469391" indent="-469391" defTabSz="1877520">
              <a:spcBef>
                <a:spcPts val="3400"/>
              </a:spcBef>
              <a:defRPr sz="3696"/>
            </a:pPr>
            <a:r>
              <a:t>Goal: Minimize Risk</a:t>
            </a:r>
          </a:p>
          <a:p>
            <a:pPr lvl="1" marL="938783" indent="-469391" defTabSz="1877520">
              <a:spcBef>
                <a:spcPts val="3400"/>
              </a:spcBef>
              <a:defRPr sz="3696"/>
            </a:pPr>
            <a:r>
              <a:t>Falling behind schedule</a:t>
            </a:r>
          </a:p>
          <a:p>
            <a:pPr lvl="1" marL="938783" indent="-469391" defTabSz="1877520">
              <a:spcBef>
                <a:spcPts val="3400"/>
              </a:spcBef>
              <a:defRPr sz="3696"/>
            </a:pPr>
            <a:r>
              <a:t>Changes to requirements</a:t>
            </a:r>
          </a:p>
          <a:p>
            <a:pPr lvl="1" marL="938783" indent="-469391" defTabSz="1877520">
              <a:spcBef>
                <a:spcPts val="3400"/>
              </a:spcBef>
              <a:defRPr sz="3696"/>
            </a:pPr>
            <a:r>
              <a:t>Bugs/unintended effects of changes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oftware Verification and Validation"/>
          <p:cNvSpPr txBox="1"/>
          <p:nvPr>
            <p:ph type="title"/>
          </p:nvPr>
        </p:nvSpPr>
        <p:spPr>
          <a:prstGeom prst="rect">
            <a:avLst/>
          </a:prstGeom>
        </p:spPr>
        <p:txBody>
          <a:bodyPr/>
          <a:lstStyle/>
          <a:p>
            <a:pPr/>
            <a:r>
              <a:t>Software Verification and Validation</a:t>
            </a:r>
          </a:p>
        </p:txBody>
      </p:sp>
      <p:sp>
        <p:nvSpPr>
          <p:cNvPr id="140" name="Quality Assura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Quality Assurance</a:t>
            </a:r>
          </a:p>
        </p:txBody>
      </p:sp>
      <p:sp>
        <p:nvSpPr>
          <p:cNvPr id="141" name="Verification and validation (V &amp; V) is intended to show that a system conforms to its specification and meets the requirements of the customer(s).…"/>
          <p:cNvSpPr txBox="1"/>
          <p:nvPr>
            <p:ph type="body" idx="1"/>
          </p:nvPr>
        </p:nvSpPr>
        <p:spPr>
          <a:prstGeom prst="rect">
            <a:avLst/>
          </a:prstGeom>
        </p:spPr>
        <p:txBody>
          <a:bodyPr/>
          <a:lstStyle/>
          <a:p>
            <a:pPr/>
            <a:r>
              <a:t>Verification and validation (V &amp; V) is intended to show that a system conforms to its specification and meets the requirements of the customer(s).</a:t>
            </a:r>
          </a:p>
          <a:p>
            <a:pPr/>
            <a:r>
              <a:t>Involves checking and review processes, and acceptance or beta testing.</a:t>
            </a:r>
          </a:p>
          <a:p>
            <a:pPr/>
            <a:r>
              <a:t>Custom software: Acceptance testing involves executing the system with test cases that are derived from the real data to be processed by the system in the customer’s environment.</a:t>
            </a:r>
          </a:p>
          <a:p>
            <a:pPr/>
            <a:r>
              <a:t>Generic software: Beta testing executes the system in many customers’ environments under real use.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oftware Evolution"/>
          <p:cNvSpPr txBox="1"/>
          <p:nvPr>
            <p:ph type="title"/>
          </p:nvPr>
        </p:nvSpPr>
        <p:spPr>
          <a:prstGeom prst="rect">
            <a:avLst/>
          </a:prstGeom>
        </p:spPr>
        <p:txBody>
          <a:bodyPr/>
          <a:lstStyle/>
          <a:p>
            <a:pPr/>
            <a:r>
              <a:t>Software Evolution</a:t>
            </a:r>
          </a:p>
        </p:txBody>
      </p:sp>
      <p:sp>
        <p:nvSpPr>
          <p:cNvPr id="146" name="Software is inherently flexible: we want high development velocit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17244">
              <a:defRPr sz="5445"/>
            </a:lvl1pPr>
          </a:lstStyle>
          <a:p>
            <a:pPr/>
            <a:r>
              <a:t>Software is inherently flexible: we want high development velocity!</a:t>
            </a:r>
          </a:p>
        </p:txBody>
      </p:sp>
      <p:sp>
        <p:nvSpPr>
          <p:cNvPr id="147" name="As requirements change due to changing business circumstances, the software that supports the business must also evolve and change.…"/>
          <p:cNvSpPr txBox="1"/>
          <p:nvPr>
            <p:ph type="body" sz="quarter" idx="1"/>
          </p:nvPr>
        </p:nvSpPr>
        <p:spPr>
          <a:xfrm>
            <a:off x="1206500" y="3556214"/>
            <a:ext cx="21971000" cy="2797227"/>
          </a:xfrm>
          <a:prstGeom prst="rect">
            <a:avLst/>
          </a:prstGeom>
        </p:spPr>
        <p:txBody>
          <a:bodyPr/>
          <a:lstStyle/>
          <a:p>
            <a:pPr/>
            <a:r>
              <a:t>As requirements change due to changing business circumstances, the software that supports the business must also evolve and change.</a:t>
            </a:r>
          </a:p>
          <a:p>
            <a:pPr/>
            <a:r>
              <a:t>Most software today is built on large (and old) codebases</a:t>
            </a:r>
          </a:p>
        </p:txBody>
      </p:sp>
      <p:grpSp>
        <p:nvGrpSpPr>
          <p:cNvPr id="162" name="Group"/>
          <p:cNvGrpSpPr/>
          <p:nvPr/>
        </p:nvGrpSpPr>
        <p:grpSpPr>
          <a:xfrm>
            <a:off x="595060" y="6374648"/>
            <a:ext cx="21963141" cy="9113019"/>
            <a:chOff x="0" y="0"/>
            <a:chExt cx="21963139" cy="9113017"/>
          </a:xfrm>
        </p:grpSpPr>
        <p:sp>
          <p:nvSpPr>
            <p:cNvPr id="148" name="Rectangle"/>
            <p:cNvSpPr/>
            <p:nvPr/>
          </p:nvSpPr>
          <p:spPr>
            <a:xfrm>
              <a:off x="14877040" y="0"/>
              <a:ext cx="4932631" cy="7268985"/>
            </a:xfrm>
            <a:prstGeom prst="rect">
              <a:avLst/>
            </a:prstGeom>
            <a:solidFill>
              <a:srgbClr val="34A5DA"/>
            </a:solidFill>
            <a:ln w="12700" cap="flat">
              <a:noFill/>
              <a:miter lim="400000"/>
            </a:ln>
            <a:effectLst/>
          </p:spPr>
          <p:txBody>
            <a:bodyPr wrap="square" lIns="50800" tIns="50800" rIns="50800" bIns="50800" numCol="1" anchor="ctr">
              <a:noAutofit/>
            </a:bodyPr>
            <a:lstStyle/>
            <a:p>
              <a:pPr defTabSz="825500">
                <a:lnSpc>
                  <a:spcPct val="80000"/>
                </a:lnSpc>
                <a:defRPr b="1" cap="all" sz="4000">
                  <a:solidFill>
                    <a:srgbClr val="FFFFFF"/>
                  </a:solidFill>
                  <a:latin typeface="Avenir Next Regular"/>
                  <a:ea typeface="Avenir Next Regular"/>
                  <a:cs typeface="Avenir Next Regular"/>
                  <a:sym typeface="Avenir Next Regular"/>
                </a:defRPr>
              </a:pPr>
            </a:p>
          </p:txBody>
        </p:sp>
        <p:graphicFrame>
          <p:nvGraphicFramePr>
            <p:cNvPr id="149" name="2D Donut Chart"/>
            <p:cNvGraphicFramePr/>
            <p:nvPr/>
          </p:nvGraphicFramePr>
          <p:xfrm>
            <a:off x="1691940" y="1339768"/>
            <a:ext cx="7773251" cy="7773251"/>
          </p:xfrm>
          <a:graphic xmlns:a="http://schemas.openxmlformats.org/drawingml/2006/main">
            <a:graphicData uri="http://schemas.openxmlformats.org/drawingml/2006/chart">
              <c:chart xmlns:c="http://schemas.openxmlformats.org/drawingml/2006/chart" r:id="rId3"/>
            </a:graphicData>
          </a:graphic>
        </p:graphicFrame>
        <p:sp>
          <p:nvSpPr>
            <p:cNvPr id="150" name="Synopsys (BlackDuck)  2019 audit of 1,200 proprietary codebases:"/>
            <p:cNvSpPr txBox="1"/>
            <p:nvPr/>
          </p:nvSpPr>
          <p:spPr>
            <a:xfrm>
              <a:off x="0" y="1662224"/>
              <a:ext cx="7370372" cy="2273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defTabSz="825500">
                <a:spcBef>
                  <a:spcPts val="3400"/>
                </a:spcBef>
                <a:defRPr sz="4200">
                  <a:solidFill>
                    <a:srgbClr val="000000"/>
                  </a:solidFill>
                  <a:latin typeface="Avenir Next Medium"/>
                  <a:ea typeface="Avenir Next Medium"/>
                  <a:cs typeface="Avenir Next Medium"/>
                  <a:sym typeface="Avenir Next Medium"/>
                </a:defRPr>
              </a:lvl1pPr>
            </a:lstStyle>
            <a:p>
              <a:pPr/>
              <a:r>
                <a:t>Synopsys (BlackDuck)  2019 audit of 1,200 proprietary codebases:</a:t>
              </a:r>
            </a:p>
          </p:txBody>
        </p:sp>
        <p:sp>
          <p:nvSpPr>
            <p:cNvPr id="151" name="use OSS"/>
            <p:cNvSpPr txBox="1"/>
            <p:nvPr/>
          </p:nvSpPr>
          <p:spPr>
            <a:xfrm>
              <a:off x="9096039" y="3171859"/>
              <a:ext cx="2550161" cy="96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825500">
                <a:spcBef>
                  <a:spcPts val="3400"/>
                </a:spcBef>
                <a:defRPr sz="5000">
                  <a:solidFill>
                    <a:srgbClr val="D9863D"/>
                  </a:solidFill>
                  <a:latin typeface="Avenir Next Medium"/>
                  <a:ea typeface="Avenir Next Medium"/>
                  <a:cs typeface="Avenir Next Medium"/>
                  <a:sym typeface="Avenir Next Medium"/>
                </a:defRPr>
              </a:lvl1pPr>
            </a:lstStyle>
            <a:p>
              <a:pPr/>
              <a:r>
                <a:t>use OSS</a:t>
              </a:r>
            </a:p>
          </p:txBody>
        </p:sp>
        <p:sp>
          <p:nvSpPr>
            <p:cNvPr id="152" name="Proprietary Code"/>
            <p:cNvSpPr/>
            <p:nvPr/>
          </p:nvSpPr>
          <p:spPr>
            <a:xfrm>
              <a:off x="14877040" y="227265"/>
              <a:ext cx="4932631" cy="1261571"/>
            </a:xfrm>
            <a:prstGeom prst="rect">
              <a:avLst/>
            </a:prstGeom>
            <a:solidFill>
              <a:srgbClr val="34A5DA"/>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lnSpc>
                  <a:spcPct val="80000"/>
                </a:lnSpc>
                <a:defRPr b="1" cap="all" sz="4000">
                  <a:solidFill>
                    <a:srgbClr val="FFFFFF"/>
                  </a:solidFill>
                  <a:latin typeface="Avenir Next Regular"/>
                  <a:ea typeface="Avenir Next Regular"/>
                  <a:cs typeface="Avenir Next Regular"/>
                  <a:sym typeface="Avenir Next Regular"/>
                </a:defRPr>
              </a:lvl1pPr>
            </a:lstStyle>
            <a:p>
              <a:pPr/>
              <a:r>
                <a:t>Proprietary Code</a:t>
              </a:r>
            </a:p>
          </p:txBody>
        </p:sp>
        <p:grpSp>
          <p:nvGrpSpPr>
            <p:cNvPr id="155" name="Group"/>
            <p:cNvGrpSpPr/>
            <p:nvPr/>
          </p:nvGrpSpPr>
          <p:grpSpPr>
            <a:xfrm>
              <a:off x="13694739" y="5767613"/>
              <a:ext cx="6114932" cy="1541307"/>
              <a:chOff x="0" y="0"/>
              <a:chExt cx="6114930" cy="1541305"/>
            </a:xfrm>
          </p:grpSpPr>
          <p:sp>
            <p:nvSpPr>
              <p:cNvPr id="153" name="Commodity infrastructure"/>
              <p:cNvSpPr/>
              <p:nvPr/>
            </p:nvSpPr>
            <p:spPr>
              <a:xfrm>
                <a:off x="1182301" y="0"/>
                <a:ext cx="4932631" cy="1541306"/>
              </a:xfrm>
              <a:prstGeom prst="rect">
                <a:avLst/>
              </a:prstGeom>
              <a:solidFill>
                <a:srgbClr val="8C181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lnSpc>
                    <a:spcPct val="80000"/>
                  </a:lnSpc>
                  <a:defRPr b="1" cap="all" sz="4000">
                    <a:solidFill>
                      <a:srgbClr val="FFFFFF"/>
                    </a:solidFill>
                    <a:latin typeface="Avenir Next Regular"/>
                    <a:ea typeface="Avenir Next Regular"/>
                    <a:cs typeface="Avenir Next Regular"/>
                    <a:sym typeface="Avenir Next Regular"/>
                  </a:defRPr>
                </a:lvl1pPr>
              </a:lstStyle>
              <a:p>
                <a:pPr/>
                <a:r>
                  <a:t>Commodity infrastructure</a:t>
                </a:r>
              </a:p>
            </p:txBody>
          </p:sp>
          <p:sp>
            <p:nvSpPr>
              <p:cNvPr id="154" name="10%"/>
              <p:cNvSpPr txBox="1"/>
              <p:nvPr/>
            </p:nvSpPr>
            <p:spPr>
              <a:xfrm>
                <a:off x="0" y="459502"/>
                <a:ext cx="953643"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825500">
                  <a:spcBef>
                    <a:spcPts val="3400"/>
                  </a:spcBef>
                  <a:defRPr b="1" sz="3000">
                    <a:solidFill>
                      <a:srgbClr val="000000"/>
                    </a:solidFill>
                    <a:latin typeface="Avenir Next Regular"/>
                    <a:ea typeface="Avenir Next Regular"/>
                    <a:cs typeface="Avenir Next Regular"/>
                    <a:sym typeface="Avenir Next Regular"/>
                  </a:defRPr>
                </a:lvl1pPr>
              </a:lstStyle>
              <a:p>
                <a:pPr/>
                <a:r>
                  <a:t>10%</a:t>
                </a:r>
              </a:p>
            </p:txBody>
          </p:sp>
        </p:grpSp>
        <p:grpSp>
          <p:nvGrpSpPr>
            <p:cNvPr id="158" name="Group"/>
            <p:cNvGrpSpPr/>
            <p:nvPr/>
          </p:nvGrpSpPr>
          <p:grpSpPr>
            <a:xfrm>
              <a:off x="13694739" y="1913921"/>
              <a:ext cx="6114932" cy="3935490"/>
              <a:chOff x="0" y="0"/>
              <a:chExt cx="6114930" cy="3935488"/>
            </a:xfrm>
          </p:grpSpPr>
          <p:sp>
            <p:nvSpPr>
              <p:cNvPr id="156" name="Open Source Components"/>
              <p:cNvSpPr/>
              <p:nvPr/>
            </p:nvSpPr>
            <p:spPr>
              <a:xfrm>
                <a:off x="1182301" y="0"/>
                <a:ext cx="4932631" cy="3935489"/>
              </a:xfrm>
              <a:prstGeom prst="rect">
                <a:avLst/>
              </a:prstGeom>
              <a:solidFill>
                <a:srgbClr val="D9863D"/>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lnSpc>
                    <a:spcPct val="80000"/>
                  </a:lnSpc>
                  <a:defRPr b="1" cap="all" sz="4000">
                    <a:solidFill>
                      <a:srgbClr val="FFFFFF"/>
                    </a:solidFill>
                    <a:latin typeface="Avenir Next Regular"/>
                    <a:ea typeface="Avenir Next Regular"/>
                    <a:cs typeface="Avenir Next Regular"/>
                    <a:sym typeface="Avenir Next Regular"/>
                  </a:defRPr>
                </a:lvl1pPr>
              </a:lstStyle>
              <a:p>
                <a:pPr/>
                <a:r>
                  <a:t>Open Source Components</a:t>
                </a:r>
              </a:p>
            </p:txBody>
          </p:sp>
          <p:sp>
            <p:nvSpPr>
              <p:cNvPr id="157" name="70%"/>
              <p:cNvSpPr txBox="1"/>
              <p:nvPr/>
            </p:nvSpPr>
            <p:spPr>
              <a:xfrm>
                <a:off x="0" y="1656593"/>
                <a:ext cx="953643"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825500">
                  <a:spcBef>
                    <a:spcPts val="3400"/>
                  </a:spcBef>
                  <a:defRPr b="1" sz="3000">
                    <a:solidFill>
                      <a:srgbClr val="000000"/>
                    </a:solidFill>
                    <a:latin typeface="Avenir Next Regular"/>
                    <a:ea typeface="Avenir Next Regular"/>
                    <a:cs typeface="Avenir Next Regular"/>
                    <a:sym typeface="Avenir Next Regular"/>
                  </a:defRPr>
                </a:lvl1pPr>
              </a:lstStyle>
              <a:p>
                <a:pPr/>
                <a:r>
                  <a:t>70%</a:t>
                </a:r>
              </a:p>
            </p:txBody>
          </p:sp>
        </p:grpSp>
        <p:sp>
          <p:nvSpPr>
            <p:cNvPr id="159" name="20%"/>
            <p:cNvSpPr txBox="1"/>
            <p:nvPr/>
          </p:nvSpPr>
          <p:spPr>
            <a:xfrm>
              <a:off x="13694740" y="546899"/>
              <a:ext cx="953644"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825500">
                <a:spcBef>
                  <a:spcPts val="3400"/>
                </a:spcBef>
                <a:defRPr b="1" sz="3000">
                  <a:solidFill>
                    <a:srgbClr val="000000"/>
                  </a:solidFill>
                  <a:latin typeface="Avenir Next Regular"/>
                  <a:ea typeface="Avenir Next Regular"/>
                  <a:cs typeface="Avenir Next Regular"/>
                  <a:sym typeface="Avenir Next Regular"/>
                </a:defRPr>
              </a:lvl1pPr>
            </a:lstStyle>
            <a:p>
              <a:pPr/>
              <a:r>
                <a:t>20%</a:t>
              </a:r>
            </a:p>
          </p:txBody>
        </p:sp>
        <p:sp>
          <p:nvSpPr>
            <p:cNvPr id="160" name="Examples: Struts, Django, NodeJS, React"/>
            <p:cNvSpPr txBox="1"/>
            <p:nvPr/>
          </p:nvSpPr>
          <p:spPr>
            <a:xfrm>
              <a:off x="20038327" y="2529116"/>
              <a:ext cx="1924813" cy="2705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825500">
                <a:spcBef>
                  <a:spcPts val="3400"/>
                </a:spcBef>
                <a:defRPr sz="3000">
                  <a:solidFill>
                    <a:srgbClr val="000000"/>
                  </a:solidFill>
                  <a:latin typeface="Avenir Next Medium"/>
                  <a:ea typeface="Avenir Next Medium"/>
                  <a:cs typeface="Avenir Next Medium"/>
                  <a:sym typeface="Avenir Next Medium"/>
                </a:defRPr>
              </a:pPr>
              <a:r>
                <a:t>Examples:</a:t>
              </a:r>
              <a:br/>
              <a:r>
                <a:t>Struts,</a:t>
              </a:r>
              <a:br/>
              <a:r>
                <a:t>Django,</a:t>
              </a:r>
              <a:br/>
              <a:r>
                <a:t>NodeJS,</a:t>
              </a:r>
              <a:br/>
              <a:r>
                <a:t>React</a:t>
              </a:r>
            </a:p>
          </p:txBody>
        </p:sp>
        <p:sp>
          <p:nvSpPr>
            <p:cNvPr id="161" name="Examples: Linux"/>
            <p:cNvSpPr txBox="1"/>
            <p:nvPr/>
          </p:nvSpPr>
          <p:spPr>
            <a:xfrm>
              <a:off x="20038327" y="5966766"/>
              <a:ext cx="1924813"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825500">
                <a:spcBef>
                  <a:spcPts val="3400"/>
                </a:spcBef>
                <a:defRPr sz="3000">
                  <a:solidFill>
                    <a:srgbClr val="000000"/>
                  </a:solidFill>
                  <a:latin typeface="Avenir Next Medium"/>
                  <a:ea typeface="Avenir Next Medium"/>
                  <a:cs typeface="Avenir Next Medium"/>
                  <a:sym typeface="Avenir Next Medium"/>
                </a:defRPr>
              </a:pPr>
              <a:r>
                <a:t>Examples:</a:t>
              </a:r>
              <a:br/>
              <a:r>
                <a:t>Linux</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2"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Process Models"/>
          <p:cNvSpPr txBox="1"/>
          <p:nvPr>
            <p:ph type="title"/>
          </p:nvPr>
        </p:nvSpPr>
        <p:spPr>
          <a:prstGeom prst="rect">
            <a:avLst/>
          </a:prstGeom>
        </p:spPr>
        <p:txBody>
          <a:bodyPr/>
          <a:lstStyle/>
          <a:p>
            <a:pPr/>
            <a:r>
              <a:t>Process Models</a:t>
            </a:r>
          </a:p>
        </p:txBody>
      </p:sp>
      <p:sp>
        <p:nvSpPr>
          <p:cNvPr id="167" name="Slide Subtitle"/>
          <p:cNvSpPr txBox="1"/>
          <p:nvPr>
            <p:ph type="body" idx="21"/>
          </p:nvPr>
        </p:nvSpPr>
        <p:spPr>
          <a:prstGeom prst="rect">
            <a:avLst/>
          </a:prstGeom>
        </p:spPr>
        <p:txBody>
          <a:bodyPr/>
          <a:lstStyle/>
          <a:p>
            <a:pPr/>
          </a:p>
        </p:txBody>
      </p:sp>
      <p:sp>
        <p:nvSpPr>
          <p:cNvPr id="168" name="If we say that building software requires:…"/>
          <p:cNvSpPr txBox="1"/>
          <p:nvPr>
            <p:ph type="body" idx="1"/>
          </p:nvPr>
        </p:nvSpPr>
        <p:spPr>
          <a:prstGeom prst="rect">
            <a:avLst/>
          </a:prstGeom>
        </p:spPr>
        <p:txBody>
          <a:bodyPr/>
          <a:lstStyle/>
          <a:p>
            <a:pPr/>
            <a:r>
              <a:t>If we say that building software requires:</a:t>
            </a:r>
          </a:p>
          <a:p>
            <a:pPr lvl="1"/>
            <a:r>
              <a:t>Specification</a:t>
            </a:r>
          </a:p>
          <a:p>
            <a:pPr lvl="1"/>
            <a:r>
              <a:t>Design/Implementation</a:t>
            </a:r>
          </a:p>
          <a:p>
            <a:pPr lvl="1"/>
            <a:r>
              <a:t>Validation</a:t>
            </a:r>
          </a:p>
          <a:p>
            <a:pPr lvl="1"/>
            <a:r>
              <a:t>Evolution</a:t>
            </a:r>
          </a:p>
          <a:p>
            <a:pPr/>
            <a:r>
              <a:t>How do we structure our organization/development teams/tasks to do this most efficiently?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oftware Processes"/>
          <p:cNvSpPr txBox="1"/>
          <p:nvPr>
            <p:ph type="title"/>
          </p:nvPr>
        </p:nvSpPr>
        <p:spPr>
          <a:prstGeom prst="rect">
            <a:avLst/>
          </a:prstGeom>
        </p:spPr>
        <p:txBody>
          <a:bodyPr/>
          <a:lstStyle/>
          <a:p>
            <a:pPr/>
            <a:r>
              <a:t>Software Processes</a:t>
            </a:r>
          </a:p>
        </p:txBody>
      </p:sp>
      <p:sp>
        <p:nvSpPr>
          <p:cNvPr id="171" name="Code-and-fix"/>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Code-and-fix</a:t>
            </a:r>
          </a:p>
        </p:txBody>
      </p:sp>
      <p:sp>
        <p:nvSpPr>
          <p:cNvPr id="172" name="Really Bad…"/>
          <p:cNvSpPr txBox="1"/>
          <p:nvPr>
            <p:ph type="body" idx="1"/>
          </p:nvPr>
        </p:nvSpPr>
        <p:spPr>
          <a:prstGeom prst="rect">
            <a:avLst/>
          </a:prstGeom>
        </p:spPr>
        <p:txBody>
          <a:bodyPr/>
          <a:lstStyle/>
          <a:p>
            <a:pPr marL="451104" indent="-451104" defTabSz="1804370">
              <a:spcBef>
                <a:spcPts val="3300"/>
              </a:spcBef>
              <a:defRPr sz="3552"/>
            </a:pPr>
            <a:r>
              <a:t>Really Bad</a:t>
            </a:r>
          </a:p>
          <a:p>
            <a:pPr marL="451104" indent="-451104" defTabSz="1804370">
              <a:spcBef>
                <a:spcPts val="3300"/>
              </a:spcBef>
              <a:defRPr sz="3552"/>
            </a:pPr>
            <a:r>
              <a:t>Really Common</a:t>
            </a:r>
          </a:p>
          <a:p>
            <a:pPr marL="451104" indent="-451104" defTabSz="1804370">
              <a:spcBef>
                <a:spcPts val="3300"/>
              </a:spcBef>
              <a:defRPr sz="3552"/>
            </a:pPr>
            <a:r>
              <a:t>Advantages</a:t>
            </a:r>
          </a:p>
          <a:p>
            <a:pPr lvl="1" marL="902208" indent="-451104" defTabSz="1804370">
              <a:spcBef>
                <a:spcPts val="3300"/>
              </a:spcBef>
              <a:defRPr sz="3552"/>
            </a:pPr>
            <a:r>
              <a:t>No Overhead</a:t>
            </a:r>
          </a:p>
          <a:p>
            <a:pPr lvl="1" marL="902208" indent="-451104" defTabSz="1804370">
              <a:spcBef>
                <a:spcPts val="3300"/>
              </a:spcBef>
              <a:defRPr sz="3552"/>
            </a:pPr>
            <a:r>
              <a:t>No Expertise</a:t>
            </a:r>
          </a:p>
          <a:p>
            <a:pPr marL="451104" indent="-451104" defTabSz="1804370">
              <a:spcBef>
                <a:spcPts val="3300"/>
              </a:spcBef>
              <a:defRPr sz="3552"/>
            </a:pPr>
            <a:r>
              <a:t>Disadvantages</a:t>
            </a:r>
          </a:p>
          <a:p>
            <a:pPr lvl="1" marL="902208" indent="-451104" defTabSz="1804370">
              <a:spcBef>
                <a:spcPts val="3300"/>
              </a:spcBef>
              <a:defRPr sz="3552"/>
            </a:pPr>
            <a:r>
              <a:t>No means of assessing progress</a:t>
            </a:r>
          </a:p>
          <a:p>
            <a:pPr lvl="1" marL="902208" indent="-451104" defTabSz="1804370">
              <a:spcBef>
                <a:spcPts val="3300"/>
              </a:spcBef>
              <a:defRPr sz="3552"/>
            </a:pPr>
            <a:r>
              <a:t>Difficult to coordinate multiple programmers</a:t>
            </a:r>
          </a:p>
          <a:p>
            <a:pPr marL="451104" indent="-451104" defTabSz="1804370">
              <a:spcBef>
                <a:spcPts val="3300"/>
              </a:spcBef>
              <a:defRPr sz="3552"/>
            </a:pPr>
            <a:r>
              <a:t>Useful for “hacking” single-use/personal-use programs: start with empty program and debug until it works</a:t>
            </a:r>
          </a:p>
        </p:txBody>
      </p:sp>
      <p:pic>
        <p:nvPicPr>
          <p:cNvPr id="173" name="Image" descr="Image"/>
          <p:cNvPicPr>
            <a:picLocks noChangeAspect="1"/>
          </p:cNvPicPr>
          <p:nvPr/>
        </p:nvPicPr>
        <p:blipFill>
          <a:blip r:embed="rId2">
            <a:extLst/>
          </a:blip>
          <a:stretch>
            <a:fillRect/>
          </a:stretch>
        </p:blipFill>
        <p:spPr>
          <a:xfrm>
            <a:off x="8645492" y="4396516"/>
            <a:ext cx="12233673" cy="651867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7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7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72">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2"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oftware Processes"/>
          <p:cNvSpPr txBox="1"/>
          <p:nvPr>
            <p:ph type="title"/>
          </p:nvPr>
        </p:nvSpPr>
        <p:spPr>
          <a:prstGeom prst="rect">
            <a:avLst/>
          </a:prstGeom>
        </p:spPr>
        <p:txBody>
          <a:bodyPr/>
          <a:lstStyle/>
          <a:p>
            <a:pPr/>
            <a:r>
              <a:t>Software Processes</a:t>
            </a:r>
          </a:p>
        </p:txBody>
      </p:sp>
      <p:sp>
        <p:nvSpPr>
          <p:cNvPr id="176" name="Waterfall Mode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Waterfall Model</a:t>
            </a:r>
          </a:p>
        </p:txBody>
      </p:sp>
      <p:sp>
        <p:nvSpPr>
          <p:cNvPr id="177" name="Widely used today…"/>
          <p:cNvSpPr txBox="1"/>
          <p:nvPr>
            <p:ph type="body" sz="half" idx="1"/>
          </p:nvPr>
        </p:nvSpPr>
        <p:spPr>
          <a:xfrm>
            <a:off x="1206500" y="4248504"/>
            <a:ext cx="15283739" cy="8256012"/>
          </a:xfrm>
          <a:prstGeom prst="rect">
            <a:avLst/>
          </a:prstGeom>
        </p:spPr>
        <p:txBody>
          <a:bodyPr/>
          <a:lstStyle/>
          <a:p>
            <a:pPr marL="487680" indent="-487680" defTabSz="1950671">
              <a:spcBef>
                <a:spcPts val="3600"/>
              </a:spcBef>
              <a:defRPr sz="3840"/>
            </a:pPr>
            <a:r>
              <a:t>Widely used today</a:t>
            </a:r>
          </a:p>
          <a:p>
            <a:pPr marL="487680" indent="-487680" defTabSz="1950671">
              <a:spcBef>
                <a:spcPts val="3600"/>
              </a:spcBef>
              <a:defRPr sz="3840"/>
            </a:pPr>
            <a:r>
              <a:t>Advantages</a:t>
            </a:r>
          </a:p>
          <a:p>
            <a:pPr lvl="1" marL="975360" indent="-487680" defTabSz="1950671">
              <a:spcBef>
                <a:spcPts val="3600"/>
              </a:spcBef>
              <a:defRPr sz="3840"/>
            </a:pPr>
            <a:r>
              <a:t>Measurable progress</a:t>
            </a:r>
          </a:p>
          <a:p>
            <a:pPr lvl="1" marL="975360" indent="-487680" defTabSz="1950671">
              <a:spcBef>
                <a:spcPts val="3600"/>
              </a:spcBef>
              <a:defRPr sz="3840"/>
            </a:pPr>
            <a:r>
              <a:t>Experience applying steps in past projects can be used in estimating duration of “similar” steps in future projects</a:t>
            </a:r>
          </a:p>
          <a:p>
            <a:pPr lvl="1" marL="975360" indent="-487680" defTabSz="1950671">
              <a:spcBef>
                <a:spcPts val="3600"/>
              </a:spcBef>
              <a:defRPr sz="3840"/>
            </a:pPr>
            <a:r>
              <a:t>Produces software artifacts that can be re-used in other projects</a:t>
            </a:r>
          </a:p>
          <a:p>
            <a:pPr marL="487680" indent="-487680" defTabSz="1950671">
              <a:spcBef>
                <a:spcPts val="3600"/>
              </a:spcBef>
              <a:defRPr sz="3840"/>
            </a:pPr>
            <a:r>
              <a:t>Disadvantages</a:t>
            </a:r>
          </a:p>
          <a:p>
            <a:pPr lvl="1" marL="975360" indent="-487680" defTabSz="1950671">
              <a:spcBef>
                <a:spcPts val="3600"/>
              </a:spcBef>
              <a:defRPr sz="3840"/>
            </a:pPr>
            <a:r>
              <a:t>Difficulty of accommodating change after the process is underway: One phase has to be complete before moving onto the next phase.</a:t>
            </a:r>
          </a:p>
        </p:txBody>
      </p:sp>
      <p:pic>
        <p:nvPicPr>
          <p:cNvPr id="178" name="Image" descr="Image"/>
          <p:cNvPicPr>
            <a:picLocks noChangeAspect="1"/>
          </p:cNvPicPr>
          <p:nvPr/>
        </p:nvPicPr>
        <p:blipFill>
          <a:blip r:embed="rId2">
            <a:extLst/>
          </a:blip>
          <a:stretch>
            <a:fillRect/>
          </a:stretch>
        </p:blipFill>
        <p:spPr>
          <a:xfrm>
            <a:off x="10938823" y="3750468"/>
            <a:ext cx="12287251" cy="621506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77">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7"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oftware Processes"/>
          <p:cNvSpPr txBox="1"/>
          <p:nvPr>
            <p:ph type="title"/>
          </p:nvPr>
        </p:nvSpPr>
        <p:spPr>
          <a:prstGeom prst="rect">
            <a:avLst/>
          </a:prstGeom>
        </p:spPr>
        <p:txBody>
          <a:bodyPr/>
          <a:lstStyle/>
          <a:p>
            <a:pPr/>
            <a:r>
              <a:t>Software Processes</a:t>
            </a:r>
          </a:p>
        </p:txBody>
      </p:sp>
      <p:sp>
        <p:nvSpPr>
          <p:cNvPr id="181" name="Agile Mode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Agile Model</a:t>
            </a:r>
          </a:p>
        </p:txBody>
      </p:sp>
      <p:sp>
        <p:nvSpPr>
          <p:cNvPr id="182" name="Agile results in an iterative model, where each iteration is several weeks long and results in several features being built…"/>
          <p:cNvSpPr txBox="1"/>
          <p:nvPr>
            <p:ph type="body" sz="half" idx="1"/>
          </p:nvPr>
        </p:nvSpPr>
        <p:spPr>
          <a:xfrm>
            <a:off x="1206500" y="4248504"/>
            <a:ext cx="11299491" cy="8256012"/>
          </a:xfrm>
          <a:prstGeom prst="rect">
            <a:avLst/>
          </a:prstGeom>
        </p:spPr>
        <p:txBody>
          <a:bodyPr/>
          <a:lstStyle/>
          <a:p>
            <a:pPr/>
            <a:r>
              <a:t>Agile results in an </a:t>
            </a:r>
            <a:r>
              <a:rPr i="1"/>
              <a:t>iterative</a:t>
            </a:r>
            <a:r>
              <a:t> model, where each iteration is several weeks long and results in several features being built</a:t>
            </a:r>
          </a:p>
          <a:p>
            <a:pPr/>
            <a:r>
              <a:t>Recognize that requirements ALWAYS evolve as you are trying to build something</a:t>
            </a:r>
          </a:p>
          <a:p>
            <a:pPr/>
            <a:r>
              <a:t>Plus, maybe you can get useful feedback by delivering a partial app early</a:t>
            </a:r>
          </a:p>
        </p:txBody>
      </p:sp>
      <p:pic>
        <p:nvPicPr>
          <p:cNvPr id="183" name="Image" descr="Image"/>
          <p:cNvPicPr>
            <a:picLocks noChangeAspect="1"/>
          </p:cNvPicPr>
          <p:nvPr/>
        </p:nvPicPr>
        <p:blipFill>
          <a:blip r:embed="rId2">
            <a:extLst/>
          </a:blip>
          <a:stretch>
            <a:fillRect/>
          </a:stretch>
        </p:blipFill>
        <p:spPr>
          <a:xfrm>
            <a:off x="10431340" y="2495114"/>
            <a:ext cx="12983767" cy="666154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2" grpId="1"/>
    </p:bldLst>
  </p:timing>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