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14198"/>
          <c:y val="0.0478126"/>
          <c:w val="0.865375"/>
          <c:h val="0.584894"/>
        </c:manualLayout>
      </c:layout>
      <c:lineChart>
        <c:grouping val="standard"/>
        <c:varyColors val="0"/>
        <c:ser>
          <c:idx val="0"/>
          <c:order val="0"/>
          <c:tx>
            <c:strRef>
              <c:f>Sheet1!$A$2</c:f>
              <c:strCache>
                <c:ptCount val="1"/>
                <c:pt idx="0">
                  <c:v>Region 1</c:v>
                </c:pt>
              </c:strCache>
            </c:strRef>
          </c:tx>
          <c:spPr>
            <a:solidFill>
              <a:srgbClr val="FFFFFF"/>
            </a:solidFill>
            <a:ln w="76200" cap="flat">
              <a:solidFill>
                <a:schemeClr val="accent1"/>
              </a:solidFill>
              <a:prstDash val="solid"/>
              <a:miter lim="400000"/>
            </a:ln>
            <a:effectLst/>
          </c:spPr>
          <c:marker>
            <c:symbol val="circle"/>
            <c:size val="6"/>
            <c:spPr>
              <a:solidFill>
                <a:srgbClr val="FFFFFF"/>
              </a:solidFill>
              <a:ln w="76200" cap="flat">
                <a:solidFill>
                  <a:schemeClr val="accent1"/>
                </a:solidFill>
                <a:prstDash val="solid"/>
                <a:miter lim="400000"/>
              </a:ln>
              <a:effectLst/>
            </c:spPr>
          </c:marker>
          <c:dLbls>
            <c:numFmt formatCode="#,##0" sourceLinked="0"/>
            <c:txPr>
              <a:bodyPr/>
              <a:lstStyle/>
              <a:p>
                <a:pPr>
                  <a:defRPr b="0" i="0" strike="noStrike" sz="5000" u="none">
                    <a:solidFill>
                      <a:srgbClr val="000000"/>
                    </a:solidFill>
                    <a:latin typeface="Helvetica Neue"/>
                  </a:defRPr>
                </a:pPr>
              </a:p>
            </c:txPr>
            <c:dLblPos val="b"/>
            <c:showLegendKey val="0"/>
            <c:showVal val="0"/>
            <c:showCatName val="0"/>
            <c:showSerName val="0"/>
            <c:showPercent val="0"/>
            <c:showBubbleSize val="0"/>
            <c:showLeaderLines val="0"/>
          </c:dLbls>
          <c:cat>
            <c:strRef>
              <c:f>Sheet1!$B$1:$I$1</c:f>
              <c:strCache>
                <c:ptCount val="8"/>
                <c:pt idx="0">
                  <c:v>Concept</c:v>
                </c:pt>
                <c:pt idx="1">
                  <c:v>Design</c:v>
                </c:pt>
                <c:pt idx="2">
                  <c:v>Development</c:v>
                </c:pt>
                <c:pt idx="3">
                  <c:v>Local Testing</c:v>
                </c:pt>
                <c:pt idx="4">
                  <c:v>Commit/Code Review</c:v>
                </c:pt>
                <c:pt idx="5">
                  <c:v>Integration</c:v>
                </c:pt>
                <c:pt idx="6">
                  <c:v>Production</c:v>
                </c:pt>
                <c:pt idx="7">
                  <c:v>Late-Stage Production</c:v>
                </c:pt>
              </c:strCache>
            </c:strRef>
          </c:cat>
          <c:val>
            <c:numRef>
              <c:f>Sheet1!$B$2:$I$2</c:f>
              <c:numCache>
                <c:ptCount val="8"/>
                <c:pt idx="0">
                  <c:v>1.000000</c:v>
                </c:pt>
                <c:pt idx="1">
                  <c:v>1.000000</c:v>
                </c:pt>
                <c:pt idx="2">
                  <c:v>1.000000</c:v>
                </c:pt>
                <c:pt idx="3">
                  <c:v>2.000000</c:v>
                </c:pt>
                <c:pt idx="4">
                  <c:v>4.000000</c:v>
                </c:pt>
                <c:pt idx="5">
                  <c:v>8.000000</c:v>
                </c:pt>
                <c:pt idx="6">
                  <c:v>16.000000</c:v>
                </c:pt>
                <c:pt idx="7">
                  <c:v>32.000000</c:v>
                </c:pt>
              </c:numCache>
            </c:numRef>
          </c:val>
          <c:smooth val="1"/>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18900000"/>
          <a:lstStyle/>
          <a:p>
            <a:pPr>
              <a:defRPr b="0" i="0" strike="noStrike" sz="34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b="0" i="0" strike="noStrike" sz="3400" u="none">
                    <a:solidFill>
                      <a:srgbClr val="000000"/>
                    </a:solidFill>
                    <a:latin typeface="Helvetica Neue"/>
                  </a:defRPr>
                </a:pPr>
                <a:r>
                  <a:rPr b="0" i="0" strike="noStrike" sz="3400" u="none">
                    <a:solidFill>
                      <a:srgbClr val="000000"/>
                    </a:solidFill>
                    <a:latin typeface="Helvetica Neue"/>
                  </a:rPr>
                  <a:t>Defect Cost</a:t>
                </a:r>
              </a:p>
            </c:rich>
          </c:tx>
          <c:layout/>
          <c:overlay val="1"/>
        </c:title>
        <c:numFmt formatCode="General" sourceLinked="0"/>
        <c:majorTickMark val="none"/>
        <c:minorTickMark val="none"/>
        <c:tickLblPos val="none"/>
        <c:spPr>
          <a:ln w="12700" cap="flat">
            <a:solidFill>
              <a:srgbClr val="000000"/>
            </a:solidFill>
            <a:prstDash val="solid"/>
            <a:miter lim="400000"/>
          </a:ln>
        </c:spPr>
        <c:txPr>
          <a:bodyPr rot="0"/>
          <a:lstStyle/>
          <a:p>
            <a:pPr>
              <a:defRPr b="0" i="0" strike="noStrike" sz="3400" u="none">
                <a:solidFill>
                  <a:srgbClr val="000000"/>
                </a:solidFill>
                <a:latin typeface="Helvetica Neue"/>
              </a:defRPr>
            </a:pPr>
          </a:p>
        </c:txPr>
        <c:crossAx val="2094734552"/>
        <c:crosses val="autoZero"/>
        <c:crossBetween val="midCat"/>
        <c:majorUnit val="40"/>
        <c:minorUnit val="2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Why expensive as move to the right?</a:t>
            </a:r>
          </a:p>
          <a:p>
            <a:pPr marL="279400" indent="-279400">
              <a:buSzPct val="123000"/>
              <a:buChar char="*"/>
            </a:pPr>
            <a:r>
              <a:t>Need to be triaged by someone who doesn’t know (or doesn’t remember)</a:t>
            </a:r>
          </a:p>
          <a:p>
            <a:pPr marL="279400" indent="-279400">
              <a:buSzPct val="123000"/>
              <a:buChar char="*"/>
            </a:pPr>
            <a:r>
              <a:t>Might now need more work, since code has changed around the bug</a:t>
            </a:r>
          </a:p>
          <a:p>
            <a:pPr marL="279400" indent="-279400">
              <a:buSzPct val="123000"/>
              <a:buChar char="*"/>
            </a:pPr>
            <a:r>
              <a:t>Has a greater impact - who wants to read about their bug on the front page of the newspaper?</a:t>
            </a:r>
          </a:p>
          <a:p>
            <a:pPr/>
          </a:p>
          <a:p>
            <a:pPr/>
            <a:r>
              <a:t>This lesson: continuous integration. What kind of feedback loop can we put to find more bugs faster before deploying to production.</a:t>
            </a:r>
          </a:p>
          <a:p>
            <a:pPr/>
            <a:r>
              <a:t>We’ve seen so far: The edit-compile-debug loop of local development, automated test results to a code change when you run it locally</a:t>
            </a:r>
          </a:p>
          <a:p>
            <a:pPr/>
            <a:r>
              <a:t>Now consider:</a:t>
            </a:r>
          </a:p>
          <a:p>
            <a:pPr/>
            <a:r>
              <a:t>An integration error between changes to two projects, detected after both are submitted and tested together (i.e., on post-submit) An incompatibility between our project and an upstream microservice dependency, detected by a QA tester in our staging environment, when the upstream service deploys its latest changes</a:t>
            </a:r>
          </a:p>
          <a:p>
            <a:pPr/>
            <a:r>
              <a:t>Later this week we’ll consider:</a:t>
            </a:r>
          </a:p>
          <a:p>
            <a:pPr/>
            <a:r>
              <a:t>Bug reports by internal users who are opted in to a feature before external users</a:t>
            </a:r>
          </a:p>
          <a:p>
            <a:pPr/>
            <a:r>
              <a:t>Bug or outage reports by external users or the press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Continuous integration is particularly relevant in software that involves multiple components. A developer might change code in one component, say, the code that handles building the newsfeed that will show up in the returned page. This might live in one repo, and be an independent component. However, this component is part of a bigger, overall application, which consists of other components: the newsfeed probably depends on other components (like that which builds a friends list), and there might be other components that depend on the newsfeed (like something that builds a list of suggestions). There might be even more complex interactions with other components: like perhaps before sending a response back to a client, the server will save the response into a cache, and on repeated requests, that cache is served. There might be other changes going on, too - other developers are likely working on changing other components at the same time. Traditional waterfall or even agile development processes often involve performing integrations between all of these changes infrequently - perhaps weekly or monthly. The idea behind continuous integration is to integrate these changes and test them rapidly - as soon as they are created.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So, the core to continuous integration is to centrally and automatically execute these development processes, regularly. With CI, we continuously assemble and test changes to our codebase. By performing these integrations quickly and frequently, we can get faster feedback, and hence, “shift left” - allowing bugs to be detected sooner. There’s an enormous difference in how long it takes to debug something if you detect the bug immediately after writing the code versus even, say, the next day - let alone after several weeks.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CI calls for automatically compiling our code and running tests. This process relies on the presence of a well-configured build system.</a:t>
            </a:r>
          </a:p>
          <a:p>
            <a:pPr/>
            <a:r>
              <a:t>By being repeatable, you ensure that that the project is built exactly the same way every time it builds no matter who “runs” the build or where it runs. This helps solve the “works on my machine” syndrome. By being reproducible allows you to take the build system and move/copy it to a different computer (or even a build server) or otherwise easily recreate (reproduce) the steps that are required to perform a build. Repeatable and reproducible really go hand-in-hand. By being standard, you ensure that all of your projects follow what the development team (and/or the industry) has defined as best practices.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Immediately/pre-commit: small project with a few commits a day and a test suite under 30 mins, probably integrate immediately and run full test suite. But: consider our social network app, where we might have 20 changes/hour and a 30 mins test suite, when do you choose to integrate things? Do we wait for last integrated change to pass before integrating next?</a:t>
            </a:r>
          </a:p>
          <a:p>
            <a:pPr/>
            <a:r>
              <a:t>Which tests to run - again, easy on small. But: what if our big social network app: we probably should also run tests that could depend on this (like other components of our request pipeline). At the limit: maybe now our new newsfeed change will impact how the request caching feature works, and we should check that too. Do we check everything?</a:t>
            </a:r>
          </a:p>
          <a:p>
            <a:pPr/>
            <a:r>
              <a:t>How do we compose system under test - do we use mocks for external services, or do we use production, or do we make a special environment for each integration test?</a:t>
            </a:r>
          </a:p>
          <a:p>
            <a:pPr/>
          </a:p>
          <a:p>
            <a:pPr/>
            <a:r>
              <a:t>We’ll look at a few examples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Run an entire test suite on each commit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Here’s a screenshot of a continuous integration pipeline from an open source project, Facebook’s presto database.</a:t>
            </a:r>
          </a:p>
          <a:p>
            <a:pPr/>
            <a:r>
              <a:t>Point out: Run on pull request, runs multiple jobs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Here’s another view of that same project’s CI pipeline: here we can see the history of each build. From this view, any developer can answer the simple question: “when did a test break? What fixed it?”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9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9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0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Slide Title"/>
          <p:cNvSpPr txBox="1"/>
          <p:nvPr>
            <p:ph type="title" hasCustomPrompt="1"/>
          </p:nvPr>
        </p:nvSpPr>
        <p:spPr>
          <a:prstGeom prst="rect">
            <a:avLst/>
          </a:prstGeom>
        </p:spPr>
        <p:txBody>
          <a:bodyPr/>
          <a:lstStyle/>
          <a:p>
            <a:pPr/>
            <a:r>
              <a:t>Slide Title</a:t>
            </a:r>
          </a:p>
        </p:txBody>
      </p:sp>
      <p:sp>
        <p:nvSpPr>
          <p:cNvPr id="2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2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3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3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3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3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4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4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4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52"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5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6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6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62"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7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7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7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8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88"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travis-ci.com/github/prestodb/presto"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travis-ci.com/github/prestodb/presto"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sa/4.0/"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Jonathan Bell, John Boyland, Mitch Wand…"/>
          <p:cNvSpPr txBox="1"/>
          <p:nvPr>
            <p:ph type="body" idx="21"/>
          </p:nvPr>
        </p:nvSpPr>
        <p:spPr>
          <a:xfrm>
            <a:off x="1201340" y="11177783"/>
            <a:ext cx="21971003" cy="1959509"/>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br/>
            <a:r>
              <a:t>© 2021, released under </a:t>
            </a:r>
            <a:r>
              <a:rPr u="sng">
                <a:hlinkClick r:id="rId2" invalidUrl="" action="" tgtFrame="" tooltip="" history="1" highlightClick="0" endSnd="0"/>
              </a:rPr>
              <a:t>CC BY-SA</a:t>
            </a:r>
          </a:p>
        </p:txBody>
      </p:sp>
      <p:sp>
        <p:nvSpPr>
          <p:cNvPr id="124" name="CS 4530 &amp; CS 5500…"/>
          <p:cNvSpPr txBox="1"/>
          <p:nvPr>
            <p:ph type="ctrTitle"/>
          </p:nvPr>
        </p:nvSpPr>
        <p:spPr>
          <a:prstGeom prst="rect">
            <a:avLst/>
          </a:prstGeom>
        </p:spPr>
        <p:txBody>
          <a:bodyPr/>
          <a:lstStyle/>
          <a:p>
            <a:pPr>
              <a:defRPr>
                <a:solidFill>
                  <a:srgbClr val="005493"/>
                </a:solidFill>
              </a:defRPr>
            </a:pPr>
            <a:r>
              <a:t>CS 4530 &amp; CS 5500</a:t>
            </a:r>
          </a:p>
          <a:p>
            <a:pPr>
              <a:defRPr>
                <a:solidFill>
                  <a:srgbClr val="005493"/>
                </a:solidFill>
              </a:defRPr>
            </a:pPr>
            <a:r>
              <a:t>Software Engineering</a:t>
            </a:r>
          </a:p>
        </p:txBody>
      </p:sp>
      <p:sp>
        <p:nvSpPr>
          <p:cNvPr id="125" name="Lecture 10.2: Continuous Integration"/>
          <p:cNvSpPr txBox="1"/>
          <p:nvPr>
            <p:ph type="subTitle" sz="quarter" idx="1"/>
          </p:nvPr>
        </p:nvSpPr>
        <p:spPr>
          <a:prstGeom prst="rect">
            <a:avLst/>
          </a:prstGeom>
        </p:spPr>
        <p:txBody>
          <a:bodyPr/>
          <a:lstStyle/>
          <a:p>
            <a:pPr/>
            <a:r>
              <a:t>Lecture 10.2: Continuous Integration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Continuous Integration in Practice"/>
          <p:cNvSpPr txBox="1"/>
          <p:nvPr>
            <p:ph type="title"/>
          </p:nvPr>
        </p:nvSpPr>
        <p:spPr>
          <a:prstGeom prst="rect">
            <a:avLst/>
          </a:prstGeom>
        </p:spPr>
        <p:txBody>
          <a:bodyPr/>
          <a:lstStyle/>
          <a:p>
            <a:pPr/>
            <a:r>
              <a:t>Continuous Integration in Practice</a:t>
            </a:r>
          </a:p>
        </p:txBody>
      </p:sp>
      <p:sp>
        <p:nvSpPr>
          <p:cNvPr id="268" name="Large scale example: Google TA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Large scale example: Google TAP</a:t>
            </a:r>
          </a:p>
        </p:txBody>
      </p:sp>
      <p:sp>
        <p:nvSpPr>
          <p:cNvPr id="269" name="&gt;50,000 unique changes per-day, &gt; 4 billion test cases per-day…"/>
          <p:cNvSpPr txBox="1"/>
          <p:nvPr>
            <p:ph type="body" idx="1"/>
          </p:nvPr>
        </p:nvSpPr>
        <p:spPr>
          <a:prstGeom prst="rect">
            <a:avLst/>
          </a:prstGeom>
        </p:spPr>
        <p:txBody>
          <a:bodyPr/>
          <a:lstStyle/>
          <a:p>
            <a:pPr/>
            <a:r>
              <a:t>&gt;50,000 unique changes per-day, &gt; 4 billion test cases per-day</a:t>
            </a:r>
          </a:p>
          <a:p>
            <a:pPr/>
            <a:r>
              <a:t>Pre-submit optimization: run fast tests for each individual change (before code review). If fast tests pass, allow the merge to continue</a:t>
            </a:r>
          </a:p>
          <a:p>
            <a:pPr/>
            <a:r>
              <a:t>Then: run all affected tests; “build cop” monitors and acts immediately to roll-back or fix</a:t>
            </a:r>
          </a:p>
          <a:p>
            <a:pPr/>
            <a:r>
              <a:t>Build cop monitors integration test runs</a:t>
            </a:r>
          </a:p>
          <a:p>
            <a:pPr/>
            <a:r>
              <a:t>Average wait time to submit a change: 11 minutes</a:t>
            </a:r>
          </a:p>
        </p:txBody>
      </p:sp>
      <p:sp>
        <p:nvSpPr>
          <p:cNvPr id="270" name="“Software Engineering at Google: Lessons Learned from Programming Over Time,” Wright, Winters and Manshreck, 2020 (O’Reilly)"/>
          <p:cNvSpPr txBox="1"/>
          <p:nvPr/>
        </p:nvSpPr>
        <p:spPr>
          <a:xfrm>
            <a:off x="3996613" y="12795100"/>
            <a:ext cx="16390774" cy="41127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2438339">
              <a:defRPr sz="2200"/>
            </a:lvl1pPr>
          </a:lstStyle>
          <a:p>
            <a:pPr/>
            <a:r>
              <a:t>“Software Engineering at Google: Lessons Learned from Programming Over Time,” Wright, Winters and Manshreck, 2020 (O’Reilly)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Continuous Integration in Practice"/>
          <p:cNvSpPr txBox="1"/>
          <p:nvPr>
            <p:ph type="title"/>
          </p:nvPr>
        </p:nvSpPr>
        <p:spPr>
          <a:prstGeom prst="rect">
            <a:avLst/>
          </a:prstGeom>
        </p:spPr>
        <p:txBody>
          <a:bodyPr/>
          <a:lstStyle/>
          <a:p>
            <a:pPr/>
            <a:r>
              <a:t>Continuous Integration in Practice</a:t>
            </a:r>
          </a:p>
        </p:txBody>
      </p:sp>
      <p:sp>
        <p:nvSpPr>
          <p:cNvPr id="273" name="Medium-scale example with branch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Medium-scale example with branches</a:t>
            </a:r>
          </a:p>
        </p:txBody>
      </p:sp>
      <p:graphicFrame>
        <p:nvGraphicFramePr>
          <p:cNvPr id="274" name="Table"/>
          <p:cNvGraphicFramePr/>
          <p:nvPr/>
        </p:nvGraphicFramePr>
        <p:xfrm>
          <a:off x="6206448" y="6079671"/>
          <a:ext cx="11224891" cy="4606376"/>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2242438"/>
                <a:gridCol w="2242438"/>
                <a:gridCol w="2242438"/>
                <a:gridCol w="3657012"/>
                <a:gridCol w="1586777"/>
              </a:tblGrid>
              <a:tr h="1148418">
                <a:tc>
                  <a:txBody>
                    <a:bodyPr/>
                    <a:lstStyle/>
                    <a:p>
                      <a:pPr defTabSz="914400">
                        <a:tabLst>
                          <a:tab pos="1663700" algn="l"/>
                        </a:tabLst>
                        <a:defRPr b="0"/>
                      </a:pPr>
                      <a:r>
                        <a:rPr b="1" sz="3200"/>
                        <a:t>Git Branch</a:t>
                      </a:r>
                    </a:p>
                  </a:txBody>
                  <a:tcPr marL="50800" marR="50800" marT="50800" marB="50800" anchor="ctr" anchorCtr="0" horzOverflow="overflow">
                    <a:lnL w="12700">
                      <a:solidFill>
                        <a:srgbClr val="000000"/>
                      </a:solidFill>
                      <a:miter lim="400000"/>
                    </a:lnL>
                  </a:tcPr>
                </a:tc>
                <a:tc gridSpan="4">
                  <a:txBody>
                    <a:bodyPr/>
                    <a:lstStyle/>
                    <a:p>
                      <a:pPr defTabSz="914400">
                        <a:tabLst>
                          <a:tab pos="1663700" algn="l"/>
                        </a:tabLst>
                        <a:defRPr b="0"/>
                      </a:pPr>
                      <a:r>
                        <a:rPr b="1" sz="3200"/>
                        <a:t>Continuous Integration Pipeline</a:t>
                      </a:r>
                    </a:p>
                  </a:txBody>
                  <a:tcPr marL="50800" marR="50800" marT="50800" marB="50800" anchor="ctr" anchorCtr="0" horzOverflow="overflow">
                    <a:lnR w="12700">
                      <a:solidFill>
                        <a:srgbClr val="000000"/>
                      </a:solidFill>
                      <a:miter lim="400000"/>
                    </a:lnR>
                  </a:tcPr>
                </a:tc>
                <a:tc hMerge="1">
                  <a:tcPr/>
                </a:tc>
                <a:tc hMerge="1">
                  <a:tcPr/>
                </a:tc>
                <a:tc hMerge="1">
                  <a:tcPr/>
                </a:tc>
              </a:tr>
              <a:tr h="1148418">
                <a:tc>
                  <a:txBody>
                    <a:bodyPr/>
                    <a:lstStyle/>
                    <a:p>
                      <a:pPr defTabSz="914400">
                        <a:tabLst>
                          <a:tab pos="1663700" algn="l"/>
                        </a:tabLst>
                        <a:defRPr b="0"/>
                      </a:pPr>
                      <a:r>
                        <a:rPr b="1" sz="3200"/>
                        <a:t>Develop</a:t>
                      </a:r>
                    </a:p>
                  </a:txBody>
                  <a:tcPr marL="50800" marR="50800" marT="50800" marB="50800" anchor="ctr" anchorCtr="0" horzOverflow="overflow"/>
                </a:tc>
                <a:tc>
                  <a:txBody>
                    <a:bodyPr/>
                    <a:lstStyle/>
                    <a:p>
                      <a:pPr defTabSz="914400"/>
                      <a:r>
                        <a:rPr sz="3200"/>
                        <a:t>lint</a:t>
                      </a:r>
                    </a:p>
                  </a:txBody>
                  <a:tcPr marL="50800" marR="50800" marT="50800" marB="50800" anchor="ctr" anchorCtr="0" horzOverflow="overflow"/>
                </a:tc>
                <a:tc>
                  <a:txBody>
                    <a:bodyPr/>
                    <a:lstStyle/>
                    <a:p>
                      <a:pPr defTabSz="914400"/>
                      <a:r>
                        <a:rPr sz="3200"/>
                        <a:t>unit test </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lnR w="12700">
                      <a:solidFill>
                        <a:srgbClr val="000000"/>
                      </a:solidFill>
                      <a:miter lim="400000"/>
                    </a:lnR>
                  </a:tcPr>
                </a:tc>
              </a:tr>
              <a:tr h="1148418">
                <a:tc>
                  <a:txBody>
                    <a:bodyPr/>
                    <a:lstStyle/>
                    <a:p>
                      <a:pPr defTabSz="914400">
                        <a:tabLst>
                          <a:tab pos="1663700" algn="l"/>
                        </a:tabLst>
                        <a:defRPr b="0"/>
                      </a:pPr>
                      <a:r>
                        <a:rPr b="1" sz="3200"/>
                        <a:t>Staging</a:t>
                      </a:r>
                    </a:p>
                  </a:txBody>
                  <a:tcPr marL="50800" marR="50800" marT="50800" marB="50800" anchor="ctr" anchorCtr="0" horzOverflow="overflow"/>
                </a:tc>
                <a:tc>
                  <a:txBody>
                    <a:bodyPr/>
                    <a:lstStyle/>
                    <a:p>
                      <a:pPr defTabSz="914400"/>
                      <a:r>
                        <a:rPr sz="3200"/>
                        <a:t>lint</a:t>
                      </a:r>
                    </a:p>
                  </a:txBody>
                  <a:tcPr marL="50800" marR="50800" marT="50800" marB="50800" anchor="ctr" anchorCtr="0" horzOverflow="overflow"/>
                </a:tc>
                <a:tc>
                  <a:txBody>
                    <a:bodyPr/>
                    <a:lstStyle/>
                    <a:p>
                      <a:pPr defTabSz="914400"/>
                      <a:r>
                        <a:rPr sz="3200"/>
                        <a:t>unit test</a:t>
                      </a:r>
                    </a:p>
                  </a:txBody>
                  <a:tcPr marL="50800" marR="50800" marT="50800" marB="50800" anchor="ctr" anchorCtr="0" horzOverflow="overflow"/>
                </a:tc>
                <a:tc>
                  <a:txBody>
                    <a:bodyPr/>
                    <a:lstStyle/>
                    <a:p>
                      <a:pPr defTabSz="914400"/>
                      <a:r>
                        <a:rPr sz="3200"/>
                        <a:t>integration test</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lnR w="12700">
                      <a:solidFill>
                        <a:srgbClr val="000000"/>
                      </a:solidFill>
                      <a:miter lim="400000"/>
                    </a:lnR>
                  </a:tcPr>
                </a:tc>
              </a:tr>
              <a:tr h="1148418">
                <a:tc>
                  <a:txBody>
                    <a:bodyPr/>
                    <a:lstStyle/>
                    <a:p>
                      <a:pPr defTabSz="914400">
                        <a:tabLst>
                          <a:tab pos="1663700" algn="l"/>
                        </a:tabLst>
                        <a:defRPr b="0"/>
                      </a:pPr>
                      <a:r>
                        <a:rPr b="1" sz="3200"/>
                        <a:t>Stable</a:t>
                      </a:r>
                    </a:p>
                  </a:txBody>
                  <a:tcPr marL="50800" marR="50800" marT="50800" marB="50800" anchor="ctr" anchorCtr="0" horzOverflow="overflow">
                    <a:lnB w="12700">
                      <a:solidFill>
                        <a:srgbClr val="000000"/>
                      </a:solidFill>
                      <a:miter lim="400000"/>
                    </a:lnB>
                  </a:tcPr>
                </a:tc>
                <a:tc>
                  <a:txBody>
                    <a:bodyPr/>
                    <a:lstStyle/>
                    <a:p>
                      <a:pPr defTabSz="914400"/>
                      <a:r>
                        <a:rPr sz="3200"/>
                        <a:t>lint</a:t>
                      </a:r>
                    </a:p>
                  </a:txBody>
                  <a:tcPr marL="50800" marR="50800" marT="50800" marB="50800" anchor="ctr" anchorCtr="0" horzOverflow="overflow">
                    <a:lnB w="12700">
                      <a:solidFill>
                        <a:srgbClr val="000000"/>
                      </a:solidFill>
                      <a:miter lim="400000"/>
                    </a:lnB>
                  </a:tcPr>
                </a:tc>
                <a:tc>
                  <a:txBody>
                    <a:bodyPr/>
                    <a:lstStyle/>
                    <a:p>
                      <a:pPr defTabSz="914400"/>
                      <a:r>
                        <a:rPr sz="3200"/>
                        <a:t>unit test</a:t>
                      </a:r>
                    </a:p>
                  </a:txBody>
                  <a:tcPr marL="50800" marR="50800" marT="50800" marB="50800" anchor="ctr" anchorCtr="0" horzOverflow="overflow">
                    <a:lnB w="12700">
                      <a:solidFill>
                        <a:srgbClr val="000000"/>
                      </a:solidFill>
                      <a:miter lim="400000"/>
                    </a:lnB>
                  </a:tcPr>
                </a:tc>
                <a:tc>
                  <a:txBody>
                    <a:bodyPr/>
                    <a:lstStyle/>
                    <a:p>
                      <a:pPr defTabSz="914400"/>
                      <a:r>
                        <a:rPr sz="3200"/>
                        <a:t>integration test</a:t>
                      </a:r>
                    </a:p>
                  </a:txBody>
                  <a:tcPr marL="50800" marR="50800" marT="50800" marB="50800" anchor="ctr" anchorCtr="0" horzOverflow="overflow">
                    <a:lnB w="12700">
                      <a:solidFill>
                        <a:srgbClr val="000000"/>
                      </a:solidFill>
                      <a:miter lim="400000"/>
                    </a:lnB>
                  </a:tcPr>
                </a:tc>
                <a:tc>
                  <a:txBody>
                    <a:bodyPr/>
                    <a:lstStyle/>
                    <a:p>
                      <a:pPr defTabSz="914400"/>
                      <a:r>
                        <a:rPr sz="3200"/>
                        <a:t>deploy</a:t>
                      </a:r>
                    </a:p>
                  </a:txBody>
                  <a:tcPr marL="50800" marR="50800" marT="50800" marB="50800" anchor="ctr" anchorCtr="0" horzOverflow="overflow">
                    <a:lnR w="12700">
                      <a:solidFill>
                        <a:srgbClr val="000000"/>
                      </a:solidFill>
                      <a:miter lim="400000"/>
                    </a:lnR>
                    <a:lnB w="127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Example CI Pipeline"/>
          <p:cNvSpPr txBox="1"/>
          <p:nvPr>
            <p:ph type="title"/>
          </p:nvPr>
        </p:nvSpPr>
        <p:spPr>
          <a:prstGeom prst="rect">
            <a:avLst/>
          </a:prstGeom>
        </p:spPr>
        <p:txBody>
          <a:bodyPr/>
          <a:lstStyle/>
          <a:p>
            <a:pPr/>
            <a:r>
              <a:t>Example CI Pipeline</a:t>
            </a:r>
          </a:p>
        </p:txBody>
      </p:sp>
      <p:sp>
        <p:nvSpPr>
          <p:cNvPr id="277" name="Open source project: PrestoDB"/>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Open source project: PrestoDB</a:t>
            </a:r>
          </a:p>
        </p:txBody>
      </p:sp>
      <p:pic>
        <p:nvPicPr>
          <p:cNvPr id="278" name="Image" descr="Image"/>
          <p:cNvPicPr>
            <a:picLocks noChangeAspect="1"/>
          </p:cNvPicPr>
          <p:nvPr/>
        </p:nvPicPr>
        <p:blipFill>
          <a:blip r:embed="rId3">
            <a:extLst/>
          </a:blip>
          <a:stretch>
            <a:fillRect/>
          </a:stretch>
        </p:blipFill>
        <p:spPr>
          <a:xfrm>
            <a:off x="5049940" y="4213034"/>
            <a:ext cx="14284120" cy="13716001"/>
          </a:xfrm>
          <a:prstGeom prst="rect">
            <a:avLst/>
          </a:prstGeom>
          <a:ln w="12700">
            <a:miter lim="400000"/>
          </a:ln>
        </p:spPr>
      </p:pic>
      <p:sp>
        <p:nvSpPr>
          <p:cNvPr id="279" name="https://travis-ci.com/github/prestodb/presto"/>
          <p:cNvSpPr txBox="1"/>
          <p:nvPr/>
        </p:nvSpPr>
        <p:spPr>
          <a:xfrm>
            <a:off x="18142932" y="13170488"/>
            <a:ext cx="620024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u="sng">
                <a:hlinkClick r:id="rId4" invalidUrl="" action="" tgtFrame="" tooltip="" history="1" highlightClick="0" endSnd="0"/>
              </a:rPr>
              <a:t>https://travis-ci.com/github/prestodb/presto</a:t>
            </a: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Example CI Pipeline - TravisCI"/>
          <p:cNvSpPr txBox="1"/>
          <p:nvPr>
            <p:ph type="title"/>
          </p:nvPr>
        </p:nvSpPr>
        <p:spPr>
          <a:prstGeom prst="rect">
            <a:avLst/>
          </a:prstGeom>
        </p:spPr>
        <p:txBody>
          <a:bodyPr/>
          <a:lstStyle/>
          <a:p>
            <a:pPr/>
            <a:r>
              <a:t>Example CI Pipeline - TravisCI</a:t>
            </a:r>
          </a:p>
        </p:txBody>
      </p:sp>
      <p:sp>
        <p:nvSpPr>
          <p:cNvPr id="284" name="At a glance, see history of buil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At a glance, see history of build</a:t>
            </a:r>
          </a:p>
        </p:txBody>
      </p:sp>
      <p:sp>
        <p:nvSpPr>
          <p:cNvPr id="285" name="Slide bullet text"/>
          <p:cNvSpPr txBox="1"/>
          <p:nvPr>
            <p:ph type="body" idx="1"/>
          </p:nvPr>
        </p:nvSpPr>
        <p:spPr>
          <a:prstGeom prst="rect">
            <a:avLst/>
          </a:prstGeom>
        </p:spPr>
        <p:txBody>
          <a:bodyPr/>
          <a:lstStyle/>
          <a:p>
            <a:pPr/>
          </a:p>
        </p:txBody>
      </p:sp>
      <p:pic>
        <p:nvPicPr>
          <p:cNvPr id="286" name="Image" descr="Image"/>
          <p:cNvPicPr>
            <a:picLocks noChangeAspect="1"/>
          </p:cNvPicPr>
          <p:nvPr/>
        </p:nvPicPr>
        <p:blipFill>
          <a:blip r:embed="rId3">
            <a:extLst/>
          </a:blip>
          <a:stretch>
            <a:fillRect/>
          </a:stretch>
        </p:blipFill>
        <p:spPr>
          <a:xfrm>
            <a:off x="3097398" y="4387922"/>
            <a:ext cx="16753344" cy="13716001"/>
          </a:xfrm>
          <a:prstGeom prst="rect">
            <a:avLst/>
          </a:prstGeom>
          <a:ln w="12700">
            <a:miter lim="400000"/>
          </a:ln>
        </p:spPr>
      </p:pic>
      <p:sp>
        <p:nvSpPr>
          <p:cNvPr id="287" name="https://travis-ci.com/github/prestodb/presto"/>
          <p:cNvSpPr txBox="1"/>
          <p:nvPr/>
        </p:nvSpPr>
        <p:spPr>
          <a:xfrm>
            <a:off x="18142932" y="13170488"/>
            <a:ext cx="620024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u="sng">
                <a:hlinkClick r:id="rId4" invalidUrl="" action="" tgtFrame="" tooltip="" history="1" highlightClick="0" endSnd="0"/>
              </a:rPr>
              <a:t>https://travis-ci.com/github/prestodb/presto</a:t>
            </a: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Continuous Integration"/>
          <p:cNvSpPr txBox="1"/>
          <p:nvPr>
            <p:ph type="title"/>
          </p:nvPr>
        </p:nvSpPr>
        <p:spPr>
          <a:prstGeom prst="rect">
            <a:avLst/>
          </a:prstGeom>
        </p:spPr>
        <p:txBody>
          <a:bodyPr/>
          <a:lstStyle/>
          <a:p>
            <a:pPr/>
            <a:r>
              <a:t>Continuous Integration</a:t>
            </a:r>
          </a:p>
        </p:txBody>
      </p:sp>
      <p:sp>
        <p:nvSpPr>
          <p:cNvPr id="292" name="Summary and next ste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 and next steps</a:t>
            </a:r>
          </a:p>
        </p:txBody>
      </p:sp>
      <p:sp>
        <p:nvSpPr>
          <p:cNvPr id="293" name="CI helps catch errors sooner in the software lifecycle by performing integration and end-to-end tests sooner…"/>
          <p:cNvSpPr txBox="1"/>
          <p:nvPr>
            <p:ph type="body" idx="1"/>
          </p:nvPr>
        </p:nvSpPr>
        <p:spPr>
          <a:prstGeom prst="rect">
            <a:avLst/>
          </a:prstGeom>
        </p:spPr>
        <p:txBody>
          <a:bodyPr/>
          <a:lstStyle/>
          <a:p>
            <a:pPr/>
            <a:r>
              <a:t>CI helps catch errors sooner in the software lifecycle by performing integration and end-to-end tests sooner</a:t>
            </a:r>
          </a:p>
          <a:p>
            <a:pPr/>
            <a:r>
              <a:t>CI can be applied in small-scale projects by running complete test suites for each commit, or in larger projects by running pre-commit tests per-commit and complete integrations regularly</a:t>
            </a:r>
          </a:p>
          <a:p>
            <a:pPr/>
            <a:r>
              <a:t>CI assumes the ability to automatically provision infrastructure on which to run those integration tests [next lesson]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296"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Learning Objectives for this Lesson"/>
          <p:cNvSpPr txBox="1"/>
          <p:nvPr>
            <p:ph type="title"/>
          </p:nvPr>
        </p:nvSpPr>
        <p:spPr>
          <a:prstGeom prst="rect">
            <a:avLst/>
          </a:prstGeom>
        </p:spPr>
        <p:txBody>
          <a:bodyPr/>
          <a:lstStyle/>
          <a:p>
            <a:pPr/>
            <a:r>
              <a:t>Learning Objectives for this Lesson</a:t>
            </a:r>
          </a:p>
        </p:txBody>
      </p:sp>
      <p:sp>
        <p:nvSpPr>
          <p:cNvPr id="128" name="By the end of this lesson, you should be able t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the end of this lesson, you should be able to…</a:t>
            </a:r>
          </a:p>
        </p:txBody>
      </p:sp>
      <p:sp>
        <p:nvSpPr>
          <p:cNvPr id="129" name="Describe how continuous integration helps to catch errors sooner in the software lifecycle…"/>
          <p:cNvSpPr txBox="1"/>
          <p:nvPr>
            <p:ph type="body" idx="1"/>
          </p:nvPr>
        </p:nvSpPr>
        <p:spPr>
          <a:xfrm>
            <a:off x="1206500" y="4243609"/>
            <a:ext cx="21971000" cy="8256012"/>
          </a:xfrm>
          <a:prstGeom prst="rect">
            <a:avLst/>
          </a:prstGeom>
        </p:spPr>
        <p:txBody>
          <a:bodyPr/>
          <a:lstStyle/>
          <a:p>
            <a:pPr marL="698500" indent="-698500">
              <a:buSzPct val="123000"/>
              <a:buChar char="•"/>
            </a:pPr>
            <a:r>
              <a:t>Describe how continuous integration helps to catch errors sooner in the software lifecycle</a:t>
            </a:r>
          </a:p>
          <a:p>
            <a:pPr marL="698500" indent="-698500">
              <a:buSzPct val="123000"/>
              <a:buChar char="•"/>
            </a:pPr>
            <a:r>
              <a:t>Use continuous integration systems to automate testing in real software projects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Cost to Fix a Defect Over Time"/>
          <p:cNvSpPr txBox="1"/>
          <p:nvPr>
            <p:ph type="title"/>
          </p:nvPr>
        </p:nvSpPr>
        <p:spPr>
          <a:prstGeom prst="rect">
            <a:avLst/>
          </a:prstGeom>
        </p:spPr>
        <p:txBody>
          <a:bodyPr/>
          <a:lstStyle/>
          <a:p>
            <a:pPr/>
            <a:r>
              <a:t>Cost to Fix a Defect Over Time</a:t>
            </a:r>
          </a:p>
        </p:txBody>
      </p:sp>
      <p:sp>
        <p:nvSpPr>
          <p:cNvPr id="132" name="Rough estima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Rough estimate</a:t>
            </a:r>
          </a:p>
        </p:txBody>
      </p:sp>
      <p:graphicFrame>
        <p:nvGraphicFramePr>
          <p:cNvPr id="133" name="2D Line Chart"/>
          <p:cNvGraphicFramePr/>
          <p:nvPr/>
        </p:nvGraphicFramePr>
        <p:xfrm>
          <a:off x="1830592" y="3190536"/>
          <a:ext cx="20716465" cy="10371948"/>
        </p:xfrm>
        <a:graphic xmlns:a="http://schemas.openxmlformats.org/drawingml/2006/main">
          <a:graphicData uri="http://schemas.openxmlformats.org/drawingml/2006/chart">
            <c:chart xmlns:c="http://schemas.openxmlformats.org/drawingml/2006/chart" r:id="rId3"/>
          </a:graphicData>
        </a:graphic>
      </p:graphicFrame>
      <p:grpSp>
        <p:nvGrpSpPr>
          <p:cNvPr id="136" name="Group"/>
          <p:cNvGrpSpPr/>
          <p:nvPr/>
        </p:nvGrpSpPr>
        <p:grpSpPr>
          <a:xfrm>
            <a:off x="2903167" y="7848819"/>
            <a:ext cx="9175307" cy="1442458"/>
            <a:chOff x="0" y="0"/>
            <a:chExt cx="9175305" cy="1442457"/>
          </a:xfrm>
        </p:grpSpPr>
        <p:sp>
          <p:nvSpPr>
            <p:cNvPr id="134" name="Feedback loops we’ve covered: Requirements analysis, unit testing, code review"/>
            <p:cNvSpPr txBox="1"/>
            <p:nvPr/>
          </p:nvSpPr>
          <p:spPr>
            <a:xfrm>
              <a:off x="-1" y="0"/>
              <a:ext cx="9175307" cy="10553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3100">
                  <a:solidFill>
                    <a:srgbClr val="000000"/>
                  </a:solidFill>
                </a:defRPr>
              </a:pPr>
              <a:r>
                <a:t>Feedback loops we’ve covered:</a:t>
              </a:r>
              <a:br/>
              <a:r>
                <a:t>Requirements analysis, unit testing, code review</a:t>
              </a:r>
            </a:p>
          </p:txBody>
        </p:sp>
        <p:sp>
          <p:nvSpPr>
            <p:cNvPr id="135" name="Line"/>
            <p:cNvSpPr/>
            <p:nvPr/>
          </p:nvSpPr>
          <p:spPr>
            <a:xfrm>
              <a:off x="510891" y="1442457"/>
              <a:ext cx="840752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p>
          </p:txBody>
        </p:sp>
      </p:grpSp>
      <p:grpSp>
        <p:nvGrpSpPr>
          <p:cNvPr id="139" name="Group"/>
          <p:cNvGrpSpPr/>
          <p:nvPr/>
        </p:nvGrpSpPr>
        <p:grpSpPr>
          <a:xfrm>
            <a:off x="9655913" y="5736131"/>
            <a:ext cx="5035443" cy="3139996"/>
            <a:chOff x="0" y="527888"/>
            <a:chExt cx="5035441" cy="3139995"/>
          </a:xfrm>
        </p:grpSpPr>
        <p:sp>
          <p:nvSpPr>
            <p:cNvPr id="137" name="Line"/>
            <p:cNvSpPr/>
            <p:nvPr/>
          </p:nvSpPr>
          <p:spPr>
            <a:xfrm>
              <a:off x="3778907" y="1085598"/>
              <a:ext cx="1256535" cy="2582286"/>
            </a:xfrm>
            <a:prstGeom prst="line">
              <a:avLst/>
            </a:prstGeom>
            <a:noFill/>
            <a:ln w="50800" cap="flat">
              <a:solidFill>
                <a:srgbClr val="000000"/>
              </a:solidFill>
              <a:prstDash val="solid"/>
              <a:miter lim="400000"/>
              <a:tailEnd type="triangle" w="med" len="med"/>
            </a:ln>
            <a:effectLst/>
          </p:spPr>
          <p:txBody>
            <a:bodyPr wrap="square" lIns="50800" tIns="50800" rIns="50800" bIns="50800" numCol="1" anchor="ctr">
              <a:noAutofit/>
            </a:bodyPr>
            <a:lstStyle/>
            <a:p>
              <a:pPr/>
            </a:p>
          </p:txBody>
        </p:sp>
        <p:sp>
          <p:nvSpPr>
            <p:cNvPr id="138" name="Old feedback loop: do this infrequently New feedback loop: do this continuously"/>
            <p:cNvSpPr/>
            <p:nvPr/>
          </p:nvSpPr>
          <p:spPr>
            <a:xfrm>
              <a:off x="0" y="527888"/>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3100">
                  <a:solidFill>
                    <a:srgbClr val="000000"/>
                  </a:solidFill>
                </a:defRPr>
              </a:pPr>
              <a:r>
                <a:t>Old feedback loop: do this infrequently</a:t>
              </a:r>
              <a:br/>
              <a:r>
                <a:t>New feedback loop: do this continuously</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Continuous Integration"/>
          <p:cNvSpPr txBox="1"/>
          <p:nvPr>
            <p:ph type="title"/>
          </p:nvPr>
        </p:nvSpPr>
        <p:spPr>
          <a:prstGeom prst="rect">
            <a:avLst/>
          </a:prstGeom>
        </p:spPr>
        <p:txBody>
          <a:bodyPr/>
          <a:lstStyle/>
          <a:p>
            <a:pPr/>
            <a:r>
              <a:t>Continuous Integration</a:t>
            </a:r>
          </a:p>
        </p:txBody>
      </p:sp>
      <p:sp>
        <p:nvSpPr>
          <p:cNvPr id="144" name="Motiv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Motivation</a:t>
            </a:r>
          </a:p>
        </p:txBody>
      </p:sp>
      <p:sp>
        <p:nvSpPr>
          <p:cNvPr id="145" name="Our systems involve many components, some of which might even be in different version control repositories…"/>
          <p:cNvSpPr txBox="1"/>
          <p:nvPr>
            <p:ph type="body" sz="half" idx="1"/>
          </p:nvPr>
        </p:nvSpPr>
        <p:spPr>
          <a:xfrm>
            <a:off x="1206500" y="4248504"/>
            <a:ext cx="21971000" cy="3254053"/>
          </a:xfrm>
          <a:prstGeom prst="rect">
            <a:avLst/>
          </a:prstGeom>
        </p:spPr>
        <p:txBody>
          <a:bodyPr/>
          <a:lstStyle/>
          <a:p>
            <a:pPr/>
            <a:r>
              <a:t>Our systems involve many components, some of which might even be in different version control repositories</a:t>
            </a:r>
          </a:p>
          <a:p>
            <a:pPr/>
            <a:r>
              <a:t>How does a developer get feedback on their (local) change?</a:t>
            </a:r>
          </a:p>
        </p:txBody>
      </p:sp>
      <p:grpSp>
        <p:nvGrpSpPr>
          <p:cNvPr id="168" name="Group"/>
          <p:cNvGrpSpPr/>
          <p:nvPr/>
        </p:nvGrpSpPr>
        <p:grpSpPr>
          <a:xfrm>
            <a:off x="5267224" y="9099713"/>
            <a:ext cx="13849551" cy="2144052"/>
            <a:chOff x="0" y="0"/>
            <a:chExt cx="13849549" cy="2144051"/>
          </a:xfrm>
        </p:grpSpPr>
        <p:grpSp>
          <p:nvGrpSpPr>
            <p:cNvPr id="148" name="Facebook.com"/>
            <p:cNvGrpSpPr/>
            <p:nvPr/>
          </p:nvGrpSpPr>
          <p:grpSpPr>
            <a:xfrm>
              <a:off x="-1" y="-1"/>
              <a:ext cx="13849551" cy="2144053"/>
              <a:chOff x="0" y="0"/>
              <a:chExt cx="13849549" cy="2144051"/>
            </a:xfrm>
          </p:grpSpPr>
          <p:sp>
            <p:nvSpPr>
              <p:cNvPr id="146" name="Rectangle"/>
              <p:cNvSpPr/>
              <p:nvPr/>
            </p:nvSpPr>
            <p:spPr>
              <a:xfrm>
                <a:off x="-1" y="-1"/>
                <a:ext cx="13849551" cy="2144053"/>
              </a:xfrm>
              <a:prstGeom prst="rect">
                <a:avLst/>
              </a:prstGeom>
              <a:solidFill>
                <a:srgbClr val="4982C6"/>
              </a:solidFill>
              <a:ln w="12700" cap="flat">
                <a:noFill/>
                <a:miter lim="400000"/>
              </a:ln>
              <a:effectLst/>
            </p:spPr>
            <p:txBody>
              <a:bodyPr wrap="square" lIns="50800" tIns="50800" rIns="50800" bIns="50800" numCol="1" anchor="t">
                <a:noAutofit/>
              </a:bodyPr>
              <a:lstStyle/>
              <a:p>
                <a:pPr algn="l" defTabSz="821530">
                  <a:defRPr sz="3000">
                    <a:solidFill>
                      <a:srgbClr val="000000"/>
                    </a:solidFill>
                    <a:latin typeface="Helvetica Neue Medium"/>
                    <a:ea typeface="Helvetica Neue Medium"/>
                    <a:cs typeface="Helvetica Neue Medium"/>
                    <a:sym typeface="Helvetica Neue Medium"/>
                  </a:defRPr>
                </a:pPr>
              </a:p>
            </p:txBody>
          </p:sp>
          <p:sp>
            <p:nvSpPr>
              <p:cNvPr id="147" name="My Social Network App"/>
              <p:cNvSpPr/>
              <p:nvPr/>
            </p:nvSpPr>
            <p:spPr>
              <a:xfrm>
                <a:off x="-1" y="-1"/>
                <a:ext cx="1374093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t">
                <a:spAutoFit/>
              </a:bodyPr>
              <a:lstStyle>
                <a:lvl1pPr algn="l" defTabSz="821530">
                  <a:defRPr sz="3000">
                    <a:solidFill>
                      <a:srgbClr val="000000"/>
                    </a:solidFill>
                    <a:latin typeface="Helvetica Neue Medium"/>
                    <a:ea typeface="Helvetica Neue Medium"/>
                    <a:cs typeface="Helvetica Neue Medium"/>
                    <a:sym typeface="Helvetica Neue Medium"/>
                  </a:defRPr>
                </a:lvl1pPr>
              </a:lstStyle>
              <a:p>
                <a:pPr/>
                <a:r>
                  <a:t>My Social Network App</a:t>
                </a:r>
              </a:p>
            </p:txBody>
          </p:sp>
        </p:grpSp>
        <p:grpSp>
          <p:nvGrpSpPr>
            <p:cNvPr id="151" name="Cache Check"/>
            <p:cNvGrpSpPr/>
            <p:nvPr/>
          </p:nvGrpSpPr>
          <p:grpSpPr>
            <a:xfrm>
              <a:off x="200566" y="795249"/>
              <a:ext cx="1785940" cy="1071624"/>
              <a:chOff x="0" y="0"/>
              <a:chExt cx="1785939" cy="1071622"/>
            </a:xfrm>
          </p:grpSpPr>
          <p:sp>
            <p:nvSpPr>
              <p:cNvPr id="149" name="Rectangle"/>
              <p:cNvSpPr/>
              <p:nvPr/>
            </p:nvSpPr>
            <p:spPr>
              <a:xfrm>
                <a:off x="-1" y="0"/>
                <a:ext cx="17859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150" name="Cache Check"/>
              <p:cNvSpPr txBox="1"/>
              <p:nvPr/>
            </p:nvSpPr>
            <p:spPr>
              <a:xfrm>
                <a:off x="-1" y="0"/>
                <a:ext cx="17859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Cache Check</a:t>
                </a:r>
              </a:p>
            </p:txBody>
          </p:sp>
        </p:grpSp>
        <p:grpSp>
          <p:nvGrpSpPr>
            <p:cNvPr id="154" name="Send response"/>
            <p:cNvGrpSpPr/>
            <p:nvPr/>
          </p:nvGrpSpPr>
          <p:grpSpPr>
            <a:xfrm>
              <a:off x="11443032" y="795249"/>
              <a:ext cx="2245689" cy="1071624"/>
              <a:chOff x="0" y="0"/>
              <a:chExt cx="2245687" cy="1071622"/>
            </a:xfrm>
          </p:grpSpPr>
          <p:sp>
            <p:nvSpPr>
              <p:cNvPr id="152" name="Rectangle"/>
              <p:cNvSpPr/>
              <p:nvPr/>
            </p:nvSpPr>
            <p:spPr>
              <a:xfrm>
                <a:off x="0" y="0"/>
                <a:ext cx="2245688"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153" name="Send response"/>
              <p:cNvSpPr txBox="1"/>
              <p:nvPr/>
            </p:nvSpPr>
            <p:spPr>
              <a:xfrm>
                <a:off x="0" y="0"/>
                <a:ext cx="2245688"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Send response</a:t>
                </a:r>
              </a:p>
            </p:txBody>
          </p:sp>
        </p:grpSp>
        <p:grpSp>
          <p:nvGrpSpPr>
            <p:cNvPr id="157" name="Build friends list"/>
            <p:cNvGrpSpPr/>
            <p:nvPr/>
          </p:nvGrpSpPr>
          <p:grpSpPr>
            <a:xfrm>
              <a:off x="2456760" y="795249"/>
              <a:ext cx="2245690" cy="1071624"/>
              <a:chOff x="0" y="0"/>
              <a:chExt cx="2245689" cy="1071622"/>
            </a:xfrm>
          </p:grpSpPr>
          <p:sp>
            <p:nvSpPr>
              <p:cNvPr id="155" name="Rectangle"/>
              <p:cNvSpPr/>
              <p:nvPr/>
            </p:nvSpPr>
            <p:spPr>
              <a:xfrm>
                <a:off x="-1" y="0"/>
                <a:ext cx="224569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156" name="Build friends list"/>
              <p:cNvSpPr txBox="1"/>
              <p:nvPr/>
            </p:nvSpPr>
            <p:spPr>
              <a:xfrm>
                <a:off x="-1" y="0"/>
                <a:ext cx="224569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friends list</a:t>
                </a:r>
              </a:p>
            </p:txBody>
          </p:sp>
        </p:grpSp>
        <p:grpSp>
          <p:nvGrpSpPr>
            <p:cNvPr id="160" name="Build Suggestions"/>
            <p:cNvGrpSpPr/>
            <p:nvPr/>
          </p:nvGrpSpPr>
          <p:grpSpPr>
            <a:xfrm>
              <a:off x="8292149" y="795249"/>
              <a:ext cx="2714341" cy="1071624"/>
              <a:chOff x="0" y="0"/>
              <a:chExt cx="2714340" cy="1071622"/>
            </a:xfrm>
          </p:grpSpPr>
          <p:sp>
            <p:nvSpPr>
              <p:cNvPr id="158"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159" name="Build Suggestions"/>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Suggestions</a:t>
                </a:r>
              </a:p>
            </p:txBody>
          </p:sp>
        </p:grpSp>
        <p:grpSp>
          <p:nvGrpSpPr>
            <p:cNvPr id="163" name="Build Newsfeed"/>
            <p:cNvGrpSpPr/>
            <p:nvPr/>
          </p:nvGrpSpPr>
          <p:grpSpPr>
            <a:xfrm>
              <a:off x="5140128" y="795249"/>
              <a:ext cx="2714341" cy="1071624"/>
              <a:chOff x="0" y="0"/>
              <a:chExt cx="2714340" cy="1071622"/>
            </a:xfrm>
          </p:grpSpPr>
          <p:sp>
            <p:nvSpPr>
              <p:cNvPr id="161"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162" name="Build Newsfeed"/>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Newsfeed</a:t>
                </a:r>
              </a:p>
            </p:txBody>
          </p:sp>
        </p:grpSp>
        <p:sp>
          <p:nvSpPr>
            <p:cNvPr id="164" name="Line"/>
            <p:cNvSpPr/>
            <p:nvPr/>
          </p:nvSpPr>
          <p:spPr>
            <a:xfrm>
              <a:off x="1980897" y="1328415"/>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165" name="Line"/>
            <p:cNvSpPr/>
            <p:nvPr/>
          </p:nvSpPr>
          <p:spPr>
            <a:xfrm>
              <a:off x="4714413"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166" name="Line"/>
            <p:cNvSpPr/>
            <p:nvPr/>
          </p:nvSpPr>
          <p:spPr>
            <a:xfrm>
              <a:off x="7858271"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167" name="Line"/>
            <p:cNvSpPr/>
            <p:nvPr/>
          </p:nvSpPr>
          <p:spPr>
            <a:xfrm>
              <a:off x="11014092"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grpSp>
      <p:sp>
        <p:nvSpPr>
          <p:cNvPr id="169" name="Our changed code"/>
          <p:cNvSpPr txBox="1"/>
          <p:nvPr/>
        </p:nvSpPr>
        <p:spPr>
          <a:xfrm>
            <a:off x="11117812" y="7705677"/>
            <a:ext cx="3819653"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Our changed code</a:t>
            </a:r>
          </a:p>
        </p:txBody>
      </p:sp>
      <p:sp>
        <p:nvSpPr>
          <p:cNvPr id="170" name="Callout"/>
          <p:cNvSpPr/>
          <p:nvPr/>
        </p:nvSpPr>
        <p:spPr>
          <a:xfrm>
            <a:off x="10245707" y="8342552"/>
            <a:ext cx="3053955" cy="273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0" y="0"/>
                </a:moveTo>
                <a:lnTo>
                  <a:pt x="20109" y="11571"/>
                </a:lnTo>
                <a:lnTo>
                  <a:pt x="449" y="11571"/>
                </a:lnTo>
                <a:cubicBezTo>
                  <a:pt x="201" y="11571"/>
                  <a:pt x="0" y="11795"/>
                  <a:pt x="0" y="12072"/>
                </a:cubicBezTo>
                <a:lnTo>
                  <a:pt x="0" y="21099"/>
                </a:lnTo>
                <a:cubicBezTo>
                  <a:pt x="0" y="21375"/>
                  <a:pt x="201" y="21600"/>
                  <a:pt x="449" y="21600"/>
                </a:cubicBezTo>
                <a:lnTo>
                  <a:pt x="21151" y="21600"/>
                </a:lnTo>
                <a:cubicBezTo>
                  <a:pt x="21399" y="21600"/>
                  <a:pt x="21600" y="21375"/>
                  <a:pt x="21600" y="21099"/>
                </a:cubicBezTo>
                <a:lnTo>
                  <a:pt x="21600" y="12072"/>
                </a:lnTo>
                <a:cubicBezTo>
                  <a:pt x="21600" y="11958"/>
                  <a:pt x="21559" y="11859"/>
                  <a:pt x="21502" y="11775"/>
                </a:cubicBezTo>
                <a:lnTo>
                  <a:pt x="20800" y="0"/>
                </a:lnTo>
                <a:close/>
              </a:path>
            </a:pathLst>
          </a:custGeom>
          <a:ln w="762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1" name="Callout"/>
          <p:cNvSpPr/>
          <p:nvPr/>
        </p:nvSpPr>
        <p:spPr>
          <a:xfrm>
            <a:off x="13475192" y="9807815"/>
            <a:ext cx="3053955" cy="3056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9" y="0"/>
                </a:moveTo>
                <a:cubicBezTo>
                  <a:pt x="201" y="0"/>
                  <a:pt x="0" y="201"/>
                  <a:pt x="0" y="449"/>
                </a:cubicBezTo>
                <a:lnTo>
                  <a:pt x="0" y="8527"/>
                </a:lnTo>
                <a:cubicBezTo>
                  <a:pt x="0" y="8711"/>
                  <a:pt x="113" y="8867"/>
                  <a:pt x="272" y="8936"/>
                </a:cubicBezTo>
                <a:lnTo>
                  <a:pt x="2111" y="21600"/>
                </a:lnTo>
                <a:lnTo>
                  <a:pt x="3944" y="8975"/>
                </a:lnTo>
                <a:lnTo>
                  <a:pt x="21151" y="8975"/>
                </a:lnTo>
                <a:cubicBezTo>
                  <a:pt x="21399" y="8975"/>
                  <a:pt x="21600" y="8775"/>
                  <a:pt x="21600" y="8527"/>
                </a:cubicBezTo>
                <a:lnTo>
                  <a:pt x="21600" y="449"/>
                </a:lnTo>
                <a:cubicBezTo>
                  <a:pt x="21600" y="201"/>
                  <a:pt x="21399" y="0"/>
                  <a:pt x="21151" y="0"/>
                </a:cubicBezTo>
                <a:lnTo>
                  <a:pt x="449" y="0"/>
                </a:lnTo>
                <a:close/>
              </a:path>
            </a:pathLst>
          </a:custGeom>
          <a:ln w="76200">
            <a:solidFill>
              <a:schemeClr val="accent4">
                <a:hueOff val="-476017"/>
                <a:lumOff val="-100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2" name="Callout"/>
          <p:cNvSpPr/>
          <p:nvPr/>
        </p:nvSpPr>
        <p:spPr>
          <a:xfrm>
            <a:off x="7617107" y="9807815"/>
            <a:ext cx="2674939" cy="3017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 y="0"/>
                </a:moveTo>
                <a:cubicBezTo>
                  <a:pt x="230" y="0"/>
                  <a:pt x="0" y="203"/>
                  <a:pt x="0" y="454"/>
                </a:cubicBezTo>
                <a:lnTo>
                  <a:pt x="0" y="8635"/>
                </a:lnTo>
                <a:cubicBezTo>
                  <a:pt x="0" y="8886"/>
                  <a:pt x="230" y="9090"/>
                  <a:pt x="513" y="9090"/>
                </a:cubicBezTo>
                <a:lnTo>
                  <a:pt x="18414" y="9090"/>
                </a:lnTo>
                <a:lnTo>
                  <a:pt x="21600" y="21600"/>
                </a:lnTo>
                <a:lnTo>
                  <a:pt x="19892" y="2545"/>
                </a:lnTo>
                <a:lnTo>
                  <a:pt x="19892" y="454"/>
                </a:lnTo>
                <a:cubicBezTo>
                  <a:pt x="19892" y="203"/>
                  <a:pt x="19662" y="0"/>
                  <a:pt x="19379" y="0"/>
                </a:cubicBezTo>
                <a:lnTo>
                  <a:pt x="513" y="0"/>
                </a:lnTo>
                <a:close/>
              </a:path>
            </a:pathLst>
          </a:custGeom>
          <a:ln w="76200">
            <a:solidFill>
              <a:schemeClr val="accent4">
                <a:hueOff val="-476017"/>
                <a:lumOff val="-100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3" name="Other developers’ changed code"/>
          <p:cNvSpPr txBox="1"/>
          <p:nvPr/>
        </p:nvSpPr>
        <p:spPr>
          <a:xfrm>
            <a:off x="8874442" y="12840921"/>
            <a:ext cx="6635116"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Other developers’ changed code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0……………."/>
          <p:cNvSpPr/>
          <p:nvPr/>
        </p:nvSpPr>
        <p:spPr>
          <a:xfrm>
            <a:off x="6139756" y="5085941"/>
            <a:ext cx="7797382" cy="7283372"/>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0…………….</a:t>
            </a:r>
          </a:p>
        </p:txBody>
      </p:sp>
      <p:sp>
        <p:nvSpPr>
          <p:cNvPr id="178" name="Continuous Integration"/>
          <p:cNvSpPr txBox="1"/>
          <p:nvPr>
            <p:ph type="title"/>
          </p:nvPr>
        </p:nvSpPr>
        <p:spPr>
          <a:prstGeom prst="rect">
            <a:avLst/>
          </a:prstGeom>
        </p:spPr>
        <p:txBody>
          <a:bodyPr/>
          <a:lstStyle/>
          <a:p>
            <a:pPr/>
            <a:r>
              <a:t>Continuous Integration</a:t>
            </a:r>
          </a:p>
        </p:txBody>
      </p:sp>
      <p:sp>
        <p:nvSpPr>
          <p:cNvPr id="179" name="Continuously assembling and testing our entire codeba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Continuously assembling and testing our entire codebase</a:t>
            </a:r>
          </a:p>
        </p:txBody>
      </p:sp>
      <p:sp>
        <p:nvSpPr>
          <p:cNvPr id="180" name="Develop"/>
          <p:cNvSpPr/>
          <p:nvPr/>
        </p:nvSpPr>
        <p:spPr>
          <a:xfrm>
            <a:off x="2161755" y="5493017"/>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Develop</a:t>
            </a:r>
          </a:p>
        </p:txBody>
      </p:sp>
      <p:sp>
        <p:nvSpPr>
          <p:cNvPr id="181" name="Build"/>
          <p:cNvSpPr/>
          <p:nvPr/>
        </p:nvSpPr>
        <p:spPr>
          <a:xfrm>
            <a:off x="6468860" y="5493017"/>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Build</a:t>
            </a:r>
          </a:p>
        </p:txBody>
      </p:sp>
      <p:sp>
        <p:nvSpPr>
          <p:cNvPr id="182" name="Test"/>
          <p:cNvSpPr/>
          <p:nvPr/>
        </p:nvSpPr>
        <p:spPr>
          <a:xfrm>
            <a:off x="10775965" y="5493017"/>
            <a:ext cx="2832070"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Test</a:t>
            </a:r>
          </a:p>
        </p:txBody>
      </p:sp>
      <p:sp>
        <p:nvSpPr>
          <p:cNvPr id="183" name="Deploy"/>
          <p:cNvSpPr/>
          <p:nvPr/>
        </p:nvSpPr>
        <p:spPr>
          <a:xfrm>
            <a:off x="15083070" y="5493017"/>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Deploy</a:t>
            </a:r>
          </a:p>
        </p:txBody>
      </p:sp>
      <p:sp>
        <p:nvSpPr>
          <p:cNvPr id="184" name="Monitor"/>
          <p:cNvSpPr/>
          <p:nvPr/>
        </p:nvSpPr>
        <p:spPr>
          <a:xfrm>
            <a:off x="19390176" y="5493017"/>
            <a:ext cx="2832069" cy="127000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4200">
                <a:solidFill>
                  <a:srgbClr val="FFFFFF"/>
                </a:solidFill>
                <a:latin typeface="Helvetica Neue Medium"/>
                <a:ea typeface="Helvetica Neue Medium"/>
                <a:cs typeface="Helvetica Neue Medium"/>
                <a:sym typeface="Helvetica Neue Medium"/>
              </a:defRPr>
            </a:lvl1pPr>
          </a:lstStyle>
          <a:p>
            <a:pPr/>
            <a:r>
              <a:t>Monitor</a:t>
            </a:r>
          </a:p>
        </p:txBody>
      </p:sp>
      <p:cxnSp>
        <p:nvCxnSpPr>
          <p:cNvPr id="185" name="Connection Line"/>
          <p:cNvCxnSpPr>
            <a:stCxn id="181" idx="0"/>
            <a:endCxn id="182" idx="0"/>
          </p:cNvCxnSpPr>
          <p:nvPr/>
        </p:nvCxnSpPr>
        <p:spPr>
          <a:xfrm>
            <a:off x="7884894" y="6128017"/>
            <a:ext cx="4307106" cy="1"/>
          </a:xfrm>
          <a:prstGeom prst="straightConnector1">
            <a:avLst/>
          </a:prstGeom>
          <a:ln w="63500">
            <a:solidFill>
              <a:srgbClr val="000000"/>
            </a:solidFill>
            <a:miter lim="400000"/>
            <a:tailEnd type="triangle"/>
          </a:ln>
        </p:spPr>
      </p:cxnSp>
      <p:cxnSp>
        <p:nvCxnSpPr>
          <p:cNvPr id="186" name="Connection Line"/>
          <p:cNvCxnSpPr>
            <a:stCxn id="182" idx="0"/>
            <a:endCxn id="183" idx="0"/>
          </p:cNvCxnSpPr>
          <p:nvPr/>
        </p:nvCxnSpPr>
        <p:spPr>
          <a:xfrm>
            <a:off x="12191999" y="6128017"/>
            <a:ext cx="4307106" cy="1"/>
          </a:xfrm>
          <a:prstGeom prst="straightConnector1">
            <a:avLst/>
          </a:prstGeom>
          <a:ln w="63500">
            <a:solidFill>
              <a:srgbClr val="000000"/>
            </a:solidFill>
            <a:miter lim="400000"/>
            <a:tailEnd type="triangle"/>
          </a:ln>
        </p:spPr>
      </p:cxnSp>
      <p:cxnSp>
        <p:nvCxnSpPr>
          <p:cNvPr id="187" name="Connection Line"/>
          <p:cNvCxnSpPr>
            <a:stCxn id="183" idx="0"/>
            <a:endCxn id="184" idx="0"/>
          </p:cNvCxnSpPr>
          <p:nvPr/>
        </p:nvCxnSpPr>
        <p:spPr>
          <a:xfrm>
            <a:off x="16499104" y="6128017"/>
            <a:ext cx="4307107" cy="1"/>
          </a:xfrm>
          <a:prstGeom prst="straightConnector1">
            <a:avLst/>
          </a:prstGeom>
          <a:ln w="63500">
            <a:solidFill>
              <a:srgbClr val="000000"/>
            </a:solidFill>
            <a:miter lim="400000"/>
            <a:tailEnd type="triangle"/>
          </a:ln>
        </p:spPr>
      </p:cxnSp>
      <p:cxnSp>
        <p:nvCxnSpPr>
          <p:cNvPr id="188" name="Connection Line"/>
          <p:cNvCxnSpPr>
            <a:stCxn id="180" idx="0"/>
            <a:endCxn id="181" idx="0"/>
          </p:cNvCxnSpPr>
          <p:nvPr/>
        </p:nvCxnSpPr>
        <p:spPr>
          <a:xfrm>
            <a:off x="3577789" y="6128017"/>
            <a:ext cx="4307106" cy="1"/>
          </a:xfrm>
          <a:prstGeom prst="straightConnector1">
            <a:avLst/>
          </a:prstGeom>
          <a:ln w="63500">
            <a:solidFill>
              <a:srgbClr val="000000"/>
            </a:solidFill>
            <a:miter lim="400000"/>
            <a:tailEnd type="triangle"/>
          </a:ln>
        </p:spPr>
      </p:cxnSp>
      <p:cxnSp>
        <p:nvCxnSpPr>
          <p:cNvPr id="189" name="Connection Line"/>
          <p:cNvCxnSpPr>
            <a:stCxn id="184" idx="0"/>
            <a:endCxn id="180" idx="0"/>
          </p:cNvCxnSpPr>
          <p:nvPr/>
        </p:nvCxnSpPr>
        <p:spPr>
          <a:xfrm flipH="1">
            <a:off x="3577789" y="6128017"/>
            <a:ext cx="17228422" cy="1"/>
          </a:xfrm>
          <a:prstGeom prst="straightConnector1">
            <a:avLst/>
          </a:prstGeom>
          <a:ln w="63500">
            <a:solidFill>
              <a:srgbClr val="000000"/>
            </a:solidFill>
            <a:miter lim="400000"/>
            <a:tailEnd type="triangle"/>
          </a:ln>
        </p:spPr>
      </p:cxnSp>
      <p:sp>
        <p:nvSpPr>
          <p:cNvPr id="190" name="Code Review"/>
          <p:cNvSpPr/>
          <p:nvPr/>
        </p:nvSpPr>
        <p:spPr>
          <a:xfrm>
            <a:off x="2161755" y="7344250"/>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Code Review</a:t>
            </a:r>
          </a:p>
        </p:txBody>
      </p:sp>
      <p:sp>
        <p:nvSpPr>
          <p:cNvPr id="191" name="Style Check"/>
          <p:cNvSpPr/>
          <p:nvPr/>
        </p:nvSpPr>
        <p:spPr>
          <a:xfrm>
            <a:off x="6468860" y="7344250"/>
            <a:ext cx="2832069"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Style Check</a:t>
            </a:r>
          </a:p>
        </p:txBody>
      </p:sp>
      <p:sp>
        <p:nvSpPr>
          <p:cNvPr id="192" name="Compile"/>
          <p:cNvSpPr/>
          <p:nvPr/>
        </p:nvSpPr>
        <p:spPr>
          <a:xfrm>
            <a:off x="6468860" y="8554486"/>
            <a:ext cx="2832069"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Compile</a:t>
            </a:r>
          </a:p>
        </p:txBody>
      </p:sp>
      <p:sp>
        <p:nvSpPr>
          <p:cNvPr id="193" name="Unit Test"/>
          <p:cNvSpPr/>
          <p:nvPr/>
        </p:nvSpPr>
        <p:spPr>
          <a:xfrm>
            <a:off x="6468860" y="9764721"/>
            <a:ext cx="2832069"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Unit Test</a:t>
            </a:r>
          </a:p>
        </p:txBody>
      </p:sp>
      <p:sp>
        <p:nvSpPr>
          <p:cNvPr id="194" name="Prepare Deployment"/>
          <p:cNvSpPr/>
          <p:nvPr/>
        </p:nvSpPr>
        <p:spPr>
          <a:xfrm>
            <a:off x="6468860" y="10974957"/>
            <a:ext cx="2832069" cy="1033151"/>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Prepare Deployment</a:t>
            </a:r>
          </a:p>
        </p:txBody>
      </p:sp>
      <p:sp>
        <p:nvSpPr>
          <p:cNvPr id="195" name="Integration Test"/>
          <p:cNvSpPr/>
          <p:nvPr/>
        </p:nvSpPr>
        <p:spPr>
          <a:xfrm>
            <a:off x="10775965" y="7338252"/>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Integration Test</a:t>
            </a:r>
          </a:p>
        </p:txBody>
      </p:sp>
      <p:sp>
        <p:nvSpPr>
          <p:cNvPr id="196" name="Load Test"/>
          <p:cNvSpPr/>
          <p:nvPr/>
        </p:nvSpPr>
        <p:spPr>
          <a:xfrm>
            <a:off x="10775965" y="8554486"/>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Load Test</a:t>
            </a:r>
          </a:p>
        </p:txBody>
      </p:sp>
      <p:sp>
        <p:nvSpPr>
          <p:cNvPr id="197" name="Automate this centrally, provide a central record of results"/>
          <p:cNvSpPr txBox="1"/>
          <p:nvPr/>
        </p:nvSpPr>
        <p:spPr>
          <a:xfrm>
            <a:off x="4893600" y="12503464"/>
            <a:ext cx="10289693" cy="5354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900">
                <a:solidFill>
                  <a:srgbClr val="000000"/>
                </a:solidFill>
              </a:defRPr>
            </a:lvl1pPr>
          </a:lstStyle>
          <a:p>
            <a:pPr/>
            <a:r>
              <a:t>Automate this centrally, provide a central record of results</a:t>
            </a:r>
          </a:p>
        </p:txBody>
      </p:sp>
      <p:sp>
        <p:nvSpPr>
          <p:cNvPr id="198" name="KPIs"/>
          <p:cNvSpPr/>
          <p:nvPr/>
        </p:nvSpPr>
        <p:spPr>
          <a:xfrm>
            <a:off x="19390174" y="6877210"/>
            <a:ext cx="2832070"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000">
                <a:solidFill>
                  <a:srgbClr val="FFFFFF"/>
                </a:solidFill>
                <a:latin typeface="Helvetica Neue Medium"/>
                <a:ea typeface="Helvetica Neue Medium"/>
                <a:cs typeface="Helvetica Neue Medium"/>
                <a:sym typeface="Helvetica Neue Medium"/>
              </a:defRPr>
            </a:lvl1pPr>
          </a:lstStyle>
          <a:p>
            <a:pPr/>
            <a:r>
              <a:t>KPIs</a:t>
            </a:r>
          </a:p>
        </p:txBody>
      </p:sp>
      <p:sp>
        <p:nvSpPr>
          <p:cNvPr id="199" name="End-to-end Test"/>
          <p:cNvSpPr/>
          <p:nvPr/>
        </p:nvSpPr>
        <p:spPr>
          <a:xfrm>
            <a:off x="15083070" y="6877210"/>
            <a:ext cx="2832069" cy="934780"/>
          </a:xfrm>
          <a:prstGeom prst="rect">
            <a:avLst/>
          </a:pr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FFFFFF"/>
                </a:solidFill>
                <a:latin typeface="Helvetica Neue Medium"/>
                <a:ea typeface="Helvetica Neue Medium"/>
                <a:cs typeface="Helvetica Neue Medium"/>
                <a:sym typeface="Helvetica Neue Medium"/>
              </a:defRPr>
            </a:lvl1pPr>
          </a:lstStyle>
          <a:p>
            <a:pPr/>
            <a:r>
              <a:t>End-to-end Test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uild Systems"/>
          <p:cNvSpPr txBox="1"/>
          <p:nvPr>
            <p:ph type="title"/>
          </p:nvPr>
        </p:nvSpPr>
        <p:spPr>
          <a:prstGeom prst="rect">
            <a:avLst/>
          </a:prstGeom>
        </p:spPr>
        <p:txBody>
          <a:bodyPr/>
          <a:lstStyle/>
          <a:p>
            <a:pPr/>
            <a:r>
              <a:t>Build Systems</a:t>
            </a:r>
          </a:p>
        </p:txBody>
      </p:sp>
      <p:sp>
        <p:nvSpPr>
          <p:cNvPr id="204" name="Automatically compiling code and generating executab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Automatically compiling code and generating executables</a:t>
            </a:r>
          </a:p>
        </p:txBody>
      </p:sp>
      <p:sp>
        <p:nvSpPr>
          <p:cNvPr id="205" name="You’ve probably used multiple of these:…"/>
          <p:cNvSpPr txBox="1"/>
          <p:nvPr>
            <p:ph type="body" idx="1"/>
          </p:nvPr>
        </p:nvSpPr>
        <p:spPr>
          <a:prstGeom prst="rect">
            <a:avLst/>
          </a:prstGeom>
        </p:spPr>
        <p:txBody>
          <a:bodyPr/>
          <a:lstStyle/>
          <a:p>
            <a:pPr/>
            <a:r>
              <a:t>You’ve probably used multiple of these:</a:t>
            </a:r>
          </a:p>
          <a:p>
            <a:pPr lvl="1"/>
            <a:r>
              <a:t>Make, maven, ant, gradle, grunt, sbt</a:t>
            </a:r>
          </a:p>
          <a:p>
            <a:pPr/>
            <a:r>
              <a:t>Why use a build system?</a:t>
            </a:r>
          </a:p>
          <a:p>
            <a:pPr lvl="1"/>
            <a:r>
              <a:t>Builds should be repeatable</a:t>
            </a:r>
          </a:p>
          <a:p>
            <a:pPr lvl="1"/>
            <a:r>
              <a:t>Builds should be reproducible</a:t>
            </a:r>
          </a:p>
          <a:p>
            <a:pPr lvl="1"/>
            <a:r>
              <a:t>Builds should be standard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Build Systems"/>
          <p:cNvSpPr txBox="1"/>
          <p:nvPr>
            <p:ph type="title"/>
          </p:nvPr>
        </p:nvSpPr>
        <p:spPr>
          <a:prstGeom prst="rect">
            <a:avLst/>
          </a:prstGeom>
        </p:spPr>
        <p:txBody>
          <a:bodyPr/>
          <a:lstStyle/>
          <a:p>
            <a:pPr/>
            <a:r>
              <a:t>Build Systems</a:t>
            </a:r>
          </a:p>
        </p:txBody>
      </p:sp>
      <p:sp>
        <p:nvSpPr>
          <p:cNvPr id="210" name="Not just compil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Not just compilation</a:t>
            </a:r>
          </a:p>
        </p:txBody>
      </p:sp>
      <p:sp>
        <p:nvSpPr>
          <p:cNvPr id="211" name="Fetch dependencies and link them (using a package manager like maven, pip or npm)…"/>
          <p:cNvSpPr txBox="1"/>
          <p:nvPr>
            <p:ph type="body" idx="1"/>
          </p:nvPr>
        </p:nvSpPr>
        <p:spPr>
          <a:prstGeom prst="rect">
            <a:avLst/>
          </a:prstGeom>
        </p:spPr>
        <p:txBody>
          <a:bodyPr/>
          <a:lstStyle/>
          <a:p>
            <a:pPr/>
            <a:r>
              <a:t>Fetch dependencies and link them (using a package manager like maven, pip or npm)</a:t>
            </a:r>
          </a:p>
          <a:p>
            <a:pPr/>
            <a:r>
              <a:t>Provision &amp; teardown resources for integration testing</a:t>
            </a:r>
          </a:p>
          <a:p>
            <a:pPr/>
            <a:r>
              <a:t>Run tests</a:t>
            </a:r>
          </a:p>
          <a:p>
            <a:pPr/>
            <a:r>
              <a:t>Generate a release archive</a:t>
            </a:r>
          </a:p>
          <a:p>
            <a:pPr/>
            <a:r>
              <a:t>Ideally, do this all in parallel as much as possible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How do we apply continuous integration?"/>
          <p:cNvSpPr txBox="1"/>
          <p:nvPr>
            <p:ph type="title"/>
          </p:nvPr>
        </p:nvSpPr>
        <p:spPr>
          <a:prstGeom prst="rect">
            <a:avLst/>
          </a:prstGeom>
        </p:spPr>
        <p:txBody>
          <a:bodyPr/>
          <a:lstStyle/>
          <a:p>
            <a:pPr/>
            <a:r>
              <a:t>How do we apply continuous integration?</a:t>
            </a:r>
          </a:p>
        </p:txBody>
      </p:sp>
      <p:sp>
        <p:nvSpPr>
          <p:cNvPr id="214" name="Testing the right things at the right tim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Testing the right things at the right time</a:t>
            </a:r>
          </a:p>
        </p:txBody>
      </p:sp>
      <p:sp>
        <p:nvSpPr>
          <p:cNvPr id="215" name="Do we integrate changes immediately, or do a pre-commit test?…"/>
          <p:cNvSpPr txBox="1"/>
          <p:nvPr>
            <p:ph type="body" idx="1"/>
          </p:nvPr>
        </p:nvSpPr>
        <p:spPr>
          <a:prstGeom prst="rect">
            <a:avLst/>
          </a:prstGeom>
        </p:spPr>
        <p:txBody>
          <a:bodyPr/>
          <a:lstStyle/>
          <a:p>
            <a:pPr/>
            <a:r>
              <a:t>Do we integrate changes immediately, or do a pre-commit test?</a:t>
            </a:r>
          </a:p>
          <a:p>
            <a:pPr/>
            <a:r>
              <a:t>Which tests do we run when we integrate?</a:t>
            </a:r>
          </a:p>
          <a:p>
            <a:pPr/>
            <a:r>
              <a:t>How do we compose the system under test at each point?</a:t>
            </a:r>
          </a:p>
        </p:txBody>
      </p:sp>
      <p:grpSp>
        <p:nvGrpSpPr>
          <p:cNvPr id="238" name="Group"/>
          <p:cNvGrpSpPr/>
          <p:nvPr/>
        </p:nvGrpSpPr>
        <p:grpSpPr>
          <a:xfrm>
            <a:off x="5267224" y="9369532"/>
            <a:ext cx="13849551" cy="2144053"/>
            <a:chOff x="0" y="0"/>
            <a:chExt cx="13849549" cy="2144051"/>
          </a:xfrm>
        </p:grpSpPr>
        <p:grpSp>
          <p:nvGrpSpPr>
            <p:cNvPr id="218" name="Facebook.com"/>
            <p:cNvGrpSpPr/>
            <p:nvPr/>
          </p:nvGrpSpPr>
          <p:grpSpPr>
            <a:xfrm>
              <a:off x="-1" y="-1"/>
              <a:ext cx="13849551" cy="2144053"/>
              <a:chOff x="0" y="0"/>
              <a:chExt cx="13849549" cy="2144051"/>
            </a:xfrm>
          </p:grpSpPr>
          <p:sp>
            <p:nvSpPr>
              <p:cNvPr id="216" name="Rectangle"/>
              <p:cNvSpPr/>
              <p:nvPr/>
            </p:nvSpPr>
            <p:spPr>
              <a:xfrm>
                <a:off x="-1" y="-1"/>
                <a:ext cx="13849551" cy="2144053"/>
              </a:xfrm>
              <a:prstGeom prst="rect">
                <a:avLst/>
              </a:prstGeom>
              <a:solidFill>
                <a:srgbClr val="4982C6"/>
              </a:solidFill>
              <a:ln w="12700" cap="flat">
                <a:noFill/>
                <a:miter lim="400000"/>
              </a:ln>
              <a:effectLst/>
            </p:spPr>
            <p:txBody>
              <a:bodyPr wrap="square" lIns="50800" tIns="50800" rIns="50800" bIns="50800" numCol="1" anchor="t">
                <a:noAutofit/>
              </a:bodyPr>
              <a:lstStyle/>
              <a:p>
                <a:pPr algn="l" defTabSz="821530">
                  <a:defRPr sz="3000">
                    <a:solidFill>
                      <a:srgbClr val="000000"/>
                    </a:solidFill>
                    <a:latin typeface="Helvetica Neue Medium"/>
                    <a:ea typeface="Helvetica Neue Medium"/>
                    <a:cs typeface="Helvetica Neue Medium"/>
                    <a:sym typeface="Helvetica Neue Medium"/>
                  </a:defRPr>
                </a:pPr>
              </a:p>
            </p:txBody>
          </p:sp>
          <p:sp>
            <p:nvSpPr>
              <p:cNvPr id="217" name="My Social Network App"/>
              <p:cNvSpPr/>
              <p:nvPr/>
            </p:nvSpPr>
            <p:spPr>
              <a:xfrm>
                <a:off x="-1" y="-1"/>
                <a:ext cx="1374093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t">
                <a:spAutoFit/>
              </a:bodyPr>
              <a:lstStyle>
                <a:lvl1pPr algn="l" defTabSz="821530">
                  <a:defRPr sz="3000">
                    <a:solidFill>
                      <a:srgbClr val="000000"/>
                    </a:solidFill>
                    <a:latin typeface="Helvetica Neue Medium"/>
                    <a:ea typeface="Helvetica Neue Medium"/>
                    <a:cs typeface="Helvetica Neue Medium"/>
                    <a:sym typeface="Helvetica Neue Medium"/>
                  </a:defRPr>
                </a:lvl1pPr>
              </a:lstStyle>
              <a:p>
                <a:pPr/>
                <a:r>
                  <a:t>My Social Network App</a:t>
                </a:r>
              </a:p>
            </p:txBody>
          </p:sp>
        </p:grpSp>
        <p:grpSp>
          <p:nvGrpSpPr>
            <p:cNvPr id="221" name="Cache Check"/>
            <p:cNvGrpSpPr/>
            <p:nvPr/>
          </p:nvGrpSpPr>
          <p:grpSpPr>
            <a:xfrm>
              <a:off x="200566" y="795249"/>
              <a:ext cx="1785940" cy="1071624"/>
              <a:chOff x="0" y="0"/>
              <a:chExt cx="1785939" cy="1071622"/>
            </a:xfrm>
          </p:grpSpPr>
          <p:sp>
            <p:nvSpPr>
              <p:cNvPr id="219" name="Rectangle"/>
              <p:cNvSpPr/>
              <p:nvPr/>
            </p:nvSpPr>
            <p:spPr>
              <a:xfrm>
                <a:off x="-1" y="0"/>
                <a:ext cx="17859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220" name="Cache Check"/>
              <p:cNvSpPr txBox="1"/>
              <p:nvPr/>
            </p:nvSpPr>
            <p:spPr>
              <a:xfrm>
                <a:off x="-1" y="0"/>
                <a:ext cx="17859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Cache Check</a:t>
                </a:r>
              </a:p>
            </p:txBody>
          </p:sp>
        </p:grpSp>
        <p:grpSp>
          <p:nvGrpSpPr>
            <p:cNvPr id="224" name="Send response"/>
            <p:cNvGrpSpPr/>
            <p:nvPr/>
          </p:nvGrpSpPr>
          <p:grpSpPr>
            <a:xfrm>
              <a:off x="11443032" y="795249"/>
              <a:ext cx="2245689" cy="1071624"/>
              <a:chOff x="0" y="0"/>
              <a:chExt cx="2245687" cy="1071622"/>
            </a:xfrm>
          </p:grpSpPr>
          <p:sp>
            <p:nvSpPr>
              <p:cNvPr id="222" name="Rectangle"/>
              <p:cNvSpPr/>
              <p:nvPr/>
            </p:nvSpPr>
            <p:spPr>
              <a:xfrm>
                <a:off x="0" y="0"/>
                <a:ext cx="2245688"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223" name="Send response"/>
              <p:cNvSpPr txBox="1"/>
              <p:nvPr/>
            </p:nvSpPr>
            <p:spPr>
              <a:xfrm>
                <a:off x="0" y="0"/>
                <a:ext cx="2245688"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Send response</a:t>
                </a:r>
              </a:p>
            </p:txBody>
          </p:sp>
        </p:grpSp>
        <p:grpSp>
          <p:nvGrpSpPr>
            <p:cNvPr id="227" name="Build friends list"/>
            <p:cNvGrpSpPr/>
            <p:nvPr/>
          </p:nvGrpSpPr>
          <p:grpSpPr>
            <a:xfrm>
              <a:off x="2456760" y="795249"/>
              <a:ext cx="2245690" cy="1071624"/>
              <a:chOff x="0" y="0"/>
              <a:chExt cx="2245689" cy="1071622"/>
            </a:xfrm>
          </p:grpSpPr>
          <p:sp>
            <p:nvSpPr>
              <p:cNvPr id="225" name="Rectangle"/>
              <p:cNvSpPr/>
              <p:nvPr/>
            </p:nvSpPr>
            <p:spPr>
              <a:xfrm>
                <a:off x="-1" y="0"/>
                <a:ext cx="224569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226" name="Build friends list"/>
              <p:cNvSpPr txBox="1"/>
              <p:nvPr/>
            </p:nvSpPr>
            <p:spPr>
              <a:xfrm>
                <a:off x="-1" y="0"/>
                <a:ext cx="224569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friends list</a:t>
                </a:r>
              </a:p>
            </p:txBody>
          </p:sp>
        </p:grpSp>
        <p:grpSp>
          <p:nvGrpSpPr>
            <p:cNvPr id="230" name="Build Suggestions"/>
            <p:cNvGrpSpPr/>
            <p:nvPr/>
          </p:nvGrpSpPr>
          <p:grpSpPr>
            <a:xfrm>
              <a:off x="8292149" y="795249"/>
              <a:ext cx="2714341" cy="1071624"/>
              <a:chOff x="0" y="0"/>
              <a:chExt cx="2714340" cy="1071622"/>
            </a:xfrm>
          </p:grpSpPr>
          <p:sp>
            <p:nvSpPr>
              <p:cNvPr id="228"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229" name="Build Suggestions"/>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Suggestions</a:t>
                </a:r>
              </a:p>
            </p:txBody>
          </p:sp>
        </p:grpSp>
        <p:grpSp>
          <p:nvGrpSpPr>
            <p:cNvPr id="233" name="Build Newsfeed"/>
            <p:cNvGrpSpPr/>
            <p:nvPr/>
          </p:nvGrpSpPr>
          <p:grpSpPr>
            <a:xfrm>
              <a:off x="5140128" y="795249"/>
              <a:ext cx="2714341" cy="1071624"/>
              <a:chOff x="0" y="0"/>
              <a:chExt cx="2714340" cy="1071622"/>
            </a:xfrm>
          </p:grpSpPr>
          <p:sp>
            <p:nvSpPr>
              <p:cNvPr id="231"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232" name="Build Newsfeed"/>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Newsfeed</a:t>
                </a:r>
              </a:p>
            </p:txBody>
          </p:sp>
        </p:grpSp>
        <p:sp>
          <p:nvSpPr>
            <p:cNvPr id="234" name="Line"/>
            <p:cNvSpPr/>
            <p:nvPr/>
          </p:nvSpPr>
          <p:spPr>
            <a:xfrm>
              <a:off x="1980897" y="1328415"/>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235" name="Line"/>
            <p:cNvSpPr/>
            <p:nvPr/>
          </p:nvSpPr>
          <p:spPr>
            <a:xfrm>
              <a:off x="4714413"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236" name="Line"/>
            <p:cNvSpPr/>
            <p:nvPr/>
          </p:nvSpPr>
          <p:spPr>
            <a:xfrm>
              <a:off x="7858271"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237" name="Line"/>
            <p:cNvSpPr/>
            <p:nvPr/>
          </p:nvSpPr>
          <p:spPr>
            <a:xfrm>
              <a:off x="11014092"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grpSp>
      <p:sp>
        <p:nvSpPr>
          <p:cNvPr id="239" name="Changed code"/>
          <p:cNvSpPr txBox="1"/>
          <p:nvPr/>
        </p:nvSpPr>
        <p:spPr>
          <a:xfrm>
            <a:off x="11504972" y="7975496"/>
            <a:ext cx="3045334" cy="6098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Changed code</a:t>
            </a:r>
          </a:p>
        </p:txBody>
      </p:sp>
      <p:sp>
        <p:nvSpPr>
          <p:cNvPr id="240" name="Callout"/>
          <p:cNvSpPr/>
          <p:nvPr/>
        </p:nvSpPr>
        <p:spPr>
          <a:xfrm>
            <a:off x="10245707" y="8612371"/>
            <a:ext cx="3053955" cy="273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0" y="0"/>
                </a:moveTo>
                <a:lnTo>
                  <a:pt x="20109" y="11571"/>
                </a:lnTo>
                <a:lnTo>
                  <a:pt x="449" y="11571"/>
                </a:lnTo>
                <a:cubicBezTo>
                  <a:pt x="201" y="11571"/>
                  <a:pt x="0" y="11795"/>
                  <a:pt x="0" y="12072"/>
                </a:cubicBezTo>
                <a:lnTo>
                  <a:pt x="0" y="21099"/>
                </a:lnTo>
                <a:cubicBezTo>
                  <a:pt x="0" y="21375"/>
                  <a:pt x="201" y="21600"/>
                  <a:pt x="449" y="21600"/>
                </a:cubicBezTo>
                <a:lnTo>
                  <a:pt x="21151" y="21600"/>
                </a:lnTo>
                <a:cubicBezTo>
                  <a:pt x="21399" y="21600"/>
                  <a:pt x="21600" y="21375"/>
                  <a:pt x="21600" y="21099"/>
                </a:cubicBezTo>
                <a:lnTo>
                  <a:pt x="21600" y="12072"/>
                </a:lnTo>
                <a:cubicBezTo>
                  <a:pt x="21600" y="11958"/>
                  <a:pt x="21559" y="11859"/>
                  <a:pt x="21502" y="11775"/>
                </a:cubicBezTo>
                <a:lnTo>
                  <a:pt x="20800" y="0"/>
                </a:lnTo>
                <a:close/>
              </a:path>
            </a:pathLst>
          </a:custGeom>
          <a:ln w="762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1" name="Callout"/>
          <p:cNvSpPr/>
          <p:nvPr/>
        </p:nvSpPr>
        <p:spPr>
          <a:xfrm>
            <a:off x="13454366" y="10102799"/>
            <a:ext cx="3053954" cy="3056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9" y="0"/>
                </a:moveTo>
                <a:cubicBezTo>
                  <a:pt x="201" y="0"/>
                  <a:pt x="0" y="201"/>
                  <a:pt x="0" y="449"/>
                </a:cubicBezTo>
                <a:lnTo>
                  <a:pt x="0" y="8527"/>
                </a:lnTo>
                <a:cubicBezTo>
                  <a:pt x="0" y="8711"/>
                  <a:pt x="113" y="8867"/>
                  <a:pt x="272" y="8936"/>
                </a:cubicBezTo>
                <a:lnTo>
                  <a:pt x="2111" y="21600"/>
                </a:lnTo>
                <a:lnTo>
                  <a:pt x="3944" y="8975"/>
                </a:lnTo>
                <a:lnTo>
                  <a:pt x="21151" y="8975"/>
                </a:lnTo>
                <a:cubicBezTo>
                  <a:pt x="21399" y="8975"/>
                  <a:pt x="21600" y="8775"/>
                  <a:pt x="21600" y="8527"/>
                </a:cubicBezTo>
                <a:lnTo>
                  <a:pt x="21600" y="449"/>
                </a:lnTo>
                <a:cubicBezTo>
                  <a:pt x="21600" y="201"/>
                  <a:pt x="21399" y="0"/>
                  <a:pt x="21151" y="0"/>
                </a:cubicBezTo>
                <a:lnTo>
                  <a:pt x="449" y="0"/>
                </a:lnTo>
                <a:close/>
              </a:path>
            </a:pathLst>
          </a:custGeom>
          <a:ln w="76200">
            <a:solidFill>
              <a:schemeClr val="accent4">
                <a:hueOff val="-476017"/>
                <a:lumOff val="-100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2" name="Callout"/>
          <p:cNvSpPr/>
          <p:nvPr/>
        </p:nvSpPr>
        <p:spPr>
          <a:xfrm>
            <a:off x="7596280" y="10102799"/>
            <a:ext cx="2674939" cy="3017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 y="0"/>
                </a:moveTo>
                <a:cubicBezTo>
                  <a:pt x="230" y="0"/>
                  <a:pt x="0" y="203"/>
                  <a:pt x="0" y="454"/>
                </a:cubicBezTo>
                <a:lnTo>
                  <a:pt x="0" y="8635"/>
                </a:lnTo>
                <a:cubicBezTo>
                  <a:pt x="0" y="8886"/>
                  <a:pt x="230" y="9090"/>
                  <a:pt x="513" y="9090"/>
                </a:cubicBezTo>
                <a:lnTo>
                  <a:pt x="18414" y="9090"/>
                </a:lnTo>
                <a:lnTo>
                  <a:pt x="21600" y="21600"/>
                </a:lnTo>
                <a:lnTo>
                  <a:pt x="19892" y="2545"/>
                </a:lnTo>
                <a:lnTo>
                  <a:pt x="19892" y="454"/>
                </a:lnTo>
                <a:cubicBezTo>
                  <a:pt x="19892" y="203"/>
                  <a:pt x="19662" y="0"/>
                  <a:pt x="19379" y="0"/>
                </a:cubicBezTo>
                <a:lnTo>
                  <a:pt x="513" y="0"/>
                </a:lnTo>
                <a:close/>
              </a:path>
            </a:pathLst>
          </a:custGeom>
          <a:ln w="76200">
            <a:solidFill>
              <a:schemeClr val="accent4">
                <a:hueOff val="-476017"/>
                <a:lumOff val="-100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3" name="Other developers’ changed code"/>
          <p:cNvSpPr txBox="1"/>
          <p:nvPr/>
        </p:nvSpPr>
        <p:spPr>
          <a:xfrm>
            <a:off x="8853614" y="13135906"/>
            <a:ext cx="6635116"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Other developers’ changed code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Continuous Integration in Practice"/>
          <p:cNvSpPr txBox="1"/>
          <p:nvPr>
            <p:ph type="title"/>
          </p:nvPr>
        </p:nvSpPr>
        <p:spPr>
          <a:prstGeom prst="rect">
            <a:avLst/>
          </a:prstGeom>
        </p:spPr>
        <p:txBody>
          <a:bodyPr/>
          <a:lstStyle/>
          <a:p>
            <a:pPr/>
            <a:r>
              <a:t>Continuous Integration in Practice</a:t>
            </a:r>
          </a:p>
        </p:txBody>
      </p:sp>
      <p:sp>
        <p:nvSpPr>
          <p:cNvPr id="248" name="Small scale, with a service like CircleCI, GitHub Actions or TravisC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08990">
              <a:defRPr sz="5390"/>
            </a:lvl1pPr>
          </a:lstStyle>
          <a:p>
            <a:pPr/>
            <a:r>
              <a:t>Small scale, with a service like CircleCI, GitHub Actions or TravisCI</a:t>
            </a:r>
          </a:p>
        </p:txBody>
      </p:sp>
      <p:pic>
        <p:nvPicPr>
          <p:cNvPr id="249" name="Image" descr="Image"/>
          <p:cNvPicPr>
            <a:picLocks noChangeAspect="1"/>
          </p:cNvPicPr>
          <p:nvPr/>
        </p:nvPicPr>
        <p:blipFill>
          <a:blip r:embed="rId3">
            <a:extLst/>
          </a:blip>
          <a:stretch>
            <a:fillRect/>
          </a:stretch>
        </p:blipFill>
        <p:spPr>
          <a:xfrm>
            <a:off x="3872724" y="7419712"/>
            <a:ext cx="1750219" cy="2982516"/>
          </a:xfrm>
          <a:prstGeom prst="rect">
            <a:avLst/>
          </a:prstGeom>
          <a:ln w="12700">
            <a:miter lim="400000"/>
          </a:ln>
        </p:spPr>
      </p:pic>
      <p:sp>
        <p:nvSpPr>
          <p:cNvPr id="250" name="Line"/>
          <p:cNvSpPr/>
          <p:nvPr/>
        </p:nvSpPr>
        <p:spPr>
          <a:xfrm flipV="1">
            <a:off x="5710466" y="5733825"/>
            <a:ext cx="5047018" cy="2628896"/>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51" name="Commits code to"/>
          <p:cNvSpPr txBox="1"/>
          <p:nvPr/>
        </p:nvSpPr>
        <p:spPr>
          <a:xfrm>
            <a:off x="4885711" y="5415139"/>
            <a:ext cx="498983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Commits code to</a:t>
            </a:r>
          </a:p>
        </p:txBody>
      </p:sp>
      <p:pic>
        <p:nvPicPr>
          <p:cNvPr id="252" name="Image" descr="Image"/>
          <p:cNvPicPr>
            <a:picLocks noChangeAspect="1"/>
          </p:cNvPicPr>
          <p:nvPr/>
        </p:nvPicPr>
        <p:blipFill>
          <a:blip r:embed="rId4">
            <a:extLst/>
          </a:blip>
          <a:stretch>
            <a:fillRect/>
          </a:stretch>
        </p:blipFill>
        <p:spPr>
          <a:xfrm>
            <a:off x="10815374" y="4491064"/>
            <a:ext cx="2990104" cy="2485523"/>
          </a:xfrm>
          <a:prstGeom prst="rect">
            <a:avLst/>
          </a:prstGeom>
          <a:ln w="12700">
            <a:miter lim="400000"/>
          </a:ln>
        </p:spPr>
      </p:pic>
      <p:sp>
        <p:nvSpPr>
          <p:cNvPr id="253" name="Developer"/>
          <p:cNvSpPr txBox="1"/>
          <p:nvPr/>
        </p:nvSpPr>
        <p:spPr>
          <a:xfrm>
            <a:off x="3375593" y="6418913"/>
            <a:ext cx="3084196"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Developer</a:t>
            </a:r>
          </a:p>
        </p:txBody>
      </p:sp>
      <p:pic>
        <p:nvPicPr>
          <p:cNvPr id="254" name="Image" descr="Image"/>
          <p:cNvPicPr>
            <a:picLocks noChangeAspect="1"/>
          </p:cNvPicPr>
          <p:nvPr/>
        </p:nvPicPr>
        <p:blipFill>
          <a:blip r:embed="rId5">
            <a:extLst/>
          </a:blip>
          <a:stretch>
            <a:fillRect/>
          </a:stretch>
        </p:blipFill>
        <p:spPr>
          <a:xfrm>
            <a:off x="18324112" y="7963315"/>
            <a:ext cx="1910564" cy="1895310"/>
          </a:xfrm>
          <a:prstGeom prst="rect">
            <a:avLst/>
          </a:prstGeom>
          <a:ln w="12700">
            <a:miter lim="400000"/>
          </a:ln>
        </p:spPr>
      </p:pic>
      <p:sp>
        <p:nvSpPr>
          <p:cNvPr id="255" name="GitHub"/>
          <p:cNvSpPr txBox="1"/>
          <p:nvPr/>
        </p:nvSpPr>
        <p:spPr>
          <a:xfrm>
            <a:off x="11308114" y="3642748"/>
            <a:ext cx="216662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GitHub</a:t>
            </a:r>
          </a:p>
        </p:txBody>
      </p:sp>
      <p:sp>
        <p:nvSpPr>
          <p:cNvPr id="256" name="Line"/>
          <p:cNvSpPr/>
          <p:nvPr/>
        </p:nvSpPr>
        <p:spPr>
          <a:xfrm flipH="1" flipV="1">
            <a:off x="13675029" y="5813432"/>
            <a:ext cx="3116308" cy="2080487"/>
          </a:xfrm>
          <a:prstGeom prst="line">
            <a:avLst/>
          </a:prstGeom>
          <a:ln w="25400">
            <a:solidFill>
              <a:srgbClr val="000000"/>
            </a:solidFill>
            <a:miter lim="400000"/>
            <a:tailEnd type="triangle"/>
          </a:ln>
        </p:spPr>
        <p:txBody>
          <a:bodyPr lIns="71437" tIns="71437" rIns="71437" bIns="71437" anchor="ctr"/>
          <a:lstStyle/>
          <a:p>
            <a:pPr defTabSz="821531">
              <a:defRPr sz="3200">
                <a:solidFill>
                  <a:srgbClr val="000000"/>
                </a:solidFill>
                <a:latin typeface="Helvetica Light"/>
                <a:ea typeface="Helvetica Light"/>
                <a:cs typeface="Helvetica Light"/>
                <a:sym typeface="Helvetica Light"/>
              </a:defRPr>
            </a:pPr>
          </a:p>
        </p:txBody>
      </p:sp>
      <p:sp>
        <p:nvSpPr>
          <p:cNvPr id="257" name="TravisCI"/>
          <p:cNvSpPr txBox="1"/>
          <p:nvPr/>
        </p:nvSpPr>
        <p:spPr>
          <a:xfrm>
            <a:off x="18338958" y="10128970"/>
            <a:ext cx="1880871" cy="727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000000"/>
                </a:solidFill>
                <a:latin typeface="Helvetica Light"/>
                <a:ea typeface="Helvetica Light"/>
                <a:cs typeface="Helvetica Light"/>
                <a:sym typeface="Helvetica Light"/>
              </a:defRPr>
            </a:lvl1pPr>
          </a:lstStyle>
          <a:p>
            <a:pPr/>
            <a:r>
              <a:t>TravisCI</a:t>
            </a:r>
          </a:p>
        </p:txBody>
      </p:sp>
      <p:sp>
        <p:nvSpPr>
          <p:cNvPr id="258" name="Checks for updates"/>
          <p:cNvSpPr txBox="1"/>
          <p:nvPr/>
        </p:nvSpPr>
        <p:spPr>
          <a:xfrm>
            <a:off x="14490242" y="5627461"/>
            <a:ext cx="5731511"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Checks for updates</a:t>
            </a:r>
          </a:p>
        </p:txBody>
      </p:sp>
      <p:sp>
        <p:nvSpPr>
          <p:cNvPr id="259" name="Runs build for each commit"/>
          <p:cNvSpPr txBox="1"/>
          <p:nvPr/>
        </p:nvSpPr>
        <p:spPr>
          <a:xfrm>
            <a:off x="14707764" y="11949752"/>
            <a:ext cx="5940958" cy="1666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sz="5000">
                <a:solidFill>
                  <a:srgbClr val="000000"/>
                </a:solidFill>
                <a:latin typeface="Helvetica Light"/>
                <a:ea typeface="Helvetica Light"/>
                <a:cs typeface="Helvetica Light"/>
                <a:sym typeface="Helvetica Light"/>
              </a:defRPr>
            </a:lvl1pPr>
          </a:lstStyle>
          <a:p>
            <a:pPr/>
            <a:r>
              <a:t>Runs build for each commit</a:t>
            </a:r>
          </a:p>
        </p:txBody>
      </p:sp>
      <p:pic>
        <p:nvPicPr>
          <p:cNvPr id="260" name="Image" descr="Image"/>
          <p:cNvPicPr>
            <a:picLocks noChangeAspect="1"/>
          </p:cNvPicPr>
          <p:nvPr/>
        </p:nvPicPr>
        <p:blipFill>
          <a:blip r:embed="rId6">
            <a:extLst/>
          </a:blip>
          <a:stretch>
            <a:fillRect/>
          </a:stretch>
        </p:blipFill>
        <p:spPr>
          <a:xfrm>
            <a:off x="16114683" y="8127817"/>
            <a:ext cx="1666876" cy="1666876"/>
          </a:xfrm>
          <a:prstGeom prst="rect">
            <a:avLst/>
          </a:prstGeom>
          <a:ln w="12700">
            <a:miter lim="400000"/>
          </a:ln>
        </p:spPr>
      </p:pic>
      <p:sp>
        <p:nvSpPr>
          <p:cNvPr id="261" name="GitHub Actions"/>
          <p:cNvSpPr txBox="1"/>
          <p:nvPr/>
        </p:nvSpPr>
        <p:spPr>
          <a:xfrm>
            <a:off x="16296118" y="9931193"/>
            <a:ext cx="1765047" cy="1311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800">
                <a:solidFill>
                  <a:srgbClr val="000000"/>
                </a:solidFill>
                <a:latin typeface="Helvetica Light"/>
                <a:ea typeface="Helvetica Light"/>
                <a:cs typeface="Helvetica Light"/>
                <a:sym typeface="Helvetica Light"/>
              </a:defRPr>
            </a:pPr>
            <a:r>
              <a:t>GitHub</a:t>
            </a:r>
            <a:br/>
            <a:r>
              <a:t>Actions</a:t>
            </a:r>
          </a:p>
        </p:txBody>
      </p:sp>
      <p:pic>
        <p:nvPicPr>
          <p:cNvPr id="262" name="Image" descr="Image"/>
          <p:cNvPicPr>
            <a:picLocks noChangeAspect="1"/>
          </p:cNvPicPr>
          <p:nvPr/>
        </p:nvPicPr>
        <p:blipFill>
          <a:blip r:embed="rId7">
            <a:extLst/>
          </a:blip>
          <a:stretch>
            <a:fillRect/>
          </a:stretch>
        </p:blipFill>
        <p:spPr>
          <a:xfrm>
            <a:off x="14120927" y="8310762"/>
            <a:ext cx="1666876" cy="1666876"/>
          </a:xfrm>
          <a:prstGeom prst="rect">
            <a:avLst/>
          </a:prstGeom>
          <a:ln w="12700">
            <a:miter lim="400000"/>
          </a:ln>
        </p:spPr>
      </p:pic>
      <p:sp>
        <p:nvSpPr>
          <p:cNvPr id="263" name="CircleCI"/>
          <p:cNvSpPr txBox="1"/>
          <p:nvPr/>
        </p:nvSpPr>
        <p:spPr>
          <a:xfrm>
            <a:off x="14009586" y="10223293"/>
            <a:ext cx="1889558" cy="727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000000"/>
                </a:solidFill>
                <a:latin typeface="Helvetica Light"/>
                <a:ea typeface="Helvetica Light"/>
                <a:cs typeface="Helvetica Light"/>
                <a:sym typeface="Helvetica Light"/>
              </a:defRPr>
            </a:lvl1pPr>
          </a:lstStyle>
          <a:p>
            <a:pPr/>
            <a:r>
              <a:t>CircleCI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