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409" r:id="rId20"/>
    <p:sldId id="410" r:id="rId21"/>
    <p:sldId id="407" r:id="rId22"/>
    <p:sldId id="408" r:id="rId23"/>
    <p:sldId id="376"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68" autoAdjust="0"/>
  </p:normalViewPr>
  <p:slideViewPr>
    <p:cSldViewPr snapToGrid="0">
      <p:cViewPr varScale="1">
        <p:scale>
          <a:sx n="41" d="100"/>
          <a:sy n="41" d="100"/>
        </p:scale>
        <p:origin x="15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extLst>
      <p:ext uri="{BB962C8B-B14F-4D97-AF65-F5344CB8AC3E}">
        <p14:creationId xmlns:p14="http://schemas.microsoft.com/office/powerpoint/2010/main" val="176959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also in the book:</a:t>
            </a:r>
          </a:p>
          <a:p>
            <a:pPr marL="228600" indent="-228600">
              <a:buSzPct val="100000"/>
              <a:buChar char="•"/>
            </a:pPr>
            <a:r>
              <a:t>UML diagrams to illustrate the situation before and after</a:t>
            </a:r>
          </a:p>
          <a:p>
            <a:pPr marL="228600" indent="-228600">
              <a:buSzPct val="100000"/>
              <a:buChar char="•"/>
            </a:pPr>
            <a:r>
              <a:t>examples of code before and after each refactoring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When you add new functionality</a:t>
            </a:r>
          </a:p>
          <a:p>
            <a:r>
              <a:t>	Do it before you add the new function, to make it easier to add the function</a:t>
            </a:r>
          </a:p>
          <a:p>
            <a:r>
              <a:t>	Or do it after you add the function, to clean up the code including that function</a:t>
            </a:r>
          </a:p>
          <a:p>
            <a:r>
              <a:t>When you need to fix a bug</a:t>
            </a:r>
          </a:p>
          <a:p>
            <a:r>
              <a:t>As you do a code review</a:t>
            </a:r>
          </a:p>
          <a:p>
            <a:r>
              <a:t>Whenever…</a:t>
            </a:r>
          </a:p>
          <a:p>
            <a:endParaRPr/>
          </a:p>
          <a:p>
            <a:r>
              <a:t>The idea behind refactoring is to acknowledge that it will be difficult to get a design right the first time</a:t>
            </a:r>
          </a:p>
          <a:p>
            <a:r>
              <a:t>And as a program’s requirements change, the design may need to change</a:t>
            </a:r>
          </a:p>
          <a:p>
            <a:r>
              <a:t>It is notoriously difficult (impossible?) to design for all possible changes a priori</a:t>
            </a:r>
          </a:p>
          <a:p>
            <a:r>
              <a:t>And as agile programming proponents say, “You aren’t gonna need it” – but what if later you do?</a:t>
            </a:r>
          </a:p>
          <a:p>
            <a:r>
              <a:t>Refactoring provides techniques for evolving the design in small incremental steps</a:t>
            </a:r>
          </a:p>
          <a:p>
            <a:r>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Sadly, however, naming is one of the two hardest things in programming. So, perhaps the most common refactorings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a:p>
          <a:p>
            <a:r>
              <a:t>Renaming is not just an exercise in changing names. When you can’t think of a good name for something, it’s often a sign of a deeper design malaise. Puzzling over a tricky name has often led us to significant simplifications to our code.</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228600" indent="-228600" defTabSz="584200">
              <a:lnSpc>
                <a:spcPct val="100000"/>
              </a:lnSpc>
              <a:buSzPct val="100000"/>
              <a:buChar char="•"/>
              <a:defRPr>
                <a:latin typeface="Lucida Grande"/>
                <a:ea typeface="Lucida Grande"/>
                <a:cs typeface="Lucida Grande"/>
                <a:sym typeface="Lucida Grande"/>
              </a:defRPr>
            </a:pPr>
            <a:r>
              <a:t>some examples of widely used refactorings that are “local” in scope</a:t>
            </a:r>
          </a:p>
          <a:p>
            <a:pPr marL="228600" indent="-228600" defTabSz="584200">
              <a:lnSpc>
                <a:spcPct val="100000"/>
              </a:lnSpc>
              <a:buSzPct val="100000"/>
              <a:buChar char="•"/>
              <a:defRPr>
                <a:latin typeface="Lucida Grande"/>
                <a:ea typeface="Lucida Grande"/>
                <a:cs typeface="Lucida Grande"/>
                <a:sym typeface="Lucida Grande"/>
              </a:defRPr>
            </a:pPr>
            <a:r>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t>These are just a few of the hundreds of refactorings in Fowler’s book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7" TargetMode="External"/><Relationship Id="rId13" Type="http://schemas.openxmlformats.org/officeDocument/2006/relationships/hyperlink" Target="https://learning.oreilly.com/library/view/refactoring-improving-the/9780134757681/ch03.xhtml#ch03lev1sec12" TargetMode="External"/><Relationship Id="rId18" Type="http://schemas.openxmlformats.org/officeDocument/2006/relationships/hyperlink" Target="https://learning.oreilly.com/library/view/refactoring-improving-the/9780134757681/ch03.xhtml#ch03lev1sec17" TargetMode="External"/><Relationship Id="rId3" Type="http://schemas.openxmlformats.org/officeDocument/2006/relationships/hyperlink" Target="https://learning.oreilly.com/library/view/refactoring-improving-the/9780134757681/ch03.xhtml#ch03lev1sec2" TargetMode="External"/><Relationship Id="rId21" Type="http://schemas.openxmlformats.org/officeDocument/2006/relationships/hyperlink" Target="https://learning.oreilly.com/library/view/refactoring-improving-the/9780134757681/ch03.xhtml#ch03lev1sec20" TargetMode="External"/><Relationship Id="rId7" Type="http://schemas.openxmlformats.org/officeDocument/2006/relationships/hyperlink" Target="https://learning.oreilly.com/library/view/refactoring-improving-the/9780134757681/ch03.xhtml#ch03lev1sec6" TargetMode="External"/><Relationship Id="rId12" Type="http://schemas.openxmlformats.org/officeDocument/2006/relationships/hyperlink" Target="https://learning.oreilly.com/library/view/refactoring-improving-the/9780134757681/ch03.xhtml#ch03lev1sec11" TargetMode="External"/><Relationship Id="rId17" Type="http://schemas.openxmlformats.org/officeDocument/2006/relationships/hyperlink" Target="https://learning.oreilly.com/library/view/refactoring-improving-the/9780134757681/ch03.xhtml#ch03lev1sec16" TargetMode="External"/><Relationship Id="rId2" Type="http://schemas.openxmlformats.org/officeDocument/2006/relationships/hyperlink" Target="https://learning.oreilly.com/library/view/refactoring-improving-the/9780134757681/ch03.xhtml#ch03lev1sec1" TargetMode="External"/><Relationship Id="rId16" Type="http://schemas.openxmlformats.org/officeDocument/2006/relationships/hyperlink" Target="https://learning.oreilly.com/library/view/refactoring-improving-the/9780134757681/ch03.xhtml#ch03lev1sec15" TargetMode="External"/><Relationship Id="rId20" Type="http://schemas.openxmlformats.org/officeDocument/2006/relationships/hyperlink" Target="https://learning.oreilly.com/library/view/refactoring-improving-the/9780134757681/ch03.xhtml#ch03lev1sec19"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5" TargetMode="External"/><Relationship Id="rId11" Type="http://schemas.openxmlformats.org/officeDocument/2006/relationships/hyperlink" Target="https://learning.oreilly.com/library/view/refactoring-improving-the/9780134757681/ch03.xhtml#ch03lev1sec10" TargetMode="External"/><Relationship Id="rId24" Type="http://schemas.openxmlformats.org/officeDocument/2006/relationships/hyperlink" Target="https://learning.oreilly.com/library/view/refactoring-improving-the/9780134757681/ch03.xhtml#ch03lev1sec23" TargetMode="External"/><Relationship Id="rId5" Type="http://schemas.openxmlformats.org/officeDocument/2006/relationships/hyperlink" Target="https://learning.oreilly.com/library/view/refactoring-improving-the/9780134757681/ch03.xhtml#ch03lev1sec4" TargetMode="External"/><Relationship Id="rId15" Type="http://schemas.openxmlformats.org/officeDocument/2006/relationships/hyperlink" Target="https://learning.oreilly.com/library/view/refactoring-improving-the/9780134757681/ch03.xhtml#ch03lev1sec14" TargetMode="External"/><Relationship Id="rId23" Type="http://schemas.openxmlformats.org/officeDocument/2006/relationships/hyperlink" Target="https://learning.oreilly.com/library/view/refactoring-improving-the/9780134757681/ch03.xhtml#ch03lev1sec22" TargetMode="External"/><Relationship Id="rId10" Type="http://schemas.openxmlformats.org/officeDocument/2006/relationships/hyperlink" Target="https://learning.oreilly.com/library/view/refactoring-improving-the/9780134757681/ch03.xhtml#ch03lev1sec9" TargetMode="External"/><Relationship Id="rId19" Type="http://schemas.openxmlformats.org/officeDocument/2006/relationships/hyperlink" Target="https://learning.oreilly.com/library/view/refactoring-improving-the/9780134757681/ch03.xhtml#ch03lev1sec18" TargetMode="External"/><Relationship Id="rId4" Type="http://schemas.openxmlformats.org/officeDocument/2006/relationships/hyperlink" Target="https://learning.oreilly.com/library/view/refactoring-improving-the/9780134757681/ch03.xhtml#ch03lev1sec3" TargetMode="External"/><Relationship Id="rId9" Type="http://schemas.openxmlformats.org/officeDocument/2006/relationships/hyperlink" Target="https://learning.oreilly.com/library/view/refactoring-improving-the/9780134757681/ch03.xhtml#ch03lev1sec8" TargetMode="External"/><Relationship Id="rId14" Type="http://schemas.openxmlformats.org/officeDocument/2006/relationships/hyperlink" Target="https://learning.oreilly.com/library/view/refactoring-improving-the/9780134757681/ch03.xhtml#ch03lev1sec13" TargetMode="External"/><Relationship Id="rId22" Type="http://schemas.openxmlformats.org/officeDocument/2006/relationships/hyperlink" Target="https://learning.oreilly.com/library/view/refactoring-improving-the/9780134757681/ch03.xhtml#ch03lev1sec2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Refactoring</a:t>
            </a:r>
            <a:r>
              <a:rPr lang="en-US" dirty="0"/>
              <a:t>, Code Smells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2022Released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lstStyle/>
          <a:p>
            <a:pPr marL="418845" indent="-418845" defTabSz="1681912">
              <a:spcBef>
                <a:spcPts val="3100"/>
              </a:spcBef>
              <a:defRPr sz="3298"/>
            </a:pPr>
            <a:r>
              <a:t>Acknowledge that it will be difficult to get design right the first time</a:t>
            </a:r>
          </a:p>
          <a:p>
            <a:pPr marL="418845" indent="-418845" defTabSz="1681912">
              <a:spcBef>
                <a:spcPts val="3100"/>
              </a:spcBef>
              <a:defRPr sz="3298"/>
            </a:pPr>
            <a:r>
              <a:t>When adding new functionality, fixing a bug, doing code review, or any time</a:t>
            </a:r>
          </a:p>
          <a:p>
            <a:pPr marL="418845" indent="-418845" defTabSz="1681912">
              <a:spcBef>
                <a:spcPts val="3100"/>
              </a:spcBef>
              <a:defRPr sz="3298"/>
            </a:pPr>
            <a:r>
              <a:t>Refactoring evolves design in increments</a:t>
            </a:r>
          </a:p>
          <a:p>
            <a:pPr marL="418845" indent="-418845" defTabSz="1681912">
              <a:spcBef>
                <a:spcPts val="3100"/>
              </a:spcBef>
              <a:defRPr sz="3298"/>
            </a:pPr>
            <a:r>
              <a:t>Refactoring reduces technical debt</a:t>
            </a:r>
          </a:p>
          <a:p>
            <a:pPr marL="418845" indent="-418845" defTabSz="1681912">
              <a:spcBef>
                <a:spcPts val="3100"/>
              </a:spcBef>
              <a:defRPr sz="3298"/>
            </a:pPr>
            <a:r>
              <a:t>What do you refactor?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194" name="Mysterious Nam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Mysterious Name</a:t>
            </a:r>
          </a:p>
        </p:txBody>
      </p:sp>
      <p:sp>
        <p:nvSpPr>
          <p:cNvPr id="195" name="“We may fantasize about being International Men of Mystery, but our code needs to be mundane and clear”…"/>
          <p:cNvSpPr txBox="1"/>
          <p:nvPr/>
        </p:nvSpPr>
        <p:spPr>
          <a:xfrm>
            <a:off x="-20744" y="4211120"/>
            <a:ext cx="12122438" cy="25938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“We may fantasize about being International Men of Mystery, but our code needs to be mundane and clear”</a:t>
            </a:r>
          </a:p>
          <a:p>
            <a:pPr marL="454345" indent="-334151" algn="just">
              <a:lnSpc>
                <a:spcPct val="90000"/>
              </a:lnSpc>
              <a:defRPr sz="3600" spc="-72">
                <a:latin typeface="Helvetica Neue Medium"/>
                <a:ea typeface="Helvetica Neue Medium"/>
                <a:cs typeface="Helvetica Neue Medium"/>
                <a:sym typeface="Helvetica Neue Medium"/>
              </a:defRPr>
            </a:pPr>
            <a:r>
              <a:t>- Martin Fowler on “Mysterious Name”</a:t>
            </a:r>
          </a:p>
        </p:txBody>
      </p:sp>
      <p:sp>
        <p:nvSpPr>
          <p:cNvPr id="196"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1" name="Shotgun Surger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Shotgun Surgery</a:t>
            </a:r>
          </a:p>
        </p:txBody>
      </p:sp>
      <p:sp>
        <p:nvSpPr>
          <p:cNvPr id="202" name="“When the changes are all over the place, they are hard to find, and it’s easy to miss an important change.”…"/>
          <p:cNvSpPr txBox="1"/>
          <p:nvPr/>
        </p:nvSpPr>
        <p:spPr>
          <a:xfrm>
            <a:off x="-20744" y="4211120"/>
            <a:ext cx="12122438" cy="25938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“When the changes are all over the place, they are hard to find, and it’s easy to miss an important change.”</a:t>
            </a:r>
          </a:p>
          <a:p>
            <a:pPr marL="454345" indent="-334151" algn="just">
              <a:lnSpc>
                <a:spcPct val="90000"/>
              </a:lnSpc>
              <a:defRPr sz="3600" spc="-72">
                <a:latin typeface="Helvetica Neue Medium"/>
                <a:ea typeface="Helvetica Neue Medium"/>
                <a:cs typeface="Helvetica Neue Medium"/>
                <a:sym typeface="Helvetica Neue Medium"/>
              </a:defRPr>
            </a:pPr>
            <a:r>
              <a:t>- Martin Fowler on “Shotgun Surgery”</a:t>
            </a:r>
          </a:p>
        </p:txBody>
      </p:sp>
      <p:sp>
        <p:nvSpPr>
          <p:cNvPr id="203"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8" name="A complete list (links to book!)"/>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A complete list (links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2"/>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a:hlinkClick r:id="rId14"/>
              </a:rPr>
              <a:t>Loops</a:t>
            </a:r>
          </a:p>
          <a:p>
            <a:pPr algn="l" defTabSz="457200">
              <a:defRPr sz="2900">
                <a:solidFill>
                  <a:srgbClr val="070707"/>
                </a:solidFill>
                <a:latin typeface="Georgia"/>
                <a:ea typeface="Georgia"/>
                <a:cs typeface="Georgia"/>
                <a:sym typeface="Georgia"/>
              </a:defRPr>
            </a:pPr>
            <a:r>
              <a:rPr u="sng">
                <a:hlinkClick r:id="rId15"/>
              </a:rPr>
              <a:t>Lazy Element</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6"/>
              </a:rPr>
              <a:t>Speculative Generality</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7"/>
              </a:rPr>
              <a:t>Temporary Field</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8"/>
              </a:rPr>
              <a:t>Message Chains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9"/>
              </a:rPr>
              <a:t>Middle Man</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0"/>
              </a:rPr>
              <a:t>Insider Trading</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1"/>
              </a:rPr>
              <a:t>Large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2"/>
              </a:rPr>
              <a:t>Alternative Classes with Different Interfaces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3"/>
              </a:rPr>
              <a:t>Data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4"/>
              </a:rPr>
              <a:t>Refused Bequest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lstStyle>
            <a:lvl1pPr defTabSz="1369804">
              <a:defRPr sz="4740" spc="-94"/>
            </a:lvl1pPr>
          </a:lstStyle>
          <a:p>
            <a:r>
              <a:t>Automated Refactorings in VSC</a:t>
            </a:r>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3670300" y="3238500"/>
            <a:ext cx="5664200" cy="4635500"/>
          </a:xfrm>
          <a:prstGeom prst="rect">
            <a:avLst/>
          </a:prstGeom>
          <a:ln w="3175">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1186771"/>
            <a:ext cx="11717868" cy="1372516"/>
          </a:xfrm>
          <a:prstGeom prst="rect">
            <a:avLst/>
          </a:prstGeom>
        </p:spPr>
        <p:txBody>
          <a:bodyPr>
            <a:normAutofit/>
          </a:bodyPr>
          <a:lstStyle>
            <a:lvl1pPr defTabSz="1369804">
              <a:defRPr sz="4740" spc="-94"/>
            </a:lvl1pPr>
          </a:lstStyle>
          <a:p>
            <a:r>
              <a:rPr lang="en-US" sz="4400" dirty="0"/>
              <a:t>Technical Debt is Sum of Internal Problems in Project Codebase</a:t>
            </a:r>
            <a:endParaRPr sz="4400" dirty="0"/>
          </a:p>
        </p:txBody>
      </p:sp>
      <p:sp>
        <p:nvSpPr>
          <p:cNvPr id="233" name="Developer time is valuable: is this the best use of time today?…"/>
          <p:cNvSpPr txBox="1">
            <a:spLocks noGrp="1"/>
          </p:cNvSpPr>
          <p:nvPr>
            <p:ph type="body" idx="1"/>
          </p:nvPr>
        </p:nvSpPr>
        <p:spPr>
          <a:xfrm>
            <a:off x="643466" y="3485069"/>
            <a:ext cx="6000191" cy="4403207"/>
          </a:xfrm>
          <a:prstGeom prst="rect">
            <a:avLst/>
          </a:prstGeom>
        </p:spPr>
        <p:txBody>
          <a:bodyPr>
            <a:normAutofit fontScale="92500" lnSpcReduction="20000"/>
          </a:bodyPr>
          <a:lstStyle/>
          <a:p>
            <a:pPr>
              <a:spcBef>
                <a:spcPts val="1200"/>
              </a:spcBef>
            </a:pPr>
            <a:r>
              <a:rPr lang="en-US" dirty="0"/>
              <a:t>Internal because they don’t show as user-visible failures.</a:t>
            </a:r>
          </a:p>
          <a:p>
            <a:pPr>
              <a:spcBef>
                <a:spcPts val="1200"/>
              </a:spcBef>
            </a:pPr>
            <a:r>
              <a:rPr lang="en-US" dirty="0"/>
              <a:t>Examples:</a:t>
            </a:r>
          </a:p>
          <a:p>
            <a:pPr>
              <a:spcBef>
                <a:spcPts val="1200"/>
              </a:spcBef>
            </a:pPr>
            <a:r>
              <a:rPr lang="en-US" dirty="0"/>
              <a:t>Code Smells;</a:t>
            </a:r>
          </a:p>
          <a:p>
            <a:pPr>
              <a:spcBef>
                <a:spcPts val="1200"/>
              </a:spcBef>
            </a:pPr>
            <a:r>
              <a:rPr lang="en-US" dirty="0"/>
              <a:t>Missing tests;</a:t>
            </a:r>
          </a:p>
          <a:p>
            <a:pPr>
              <a:spcBef>
                <a:spcPts val="1200"/>
              </a:spcBef>
            </a:pPr>
            <a:r>
              <a:rPr lang="en-US" dirty="0"/>
              <a:t>Missing documentation;</a:t>
            </a:r>
          </a:p>
          <a:p>
            <a:pPr>
              <a:spcBef>
                <a:spcPts val="1200"/>
              </a:spcBef>
            </a:pPr>
            <a:r>
              <a:rPr lang="en-US" dirty="0"/>
              <a:t>Dependency on old versions of third-party systems;</a:t>
            </a:r>
          </a:p>
          <a:p>
            <a:pPr>
              <a:spcBef>
                <a:spcPts val="1200"/>
              </a:spcBef>
            </a:pPr>
            <a:r>
              <a:rPr lang="en-US" dirty="0"/>
              <a:t>Inefficient and/or non-scalable algorithms.</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657" y="3485069"/>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3500438" y="80805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lstStyle/>
          <a:p>
            <a:r>
              <a:rPr lang="en-US"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lstStyle/>
          <a:p>
            <a:pPr fontAlgn="base"/>
            <a:r>
              <a:rPr lang="en-US" dirty="0"/>
              <a:t>Code Smells;</a:t>
            </a:r>
          </a:p>
          <a:p>
            <a:pPr fontAlgn="base"/>
            <a:r>
              <a:rPr lang="en-US" dirty="0"/>
              <a:t>Missing tests;</a:t>
            </a:r>
          </a:p>
          <a:p>
            <a:pPr fontAlgn="base"/>
            <a:r>
              <a:rPr lang="en-US" dirty="0"/>
              <a:t>Missing documentation;</a:t>
            </a:r>
          </a:p>
          <a:p>
            <a:pPr fontAlgn="base"/>
            <a:r>
              <a:rPr lang="en-US" dirty="0"/>
              <a:t>Dependency on old versions of third-party systems;</a:t>
            </a:r>
          </a:p>
          <a:p>
            <a:pPr fontAlgn="base"/>
            <a:r>
              <a:rPr lang="en-US"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lstStyle/>
          <a:p>
            <a:r>
              <a:rPr lang="en-US"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lstStyle/>
          <a:p>
            <a:r>
              <a:rPr lang="en-US" dirty="0"/>
              <a:t>“Smelly” code is less flexible;</a:t>
            </a:r>
          </a:p>
          <a:p>
            <a:r>
              <a:rPr lang="en-US" dirty="0"/>
              <a:t>Need to revert breaking change;</a:t>
            </a:r>
          </a:p>
          <a:p>
            <a:r>
              <a:rPr lang="en-US" dirty="0"/>
              <a:t>Can’t figure out how to use;</a:t>
            </a:r>
          </a:p>
          <a:p>
            <a:r>
              <a:rPr lang="en-US" dirty="0"/>
              <a:t>May have take over maintenance of old system;</a:t>
            </a:r>
          </a:p>
          <a:p>
            <a:r>
              <a:rPr lang="en-US"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19</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xfrm>
            <a:off x="643466" y="3500567"/>
            <a:ext cx="11717868" cy="4403207"/>
          </a:xfrm>
          <a:prstGeom prst="rect">
            <a:avLst/>
          </a:prstGeom>
        </p:spPr>
        <p:txBody>
          <a:bodyPr>
            <a:normAutofit lnSpcReduction="10000"/>
          </a:bodyPr>
          <a:lstStyle/>
          <a:p>
            <a:pPr marL="571500" indent="-571500">
              <a:buFont typeface="Arial" panose="020B0604020202020204" pitchFamily="34" charset="0"/>
              <a:buChar char="•"/>
            </a:pPr>
            <a:r>
              <a:rPr lang="en-US" dirty="0"/>
              <a:t>Describe different kinds of “Refactoring”: restructuring of code to improve structure.</a:t>
            </a:r>
          </a:p>
          <a:p>
            <a:pPr marL="571500" indent="-571500">
              <a:buFont typeface="Arial" panose="020B0604020202020204" pitchFamily="34" charset="0"/>
              <a:buChar char="•"/>
            </a:pPr>
            <a:r>
              <a:rPr lang="en-US" sz="4000" dirty="0"/>
              <a:t>Review some common code “smells” (anti-patterns).</a:t>
            </a:r>
          </a:p>
          <a:p>
            <a:pPr marL="571500" indent="-571500">
              <a:buFont typeface="Arial" panose="020B0604020202020204" pitchFamily="34" charset="0"/>
              <a:buChar char="•"/>
            </a:pPr>
            <a:r>
              <a:rPr lang="en-US" sz="4000" dirty="0">
                <a:solidFill>
                  <a:schemeClr val="tx1">
                    <a:lumMod val="50000"/>
                  </a:schemeClr>
                </a:solidFill>
              </a:rPr>
              <a:t>Identify the “technical debt” metaphor; Indicate when and where technical debt is appropriate to accrue versus retire.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p:txBody>
          <a:bodyPr/>
          <a:lstStyle/>
          <a:p>
            <a:r>
              <a:rPr lang="en-US" dirty="0"/>
              <a:t>Prototyping:</a:t>
            </a:r>
          </a:p>
          <a:p>
            <a:pPr lvl="1"/>
            <a:r>
              <a:rPr lang="en-US" dirty="0"/>
              <a:t>If code will be discarded, or drastically rewritten, don’t waste time perfecting it.</a:t>
            </a:r>
          </a:p>
          <a:p>
            <a:r>
              <a:rPr lang="en-US" dirty="0"/>
              <a:t>Getting a product out the door:</a:t>
            </a:r>
          </a:p>
          <a:p>
            <a:pPr lvl="1"/>
            <a:r>
              <a:rPr lang="en-US" dirty="0"/>
              <a:t>Time is often crucial in a competitive environment.</a:t>
            </a:r>
          </a:p>
          <a:p>
            <a:r>
              <a:rPr lang="en-US" dirty="0"/>
              <a:t>Fixing a critical failure:</a:t>
            </a:r>
          </a:p>
          <a:p>
            <a:pPr lvl="1"/>
            <a:r>
              <a:rPr lang="en-US" dirty="0"/>
              <a:t>People are waiting.</a:t>
            </a:r>
          </a:p>
          <a:p>
            <a:r>
              <a:rPr lang="en-US" dirty="0"/>
              <a:t>Maybe a simple algorithm is good enough:</a:t>
            </a:r>
          </a:p>
          <a:p>
            <a:pPr lvl="1"/>
            <a:r>
              <a:rPr lang="en-US" dirty="0"/>
              <a:t>“Premature optimization is the root of all evil”</a:t>
            </a:r>
          </a:p>
          <a:p>
            <a:pPr lvl="2"/>
            <a:r>
              <a:rPr lang="en-US"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20</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21</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Describe different kinds of “Refactoring”: restructuring of code to improve structure.</a:t>
            </a:r>
          </a:p>
          <a:p>
            <a:pPr lvl="1" fontAlgn="base"/>
            <a:r>
              <a:rPr lang="en-US" sz="3600" dirty="0"/>
              <a:t>Review some common code “smells” (anti-patterns).</a:t>
            </a:r>
          </a:p>
          <a:p>
            <a:pPr lvl="1" fontAlgn="base"/>
            <a:r>
              <a:rPr lang="en-US" sz="3600"/>
              <a:t>Identify the “technical debt” metaphor; Indicate when and where technical debt is appropriate to accrue versus retire.</a:t>
            </a:r>
          </a:p>
          <a:p>
            <a:pPr marL="0" indent="0">
              <a:buNone/>
            </a:pPr>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22</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with the goal of improving its design</a:t>
            </a:r>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prstGeom prst="rect">
            <a:avLst/>
          </a:prstGeom>
        </p:spPr>
        <p:txBody>
          <a:bodyPr/>
          <a:lstStyle>
            <a:lvl1pPr defTabSz="1369804">
              <a:defRPr sz="4740" spc="-94"/>
            </a:lvl1pPr>
          </a:lstStyle>
          <a:p>
            <a:r>
              <a:t>History of Refactoring</a:t>
            </a:r>
          </a:p>
        </p:txBody>
      </p:sp>
      <p:sp>
        <p:nvSpPr>
          <p:cNvPr id="149" name="Slide Subtitle"/>
          <p:cNvSpPr txBox="1">
            <a:spLocks noGrp="1"/>
          </p:cNvSpPr>
          <p:nvPr>
            <p:ph type="body" idx="21"/>
          </p:nvPr>
        </p:nvSpPr>
        <p:spPr>
          <a:prstGeom prst="rect">
            <a:avLst/>
          </a:prstGeom>
        </p:spPr>
        <p:txBody>
          <a:bodyPr>
            <a:normAutofit lnSpcReduction="1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406908" indent="-406908" defTabSz="1543197">
              <a:spcBef>
                <a:spcPts val="800"/>
              </a:spcBef>
              <a:defRPr sz="2937"/>
            </a:pPr>
            <a:r>
              <a:t>refactoring is something good programmers have always done</a:t>
            </a:r>
          </a:p>
          <a:p>
            <a:pPr marL="949452" lvl="1" indent="-406908" defTabSz="1543197">
              <a:spcBef>
                <a:spcPts val="800"/>
              </a:spcBef>
              <a:buChar char="-"/>
              <a:defRPr sz="2937"/>
            </a:pPr>
            <a:r>
              <a:t>Opdyke’s PhD thesis (1990): refactoring tools for Smalltalk</a:t>
            </a:r>
          </a:p>
          <a:p>
            <a:pPr marL="949452" lvl="1" indent="-406908" defTabSz="1543197">
              <a:spcBef>
                <a:spcPts val="800"/>
              </a:spcBef>
              <a:buChar char="-"/>
              <a:defRPr sz="2937"/>
            </a:pPr>
            <a:r>
              <a:t>popularized by various agile development methodologies</a:t>
            </a:r>
          </a:p>
          <a:p>
            <a:pPr marL="406908" indent="-406908" defTabSz="1543197">
              <a:spcBef>
                <a:spcPts val="800"/>
              </a:spcBef>
              <a:defRPr sz="2937"/>
            </a:pPr>
            <a:endParaRPr/>
          </a:p>
          <a:p>
            <a:pPr marL="406908" indent="-406908" defTabSz="1543197">
              <a:spcBef>
                <a:spcPts val="800"/>
              </a:spcBef>
              <a:defRPr sz="2937"/>
            </a:pPr>
            <a:endParaRPr/>
          </a:p>
          <a:p>
            <a:pPr marL="406908" indent="-406908" defTabSz="1543197">
              <a:spcBef>
                <a:spcPts val="800"/>
              </a:spcBef>
              <a:defRPr sz="2937"/>
            </a:pPr>
            <a:r>
              <a:t>especially popular in the context of object-oriented languages</a:t>
            </a:r>
          </a:p>
          <a:p>
            <a:pPr marL="949452" lvl="1" indent="-406908" defTabSz="1543197">
              <a:spcBef>
                <a:spcPts val="800"/>
              </a:spcBef>
              <a:buChar char="-"/>
              <a:defRPr sz="2937"/>
            </a:pPr>
            <a:r>
              <a:t>OO features are well-suited to make designs flexible &amp; reusable </a:t>
            </a:r>
          </a:p>
          <a:p>
            <a:pPr marL="949452" lvl="1" indent="-406908" defTabSz="1543197">
              <a:spcBef>
                <a:spcPts val="800"/>
              </a:spcBef>
              <a:buChar char="-"/>
              <a:defRPr sz="2937"/>
            </a:pPr>
            <a:r>
              <a:t>but refactoring is not specific to OO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53" name="Martin Fowle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lstStyle/>
          <a:p>
            <a:pPr marL="375665" indent="-375665" defTabSz="1508519">
              <a:spcBef>
                <a:spcPts val="800"/>
              </a:spcBef>
              <a:defRPr sz="2958"/>
            </a:pPr>
            <a:r>
              <a:t>presents a </a:t>
            </a:r>
            <a:r>
              <a:rPr b="1">
                <a:solidFill>
                  <a:srgbClr val="011993"/>
                </a:solidFill>
              </a:rPr>
              <a:t>catalogue of refactorings</a:t>
            </a:r>
            <a:r>
              <a:t>, similar to the catalogue of design patterns in the GoF book</a:t>
            </a:r>
          </a:p>
          <a:p>
            <a:pPr marL="906018" lvl="1" indent="-375665" defTabSz="1508519">
              <a:spcBef>
                <a:spcPts val="800"/>
              </a:spcBef>
              <a:buChar char="-"/>
              <a:defRPr sz="2958"/>
            </a:pPr>
            <a:r>
              <a:t>catalogues “bad smells” - indications that refactoring may be needed</a:t>
            </a:r>
          </a:p>
          <a:p>
            <a:pPr marL="906018" lvl="1" indent="-375665" defTabSz="1508519">
              <a:spcBef>
                <a:spcPts val="800"/>
              </a:spcBef>
              <a:buChar char="-"/>
              <a:defRPr sz="2958"/>
            </a:pPr>
            <a:r>
              <a:t>explains when and how to apply refactorings</a:t>
            </a:r>
          </a:p>
          <a:p>
            <a:pPr marL="375665" indent="-375665" defTabSz="1508519">
              <a:spcBef>
                <a:spcPts val="800"/>
              </a:spcBef>
              <a:defRPr sz="2958"/>
            </a:pPr>
            <a:endParaRPr/>
          </a:p>
          <a:p>
            <a:pPr marL="375665" indent="-375665" defTabSz="1508519">
              <a:spcBef>
                <a:spcPts val="800"/>
              </a:spcBef>
              <a:defRPr sz="2958"/>
            </a:pPr>
            <a:r>
              <a:t>many of Fowler’s refactorings are the inverse of another refactoring</a:t>
            </a:r>
          </a:p>
          <a:p>
            <a:pPr marL="906018" lvl="1" indent="-375665" defTabSz="1508519">
              <a:spcBef>
                <a:spcPts val="800"/>
              </a:spcBef>
              <a:buChar char="-"/>
              <a:defRPr sz="2958"/>
            </a:pPr>
            <a:r>
              <a:t>often there is not a unique “best” solution</a:t>
            </a:r>
          </a:p>
          <a:p>
            <a:pPr marL="906018" lvl="1" indent="-375665" defTabSz="1508519">
              <a:spcBef>
                <a:spcPts val="800"/>
              </a:spcBef>
              <a:buChar char="-"/>
              <a:defRPr sz="2958"/>
            </a:pPr>
            <a:r>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lstStyle/>
          <a:p>
            <a:pPr marL="457200" indent="-457200">
              <a:spcBef>
                <a:spcPts val="1000"/>
              </a:spcBef>
              <a:defRPr sz="3200"/>
            </a:pPr>
            <a:r>
              <a:rPr>
                <a:solidFill>
                  <a:srgbClr val="011993"/>
                </a:solidFill>
              </a:rPr>
              <a:t>requirements have changed</a:t>
            </a:r>
            <a:r>
              <a:t>, and a different design is needed</a:t>
            </a:r>
          </a:p>
          <a:p>
            <a:pPr marL="457200" indent="-457200">
              <a:spcBef>
                <a:spcPts val="1000"/>
              </a:spcBef>
              <a:defRPr sz="3200"/>
            </a:pPr>
            <a:endParaRPr/>
          </a:p>
          <a:p>
            <a:pPr marL="457200" indent="-457200">
              <a:spcBef>
                <a:spcPts val="1000"/>
              </a:spcBef>
              <a:defRPr sz="3200"/>
            </a:pPr>
            <a:r>
              <a:rPr>
                <a:solidFill>
                  <a:srgbClr val="011993"/>
                </a:solidFill>
              </a:rPr>
              <a:t>design needs to be more flexible</a:t>
            </a:r>
            <a:r>
              <a:t> (so new features can be added)</a:t>
            </a:r>
          </a:p>
          <a:p>
            <a:pPr marL="1123950" lvl="1" indent="-514350">
              <a:spcBef>
                <a:spcPts val="1000"/>
              </a:spcBef>
              <a:buChar char="-"/>
              <a:defRPr sz="3200"/>
            </a:pPr>
            <a:r>
              <a:t>design patterns are often a target for refactoring</a:t>
            </a:r>
          </a:p>
          <a:p>
            <a:pPr marL="457200" indent="-457200">
              <a:spcBef>
                <a:spcPts val="1000"/>
              </a:spcBef>
              <a:defRPr sz="3200"/>
            </a:pPr>
            <a:endParaRPr/>
          </a:p>
          <a:p>
            <a:pPr marL="457200" indent="-457200">
              <a:spcBef>
                <a:spcPts val="1000"/>
              </a:spcBef>
              <a:defRPr sz="3200"/>
            </a:pPr>
            <a:r>
              <a:t>address sloppiness by programmers</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t>Observations</a:t>
            </a:r>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lstStyle/>
          <a:p>
            <a:pPr marL="397256" indent="-397256" defTabSz="1595215">
              <a:spcBef>
                <a:spcPts val="900"/>
              </a:spcBef>
              <a:defRPr sz="3128"/>
            </a:pPr>
            <a:r>
              <a:rPr b="1">
                <a:solidFill>
                  <a:srgbClr val="011993"/>
                </a:solidFill>
              </a:rPr>
              <a:t>small incremental steps</a:t>
            </a:r>
            <a:r>
              <a:t> that preserve program behavior </a:t>
            </a:r>
          </a:p>
          <a:p>
            <a:pPr marL="397256" indent="-397256" defTabSz="1595215">
              <a:spcBef>
                <a:spcPts val="900"/>
              </a:spcBef>
              <a:defRPr sz="3128"/>
            </a:pPr>
            <a:endParaRPr/>
          </a:p>
          <a:p>
            <a:pPr marL="397256" indent="-397256" defTabSz="1595215">
              <a:spcBef>
                <a:spcPts val="900"/>
              </a:spcBef>
              <a:defRPr sz="3128"/>
            </a:pPr>
            <a:r>
              <a:t>most steps are so simple that they can be </a:t>
            </a:r>
            <a:r>
              <a:rPr b="1">
                <a:solidFill>
                  <a:srgbClr val="011993"/>
                </a:solidFill>
              </a:rPr>
              <a:t>automated</a:t>
            </a:r>
          </a:p>
          <a:p>
            <a:pPr marL="958088" lvl="1" indent="-397256" defTabSz="1595215">
              <a:spcBef>
                <a:spcPts val="900"/>
              </a:spcBef>
              <a:buChar char="-"/>
              <a:defRPr sz="3128"/>
            </a:pPr>
            <a:r>
              <a:t>automation limited in complex cases</a:t>
            </a:r>
          </a:p>
          <a:p>
            <a:pPr marL="397256" indent="-397256" defTabSz="1595215">
              <a:spcBef>
                <a:spcPts val="900"/>
              </a:spcBef>
              <a:defRPr sz="3128"/>
            </a:pPr>
            <a:endParaRPr/>
          </a:p>
          <a:p>
            <a:pPr marL="397256" indent="-397256" defTabSz="1595215">
              <a:spcBef>
                <a:spcPts val="900"/>
              </a:spcBef>
              <a:defRPr sz="3128"/>
            </a:pPr>
            <a:r>
              <a:t>refactoring does not always proceed “in a straight line”</a:t>
            </a:r>
          </a:p>
          <a:p>
            <a:pPr marL="958088" lvl="1" indent="-397256" defTabSz="1595215">
              <a:spcBef>
                <a:spcPts val="900"/>
              </a:spcBef>
              <a:buChar char="-"/>
              <a:defRPr sz="3128"/>
            </a:pPr>
            <a:r>
              <a:t>sometimes, undo a step you did earlier… </a:t>
            </a:r>
          </a:p>
          <a:p>
            <a:pPr marL="958088" lvl="1" indent="-397256" defTabSz="1595215">
              <a:spcBef>
                <a:spcPts val="900"/>
              </a:spcBef>
              <a:buChar char="-"/>
              <a:defRPr sz="3128"/>
            </a:pPr>
            <a:r>
              <a:t>…when you have insights for a better design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177</TotalTime>
  <Words>2111</Words>
  <Application>Microsoft Office PowerPoint</Application>
  <PresentationFormat>Custom</PresentationFormat>
  <Paragraphs>248</Paragraphs>
  <Slides>22</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History of Refactoring</vt:lpstr>
      <vt:lpstr>Refactoring</vt:lpstr>
      <vt:lpstr>Fowler’s book</vt:lpstr>
      <vt:lpstr>Why Refactor?</vt:lpstr>
      <vt:lpstr>Example Refactoring</vt:lpstr>
      <vt:lpstr>Observations</vt:lpstr>
      <vt:lpstr>When to refactor?</vt:lpstr>
      <vt:lpstr>Code Smells</vt:lpstr>
      <vt:lpstr>Code Smells</vt:lpstr>
      <vt:lpstr>Code Smells</vt:lpstr>
      <vt:lpstr>“Local” Refactorings</vt:lpstr>
      <vt:lpstr>Type-Related Refactorings</vt:lpstr>
      <vt:lpstr>Automated Refactorings in VSC</vt:lpstr>
      <vt:lpstr>Refactoring Risks</vt:lpstr>
      <vt:lpstr>Technical Debt is Sum of Internal Problems in Project Codebase</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7</cp:revision>
  <dcterms:modified xsi:type="dcterms:W3CDTF">2022-04-04T02:18:07Z</dcterms:modified>
</cp:coreProperties>
</file>