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7" r:id="rId8"/>
    <p:sldId id="262" r:id="rId9"/>
    <p:sldId id="264" r:id="rId10"/>
    <p:sldId id="265" r:id="rId11"/>
    <p:sldId id="266" r:id="rId12"/>
    <p:sldId id="269" r:id="rId13"/>
    <p:sldId id="270"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8707"/>
  </p:normalViewPr>
  <p:slideViewPr>
    <p:cSldViewPr snapToGrid="0" snapToObjects="1">
      <p:cViewPr>
        <p:scale>
          <a:sx n="52" d="100"/>
          <a:sy n="52" d="100"/>
        </p:scale>
        <p:origin x="2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rPr dirty="0"/>
              <a:t>Back in the old days, </a:t>
            </a:r>
            <a:r>
              <a:rPr lang="en-US" dirty="0"/>
              <a:t>say the early 2000’s</a:t>
            </a:r>
            <a:r>
              <a:rPr dirty="0"/>
              <a:t>, and </a:t>
            </a:r>
            <a:r>
              <a:rPr lang="en-US" dirty="0"/>
              <a:t>if you </a:t>
            </a:r>
            <a:r>
              <a:rPr dirty="0"/>
              <a:t>wanted to take </a:t>
            </a:r>
            <a:r>
              <a:rPr lang="en-US" dirty="0"/>
              <a:t>a </a:t>
            </a:r>
            <a:r>
              <a:rPr dirty="0"/>
              <a:t>final project and put it online for friends to see, the way that </a:t>
            </a:r>
            <a:r>
              <a:rPr lang="en-US" dirty="0"/>
              <a:t>you </a:t>
            </a:r>
            <a:r>
              <a:rPr dirty="0"/>
              <a:t>would do it looked something like this: On </a:t>
            </a:r>
            <a:r>
              <a:rPr lang="en-US" dirty="0"/>
              <a:t>your</a:t>
            </a:r>
            <a:r>
              <a:rPr dirty="0"/>
              <a:t> computer, </a:t>
            </a:r>
            <a:r>
              <a:rPr lang="en-US" dirty="0"/>
              <a:t>you </a:t>
            </a:r>
            <a:r>
              <a:rPr dirty="0"/>
              <a:t>would write some code… Then, copy… Then restart server, make sure doesn’t crash, try to restore from backup if it crashes.</a:t>
            </a:r>
          </a:p>
          <a:p>
            <a:endParaRPr dirty="0"/>
          </a:p>
          <a:p>
            <a:r>
              <a:rPr dirty="0"/>
              <a:t>This works, but does not scale. What if I need to deploy to multiple machines? How do I copy the right files and monitor each machine? Eventually one of those machines might crash, and then it needs to be restarted, how do I handle that? Setting up a new machine was not trivial, need to install special packages/dependencies</a:t>
            </a:r>
          </a:p>
          <a:p>
            <a:endParaRPr dirty="0"/>
          </a:p>
          <a:p>
            <a:r>
              <a:rPr dirty="0"/>
              <a:t>Number of programs too: especially if others are writing them. How do I assign work to machines in a reasonable way? Does the TA assign students to servers? What if one team uses lots of resources? What if the load is not balanced?</a:t>
            </a:r>
          </a:p>
          <a:p>
            <a:endParaRPr dirty="0"/>
          </a:p>
          <a:p>
            <a:r>
              <a:rPr dirty="0"/>
              <a:t>Size of programs: Single app might need to scale beyond resources of a single machine (and beyond what its co-tenants are providing)</a:t>
            </a:r>
          </a:p>
          <a:p>
            <a:endParaRPr dirty="0"/>
          </a:p>
          <a:p>
            <a:r>
              <a:rPr dirty="0"/>
              <a:t>Frequency of deployments: we’re working towards </a:t>
            </a:r>
            <a:r>
              <a:rPr i="1" dirty="0"/>
              <a:t>continuous</a:t>
            </a:r>
            <a:r>
              <a:rPr dirty="0"/>
              <a:t> deployments</a:t>
            </a:r>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xfrm>
            <a:off x="381000" y="685800"/>
            <a:ext cx="6096000" cy="3429000"/>
          </a:xfrm>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dirty="0"/>
              <a:t>Lowest hanging fruit: write a script to automatically deploy our app to all of the 50+ machines</a:t>
            </a:r>
            <a:r>
              <a:rPr lang="en-US" dirty="0"/>
              <a:t> (click, show code going out)</a:t>
            </a:r>
            <a:r>
              <a:rPr dirty="0"/>
              <a:t>. Write a dashboard to monitor for anomalies. </a:t>
            </a:r>
            <a:r>
              <a:rPr lang="en-US" dirty="0"/>
              <a:t> </a:t>
            </a:r>
            <a:endParaRPr dirty="0"/>
          </a:p>
          <a:p>
            <a:r>
              <a:rPr dirty="0"/>
              <a:t>Next level of automation: Write a scheduler that will handle machine assignment</a:t>
            </a:r>
          </a:p>
          <a:p>
            <a:r>
              <a:rPr dirty="0"/>
              <a:t>Next level of automation: Write a monitor that will detect dead machines and re-schedule tasks</a:t>
            </a:r>
            <a:r>
              <a:rPr lang="en-US" dirty="0"/>
              <a:t>. (click, show green dots going out, something crashing)</a:t>
            </a:r>
          </a:p>
          <a:p>
            <a:endParaRPr lang="en-US" dirty="0"/>
          </a:p>
          <a:p>
            <a:r>
              <a:rPr lang="en-US" dirty="0"/>
              <a:t>This is what we call “yak shaving”. All that we wanted to do was to share our web app, and yet here we are writing a distributed system for deploying our app and monitoring it.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dirty="0"/>
              <a:t>Most programs have elastic resource needs over their lifetime</a:t>
            </a:r>
          </a:p>
          <a:p>
            <a:r>
              <a:rPr dirty="0"/>
              <a:t>Very inefficient to have a 1:1 </a:t>
            </a:r>
            <a:r>
              <a:rPr dirty="0" err="1"/>
              <a:t>computer:program</a:t>
            </a:r>
            <a:r>
              <a:rPr dirty="0"/>
              <a:t> mapping</a:t>
            </a:r>
          </a:p>
          <a:p>
            <a:r>
              <a:rPr dirty="0"/>
              <a:t>Deploying a new machine can take months: requisition hardware, order, ship, rack, configure</a:t>
            </a:r>
          </a:p>
          <a:p>
            <a:r>
              <a:rPr dirty="0"/>
              <a:t>As you scale up, having lots of machines at 20% utilization is a huge waste of resources</a:t>
            </a:r>
          </a:p>
          <a:p>
            <a:endParaRPr dirty="0"/>
          </a:p>
          <a:p>
            <a:r>
              <a:rPr dirty="0"/>
              <a:t>Other programs might start using up tons of RAM, or could collide on dependencies (node 14 vs node 15 vs node 6), or could collide on system-wide resources (expect the ability to clear all /</a:t>
            </a:r>
            <a:r>
              <a:rPr dirty="0" err="1"/>
              <a:t>tmp</a:t>
            </a:r>
            <a:r>
              <a:rPr dirty="0"/>
              <a:t> files). Security between apps is probably difficult to enforce.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noRot="1" noChangeAspect="1"/>
          </p:cNvSpPr>
          <p:nvPr>
            <p:ph type="sldImg"/>
          </p:nvPr>
        </p:nvSpPr>
        <p:spPr>
          <a:xfrm>
            <a:off x="381000" y="685800"/>
            <a:ext cx="6096000" cy="3429000"/>
          </a:xfrm>
          <a:prstGeom prst="rect">
            <a:avLst/>
          </a:prstGeom>
        </p:spPr>
        <p:txBody>
          <a:bodyPr/>
          <a:lstStyle/>
          <a:p>
            <a:endParaRPr/>
          </a:p>
        </p:txBody>
      </p:sp>
      <p:sp>
        <p:nvSpPr>
          <p:cNvPr id="406" name="Shape 406"/>
          <p:cNvSpPr>
            <a:spLocks noGrp="1"/>
          </p:cNvSpPr>
          <p:nvPr>
            <p:ph type="body" sz="quarter" idx="1"/>
          </p:nvPr>
        </p:nvSpPr>
        <p:spPr>
          <a:prstGeom prst="rect">
            <a:avLst/>
          </a:prstGeom>
        </p:spPr>
        <p:txBody>
          <a:bodyPr/>
          <a:lstStyle/>
          <a:p>
            <a:r>
              <a:rPr dirty="0"/>
              <a:t>Great for low-latency: no need to spin up a custom VM for your function. Don’t store any data - totally stateless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xfrm>
            <a:off x="381000" y="685800"/>
            <a:ext cx="6096000" cy="3429000"/>
          </a:xfrm>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r>
              <a:rPr dirty="0"/>
              <a:t>Kubernetes came out of Google, original internal system was called “Borg”</a:t>
            </a:r>
          </a:p>
          <a:p>
            <a:endParaRPr dirty="0"/>
          </a:p>
          <a:p>
            <a:r>
              <a:rPr dirty="0"/>
              <a:t>… Usually these kinds of complex services are not configured by everyday software engineers - there is a lot of very particular knowledge that you need to have. It’s certainly a LOT easier to set up a system like this with Kubernetes than by hand.</a:t>
            </a:r>
            <a:endParaRPr lang="en-US" dirty="0"/>
          </a:p>
          <a:p>
            <a:endParaRPr lang="en-US" dirty="0"/>
          </a:p>
          <a:p>
            <a:r>
              <a:rPr lang="en-US" dirty="0"/>
              <a:t>Container scheduling systems like Kubernetes are also generally what is used to manage fleets of the Continuous Integration Builders that we saw </a:t>
            </a:r>
            <a:r>
              <a:rPr lang="en-US"/>
              <a:t>in the last lesson.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xfrm>
            <a:off x="381000" y="685800"/>
            <a:ext cx="6096000" cy="3429000"/>
          </a:xfrm>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r>
              <a:rPr dirty="0"/>
              <a:t>For most projects where you DON’T have an engineer whose job it is to set up stuff like that, though, you might be more interested in a different kind of arrangement, where you ca</a:t>
            </a:r>
            <a:r>
              <a:rPr lang="en-US" dirty="0"/>
              <a:t>n pay an infrastructure company who works at a different level of abstraction.</a:t>
            </a:r>
          </a:p>
          <a:p>
            <a:endParaRPr lang="en-US" dirty="0"/>
          </a:p>
          <a:p>
            <a:r>
              <a:rPr lang="en-US" dirty="0"/>
              <a:t>For example, we might look to platform-as-a-service provider “Heroku” to handle deploying our </a:t>
            </a:r>
            <a:r>
              <a:rPr lang="en-US" dirty="0" err="1"/>
              <a:t>expressJS</a:t>
            </a:r>
            <a:r>
              <a:rPr lang="en-US" dirty="0"/>
              <a:t> app, and “</a:t>
            </a:r>
            <a:r>
              <a:rPr lang="en-US" dirty="0" err="1"/>
              <a:t>netlify</a:t>
            </a:r>
            <a:r>
              <a:rPr lang="en-US" dirty="0"/>
              <a:t>” to handle deploying our React app. These systems both provide abstractions to us at the level of “apps” to deploy, not physical resources to use (no need to even know about docker, VMs, </a:t>
            </a:r>
            <a:r>
              <a:rPr lang="en-US" dirty="0" err="1"/>
              <a:t>etc</a:t>
            </a:r>
            <a:r>
              <a:rPr lang="en-US" dirty="0"/>
              <a:t>), and conveniently bill by the second for usage.</a:t>
            </a:r>
          </a:p>
          <a:p>
            <a:endParaRPr lang="en-US" dirty="0"/>
          </a:p>
          <a:p>
            <a:r>
              <a:rPr lang="en-US" dirty="0"/>
              <a:t>These platforms are great if you don’t want to learn the underlying technologies, but note that these companies make their entire business margin on that service – so you will be paying more than hosting this directly using some container-based system. For the next few minutes, we will talk about Heroku and Netlify as example platforms-as-a-service, but note that there are quite a few other competitors in this space, too.</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see how we use Heroku to auto-deploy the </a:t>
            </a:r>
            <a:r>
              <a:rPr lang="en-US" dirty="0" err="1"/>
              <a:t>covey.town</a:t>
            </a:r>
            <a:r>
              <a:rPr lang="en-US" dirty="0"/>
              <a:t> </a:t>
            </a:r>
            <a:r>
              <a:rPr lang="en-US" dirty="0" err="1"/>
              <a:t>townservice</a:t>
            </a:r>
            <a:r>
              <a:rPr lang="en-US" dirty="0"/>
              <a:t>.</a:t>
            </a:r>
          </a:p>
          <a:p>
            <a:endParaRPr lang="en-US" dirty="0"/>
          </a:p>
          <a:p>
            <a:r>
              <a:rPr lang="en-US" dirty="0"/>
              <a:t>Heroku uses a file called “</a:t>
            </a:r>
            <a:r>
              <a:rPr lang="en-US" dirty="0" err="1"/>
              <a:t>Procfile</a:t>
            </a:r>
            <a:r>
              <a:rPr lang="en-US" dirty="0"/>
              <a:t>” to configure the process it should use to deploy a project. In our </a:t>
            </a:r>
            <a:r>
              <a:rPr lang="en-US" dirty="0" err="1"/>
              <a:t>Procfile</a:t>
            </a:r>
            <a:r>
              <a:rPr lang="en-US" dirty="0"/>
              <a:t>, we tell Heroku that our project runs using NodeJS with the “web” prefix, and then we tell it that it should run our service by invoking the command “node ….”. After creating a Heroku account and connecting our repository to Heroku, we’re ready to start deploying.</a:t>
            </a:r>
          </a:p>
          <a:p>
            <a:endParaRPr lang="en-US" dirty="0"/>
          </a:p>
          <a:p>
            <a:r>
              <a:rPr lang="en-US" dirty="0"/>
              <a:t>(Click). Heroku provides a load balancing service that routes requests from end-users to our deployed service, which they run in a container on some shared VM – Heroku is simply reselling Amazon EC2 services, but providing the service of automating this deployment model. The load balancer is there because Heroku lets you automatically scale up and down your service by (click) adding more running instances of your service, which it will then distribute requests to. </a:t>
            </a:r>
          </a:p>
          <a:p>
            <a:endParaRPr lang="en-US" dirty="0"/>
          </a:p>
          <a:p>
            <a:r>
              <a:rPr lang="en-US" dirty="0"/>
              <a:t>Of course, it is also possible to set up a comparable system yourself using open source components that you maintain. In practice, to reduce costs, we also deploy </a:t>
            </a:r>
            <a:r>
              <a:rPr lang="en-US" dirty="0" err="1"/>
              <a:t>Covey.Town</a:t>
            </a:r>
            <a:r>
              <a:rPr lang="en-US" dirty="0"/>
              <a:t> using a tool called “</a:t>
            </a:r>
            <a:r>
              <a:rPr lang="en-US" dirty="0" err="1"/>
              <a:t>CapRover</a:t>
            </a:r>
            <a:r>
              <a:rPr lang="en-US" dirty="0"/>
              <a:t>” that largely replicates Heroku’s deployment model, but runs on university hardware that we don’t need to pay per-second to utilize. These deployments are configured in the “captain-definition” files.</a:t>
            </a:r>
          </a:p>
        </p:txBody>
      </p:sp>
    </p:spTree>
    <p:extLst>
      <p:ext uri="{BB962C8B-B14F-4D97-AF65-F5344CB8AC3E}">
        <p14:creationId xmlns:p14="http://schemas.microsoft.com/office/powerpoint/2010/main" val="304854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Unlike Heroku, which focuses on running your apps in the cloud – abstracting the mess of docker containers that run our apps, Netlify is a platform-as-a-service that focuses on distributing static websites – like the frontend to </a:t>
            </a:r>
            <a:r>
              <a:rPr lang="en-US" dirty="0" err="1"/>
              <a:t>Covey.Town</a:t>
            </a:r>
            <a:r>
              <a:rPr lang="en-US" dirty="0"/>
              <a:t>, or the course website. </a:t>
            </a:r>
          </a:p>
          <a:p>
            <a:endParaRPr lang="en-US" dirty="0"/>
          </a:p>
          <a:p>
            <a:r>
              <a:rPr lang="en-US" dirty="0"/>
              <a:t>In this kind of platform model, we connect our repository to Netlify and specify the command to run to build our site.</a:t>
            </a:r>
          </a:p>
          <a:p>
            <a:endParaRPr lang="en-US" dirty="0"/>
          </a:p>
          <a:p>
            <a:r>
              <a:rPr lang="en-US" dirty="0"/>
              <a:t>Then, Netlify’s proprietary builder infrastructure clones our repository, runs the command to build the site and then copies the generated files to its global content delivery network. Since our content is static (doesn’t need to run on servers, just get accessed by clients talking to those servers), it is easy for Netlify to design some proprietary platform for copying that content all over the world, so that it can be quickly accessed by users everywhere.</a:t>
            </a:r>
          </a:p>
        </p:txBody>
      </p:sp>
    </p:spTree>
    <p:extLst>
      <p:ext uri="{BB962C8B-B14F-4D97-AF65-F5344CB8AC3E}">
        <p14:creationId xmlns:p14="http://schemas.microsoft.com/office/powerpoint/2010/main" val="417970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xfrm>
            <a:off x="381000" y="685800"/>
            <a:ext cx="6096000" cy="3429000"/>
          </a:xfrm>
          <a:prstGeom prst="rect">
            <a:avLst/>
          </a:prstGeom>
        </p:spPr>
        <p:txBody>
          <a:bodyPr/>
          <a:lstStyle/>
          <a:p>
            <a:endParaRPr/>
          </a:p>
        </p:txBody>
      </p:sp>
      <p:sp>
        <p:nvSpPr>
          <p:cNvPr id="415" name="Shape 415"/>
          <p:cNvSpPr>
            <a:spLocks noGrp="1"/>
          </p:cNvSpPr>
          <p:nvPr>
            <p:ph type="body" sz="quarter" idx="1"/>
          </p:nvPr>
        </p:nvSpPr>
        <p:spPr>
          <a:prstGeom prst="rect">
            <a:avLst/>
          </a:prstGeom>
        </p:spPr>
        <p:txBody>
          <a:bodyPr/>
          <a:lstStyle/>
          <a:p>
            <a:r>
              <a:rPr dirty="0"/>
              <a:t>Lock-in: Apps will be written based on what’s available. Do you keep state locally? Do you tweak particular VM images? Also, will eventually create big ecosystem of helper services: logging, monitoring ,debugging ,alerting, visualization, on-the-fly analyses and more.</a:t>
            </a:r>
          </a:p>
          <a:p>
            <a:br>
              <a:rPr dirty="0"/>
            </a:br>
            <a:r>
              <a:rPr dirty="0"/>
              <a:t>Cattle vs pets: do we mind if the machine we are running on disappears (due to some underlying hardware fault)? Maybe we want it to be auto-migrated somewhere else that it can run safely</a:t>
            </a:r>
          </a:p>
          <a:p>
            <a:r>
              <a:rPr dirty="0"/>
              <a:t>State: do we need to store things on each machine running our app? If so, can’t do serverless</a:t>
            </a:r>
            <a:br>
              <a:rPr dirty="0"/>
            </a:br>
            <a:r>
              <a:rPr dirty="0"/>
              <a:t>Scale: Can’t scale to 0 unless using serverless, b/c startup time is too high </a:t>
            </a:r>
          </a:p>
          <a:p>
            <a:r>
              <a:rPr dirty="0"/>
              <a:t>Management overhead: do we spin up the machines, or do we not even know/care about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000000"/>
                </a:solidFill>
              </a:defRPr>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6"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97"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98"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6"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0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2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3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3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000000"/>
                </a:solidFill>
              </a:defRPr>
            </a:lvl1pPr>
          </a:lstStyle>
          <a:p>
            <a:r>
              <a:t>Presentation Title</a:t>
            </a:r>
          </a:p>
        </p:txBody>
      </p:sp>
      <p:sp>
        <p:nvSpPr>
          <p:cNvPr id="3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3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4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43" name="Slide Title"/>
          <p:cNvSpPr txBox="1">
            <a:spLocks noGrp="1"/>
          </p:cNvSpPr>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r>
              <a:t>Slide Title</a:t>
            </a:r>
          </a:p>
        </p:txBody>
      </p:sp>
      <p:sp>
        <p:nvSpPr>
          <p:cNvPr id="4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4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5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000000"/>
                </a:solidFill>
                <a:latin typeface="Helvetica Neue Medium"/>
                <a:ea typeface="Helvetica Neue Medium"/>
                <a:cs typeface="Helvetica Neue Medium"/>
                <a:sym typeface="Helvetica Neue Medium"/>
              </a:defRPr>
            </a:lvl1pPr>
          </a:lstStyle>
          <a:p>
            <a:r>
              <a:t>Section Title</a:t>
            </a:r>
          </a:p>
        </p:txBody>
      </p:sp>
      <p:sp>
        <p:nvSpPr>
          <p:cNvPr id="5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6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6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6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70"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78"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79"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87"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88"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esearch.google/pubs/pub43438/"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Jonathan Bell, John Boyland, Mitch Wand…"/>
          <p:cNvSpPr txBox="1">
            <a:spLocks noGrp="1"/>
          </p:cNvSpPr>
          <p:nvPr>
            <p:ph type="body" idx="21"/>
          </p:nvPr>
        </p:nvSpPr>
        <p:spPr>
          <a:xfrm>
            <a:off x="1201340" y="11177783"/>
            <a:ext cx="21971003" cy="195950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pPr>
              <a:defRPr>
                <a:solidFill>
                  <a:srgbClr val="005493"/>
                </a:solidFill>
              </a:defRPr>
            </a:pPr>
            <a:r>
              <a:rPr lang="en-US" dirty="0"/>
              <a:t>Jonathan Bell, Adeel </a:t>
            </a:r>
            <a:r>
              <a:rPr lang="en-US" dirty="0" err="1"/>
              <a:t>Bhutta</a:t>
            </a:r>
            <a:r>
              <a:rPr lang="en-US" dirty="0"/>
              <a:t>, Ferdinand Vesely, Mitch Wand</a:t>
            </a:r>
          </a:p>
          <a:p>
            <a:pPr>
              <a:defRPr>
                <a:solidFill>
                  <a:srgbClr val="005493"/>
                </a:solidFill>
              </a:defRPr>
            </a:pPr>
            <a:endParaRPr lang="en-US" dirty="0"/>
          </a:p>
          <a:p>
            <a:pPr>
              <a:defRPr>
                <a:solidFill>
                  <a:srgbClr val="005493"/>
                </a:solidFill>
              </a:defRPr>
            </a:pPr>
            <a:r>
              <a:rPr dirty="0"/>
              <a:t>Khoury College of Computer Sciences</a:t>
            </a:r>
            <a:br>
              <a:rPr dirty="0"/>
            </a:br>
            <a:r>
              <a:rPr dirty="0"/>
              <a:t>© 202</a:t>
            </a:r>
            <a:r>
              <a:rPr lang="en-US" dirty="0"/>
              <a:t>2</a:t>
            </a:r>
            <a:r>
              <a:rPr dirty="0"/>
              <a:t>, released under </a:t>
            </a:r>
            <a:r>
              <a:rPr u="sng" dirty="0">
                <a:hlinkClick r:id="rId2"/>
              </a:rPr>
              <a:t>CC BY-SA</a:t>
            </a:r>
          </a:p>
        </p:txBody>
      </p:sp>
      <p:sp>
        <p:nvSpPr>
          <p:cNvPr id="124" name="CS 4530 &amp; CS 5500…"/>
          <p:cNvSpPr txBox="1">
            <a:spLocks noGrp="1"/>
          </p:cNvSpPr>
          <p:nvPr>
            <p:ph type="ctrTitle"/>
          </p:nvPr>
        </p:nvSpPr>
        <p:spPr>
          <a:prstGeom prst="rect">
            <a:avLst/>
          </a:prstGeom>
        </p:spPr>
        <p:txBody>
          <a:bodyPr/>
          <a:lstStyle/>
          <a:p>
            <a:pPr>
              <a:defRPr>
                <a:solidFill>
                  <a:srgbClr val="005493"/>
                </a:solidFill>
              </a:defRPr>
            </a:pPr>
            <a:r>
              <a:t>CS 4530 &amp; CS 5500</a:t>
            </a:r>
          </a:p>
          <a:p>
            <a:pPr>
              <a:defRPr>
                <a:solidFill>
                  <a:srgbClr val="005493"/>
                </a:solidFill>
              </a:defRPr>
            </a:pPr>
            <a:r>
              <a:t>Software Engineering</a:t>
            </a:r>
          </a:p>
        </p:txBody>
      </p:sp>
      <p:sp>
        <p:nvSpPr>
          <p:cNvPr id="125" name="Lecture 10.3: Deployment Infrastructure"/>
          <p:cNvSpPr txBox="1">
            <a:spLocks noGrp="1"/>
          </p:cNvSpPr>
          <p:nvPr>
            <p:ph type="subTitle" sz="quarter" idx="1"/>
          </p:nvPr>
        </p:nvSpPr>
        <p:spPr>
          <a:prstGeom prst="rect">
            <a:avLst/>
          </a:prstGeom>
        </p:spPr>
        <p:txBody>
          <a:bodyPr/>
          <a:lstStyle/>
          <a:p>
            <a:r>
              <a:rPr lang="en-US" dirty="0"/>
              <a:t>Lesson 8.2</a:t>
            </a:r>
            <a:r>
              <a:rPr dirty="0"/>
              <a:t>: Deployment Infrastructure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3ABCC-2757-6A42-8CC4-B0A75D66AA2E}"/>
              </a:ext>
            </a:extLst>
          </p:cNvPr>
          <p:cNvPicPr>
            <a:picLocks noChangeAspect="1"/>
          </p:cNvPicPr>
          <p:nvPr/>
        </p:nvPicPr>
        <p:blipFill>
          <a:blip r:embed="rId3"/>
          <a:stretch>
            <a:fillRect/>
          </a:stretch>
        </p:blipFill>
        <p:spPr>
          <a:xfrm>
            <a:off x="679268" y="3512599"/>
            <a:ext cx="13296900" cy="8698069"/>
          </a:xfrm>
          <a:prstGeom prst="rect">
            <a:avLst/>
          </a:prstGeom>
        </p:spPr>
      </p:pic>
      <p:sp>
        <p:nvSpPr>
          <p:cNvPr id="352" name="Platform-as-a-Service: Covey.Town Deployment"/>
          <p:cNvSpPr txBox="1">
            <a:spLocks noGrp="1"/>
          </p:cNvSpPr>
          <p:nvPr>
            <p:ph type="title"/>
          </p:nvPr>
        </p:nvSpPr>
        <p:spPr>
          <a:prstGeom prst="rect">
            <a:avLst/>
          </a:prstGeom>
        </p:spPr>
        <p:txBody>
          <a:bodyPr>
            <a:normAutofit fontScale="90000"/>
          </a:bodyPr>
          <a:lstStyle>
            <a:lvl1pPr defTabSz="2243271">
              <a:defRPr sz="7820" spc="-156"/>
            </a:lvl1pPr>
          </a:lstStyle>
          <a:p>
            <a:r>
              <a:t>Platform-as-a-Service: Covey.Town Deployment</a:t>
            </a:r>
          </a:p>
        </p:txBody>
      </p:sp>
      <p:sp>
        <p:nvSpPr>
          <p:cNvPr id="353" name="Heroku"/>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Heroku</a:t>
            </a:r>
          </a:p>
        </p:txBody>
      </p:sp>
      <p:grpSp>
        <p:nvGrpSpPr>
          <p:cNvPr id="359" name="Group"/>
          <p:cNvGrpSpPr/>
          <p:nvPr/>
        </p:nvGrpSpPr>
        <p:grpSpPr>
          <a:xfrm>
            <a:off x="19030557" y="8349889"/>
            <a:ext cx="4740287" cy="4782599"/>
            <a:chOff x="0" y="0"/>
            <a:chExt cx="4740285" cy="4782597"/>
          </a:xfrm>
        </p:grpSpPr>
        <p:pic>
          <p:nvPicPr>
            <p:cNvPr id="354" name="Image" descr="Image"/>
            <p:cNvPicPr>
              <a:picLocks noChangeAspect="1"/>
            </p:cNvPicPr>
            <p:nvPr/>
          </p:nvPicPr>
          <p:blipFill>
            <a:blip r:embed="rId4"/>
            <a:stretch>
              <a:fillRect/>
            </a:stretch>
          </p:blipFill>
          <p:spPr>
            <a:xfrm>
              <a:off x="153992" y="3893597"/>
              <a:ext cx="4432301" cy="889001"/>
            </a:xfrm>
            <a:prstGeom prst="rect">
              <a:avLst/>
            </a:prstGeom>
            <a:ln w="12700" cap="flat">
              <a:noFill/>
              <a:miter lim="400000"/>
            </a:ln>
            <a:effectLst/>
          </p:spPr>
        </p:pic>
        <p:sp>
          <p:nvSpPr>
            <p:cNvPr id="35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5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sp>
          <p:nvSpPr>
            <p:cNvPr id="357" name="Other customer"/>
            <p:cNvSpPr/>
            <p:nvPr/>
          </p:nvSpPr>
          <p:spPr>
            <a:xfrm>
              <a:off x="232819"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Other customer</a:t>
              </a:r>
            </a:p>
          </p:txBody>
        </p:sp>
        <p:sp>
          <p:nvSpPr>
            <p:cNvPr id="358" name="Other customer"/>
            <p:cNvSpPr/>
            <p:nvPr/>
          </p:nvSpPr>
          <p:spPr>
            <a:xfrm>
              <a:off x="2385407"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Other customer</a:t>
              </a:r>
            </a:p>
          </p:txBody>
        </p:sp>
      </p:grpSp>
      <p:grpSp>
        <p:nvGrpSpPr>
          <p:cNvPr id="363" name="Group"/>
          <p:cNvGrpSpPr/>
          <p:nvPr/>
        </p:nvGrpSpPr>
        <p:grpSpPr>
          <a:xfrm>
            <a:off x="19184549" y="3039977"/>
            <a:ext cx="4432301" cy="4782599"/>
            <a:chOff x="0" y="0"/>
            <a:chExt cx="4432300" cy="4782597"/>
          </a:xfrm>
        </p:grpSpPr>
        <p:pic>
          <p:nvPicPr>
            <p:cNvPr id="360" name="Image" descr="Image"/>
            <p:cNvPicPr>
              <a:picLocks noChangeAspect="1"/>
            </p:cNvPicPr>
            <p:nvPr/>
          </p:nvPicPr>
          <p:blipFill>
            <a:blip r:embed="rId4"/>
            <a:stretch>
              <a:fillRect/>
            </a:stretch>
          </p:blipFill>
          <p:spPr>
            <a:xfrm>
              <a:off x="0" y="3893597"/>
              <a:ext cx="4432300" cy="889001"/>
            </a:xfrm>
            <a:prstGeom prst="rect">
              <a:avLst/>
            </a:prstGeom>
            <a:ln w="12700" cap="flat">
              <a:noFill/>
              <a:miter lim="400000"/>
            </a:ln>
            <a:effectLst/>
          </p:spPr>
        </p:pic>
        <p:sp>
          <p:nvSpPr>
            <p:cNvPr id="361" name="Heroku’s Amazon EC2 VM"/>
            <p:cNvSpPr/>
            <p:nvPr/>
          </p:nvSpPr>
          <p:spPr>
            <a:xfrm>
              <a:off x="53185" y="0"/>
              <a:ext cx="4325930"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62" name="Heroku’s Load Balancer"/>
            <p:cNvSpPr/>
            <p:nvPr/>
          </p:nvSpPr>
          <p:spPr>
            <a:xfrm>
              <a:off x="78827" y="264752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Heroku’s Load Balancer</a:t>
              </a:r>
            </a:p>
          </p:txBody>
        </p:sp>
      </p:grpSp>
      <p:grpSp>
        <p:nvGrpSpPr>
          <p:cNvPr id="368" name="Group"/>
          <p:cNvGrpSpPr/>
          <p:nvPr/>
        </p:nvGrpSpPr>
        <p:grpSpPr>
          <a:xfrm>
            <a:off x="14181647" y="8349889"/>
            <a:ext cx="4740287" cy="4782599"/>
            <a:chOff x="0" y="0"/>
            <a:chExt cx="4740285" cy="4782597"/>
          </a:xfrm>
        </p:grpSpPr>
        <p:pic>
          <p:nvPicPr>
            <p:cNvPr id="364" name="Image" descr="Image"/>
            <p:cNvPicPr>
              <a:picLocks noChangeAspect="1"/>
            </p:cNvPicPr>
            <p:nvPr/>
          </p:nvPicPr>
          <p:blipFill>
            <a:blip r:embed="rId4"/>
            <a:stretch>
              <a:fillRect/>
            </a:stretch>
          </p:blipFill>
          <p:spPr>
            <a:xfrm>
              <a:off x="153992" y="3893597"/>
              <a:ext cx="4432301" cy="889001"/>
            </a:xfrm>
            <a:prstGeom prst="rect">
              <a:avLst/>
            </a:prstGeom>
            <a:ln w="12700" cap="flat">
              <a:noFill/>
              <a:miter lim="400000"/>
            </a:ln>
            <a:effectLst/>
          </p:spPr>
        </p:pic>
        <p:sp>
          <p:nvSpPr>
            <p:cNvPr id="36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Heroku’s Amazon EC2 VM</a:t>
              </a:r>
            </a:p>
          </p:txBody>
        </p:sp>
        <p:sp>
          <p:nvSpPr>
            <p:cNvPr id="36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sp>
          <p:nvSpPr>
            <p:cNvPr id="367" name="Covey.Town Towns Service"/>
            <p:cNvSpPr/>
            <p:nvPr/>
          </p:nvSpPr>
          <p:spPr>
            <a:xfrm>
              <a:off x="232819" y="130187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r>
                <a:t>Covey.Town Towns Service </a:t>
              </a:r>
            </a:p>
          </p:txBody>
        </p:sp>
      </p:grpSp>
      <p:grpSp>
        <p:nvGrpSpPr>
          <p:cNvPr id="5" name="Group 4">
            <a:extLst>
              <a:ext uri="{FF2B5EF4-FFF2-40B4-BE49-F238E27FC236}">
                <a16:creationId xmlns:a16="http://schemas.microsoft.com/office/drawing/2014/main" id="{E3DAD411-AE60-914B-99B1-478C5BF1D7D2}"/>
              </a:ext>
            </a:extLst>
          </p:cNvPr>
          <p:cNvGrpSpPr/>
          <p:nvPr/>
        </p:nvGrpSpPr>
        <p:grpSpPr>
          <a:xfrm>
            <a:off x="4355659" y="8587641"/>
            <a:ext cx="8026005" cy="1956199"/>
            <a:chOff x="4355659" y="8587641"/>
            <a:chExt cx="8026005" cy="1956199"/>
          </a:xfrm>
        </p:grpSpPr>
        <p:sp>
          <p:nvSpPr>
            <p:cNvPr id="370" name="Callout"/>
            <p:cNvSpPr/>
            <p:nvPr/>
          </p:nvSpPr>
          <p:spPr>
            <a:xfrm>
              <a:off x="4355659" y="8587641"/>
              <a:ext cx="8026005" cy="1956199"/>
            </a:xfrm>
            <a:custGeom>
              <a:avLst/>
              <a:gdLst/>
              <a:ahLst/>
              <a:cxnLst>
                <a:cxn ang="0">
                  <a:pos x="wd2" y="hd2"/>
                </a:cxn>
                <a:cxn ang="5400000">
                  <a:pos x="wd2" y="hd2"/>
                </a:cxn>
                <a:cxn ang="10800000">
                  <a:pos x="wd2" y="hd2"/>
                </a:cxn>
                <a:cxn ang="16200000">
                  <a:pos x="wd2" y="hd2"/>
                </a:cxn>
              </a:cxnLst>
              <a:rect l="0" t="0" r="r" b="b"/>
              <a:pathLst>
                <a:path w="21600" h="21600" extrusionOk="0">
                  <a:moveTo>
                    <a:pt x="1282" y="0"/>
                  </a:moveTo>
                  <a:cubicBezTo>
                    <a:pt x="1140" y="0"/>
                    <a:pt x="1025" y="471"/>
                    <a:pt x="1025" y="1052"/>
                  </a:cubicBezTo>
                  <a:lnTo>
                    <a:pt x="1025" y="8414"/>
                  </a:lnTo>
                  <a:lnTo>
                    <a:pt x="0" y="10517"/>
                  </a:lnTo>
                  <a:lnTo>
                    <a:pt x="1025" y="12621"/>
                  </a:lnTo>
                  <a:lnTo>
                    <a:pt x="1025" y="20548"/>
                  </a:lnTo>
                  <a:cubicBezTo>
                    <a:pt x="1025" y="21129"/>
                    <a:pt x="1140" y="21600"/>
                    <a:pt x="1282" y="21600"/>
                  </a:cubicBezTo>
                  <a:lnTo>
                    <a:pt x="21344" y="21600"/>
                  </a:lnTo>
                  <a:cubicBezTo>
                    <a:pt x="21485" y="21600"/>
                    <a:pt x="21600" y="21129"/>
                    <a:pt x="21600" y="20548"/>
                  </a:cubicBezTo>
                  <a:lnTo>
                    <a:pt x="21600" y="1052"/>
                  </a:lnTo>
                  <a:cubicBezTo>
                    <a:pt x="21600" y="471"/>
                    <a:pt x="21485" y="0"/>
                    <a:pt x="21344" y="0"/>
                  </a:cubicBezTo>
                  <a:lnTo>
                    <a:pt x="1282" y="0"/>
                  </a:lnTo>
                  <a:close/>
                </a:path>
              </a:pathLst>
            </a:custGeom>
            <a:solidFill>
              <a:srgbClr val="FFFFFF"/>
            </a:solidFill>
            <a:ln w="635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29" name="Picture 28">
              <a:extLst>
                <a:ext uri="{FF2B5EF4-FFF2-40B4-BE49-F238E27FC236}">
                  <a16:creationId xmlns:a16="http://schemas.microsoft.com/office/drawing/2014/main" id="{A3403D39-A479-A545-A3F9-F6323AF05121}"/>
                </a:ext>
              </a:extLst>
            </p:cNvPr>
            <p:cNvPicPr>
              <a:picLocks noChangeAspect="1"/>
            </p:cNvPicPr>
            <p:nvPr/>
          </p:nvPicPr>
          <p:blipFill>
            <a:blip r:embed="rId5"/>
            <a:stretch>
              <a:fillRect/>
            </a:stretch>
          </p:blipFill>
          <p:spPr>
            <a:xfrm>
              <a:off x="4950278" y="8899071"/>
              <a:ext cx="7216906" cy="1472838"/>
            </a:xfrm>
            <a:prstGeom prst="rect">
              <a:avLst/>
            </a:prstGeom>
          </p:spPr>
        </p:pic>
      </p:grpSp>
      <p:sp>
        <p:nvSpPr>
          <p:cNvPr id="373" name="My project runs with NodeJS"/>
          <p:cNvSpPr/>
          <p:nvPr/>
        </p:nvSpPr>
        <p:spPr>
          <a:xfrm>
            <a:off x="6546089" y="6638289"/>
            <a:ext cx="4596607" cy="3005932"/>
          </a:xfrm>
          <a:custGeom>
            <a:avLst/>
            <a:gdLst/>
            <a:ahLst/>
            <a:cxnLst>
              <a:cxn ang="0">
                <a:pos x="wd2" y="hd2"/>
              </a:cxn>
              <a:cxn ang="5400000">
                <a:pos x="wd2" y="hd2"/>
              </a:cxn>
              <a:cxn ang="10800000">
                <a:pos x="wd2" y="hd2"/>
              </a:cxn>
              <a:cxn ang="16200000">
                <a:pos x="wd2" y="hd2"/>
              </a:cxn>
            </a:cxnLst>
            <a:rect l="0" t="0" r="r" b="b"/>
            <a:pathLst>
              <a:path w="21600" h="21600" extrusionOk="0">
                <a:moveTo>
                  <a:pt x="5955" y="0"/>
                </a:moveTo>
                <a:cubicBezTo>
                  <a:pt x="5787" y="0"/>
                  <a:pt x="5651" y="208"/>
                  <a:pt x="5651" y="465"/>
                </a:cubicBezTo>
                <a:lnTo>
                  <a:pt x="5651" y="7786"/>
                </a:lnTo>
                <a:lnTo>
                  <a:pt x="0" y="21600"/>
                </a:lnTo>
                <a:lnTo>
                  <a:pt x="6516" y="9314"/>
                </a:lnTo>
                <a:lnTo>
                  <a:pt x="21294" y="9314"/>
                </a:lnTo>
                <a:cubicBezTo>
                  <a:pt x="21462" y="9314"/>
                  <a:pt x="21600" y="9107"/>
                  <a:pt x="21600" y="8849"/>
                </a:cubicBezTo>
                <a:lnTo>
                  <a:pt x="21600" y="465"/>
                </a:lnTo>
                <a:cubicBezTo>
                  <a:pt x="21600" y="208"/>
                  <a:pt x="21462" y="0"/>
                  <a:pt x="21294" y="0"/>
                </a:cubicBezTo>
                <a:lnTo>
                  <a:pt x="5955" y="0"/>
                </a:lnTo>
                <a:close/>
              </a:path>
            </a:pathLst>
          </a:custGeom>
          <a:solidFill>
            <a:srgbClr val="0A52B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lang="en-US" sz="3600" dirty="0"/>
              <a:t>My project runs</a:t>
            </a:r>
            <a:br>
              <a:rPr lang="en-US" sz="3600" dirty="0"/>
            </a:br>
            <a:r>
              <a:rPr lang="en-US" sz="3600" dirty="0"/>
              <a:t>with NodeJS</a:t>
            </a:r>
          </a:p>
        </p:txBody>
      </p:sp>
      <p:sp>
        <p:nvSpPr>
          <p:cNvPr id="374" name="After running npm install, run this to make a server"/>
          <p:cNvSpPr/>
          <p:nvPr/>
        </p:nvSpPr>
        <p:spPr>
          <a:xfrm>
            <a:off x="10382755" y="6638289"/>
            <a:ext cx="6377782" cy="3042842"/>
          </a:xfrm>
          <a:custGeom>
            <a:avLst/>
            <a:gdLst/>
            <a:ahLst/>
            <a:cxnLst>
              <a:cxn ang="0">
                <a:pos x="wd2" y="hd2"/>
              </a:cxn>
              <a:cxn ang="5400000">
                <a:pos x="wd2" y="hd2"/>
              </a:cxn>
              <a:cxn ang="10800000">
                <a:pos x="wd2" y="hd2"/>
              </a:cxn>
              <a:cxn ang="16200000">
                <a:pos x="wd2" y="hd2"/>
              </a:cxn>
            </a:cxnLst>
            <a:rect l="0" t="0" r="r" b="b"/>
            <a:pathLst>
              <a:path w="21600" h="21600" extrusionOk="0">
                <a:moveTo>
                  <a:pt x="3798" y="0"/>
                </a:moveTo>
                <a:cubicBezTo>
                  <a:pt x="3677" y="0"/>
                  <a:pt x="3579" y="205"/>
                  <a:pt x="3579" y="459"/>
                </a:cubicBezTo>
                <a:lnTo>
                  <a:pt x="3579" y="7595"/>
                </a:lnTo>
                <a:lnTo>
                  <a:pt x="0" y="21600"/>
                </a:lnTo>
                <a:lnTo>
                  <a:pt x="4198" y="9201"/>
                </a:lnTo>
                <a:lnTo>
                  <a:pt x="21381" y="9201"/>
                </a:lnTo>
                <a:cubicBezTo>
                  <a:pt x="21502" y="9201"/>
                  <a:pt x="21600" y="8996"/>
                  <a:pt x="21600" y="8742"/>
                </a:cubicBezTo>
                <a:lnTo>
                  <a:pt x="21600" y="459"/>
                </a:lnTo>
                <a:cubicBezTo>
                  <a:pt x="21600" y="205"/>
                  <a:pt x="21502" y="0"/>
                  <a:pt x="21381" y="0"/>
                </a:cubicBezTo>
                <a:lnTo>
                  <a:pt x="3798" y="0"/>
                </a:lnTo>
                <a:close/>
              </a:path>
            </a:pathLst>
          </a:custGeom>
          <a:solidFill>
            <a:srgbClr val="0A52B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dirty="0"/>
              <a:t>After running </a:t>
            </a:r>
            <a:r>
              <a:rPr dirty="0" err="1"/>
              <a:t>npm</a:t>
            </a:r>
            <a:r>
              <a:rPr dirty="0"/>
              <a:t> install,</a:t>
            </a:r>
            <a:br>
              <a:rPr lang="en-US" dirty="0"/>
            </a:br>
            <a:r>
              <a:rPr dirty="0"/>
              <a:t>run this to make a server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4" nodeType="clickEffect">
                                  <p:stCondLst>
                                    <p:cond delay="0"/>
                                  </p:stCondLst>
                                  <p:iterate>
                                    <p:tmAbs val="0"/>
                                  </p:iterate>
                                  <p:childTnLst>
                                    <p:set>
                                      <p:cBhvr>
                                        <p:cTn id="14" fill="hold"/>
                                        <p:tgtEl>
                                          <p:spTgt spid="363"/>
                                        </p:tgtEl>
                                        <p:attrNameLst>
                                          <p:attrName>style.visibility</p:attrName>
                                        </p:attrNameLst>
                                      </p:cBhvr>
                                      <p:to>
                                        <p:strVal val="visible"/>
                                      </p:to>
                                    </p:set>
                                  </p:childTnLst>
                                </p:cTn>
                              </p:par>
                              <p:par>
                                <p:cTn id="15" presetID="1" presetClass="entr" presetSubtype="0" fill="hold" grpId="5" nodeType="withEffect">
                                  <p:stCondLst>
                                    <p:cond delay="0"/>
                                  </p:stCondLst>
                                  <p:iterate>
                                    <p:tmAbs val="0"/>
                                  </p:iterate>
                                  <p:childTnLst>
                                    <p:set>
                                      <p:cBhvr>
                                        <p:cTn id="16" fill="hold"/>
                                        <p:tgtEl>
                                          <p:spTgt spid="3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6" nodeType="clickEffect">
                                  <p:stCondLst>
                                    <p:cond delay="0"/>
                                  </p:stCondLst>
                                  <p:iterate>
                                    <p:tmAbs val="0"/>
                                  </p:iterate>
                                  <p:childTnLst>
                                    <p:set>
                                      <p:cBhvr>
                                        <p:cTn id="20" fill="hold"/>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5" animBg="1" advAuto="0"/>
      <p:bldP spid="363" grpId="4" animBg="1" advAuto="0"/>
      <p:bldP spid="368" grpId="6" animBg="1" advAuto="0"/>
      <p:bldP spid="373" grpId="2" animBg="1" advAuto="0"/>
      <p:bldP spid="374"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tform-as-a-Service: Covey.Town Deployment"/>
          <p:cNvSpPr txBox="1">
            <a:spLocks noGrp="1"/>
          </p:cNvSpPr>
          <p:nvPr>
            <p:ph type="title"/>
          </p:nvPr>
        </p:nvSpPr>
        <p:spPr>
          <a:prstGeom prst="rect">
            <a:avLst/>
          </a:prstGeom>
        </p:spPr>
        <p:txBody>
          <a:bodyPr>
            <a:normAutofit fontScale="90000"/>
          </a:bodyPr>
          <a:lstStyle>
            <a:lvl1pPr defTabSz="2243271">
              <a:defRPr sz="7820" spc="-156"/>
            </a:lvl1pPr>
          </a:lstStyle>
          <a:p>
            <a:r>
              <a:t>Platform-as-a-Service: Covey.Town Deployment</a:t>
            </a:r>
          </a:p>
        </p:txBody>
      </p:sp>
      <p:sp>
        <p:nvSpPr>
          <p:cNvPr id="377" name="Netlif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Netlify</a:t>
            </a:r>
          </a:p>
        </p:txBody>
      </p:sp>
      <p:grpSp>
        <p:nvGrpSpPr>
          <p:cNvPr id="380" name="Group"/>
          <p:cNvGrpSpPr/>
          <p:nvPr/>
        </p:nvGrpSpPr>
        <p:grpSpPr>
          <a:xfrm>
            <a:off x="17389723" y="3191104"/>
            <a:ext cx="4432301" cy="3118689"/>
            <a:chOff x="0" y="0"/>
            <a:chExt cx="4432300" cy="3118688"/>
          </a:xfrm>
        </p:grpSpPr>
        <p:pic>
          <p:nvPicPr>
            <p:cNvPr id="378" name="Image" descr="Image"/>
            <p:cNvPicPr>
              <a:picLocks noChangeAspect="1"/>
            </p:cNvPicPr>
            <p:nvPr/>
          </p:nvPicPr>
          <p:blipFill>
            <a:blip r:embed="rId3"/>
            <a:stretch>
              <a:fillRect/>
            </a:stretch>
          </p:blipFill>
          <p:spPr>
            <a:xfrm>
              <a:off x="0" y="2229688"/>
              <a:ext cx="4432300" cy="889001"/>
            </a:xfrm>
            <a:prstGeom prst="rect">
              <a:avLst/>
            </a:prstGeom>
            <a:ln w="12700" cap="flat">
              <a:noFill/>
              <a:miter lim="400000"/>
            </a:ln>
            <a:effectLst/>
          </p:spPr>
        </p:pic>
        <p:sp>
          <p:nvSpPr>
            <p:cNvPr id="379" name="Netlify’s Builder (Proprietary)"/>
            <p:cNvSpPr/>
            <p:nvPr/>
          </p:nvSpPr>
          <p:spPr>
            <a:xfrm>
              <a:off x="53185" y="0"/>
              <a:ext cx="4325930" cy="2209840"/>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r>
                <a:t>Netlify’s Builder (Proprietary)</a:t>
              </a:r>
            </a:p>
          </p:txBody>
        </p:sp>
      </p:grpSp>
      <p:pic>
        <p:nvPicPr>
          <p:cNvPr id="381" name="Image" descr="Image"/>
          <p:cNvPicPr>
            <a:picLocks noChangeAspect="1"/>
          </p:cNvPicPr>
          <p:nvPr/>
        </p:nvPicPr>
        <p:blipFill>
          <a:blip r:embed="rId4"/>
          <a:stretch>
            <a:fillRect/>
          </a:stretch>
        </p:blipFill>
        <p:spPr>
          <a:xfrm>
            <a:off x="162876" y="4494778"/>
            <a:ext cx="10109023" cy="7607124"/>
          </a:xfrm>
          <a:prstGeom prst="rect">
            <a:avLst/>
          </a:prstGeom>
          <a:ln w="12700">
            <a:miter lim="400000"/>
          </a:ln>
        </p:spPr>
      </p:pic>
      <p:grpSp>
        <p:nvGrpSpPr>
          <p:cNvPr id="394" name="Group"/>
          <p:cNvGrpSpPr/>
          <p:nvPr/>
        </p:nvGrpSpPr>
        <p:grpSpPr>
          <a:xfrm>
            <a:off x="11664436" y="7398479"/>
            <a:ext cx="12848628" cy="6345827"/>
            <a:chOff x="-1" y="-1"/>
            <a:chExt cx="12848626" cy="6345826"/>
          </a:xfrm>
        </p:grpSpPr>
        <p:sp>
          <p:nvSpPr>
            <p:cNvPr id="382" name="Europe"/>
            <p:cNvSpPr txBox="1"/>
            <p:nvPr/>
          </p:nvSpPr>
          <p:spPr>
            <a:xfrm>
              <a:off x="10419297" y="656223"/>
              <a:ext cx="1085394" cy="461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Europe</a:t>
              </a:r>
            </a:p>
          </p:txBody>
        </p:sp>
        <p:grpSp>
          <p:nvGrpSpPr>
            <p:cNvPr id="393" name="Group"/>
            <p:cNvGrpSpPr/>
            <p:nvPr/>
          </p:nvGrpSpPr>
          <p:grpSpPr>
            <a:xfrm>
              <a:off x="-1" y="-1"/>
              <a:ext cx="12848626" cy="6345826"/>
              <a:chOff x="0" y="0"/>
              <a:chExt cx="12848624" cy="6345824"/>
            </a:xfrm>
          </p:grpSpPr>
          <p:sp>
            <p:nvSpPr>
              <p:cNvPr id="383" name="Netlify’s Content Delivery Network (Proprietary)"/>
              <p:cNvSpPr/>
              <p:nvPr/>
            </p:nvSpPr>
            <p:spPr>
              <a:xfrm>
                <a:off x="3729682" y="0"/>
                <a:ext cx="8667437" cy="5223484"/>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endParaRPr lang="en-US" dirty="0"/>
              </a:p>
              <a:p>
                <a:r>
                  <a:rPr dirty="0"/>
                  <a:t>Netlify’s Content </a:t>
                </a:r>
                <a:br>
                  <a:rPr lang="en-US" dirty="0"/>
                </a:br>
                <a:r>
                  <a:rPr dirty="0"/>
                  <a:t>Delivery Network (Proprietary)</a:t>
                </a:r>
              </a:p>
            </p:txBody>
          </p:sp>
          <p:pic>
            <p:nvPicPr>
              <p:cNvPr id="384" name="Group" descr="Group"/>
              <p:cNvPicPr>
                <a:picLocks noChangeAspect="1"/>
              </p:cNvPicPr>
              <p:nvPr/>
            </p:nvPicPr>
            <p:blipFill>
              <a:blip r:embed="rId3"/>
              <a:stretch>
                <a:fillRect/>
              </a:stretch>
            </p:blipFill>
            <p:spPr>
              <a:xfrm>
                <a:off x="3033046" y="4812095"/>
                <a:ext cx="4432301" cy="889001"/>
              </a:xfrm>
              <a:prstGeom prst="rect">
                <a:avLst/>
              </a:prstGeom>
              <a:ln w="12700" cap="flat">
                <a:noFill/>
                <a:miter lim="400000"/>
              </a:ln>
              <a:effectLst/>
            </p:spPr>
          </p:pic>
          <p:pic>
            <p:nvPicPr>
              <p:cNvPr id="385" name="Group" descr="Group"/>
              <p:cNvPicPr>
                <a:picLocks noChangeAspect="1"/>
              </p:cNvPicPr>
              <p:nvPr/>
            </p:nvPicPr>
            <p:blipFill>
              <a:blip r:embed="rId3"/>
              <a:stretch>
                <a:fillRect/>
              </a:stretch>
            </p:blipFill>
            <p:spPr>
              <a:xfrm>
                <a:off x="8108639" y="4631410"/>
                <a:ext cx="4432301" cy="889001"/>
              </a:xfrm>
              <a:prstGeom prst="rect">
                <a:avLst/>
              </a:prstGeom>
              <a:ln w="12700" cap="flat">
                <a:noFill/>
                <a:miter lim="400000"/>
              </a:ln>
              <a:effectLst/>
            </p:spPr>
          </p:pic>
          <p:pic>
            <p:nvPicPr>
              <p:cNvPr id="386" name="Group" descr="Group"/>
              <p:cNvPicPr>
                <a:picLocks noChangeAspect="1"/>
              </p:cNvPicPr>
              <p:nvPr/>
            </p:nvPicPr>
            <p:blipFill>
              <a:blip r:embed="rId3"/>
              <a:stretch>
                <a:fillRect/>
              </a:stretch>
            </p:blipFill>
            <p:spPr>
              <a:xfrm>
                <a:off x="8416323" y="1246880"/>
                <a:ext cx="4432301" cy="889001"/>
              </a:xfrm>
              <a:prstGeom prst="rect">
                <a:avLst/>
              </a:prstGeom>
              <a:ln w="12700" cap="flat">
                <a:noFill/>
                <a:miter lim="400000"/>
              </a:ln>
              <a:effectLst/>
            </p:spPr>
          </p:pic>
          <p:pic>
            <p:nvPicPr>
              <p:cNvPr id="387" name="Group" descr="Group"/>
              <p:cNvPicPr>
                <a:picLocks noChangeAspect="1"/>
              </p:cNvPicPr>
              <p:nvPr/>
            </p:nvPicPr>
            <p:blipFill>
              <a:blip r:embed="rId3"/>
              <a:stretch>
                <a:fillRect/>
              </a:stretch>
            </p:blipFill>
            <p:spPr>
              <a:xfrm>
                <a:off x="313964" y="2487609"/>
                <a:ext cx="4432301" cy="889001"/>
              </a:xfrm>
              <a:prstGeom prst="rect">
                <a:avLst/>
              </a:prstGeom>
              <a:ln w="12700" cap="flat">
                <a:noFill/>
                <a:miter lim="400000"/>
              </a:ln>
              <a:effectLst/>
            </p:spPr>
          </p:pic>
          <p:sp>
            <p:nvSpPr>
              <p:cNvPr id="388" name="N America"/>
              <p:cNvSpPr txBox="1"/>
              <p:nvPr/>
            </p:nvSpPr>
            <p:spPr>
              <a:xfrm>
                <a:off x="656574" y="1846874"/>
                <a:ext cx="1536803" cy="461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N America</a:t>
                </a:r>
              </a:p>
            </p:txBody>
          </p:sp>
          <p:sp>
            <p:nvSpPr>
              <p:cNvPr id="389" name="Asia"/>
              <p:cNvSpPr txBox="1"/>
              <p:nvPr/>
            </p:nvSpPr>
            <p:spPr>
              <a:xfrm>
                <a:off x="9977012" y="5552334"/>
                <a:ext cx="695554" cy="4613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Asia</a:t>
                </a:r>
              </a:p>
            </p:txBody>
          </p:sp>
          <p:sp>
            <p:nvSpPr>
              <p:cNvPr id="390" name="Africa"/>
              <p:cNvSpPr txBox="1"/>
              <p:nvPr/>
            </p:nvSpPr>
            <p:spPr>
              <a:xfrm>
                <a:off x="4799921" y="5884457"/>
                <a:ext cx="898551" cy="461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Africa</a:t>
                </a:r>
              </a:p>
            </p:txBody>
          </p:sp>
          <p:pic>
            <p:nvPicPr>
              <p:cNvPr id="391" name="Group" descr="Group"/>
              <p:cNvPicPr>
                <a:picLocks noChangeAspect="1"/>
              </p:cNvPicPr>
              <p:nvPr/>
            </p:nvPicPr>
            <p:blipFill>
              <a:blip r:embed="rId3"/>
              <a:stretch>
                <a:fillRect/>
              </a:stretch>
            </p:blipFill>
            <p:spPr>
              <a:xfrm>
                <a:off x="30717" y="3739732"/>
                <a:ext cx="4432301" cy="889001"/>
              </a:xfrm>
              <a:prstGeom prst="rect">
                <a:avLst/>
              </a:prstGeom>
              <a:ln w="12700" cap="flat">
                <a:noFill/>
                <a:miter lim="400000"/>
              </a:ln>
              <a:effectLst/>
            </p:spPr>
          </p:pic>
          <p:sp>
            <p:nvSpPr>
              <p:cNvPr id="392" name="S America"/>
              <p:cNvSpPr txBox="1"/>
              <p:nvPr/>
            </p:nvSpPr>
            <p:spPr>
              <a:xfrm>
                <a:off x="0" y="4812095"/>
                <a:ext cx="1514247" cy="4613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S America</a:t>
                </a:r>
              </a:p>
            </p:txBody>
          </p:sp>
        </p:grpSp>
      </p:grpSp>
      <p:sp>
        <p:nvSpPr>
          <p:cNvPr id="395" name="Run this command to build my site"/>
          <p:cNvSpPr/>
          <p:nvPr/>
        </p:nvSpPr>
        <p:spPr>
          <a:xfrm>
            <a:off x="7503766" y="6692965"/>
            <a:ext cx="5170489" cy="3367089"/>
          </a:xfrm>
          <a:custGeom>
            <a:avLst/>
            <a:gdLst/>
            <a:ahLst/>
            <a:cxnLst>
              <a:cxn ang="0">
                <a:pos x="wd2" y="hd2"/>
              </a:cxn>
              <a:cxn ang="5400000">
                <a:pos x="wd2" y="hd2"/>
              </a:cxn>
              <a:cxn ang="10800000">
                <a:pos x="wd2" y="hd2"/>
              </a:cxn>
              <a:cxn ang="16200000">
                <a:pos x="wd2" y="hd2"/>
              </a:cxn>
            </a:cxnLst>
            <a:rect l="0" t="0" r="r" b="b"/>
            <a:pathLst>
              <a:path w="21600" h="21600" extrusionOk="0">
                <a:moveTo>
                  <a:pt x="5932" y="0"/>
                </a:moveTo>
                <a:cubicBezTo>
                  <a:pt x="5765" y="0"/>
                  <a:pt x="5629" y="209"/>
                  <a:pt x="5629" y="466"/>
                </a:cubicBezTo>
                <a:lnTo>
                  <a:pt x="5629" y="7788"/>
                </a:lnTo>
                <a:lnTo>
                  <a:pt x="0" y="21600"/>
                </a:lnTo>
                <a:lnTo>
                  <a:pt x="6489" y="9316"/>
                </a:lnTo>
                <a:lnTo>
                  <a:pt x="21297" y="9316"/>
                </a:lnTo>
                <a:cubicBezTo>
                  <a:pt x="21464" y="9316"/>
                  <a:pt x="21600" y="9107"/>
                  <a:pt x="21600" y="8850"/>
                </a:cubicBezTo>
                <a:lnTo>
                  <a:pt x="21600" y="466"/>
                </a:lnTo>
                <a:cubicBezTo>
                  <a:pt x="21600" y="209"/>
                  <a:pt x="21464" y="0"/>
                  <a:pt x="21297" y="0"/>
                </a:cubicBezTo>
                <a:lnTo>
                  <a:pt x="5932" y="0"/>
                </a:lnTo>
                <a:close/>
              </a:path>
            </a:pathLst>
          </a:custGeom>
          <a:solidFill>
            <a:srgbClr val="0A52B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lvl1pPr defTabSz="825500">
              <a:defRPr sz="3200">
                <a:solidFill>
                  <a:srgbClr val="FFFFFF"/>
                </a:solidFill>
                <a:latin typeface="Helvetica Neue Medium"/>
                <a:ea typeface="Helvetica Neue Medium"/>
                <a:cs typeface="Helvetica Neue Medium"/>
                <a:sym typeface="Helvetica Neue Medium"/>
              </a:defRPr>
            </a:lvl1pPr>
          </a:lstStyle>
          <a:p>
            <a:pPr algn="r"/>
            <a:r>
              <a:rPr dirty="0"/>
              <a:t>Run this command</a:t>
            </a:r>
            <a:endParaRPr lang="en-US" dirty="0"/>
          </a:p>
          <a:p>
            <a:pPr algn="r"/>
            <a:r>
              <a:rPr dirty="0"/>
              <a:t>to build my site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omputing Infrastructure"/>
          <p:cNvSpPr txBox="1">
            <a:spLocks noGrp="1"/>
          </p:cNvSpPr>
          <p:nvPr>
            <p:ph type="title"/>
          </p:nvPr>
        </p:nvSpPr>
        <p:spPr>
          <a:prstGeom prst="rect">
            <a:avLst/>
          </a:prstGeom>
        </p:spPr>
        <p:txBody>
          <a:bodyPr/>
          <a:lstStyle/>
          <a:p>
            <a:r>
              <a:t>Computing Infrastructure</a:t>
            </a:r>
          </a:p>
        </p:txBody>
      </p:sp>
      <p:sp>
        <p:nvSpPr>
          <p:cNvPr id="412" name="Choosing an abstraction for your applic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Choosing an abstraction for your application</a:t>
            </a:r>
          </a:p>
        </p:txBody>
      </p:sp>
      <p:sp>
        <p:nvSpPr>
          <p:cNvPr id="413" name="Centralization vs customization: “machines as cattle vs machines as pets”…"/>
          <p:cNvSpPr txBox="1">
            <a:spLocks noGrp="1"/>
          </p:cNvSpPr>
          <p:nvPr>
            <p:ph type="body" idx="1"/>
          </p:nvPr>
        </p:nvSpPr>
        <p:spPr>
          <a:prstGeom prst="rect">
            <a:avLst/>
          </a:prstGeom>
        </p:spPr>
        <p:txBody>
          <a:bodyPr/>
          <a:lstStyle/>
          <a:p>
            <a:r>
              <a:t>Centralization vs customization: “machines as cattle vs machines as pets”</a:t>
            </a:r>
          </a:p>
          <a:p>
            <a:r>
              <a:t>How do we manage state?</a:t>
            </a:r>
          </a:p>
          <a:p>
            <a:r>
              <a:t>What is our expected scale?</a:t>
            </a:r>
          </a:p>
          <a:p>
            <a:r>
              <a:t>How much management overhead do we want to take 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omputing Infrastructure"/>
          <p:cNvSpPr txBox="1">
            <a:spLocks noGrp="1"/>
          </p:cNvSpPr>
          <p:nvPr>
            <p:ph type="title"/>
          </p:nvPr>
        </p:nvSpPr>
        <p:spPr>
          <a:prstGeom prst="rect">
            <a:avLst/>
          </a:prstGeom>
        </p:spPr>
        <p:txBody>
          <a:bodyPr/>
          <a:lstStyle/>
          <a:p>
            <a:r>
              <a:t>Computing Infrastructure</a:t>
            </a:r>
          </a:p>
        </p:txBody>
      </p:sp>
      <p:sp>
        <p:nvSpPr>
          <p:cNvPr id="418" name="Summary of the option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Summary of the options</a:t>
            </a:r>
          </a:p>
        </p:txBody>
      </p:sp>
      <p:sp>
        <p:nvSpPr>
          <p:cNvPr id="419" name="Deploy VMs: Greatest degree of control, greatest cost, greatest latency…"/>
          <p:cNvSpPr txBox="1">
            <a:spLocks noGrp="1"/>
          </p:cNvSpPr>
          <p:nvPr>
            <p:ph type="body" idx="1"/>
          </p:nvPr>
        </p:nvSpPr>
        <p:spPr>
          <a:prstGeom prst="rect">
            <a:avLst/>
          </a:prstGeom>
        </p:spPr>
        <p:txBody>
          <a:bodyPr/>
          <a:lstStyle/>
          <a:p>
            <a:r>
              <a:rPr dirty="0"/>
              <a:t>Deploy VMs: Greatest degree of control, greatest cost, greatest latency</a:t>
            </a:r>
          </a:p>
          <a:p>
            <a:r>
              <a:rPr dirty="0"/>
              <a:t>Deploy containers: Better resource utilization</a:t>
            </a:r>
          </a:p>
          <a:p>
            <a:r>
              <a:rPr dirty="0"/>
              <a:t>Platform-as-a-service: Minimal degree of control, YMMV with cost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Learning Objectives for this Lesson"/>
          <p:cNvSpPr txBox="1">
            <a:spLocks noGrp="1"/>
          </p:cNvSpPr>
          <p:nvPr>
            <p:ph type="title"/>
          </p:nvPr>
        </p:nvSpPr>
        <p:spPr>
          <a:prstGeom prst="rect">
            <a:avLst/>
          </a:prstGeom>
        </p:spPr>
        <p:txBody>
          <a:bodyPr/>
          <a:lstStyle/>
          <a:p>
            <a:r>
              <a:t>Learning Objectives for this Lesson</a:t>
            </a:r>
          </a:p>
        </p:txBody>
      </p:sp>
      <p:sp>
        <p:nvSpPr>
          <p:cNvPr id="128" name="By the end of this lesson, you should be able t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By the end of this lesson, you should be able to…</a:t>
            </a:r>
          </a:p>
        </p:txBody>
      </p:sp>
      <p:sp>
        <p:nvSpPr>
          <p:cNvPr id="129" name="Describe the difference between key deployment container abstractions and their role in modern software…"/>
          <p:cNvSpPr txBox="1">
            <a:spLocks noGrp="1"/>
          </p:cNvSpPr>
          <p:nvPr>
            <p:ph type="body" idx="1"/>
          </p:nvPr>
        </p:nvSpPr>
        <p:spPr>
          <a:xfrm>
            <a:off x="1206500" y="4243609"/>
            <a:ext cx="21971000" cy="8256012"/>
          </a:xfrm>
          <a:prstGeom prst="rect">
            <a:avLst/>
          </a:prstGeom>
        </p:spPr>
        <p:txBody>
          <a:bodyPr/>
          <a:lstStyle/>
          <a:p>
            <a:pPr marL="698500" indent="-698500">
              <a:buSzPct val="123000"/>
              <a:buChar char="•"/>
            </a:pPr>
            <a:r>
              <a:t>Describe the difference between key deployment container abstractions and their role in modern software</a:t>
            </a:r>
          </a:p>
          <a:p>
            <a:pPr marL="698500" indent="-698500">
              <a:buSzPct val="123000"/>
              <a:buChar char="•"/>
            </a:pPr>
            <a:r>
              <a:t>Compare the performance and cost of different deployment infrastructures, including platform-as-a-service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eploying a Web App"/>
          <p:cNvSpPr txBox="1">
            <a:spLocks noGrp="1"/>
          </p:cNvSpPr>
          <p:nvPr>
            <p:ph type="title"/>
          </p:nvPr>
        </p:nvSpPr>
        <p:spPr>
          <a:prstGeom prst="rect">
            <a:avLst/>
          </a:prstGeom>
        </p:spPr>
        <p:txBody>
          <a:bodyPr/>
          <a:lstStyle/>
          <a:p>
            <a:r>
              <a:t>Deploying a Web App</a:t>
            </a:r>
          </a:p>
        </p:txBody>
      </p:sp>
      <p:sp>
        <p:nvSpPr>
          <p:cNvPr id="132" name="Circa 2008: Manual deployments to private or shared machin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Circa 2008: Manual deployments to private or shared machines</a:t>
            </a:r>
          </a:p>
        </p:txBody>
      </p:sp>
      <p:sp>
        <p:nvSpPr>
          <p:cNvPr id="133" name="A simple approach that works, but does not scale in:…"/>
          <p:cNvSpPr txBox="1">
            <a:spLocks noGrp="1"/>
          </p:cNvSpPr>
          <p:nvPr>
            <p:ph type="body" sz="half" idx="1"/>
          </p:nvPr>
        </p:nvSpPr>
        <p:spPr>
          <a:xfrm>
            <a:off x="6866180" y="4024112"/>
            <a:ext cx="15095108" cy="8256011"/>
          </a:xfrm>
          <a:prstGeom prst="rect">
            <a:avLst/>
          </a:prstGeom>
        </p:spPr>
        <p:txBody>
          <a:bodyPr/>
          <a:lstStyle/>
          <a:p>
            <a:r>
              <a:t>A simple approach that works, but does not scale in:</a:t>
            </a:r>
          </a:p>
          <a:p>
            <a:pPr lvl="1"/>
            <a:r>
              <a:t>Number of machines</a:t>
            </a:r>
          </a:p>
          <a:p>
            <a:pPr lvl="1"/>
            <a:r>
              <a:t>Number of programs</a:t>
            </a:r>
          </a:p>
          <a:p>
            <a:pPr lvl="1"/>
            <a:r>
              <a:t>Size of programs</a:t>
            </a:r>
          </a:p>
          <a:p>
            <a:pPr lvl="1"/>
            <a:r>
              <a:t>Frequency of deployments</a:t>
            </a:r>
          </a:p>
        </p:txBody>
      </p:sp>
      <p:pic>
        <p:nvPicPr>
          <p:cNvPr id="134" name="Image" descr="Image"/>
          <p:cNvPicPr>
            <a:picLocks noChangeAspect="1"/>
          </p:cNvPicPr>
          <p:nvPr/>
        </p:nvPicPr>
        <p:blipFill>
          <a:blip r:embed="rId3"/>
          <a:stretch>
            <a:fillRect/>
          </a:stretch>
        </p:blipFill>
        <p:spPr>
          <a:xfrm>
            <a:off x="1227497" y="4567969"/>
            <a:ext cx="1536701" cy="2235201"/>
          </a:xfrm>
          <a:prstGeom prst="rect">
            <a:avLst/>
          </a:prstGeom>
          <a:ln w="12700">
            <a:miter lim="400000"/>
          </a:ln>
        </p:spPr>
      </p:pic>
      <p:pic>
        <p:nvPicPr>
          <p:cNvPr id="135" name="Image" descr="Image"/>
          <p:cNvPicPr>
            <a:picLocks noChangeAspect="1"/>
          </p:cNvPicPr>
          <p:nvPr/>
        </p:nvPicPr>
        <p:blipFill>
          <a:blip r:embed="rId4"/>
          <a:stretch>
            <a:fillRect/>
          </a:stretch>
        </p:blipFill>
        <p:spPr>
          <a:xfrm>
            <a:off x="3064050" y="5033924"/>
            <a:ext cx="1417403" cy="1303291"/>
          </a:xfrm>
          <a:prstGeom prst="rect">
            <a:avLst/>
          </a:prstGeom>
          <a:ln w="12700">
            <a:miter lim="400000"/>
          </a:ln>
        </p:spPr>
      </p:pic>
      <p:sp>
        <p:nvSpPr>
          <p:cNvPr id="136" name="Write some code"/>
          <p:cNvSpPr txBox="1"/>
          <p:nvPr/>
        </p:nvSpPr>
        <p:spPr>
          <a:xfrm>
            <a:off x="2561019" y="4313265"/>
            <a:ext cx="2423465"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Write some code</a:t>
            </a:r>
          </a:p>
        </p:txBody>
      </p:sp>
      <p:grpSp>
        <p:nvGrpSpPr>
          <p:cNvPr id="139" name="Group"/>
          <p:cNvGrpSpPr/>
          <p:nvPr/>
        </p:nvGrpSpPr>
        <p:grpSpPr>
          <a:xfrm>
            <a:off x="1057951" y="10253619"/>
            <a:ext cx="4432301" cy="1686314"/>
            <a:chOff x="0" y="0"/>
            <a:chExt cx="4432300" cy="1686312"/>
          </a:xfrm>
        </p:grpSpPr>
        <p:pic>
          <p:nvPicPr>
            <p:cNvPr id="137"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3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40" name="Line"/>
          <p:cNvSpPr/>
          <p:nvPr/>
        </p:nvSpPr>
        <p:spPr>
          <a:xfrm flipH="1">
            <a:off x="1848248" y="7027700"/>
            <a:ext cx="1" cy="3096541"/>
          </a:xfrm>
          <a:prstGeom prst="line">
            <a:avLst/>
          </a:prstGeom>
          <a:ln w="63500">
            <a:solidFill>
              <a:srgbClr val="000000"/>
            </a:solidFill>
            <a:miter lim="400000"/>
            <a:tailEnd type="triangle"/>
          </a:ln>
        </p:spPr>
        <p:txBody>
          <a:bodyPr lIns="50800" tIns="50800" rIns="50800" bIns="50800" anchor="ctr"/>
          <a:lstStyle/>
          <a:p>
            <a:endParaRPr/>
          </a:p>
        </p:txBody>
      </p:sp>
      <p:sp>
        <p:nvSpPr>
          <p:cNvPr id="141" name="Copy over (s)FTP"/>
          <p:cNvSpPr txBox="1"/>
          <p:nvPr/>
        </p:nvSpPr>
        <p:spPr>
          <a:xfrm>
            <a:off x="2541664" y="7283443"/>
            <a:ext cx="2462175"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Copy over (s)FTP</a:t>
            </a:r>
          </a:p>
        </p:txBody>
      </p:sp>
      <p:sp>
        <p:nvSpPr>
          <p:cNvPr id="142" name="Restart server with my changes, make sure it doesn’t crash"/>
          <p:cNvSpPr txBox="1"/>
          <p:nvPr/>
        </p:nvSpPr>
        <p:spPr>
          <a:xfrm>
            <a:off x="1633438" y="7906561"/>
            <a:ext cx="4960570" cy="829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Restart server with my changes, make sure it doesn’t crash</a:t>
            </a:r>
          </a:p>
        </p:txBody>
      </p:sp>
      <p:grpSp>
        <p:nvGrpSpPr>
          <p:cNvPr id="145" name="Group"/>
          <p:cNvGrpSpPr/>
          <p:nvPr/>
        </p:nvGrpSpPr>
        <p:grpSpPr>
          <a:xfrm>
            <a:off x="1057951" y="12069313"/>
            <a:ext cx="4432301" cy="1686314"/>
            <a:chOff x="0" y="0"/>
            <a:chExt cx="4432300" cy="1686312"/>
          </a:xfrm>
        </p:grpSpPr>
        <p:pic>
          <p:nvPicPr>
            <p:cNvPr id="143"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4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51" name="Group"/>
          <p:cNvGrpSpPr/>
          <p:nvPr/>
        </p:nvGrpSpPr>
        <p:grpSpPr>
          <a:xfrm>
            <a:off x="5690192" y="10207393"/>
            <a:ext cx="7717729" cy="3430306"/>
            <a:chOff x="0" y="0"/>
            <a:chExt cx="7717727" cy="3430305"/>
          </a:xfrm>
        </p:grpSpPr>
        <p:pic>
          <p:nvPicPr>
            <p:cNvPr id="146" name="Image" descr="Image"/>
            <p:cNvPicPr>
              <a:picLocks noChangeAspect="1"/>
            </p:cNvPicPr>
            <p:nvPr/>
          </p:nvPicPr>
          <p:blipFill>
            <a:blip r:embed="rId3"/>
            <a:stretch>
              <a:fillRect/>
            </a:stretch>
          </p:blipFill>
          <p:spPr>
            <a:xfrm>
              <a:off x="6181027" y="1195105"/>
              <a:ext cx="1536701" cy="2235201"/>
            </a:xfrm>
            <a:prstGeom prst="rect">
              <a:avLst/>
            </a:prstGeom>
            <a:ln w="12700" cap="flat">
              <a:noFill/>
              <a:miter lim="400000"/>
            </a:ln>
            <a:effectLst/>
          </p:spPr>
        </p:pic>
        <p:sp>
          <p:nvSpPr>
            <p:cNvPr id="147" name="Line"/>
            <p:cNvSpPr/>
            <p:nvPr/>
          </p:nvSpPr>
          <p:spPr>
            <a:xfrm flipH="1" flipV="1">
              <a:off x="-1" y="2312705"/>
              <a:ext cx="3141878"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148" name="Image" descr="Image"/>
            <p:cNvPicPr>
              <a:picLocks noChangeAspect="1"/>
            </p:cNvPicPr>
            <p:nvPr/>
          </p:nvPicPr>
          <p:blipFill>
            <a:blip r:embed="rId3"/>
            <a:stretch>
              <a:fillRect/>
            </a:stretch>
          </p:blipFill>
          <p:spPr>
            <a:xfrm>
              <a:off x="2222193" y="0"/>
              <a:ext cx="1536701" cy="2235200"/>
            </a:xfrm>
            <a:prstGeom prst="rect">
              <a:avLst/>
            </a:prstGeom>
            <a:ln w="12700" cap="flat">
              <a:noFill/>
              <a:miter lim="400000"/>
            </a:ln>
            <a:effectLst/>
          </p:spPr>
        </p:pic>
        <p:pic>
          <p:nvPicPr>
            <p:cNvPr id="149" name="Image" descr="Image"/>
            <p:cNvPicPr>
              <a:picLocks noChangeAspect="1"/>
            </p:cNvPicPr>
            <p:nvPr/>
          </p:nvPicPr>
          <p:blipFill>
            <a:blip r:embed="rId3"/>
            <a:stretch>
              <a:fillRect/>
            </a:stretch>
          </p:blipFill>
          <p:spPr>
            <a:xfrm>
              <a:off x="5078460" y="596042"/>
              <a:ext cx="1536701" cy="2235201"/>
            </a:xfrm>
            <a:prstGeom prst="rect">
              <a:avLst/>
            </a:prstGeom>
            <a:ln w="12700" cap="flat">
              <a:noFill/>
              <a:miter lim="400000"/>
            </a:ln>
            <a:effectLst/>
          </p:spPr>
        </p:pic>
        <p:pic>
          <p:nvPicPr>
            <p:cNvPr id="150" name="Image" descr="Image"/>
            <p:cNvPicPr>
              <a:picLocks noChangeAspect="1"/>
            </p:cNvPicPr>
            <p:nvPr/>
          </p:nvPicPr>
          <p:blipFill>
            <a:blip r:embed="rId3"/>
            <a:stretch>
              <a:fillRect/>
            </a:stretch>
          </p:blipFill>
          <p:spPr>
            <a:xfrm>
              <a:off x="3468818" y="723042"/>
              <a:ext cx="1536701" cy="2235201"/>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animBg="1" advAuto="0"/>
      <p:bldP spid="151"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eploying a Web App"/>
          <p:cNvSpPr txBox="1">
            <a:spLocks noGrp="1"/>
          </p:cNvSpPr>
          <p:nvPr>
            <p:ph type="title"/>
          </p:nvPr>
        </p:nvSpPr>
        <p:spPr>
          <a:prstGeom prst="rect">
            <a:avLst/>
          </a:prstGeom>
        </p:spPr>
        <p:txBody>
          <a:bodyPr/>
          <a:lstStyle/>
          <a:p>
            <a:r>
              <a:t>Deploying a Web App</a:t>
            </a:r>
          </a:p>
        </p:txBody>
      </p:sp>
      <p:sp>
        <p:nvSpPr>
          <p:cNvPr id="156" name="Making it better: automa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Making it better: automation</a:t>
            </a:r>
          </a:p>
        </p:txBody>
      </p:sp>
      <p:sp>
        <p:nvSpPr>
          <p:cNvPr id="157" name="Automatically sFTP code to all 50+ machines…"/>
          <p:cNvSpPr txBox="1">
            <a:spLocks noGrp="1"/>
          </p:cNvSpPr>
          <p:nvPr>
            <p:ph type="body" sz="half" idx="1"/>
          </p:nvPr>
        </p:nvSpPr>
        <p:spPr>
          <a:xfrm>
            <a:off x="1206500" y="4248504"/>
            <a:ext cx="13058131" cy="8256012"/>
          </a:xfrm>
          <a:prstGeom prst="rect">
            <a:avLst/>
          </a:prstGeom>
        </p:spPr>
        <p:txBody>
          <a:bodyPr/>
          <a:lstStyle/>
          <a:p>
            <a:r>
              <a:t>Automatically sFTP code to all 50+ machines</a:t>
            </a:r>
          </a:p>
          <a:p>
            <a:r>
              <a:t>Monitor for anomalies</a:t>
            </a:r>
          </a:p>
          <a:p>
            <a:r>
              <a:t>Write a scheduler for machine assignment…</a:t>
            </a:r>
          </a:p>
        </p:txBody>
      </p:sp>
      <p:pic>
        <p:nvPicPr>
          <p:cNvPr id="158" name="Image" descr="Image"/>
          <p:cNvPicPr>
            <a:picLocks noChangeAspect="1"/>
          </p:cNvPicPr>
          <p:nvPr/>
        </p:nvPicPr>
        <p:blipFill>
          <a:blip r:embed="rId3"/>
          <a:stretch>
            <a:fillRect/>
          </a:stretch>
        </p:blipFill>
        <p:spPr>
          <a:xfrm>
            <a:off x="18691474" y="4461643"/>
            <a:ext cx="1536701" cy="2235201"/>
          </a:xfrm>
          <a:prstGeom prst="rect">
            <a:avLst/>
          </a:prstGeom>
          <a:ln w="12700">
            <a:miter lim="400000"/>
          </a:ln>
        </p:spPr>
      </p:pic>
      <p:pic>
        <p:nvPicPr>
          <p:cNvPr id="159" name="Image" descr="Image"/>
          <p:cNvPicPr>
            <a:picLocks noChangeAspect="1"/>
          </p:cNvPicPr>
          <p:nvPr/>
        </p:nvPicPr>
        <p:blipFill>
          <a:blip r:embed="rId4"/>
          <a:stretch>
            <a:fillRect/>
          </a:stretch>
        </p:blipFill>
        <p:spPr>
          <a:xfrm>
            <a:off x="20528027" y="4927599"/>
            <a:ext cx="1417403" cy="1303290"/>
          </a:xfrm>
          <a:prstGeom prst="rect">
            <a:avLst/>
          </a:prstGeom>
          <a:ln w="12700">
            <a:miter lim="400000"/>
          </a:ln>
        </p:spPr>
      </p:pic>
      <p:sp>
        <p:nvSpPr>
          <p:cNvPr id="160" name="Write some code"/>
          <p:cNvSpPr txBox="1"/>
          <p:nvPr/>
        </p:nvSpPr>
        <p:spPr>
          <a:xfrm>
            <a:off x="20024996" y="4206940"/>
            <a:ext cx="2423465"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Write some code</a:t>
            </a:r>
          </a:p>
        </p:txBody>
      </p:sp>
      <p:grpSp>
        <p:nvGrpSpPr>
          <p:cNvPr id="163" name="Group"/>
          <p:cNvGrpSpPr/>
          <p:nvPr/>
        </p:nvGrpSpPr>
        <p:grpSpPr>
          <a:xfrm>
            <a:off x="18521928" y="10147294"/>
            <a:ext cx="4432301" cy="1686314"/>
            <a:chOff x="0" y="0"/>
            <a:chExt cx="4432300" cy="1686312"/>
          </a:xfrm>
        </p:grpSpPr>
        <p:pic>
          <p:nvPicPr>
            <p:cNvPr id="161"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64" name="Line"/>
          <p:cNvSpPr/>
          <p:nvPr/>
        </p:nvSpPr>
        <p:spPr>
          <a:xfrm>
            <a:off x="19312225" y="6921375"/>
            <a:ext cx="1" cy="3096540"/>
          </a:xfrm>
          <a:prstGeom prst="line">
            <a:avLst/>
          </a:prstGeom>
          <a:ln w="63500">
            <a:solidFill>
              <a:srgbClr val="000000"/>
            </a:solidFill>
            <a:miter lim="400000"/>
            <a:tailEnd type="triangle"/>
          </a:ln>
        </p:spPr>
        <p:txBody>
          <a:bodyPr lIns="50800" tIns="50800" rIns="50800" bIns="50800" anchor="ctr"/>
          <a:lstStyle/>
          <a:p>
            <a:endParaRPr/>
          </a:p>
        </p:txBody>
      </p:sp>
      <p:grpSp>
        <p:nvGrpSpPr>
          <p:cNvPr id="167" name="Group"/>
          <p:cNvGrpSpPr/>
          <p:nvPr/>
        </p:nvGrpSpPr>
        <p:grpSpPr>
          <a:xfrm>
            <a:off x="18521928" y="11962988"/>
            <a:ext cx="4432301" cy="1686314"/>
            <a:chOff x="0" y="0"/>
            <a:chExt cx="4432300" cy="1686312"/>
          </a:xfrm>
        </p:grpSpPr>
        <p:pic>
          <p:nvPicPr>
            <p:cNvPr id="165"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6"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0" name="Group"/>
          <p:cNvGrpSpPr/>
          <p:nvPr/>
        </p:nvGrpSpPr>
        <p:grpSpPr>
          <a:xfrm>
            <a:off x="13997184" y="11962988"/>
            <a:ext cx="4432301" cy="1686314"/>
            <a:chOff x="0" y="0"/>
            <a:chExt cx="4432300" cy="1686312"/>
          </a:xfrm>
        </p:grpSpPr>
        <p:pic>
          <p:nvPicPr>
            <p:cNvPr id="168"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69"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3" name="Group"/>
          <p:cNvGrpSpPr/>
          <p:nvPr/>
        </p:nvGrpSpPr>
        <p:grpSpPr>
          <a:xfrm>
            <a:off x="13997184" y="10147294"/>
            <a:ext cx="4432301" cy="1686314"/>
            <a:chOff x="0" y="0"/>
            <a:chExt cx="4432300" cy="1686312"/>
          </a:xfrm>
        </p:grpSpPr>
        <p:pic>
          <p:nvPicPr>
            <p:cNvPr id="171"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6" name="Group"/>
          <p:cNvGrpSpPr/>
          <p:nvPr/>
        </p:nvGrpSpPr>
        <p:grpSpPr>
          <a:xfrm>
            <a:off x="9472440" y="10147294"/>
            <a:ext cx="4432301" cy="1686314"/>
            <a:chOff x="0" y="0"/>
            <a:chExt cx="4432300" cy="1686312"/>
          </a:xfrm>
        </p:grpSpPr>
        <p:pic>
          <p:nvPicPr>
            <p:cNvPr id="174"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5"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9" name="Group"/>
          <p:cNvGrpSpPr/>
          <p:nvPr/>
        </p:nvGrpSpPr>
        <p:grpSpPr>
          <a:xfrm>
            <a:off x="9472440" y="11962988"/>
            <a:ext cx="4432301" cy="1686314"/>
            <a:chOff x="0" y="0"/>
            <a:chExt cx="4432300" cy="1686312"/>
          </a:xfrm>
        </p:grpSpPr>
        <p:pic>
          <p:nvPicPr>
            <p:cNvPr id="177"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7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2" name="Group"/>
          <p:cNvGrpSpPr/>
          <p:nvPr/>
        </p:nvGrpSpPr>
        <p:grpSpPr>
          <a:xfrm>
            <a:off x="4947696" y="10147294"/>
            <a:ext cx="4432301" cy="1686314"/>
            <a:chOff x="0" y="0"/>
            <a:chExt cx="4432300" cy="1686312"/>
          </a:xfrm>
        </p:grpSpPr>
        <p:pic>
          <p:nvPicPr>
            <p:cNvPr id="180"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1"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5" name="Group"/>
          <p:cNvGrpSpPr/>
          <p:nvPr/>
        </p:nvGrpSpPr>
        <p:grpSpPr>
          <a:xfrm>
            <a:off x="4947696" y="11962988"/>
            <a:ext cx="4432301" cy="1686314"/>
            <a:chOff x="0" y="0"/>
            <a:chExt cx="4432300" cy="1686312"/>
          </a:xfrm>
        </p:grpSpPr>
        <p:pic>
          <p:nvPicPr>
            <p:cNvPr id="183"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8" name="Group"/>
          <p:cNvGrpSpPr/>
          <p:nvPr/>
        </p:nvGrpSpPr>
        <p:grpSpPr>
          <a:xfrm>
            <a:off x="422953" y="10147294"/>
            <a:ext cx="4432301" cy="1686314"/>
            <a:chOff x="0" y="0"/>
            <a:chExt cx="4432300" cy="1686312"/>
          </a:xfrm>
        </p:grpSpPr>
        <p:pic>
          <p:nvPicPr>
            <p:cNvPr id="186"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87"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91" name="Group"/>
          <p:cNvGrpSpPr/>
          <p:nvPr/>
        </p:nvGrpSpPr>
        <p:grpSpPr>
          <a:xfrm>
            <a:off x="422953" y="11962988"/>
            <a:ext cx="4432301" cy="1686314"/>
            <a:chOff x="0" y="0"/>
            <a:chExt cx="4432300" cy="1686312"/>
          </a:xfrm>
        </p:grpSpPr>
        <p:pic>
          <p:nvPicPr>
            <p:cNvPr id="189" name="Image" descr="Image"/>
            <p:cNvPicPr>
              <a:picLocks noChangeAspect="1"/>
            </p:cNvPicPr>
            <p:nvPr/>
          </p:nvPicPr>
          <p:blipFill>
            <a:blip r:embed="rId5"/>
            <a:stretch>
              <a:fillRect/>
            </a:stretch>
          </p:blipFill>
          <p:spPr>
            <a:xfrm>
              <a:off x="0" y="0"/>
              <a:ext cx="4432300" cy="889000"/>
            </a:xfrm>
            <a:prstGeom prst="rect">
              <a:avLst/>
            </a:prstGeom>
            <a:ln w="12700" cap="flat">
              <a:noFill/>
              <a:miter lim="400000"/>
            </a:ln>
            <a:effectLst/>
          </p:spPr>
        </p:pic>
        <p:sp>
          <p:nvSpPr>
            <p:cNvPr id="19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92"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3"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4"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5"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6"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7"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8"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199"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200"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a:t>New program</a:t>
            </a:r>
          </a:p>
        </p:txBody>
      </p:sp>
      <p:sp>
        <p:nvSpPr>
          <p:cNvPr id="201"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r>
              <a:rPr sz="2400" dirty="0"/>
              <a:t>New program</a:t>
            </a:r>
          </a:p>
        </p:txBody>
      </p:sp>
      <p:sp>
        <p:nvSpPr>
          <p:cNvPr id="202"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3"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4"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5"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6"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7"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8"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09"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0" name="Circle"/>
          <p:cNvSpPr/>
          <p:nvPr/>
        </p:nvSpPr>
        <p:spPr>
          <a:xfrm>
            <a:off x="21091839" y="6050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1" name="Circle"/>
          <p:cNvSpPr/>
          <p:nvPr/>
        </p:nvSpPr>
        <p:spPr>
          <a:xfrm>
            <a:off x="21117239" y="5999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2"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3"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4"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5"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6"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7"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8"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19"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0" name="Circle"/>
          <p:cNvSpPr/>
          <p:nvPr/>
        </p:nvSpPr>
        <p:spPr>
          <a:xfrm>
            <a:off x="21123589" y="61246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1" name="Circle"/>
          <p:cNvSpPr/>
          <p:nvPr/>
        </p:nvSpPr>
        <p:spPr>
          <a:xfrm>
            <a:off x="21148989" y="60738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2"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3"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4"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5"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6"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7"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8"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29"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0" name="Circle"/>
          <p:cNvSpPr/>
          <p:nvPr/>
        </p:nvSpPr>
        <p:spPr>
          <a:xfrm>
            <a:off x="21012394" y="60246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1" name="Circle"/>
          <p:cNvSpPr/>
          <p:nvPr/>
        </p:nvSpPr>
        <p:spPr>
          <a:xfrm>
            <a:off x="21037794" y="59738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2"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3"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4"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5"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6"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7"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8"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39"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0" name="Circle"/>
          <p:cNvSpPr/>
          <p:nvPr/>
        </p:nvSpPr>
        <p:spPr>
          <a:xfrm>
            <a:off x="21218839" y="6177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1" name="Circle"/>
          <p:cNvSpPr/>
          <p:nvPr/>
        </p:nvSpPr>
        <p:spPr>
          <a:xfrm>
            <a:off x="21244239" y="6126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sz="2800"/>
          </a:p>
        </p:txBody>
      </p:sp>
      <p:sp>
        <p:nvSpPr>
          <p:cNvPr id="242" name="Circle"/>
          <p:cNvSpPr/>
          <p:nvPr/>
        </p:nvSpPr>
        <p:spPr>
          <a:xfrm>
            <a:off x="20106327" y="10373366"/>
            <a:ext cx="461367" cy="461367"/>
          </a:xfrm>
          <a:prstGeom prst="ellipse">
            <a:avLst/>
          </a:pr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43" name="Dingbat X"/>
          <p:cNvSpPr/>
          <p:nvPr/>
        </p:nvSpPr>
        <p:spPr>
          <a:xfrm>
            <a:off x="21807611" y="9614926"/>
            <a:ext cx="1156230" cy="1366281"/>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00000 0.246124" pathEditMode="relative">
                                      <p:cBhvr>
                                        <p:cTn id="6" dur="1000" fill="hold"/>
                                        <p:tgtEl>
                                          <p:spTgt spid="19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00198 0.373115" pathEditMode="relative">
                                      <p:cBhvr>
                                        <p:cTn id="9" dur="1000" fill="hold"/>
                                        <p:tgtEl>
                                          <p:spTgt spid="193"/>
                                        </p:tgtEl>
                                        <p:attrNameLst>
                                          <p:attrName>ppt_x</p:attrName>
                                          <p:attrName>ppt_y</p:attrName>
                                        </p:attrNameLst>
                                      </p:cBhvr>
                                    </p:animMotion>
                                  </p:childTnLst>
                                </p:cTn>
                              </p:par>
                            </p:childTnLst>
                          </p:cTn>
                        </p:par>
                        <p:par>
                          <p:cTn id="10" fill="hold">
                            <p:stCondLst>
                              <p:cond delay="0"/>
                            </p:stCondLst>
                            <p:childTnLst>
                              <p:par>
                                <p:cTn id="11" presetID="-1" presetClass="path" presetSubtype="0" accel="50000" decel="50000" fill="hold" nodeType="withEffect">
                                  <p:stCondLst>
                                    <p:cond delay="0"/>
                                  </p:stCondLst>
                                  <p:childTnLst>
                                    <p:animMotion origin="layout" path="M 0.000000 0.000000 L -0.153812 0.245229" pathEditMode="relative">
                                      <p:cBhvr>
                                        <p:cTn id="12" dur="1000" fill="hold"/>
                                        <p:tgtEl>
                                          <p:spTgt spid="194"/>
                                        </p:tgtEl>
                                        <p:attrNameLst>
                                          <p:attrName>ppt_x</p:attrName>
                                          <p:attrName>ppt_y</p:attrName>
                                        </p:attrNameLst>
                                      </p:cBhvr>
                                    </p:animMotion>
                                  </p:childTnLst>
                                </p:cTn>
                              </p:par>
                            </p:childTnLst>
                          </p:cTn>
                        </p:par>
                        <p:par>
                          <p:cTn id="13" fill="hold">
                            <p:stCondLst>
                              <p:cond delay="0"/>
                            </p:stCondLst>
                            <p:childTnLst>
                              <p:par>
                                <p:cTn id="14" presetID="-1" presetClass="path" presetSubtype="0" accel="50000" decel="50000" fill="hold" nodeType="withEffect">
                                  <p:stCondLst>
                                    <p:cond delay="0"/>
                                  </p:stCondLst>
                                  <p:childTnLst>
                                    <p:animMotion origin="layout" path="M 0.000000 0.000000 L -0.150886 0.394169" pathEditMode="relative">
                                      <p:cBhvr>
                                        <p:cTn id="15" dur="1000" fill="hold"/>
                                        <p:tgtEl>
                                          <p:spTgt spid="195"/>
                                        </p:tgtEl>
                                        <p:attrNameLst>
                                          <p:attrName>ppt_x</p:attrName>
                                          <p:attrName>ppt_y</p:attrName>
                                        </p:attrNameLst>
                                      </p:cBhvr>
                                    </p:animMotion>
                                  </p:childTnLst>
                                </p:cTn>
                              </p:par>
                            </p:childTnLst>
                          </p:cTn>
                        </p:par>
                        <p:par>
                          <p:cTn id="16" fill="hold">
                            <p:stCondLst>
                              <p:cond delay="0"/>
                            </p:stCondLst>
                            <p:childTnLst>
                              <p:par>
                                <p:cTn id="17" presetID="-1" presetClass="path" presetSubtype="0" accel="50000" decel="50000" fill="hold" nodeType="withEffect">
                                  <p:stCondLst>
                                    <p:cond delay="0"/>
                                  </p:stCondLst>
                                  <p:childTnLst>
                                    <p:animMotion origin="layout" path="M 0.000000 0.000000 L -0.341569 0.237013" pathEditMode="relative">
                                      <p:cBhvr>
                                        <p:cTn id="18" dur="1000" fill="hold"/>
                                        <p:tgtEl>
                                          <p:spTgt spid="196"/>
                                        </p:tgtEl>
                                        <p:attrNameLst>
                                          <p:attrName>ppt_x</p:attrName>
                                          <p:attrName>ppt_y</p:attrName>
                                        </p:attrNameLst>
                                      </p:cBhvr>
                                    </p:animMotion>
                                  </p:childTnLst>
                                </p:cTn>
                              </p:par>
                            </p:childTnLst>
                          </p:cTn>
                        </p:par>
                        <p:par>
                          <p:cTn id="19" fill="hold">
                            <p:stCondLst>
                              <p:cond delay="0"/>
                            </p:stCondLst>
                            <p:childTnLst>
                              <p:par>
                                <p:cTn id="20" presetID="-1" presetClass="path" presetSubtype="0" accel="50000" decel="50000" fill="hold" nodeType="withEffect">
                                  <p:stCondLst>
                                    <p:cond delay="0"/>
                                  </p:stCondLst>
                                  <p:childTnLst>
                                    <p:animMotion origin="layout" path="M 0.000000 0.000000 L -0.525997 0.220964" pathEditMode="relative">
                                      <p:cBhvr>
                                        <p:cTn id="21" dur="1000" fill="hold"/>
                                        <p:tgtEl>
                                          <p:spTgt spid="197"/>
                                        </p:tgtEl>
                                        <p:attrNameLst>
                                          <p:attrName>ppt_x</p:attrName>
                                          <p:attrName>ppt_y</p:attrName>
                                        </p:attrNameLst>
                                      </p:cBhvr>
                                    </p:animMotion>
                                  </p:childTnLst>
                                </p:cTn>
                              </p:par>
                            </p:childTnLst>
                          </p:cTn>
                        </p:par>
                        <p:par>
                          <p:cTn id="22" fill="hold">
                            <p:stCondLst>
                              <p:cond delay="0"/>
                            </p:stCondLst>
                            <p:childTnLst>
                              <p:par>
                                <p:cTn id="23" presetID="-1" presetClass="path" presetSubtype="0" accel="50000" decel="50000" fill="hold" nodeType="withEffect">
                                  <p:stCondLst>
                                    <p:cond delay="0"/>
                                  </p:stCondLst>
                                  <p:childTnLst>
                                    <p:animMotion origin="layout" path="M 0.000000 0.000000 L -0.560336 0.364724" pathEditMode="relative">
                                      <p:cBhvr>
                                        <p:cTn id="24" dur="1000" fill="hold"/>
                                        <p:tgtEl>
                                          <p:spTgt spid="198"/>
                                        </p:tgtEl>
                                        <p:attrNameLst>
                                          <p:attrName>ppt_x</p:attrName>
                                          <p:attrName>ppt_y</p:attrName>
                                        </p:attrNameLst>
                                      </p:cBhvr>
                                    </p:animMotion>
                                  </p:childTnLst>
                                </p:cTn>
                              </p:par>
                            </p:childTnLst>
                          </p:cTn>
                        </p:par>
                        <p:par>
                          <p:cTn id="25" fill="hold">
                            <p:stCondLst>
                              <p:cond delay="0"/>
                            </p:stCondLst>
                            <p:childTnLst>
                              <p:par>
                                <p:cTn id="26" presetID="-1" presetClass="path" presetSubtype="0" accel="50000" decel="50000" fill="hold" nodeType="withEffect">
                                  <p:stCondLst>
                                    <p:cond delay="0"/>
                                  </p:stCondLst>
                                  <p:childTnLst>
                                    <p:animMotion origin="layout" path="M 0.000000 0.000000 L -0.744312 0.223964" pathEditMode="relative">
                                      <p:cBhvr>
                                        <p:cTn id="27" dur="1000" fill="hold"/>
                                        <p:tgtEl>
                                          <p:spTgt spid="199"/>
                                        </p:tgtEl>
                                        <p:attrNameLst>
                                          <p:attrName>ppt_x</p:attrName>
                                          <p:attrName>ppt_y</p:attrName>
                                        </p:attrNameLst>
                                      </p:cBhvr>
                                    </p:animMotion>
                                  </p:childTnLst>
                                </p:cTn>
                              </p:par>
                            </p:childTnLst>
                          </p:cTn>
                        </p:par>
                        <p:par>
                          <p:cTn id="28" fill="hold">
                            <p:stCondLst>
                              <p:cond delay="0"/>
                            </p:stCondLst>
                            <p:childTnLst>
                              <p:par>
                                <p:cTn id="29" presetID="-1" presetClass="path" presetSubtype="0" accel="50000" decel="50000" fill="hold" nodeType="withEffect">
                                  <p:stCondLst>
                                    <p:cond delay="0"/>
                                  </p:stCondLst>
                                  <p:childTnLst>
                                    <p:animMotion origin="layout" path="M 0.000000 0.000000 L -0.728621 0.375844" pathEditMode="relative">
                                      <p:cBhvr>
                                        <p:cTn id="30" dur="1000" fill="hold"/>
                                        <p:tgtEl>
                                          <p:spTgt spid="200"/>
                                        </p:tgtEl>
                                        <p:attrNameLst>
                                          <p:attrName>ppt_x</p:attrName>
                                          <p:attrName>ppt_y</p:attrName>
                                        </p:attrNameLst>
                                      </p:cBhvr>
                                    </p:animMotion>
                                  </p:childTnLst>
                                </p:cTn>
                              </p:par>
                            </p:childTnLst>
                          </p:cTn>
                        </p:par>
                        <p:par>
                          <p:cTn id="31" fill="hold">
                            <p:stCondLst>
                              <p:cond delay="0"/>
                            </p:stCondLst>
                            <p:childTnLst>
                              <p:par>
                                <p:cTn id="32" presetID="-1" presetClass="path" presetSubtype="0" accel="50000" decel="50000" fill="hold" nodeType="withEffect">
                                  <p:stCondLst>
                                    <p:cond delay="0"/>
                                  </p:stCondLst>
                                  <p:childTnLst>
                                    <p:animMotion origin="layout" path="M 0.000000 0.000000 L -0.359617 0.367763" pathEditMode="relative">
                                      <p:cBhvr>
                                        <p:cTn id="33" dur="1000" fill="hold"/>
                                        <p:tgtEl>
                                          <p:spTgt spid="201"/>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1" nodeType="clickEffect">
                                  <p:stCondLst>
                                    <p:cond delay="0"/>
                                  </p:stCondLst>
                                  <p:iterate>
                                    <p:tmAbs val="0"/>
                                  </p:iterate>
                                  <p:childTnLst>
                                    <p:set>
                                      <p:cBhvr>
                                        <p:cTn id="37" fill="hold"/>
                                        <p:tgtEl>
                                          <p:spTgt spid="20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2" nodeType="afterEffect">
                                  <p:stCondLst>
                                    <p:cond delay="0"/>
                                  </p:stCondLst>
                                  <p:iterate>
                                    <p:tmAbs val="0"/>
                                  </p:iterate>
                                  <p:childTnLst>
                                    <p:set>
                                      <p:cBhvr>
                                        <p:cTn id="40" fill="hold"/>
                                        <p:tgtEl>
                                          <p:spTgt spid="20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3" nodeType="afterEffect">
                                  <p:stCondLst>
                                    <p:cond delay="0"/>
                                  </p:stCondLst>
                                  <p:iterate>
                                    <p:tmAbs val="0"/>
                                  </p:iterate>
                                  <p:childTnLst>
                                    <p:set>
                                      <p:cBhvr>
                                        <p:cTn id="43" fill="hold"/>
                                        <p:tgtEl>
                                          <p:spTgt spid="20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4" nodeType="afterEffect">
                                  <p:stCondLst>
                                    <p:cond delay="0"/>
                                  </p:stCondLst>
                                  <p:iterate>
                                    <p:tmAbs val="0"/>
                                  </p:iterate>
                                  <p:childTnLst>
                                    <p:set>
                                      <p:cBhvr>
                                        <p:cTn id="46" fill="hold"/>
                                        <p:tgtEl>
                                          <p:spTgt spid="2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5" nodeType="afterEffect">
                                  <p:stCondLst>
                                    <p:cond delay="0"/>
                                  </p:stCondLst>
                                  <p:iterate>
                                    <p:tmAbs val="0"/>
                                  </p:iterate>
                                  <p:childTnLst>
                                    <p:set>
                                      <p:cBhvr>
                                        <p:cTn id="49" fill="hold"/>
                                        <p:tgtEl>
                                          <p:spTgt spid="20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16" nodeType="afterEffect">
                                  <p:stCondLst>
                                    <p:cond delay="0"/>
                                  </p:stCondLst>
                                  <p:iterate>
                                    <p:tmAbs val="0"/>
                                  </p:iterate>
                                  <p:childTnLst>
                                    <p:set>
                                      <p:cBhvr>
                                        <p:cTn id="52" fill="hold"/>
                                        <p:tgtEl>
                                          <p:spTgt spid="20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17" nodeType="afterEffect">
                                  <p:stCondLst>
                                    <p:cond delay="0"/>
                                  </p:stCondLst>
                                  <p:iterate>
                                    <p:tmAbs val="0"/>
                                  </p:iterate>
                                  <p:childTnLst>
                                    <p:set>
                                      <p:cBhvr>
                                        <p:cTn id="55" fill="hold"/>
                                        <p:tgtEl>
                                          <p:spTgt spid="2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18" nodeType="afterEffect">
                                  <p:stCondLst>
                                    <p:cond delay="0"/>
                                  </p:stCondLst>
                                  <p:iterate>
                                    <p:tmAbs val="0"/>
                                  </p:iterate>
                                  <p:childTnLst>
                                    <p:set>
                                      <p:cBhvr>
                                        <p:cTn id="58" fill="hold"/>
                                        <p:tgtEl>
                                          <p:spTgt spid="209"/>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19" nodeType="afterEffect">
                                  <p:stCondLst>
                                    <p:cond delay="0"/>
                                  </p:stCondLst>
                                  <p:iterate>
                                    <p:tmAbs val="0"/>
                                  </p:iterate>
                                  <p:childTnLst>
                                    <p:set>
                                      <p:cBhvr>
                                        <p:cTn id="61" fill="hold"/>
                                        <p:tgtEl>
                                          <p:spTgt spid="210"/>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20" nodeType="afterEffect">
                                  <p:stCondLst>
                                    <p:cond delay="0"/>
                                  </p:stCondLst>
                                  <p:iterate>
                                    <p:tmAbs val="0"/>
                                  </p:iterate>
                                  <p:childTnLst>
                                    <p:set>
                                      <p:cBhvr>
                                        <p:cTn id="64" fill="hold"/>
                                        <p:tgtEl>
                                          <p:spTgt spid="211"/>
                                        </p:tgtEl>
                                        <p:attrNameLst>
                                          <p:attrName>style.visibility</p:attrName>
                                        </p:attrNameLst>
                                      </p:cBhvr>
                                      <p:to>
                                        <p:strVal val="visible"/>
                                      </p:to>
                                    </p:set>
                                  </p:childTnLst>
                                </p:cTn>
                              </p:par>
                            </p:childTnLst>
                          </p:cTn>
                        </p:par>
                        <p:par>
                          <p:cTn id="65" fill="hold">
                            <p:stCondLst>
                              <p:cond delay="0"/>
                            </p:stCondLst>
                            <p:childTnLst>
                              <p:par>
                                <p:cTn id="66" presetID="-1" presetClass="path" presetSubtype="0" accel="50000" decel="50000" fill="hold" nodeType="afterEffect">
                                  <p:stCondLst>
                                    <p:cond delay="300"/>
                                  </p:stCondLst>
                                  <p:childTnLst>
                                    <p:animMotion origin="layout" path="M 0.000000 0.000000 L -0.048983 0.325631" pathEditMode="relative">
                                      <p:cBhvr>
                                        <p:cTn id="67" dur="1000" fill="hold"/>
                                        <p:tgtEl>
                                          <p:spTgt spid="202"/>
                                        </p:tgtEl>
                                        <p:attrNameLst>
                                          <p:attrName>ppt_x</p:attrName>
                                          <p:attrName>ppt_y</p:attrName>
                                        </p:attrNameLst>
                                      </p:cBhvr>
                                    </p:animMotion>
                                  </p:childTnLst>
                                </p:cTn>
                              </p:par>
                            </p:childTnLst>
                          </p:cTn>
                        </p:par>
                        <p:par>
                          <p:cTn id="68" fill="hold">
                            <p:stCondLst>
                              <p:cond delay="0"/>
                            </p:stCondLst>
                            <p:childTnLst>
                              <p:par>
                                <p:cTn id="69" presetID="-1" presetClass="path" presetSubtype="0" accel="50000" decel="50000" fill="hold" nodeType="withEffect">
                                  <p:stCondLst>
                                    <p:cond delay="0"/>
                                  </p:stCondLst>
                                  <p:childTnLst>
                                    <p:animMotion origin="layout" path="M 0.000000 0.000000 L -0.024185 0.449835" pathEditMode="relative">
                                      <p:cBhvr>
                                        <p:cTn id="70" dur="1000" fill="hold"/>
                                        <p:tgtEl>
                                          <p:spTgt spid="203"/>
                                        </p:tgtEl>
                                        <p:attrNameLst>
                                          <p:attrName>ppt_x</p:attrName>
                                          <p:attrName>ppt_y</p:attrName>
                                        </p:attrNameLst>
                                      </p:cBhvr>
                                    </p:animMotion>
                                  </p:childTnLst>
                                </p:cTn>
                              </p:par>
                            </p:childTnLst>
                          </p:cTn>
                        </p:par>
                        <p:par>
                          <p:cTn id="71" fill="hold">
                            <p:stCondLst>
                              <p:cond delay="0"/>
                            </p:stCondLst>
                            <p:childTnLst>
                              <p:par>
                                <p:cTn id="72" presetID="-1" presetClass="path" presetSubtype="0" accel="50000" decel="50000" fill="hold" nodeType="withEffect">
                                  <p:stCondLst>
                                    <p:cond delay="0"/>
                                  </p:stCondLst>
                                  <p:childTnLst>
                                    <p:animMotion origin="layout" path="M 0.000000 0.000000 L -0.189144 0.331317" pathEditMode="relative">
                                      <p:cBhvr>
                                        <p:cTn id="73" dur="1000" fill="hold"/>
                                        <p:tgtEl>
                                          <p:spTgt spid="204"/>
                                        </p:tgtEl>
                                        <p:attrNameLst>
                                          <p:attrName>ppt_x</p:attrName>
                                          <p:attrName>ppt_y</p:attrName>
                                        </p:attrNameLst>
                                      </p:cBhvr>
                                    </p:animMotion>
                                  </p:childTnLst>
                                </p:cTn>
                              </p:par>
                            </p:childTnLst>
                          </p:cTn>
                        </p:par>
                        <p:par>
                          <p:cTn id="74" fill="hold">
                            <p:stCondLst>
                              <p:cond delay="0"/>
                            </p:stCondLst>
                            <p:childTnLst>
                              <p:par>
                                <p:cTn id="75" presetID="-1" presetClass="path" presetSubtype="0" accel="50000" decel="50000" fill="hold" nodeType="withEffect">
                                  <p:stCondLst>
                                    <p:cond delay="0"/>
                                  </p:stCondLst>
                                  <p:childTnLst>
                                    <p:animMotion origin="layout" path="M 0.000000 0.000000 L -0.224271 0.463127" pathEditMode="relative">
                                      <p:cBhvr>
                                        <p:cTn id="76" dur="1000" fill="hold"/>
                                        <p:tgtEl>
                                          <p:spTgt spid="205"/>
                                        </p:tgtEl>
                                        <p:attrNameLst>
                                          <p:attrName>ppt_x</p:attrName>
                                          <p:attrName>ppt_y</p:attrName>
                                        </p:attrNameLst>
                                      </p:cBhvr>
                                    </p:animMotion>
                                  </p:childTnLst>
                                </p:cTn>
                              </p:par>
                            </p:childTnLst>
                          </p:cTn>
                        </p:par>
                        <p:par>
                          <p:cTn id="77" fill="hold">
                            <p:stCondLst>
                              <p:cond delay="0"/>
                            </p:stCondLst>
                            <p:childTnLst>
                              <p:par>
                                <p:cTn id="78" presetID="-1" presetClass="path" presetSubtype="0" accel="50000" decel="50000" fill="hold" nodeType="withEffect">
                                  <p:stCondLst>
                                    <p:cond delay="0"/>
                                  </p:stCondLst>
                                  <p:childTnLst>
                                    <p:animMotion origin="layout" path="M 0.000000 0.000000 L -0.368026 0.318731" pathEditMode="relative">
                                      <p:cBhvr>
                                        <p:cTn id="79" dur="1000" fill="hold"/>
                                        <p:tgtEl>
                                          <p:spTgt spid="206"/>
                                        </p:tgtEl>
                                        <p:attrNameLst>
                                          <p:attrName>ppt_x</p:attrName>
                                          <p:attrName>ppt_y</p:attrName>
                                        </p:attrNameLst>
                                      </p:cBhvr>
                                    </p:animMotion>
                                  </p:childTnLst>
                                </p:cTn>
                              </p:par>
                            </p:childTnLst>
                          </p:cTn>
                        </p:par>
                        <p:par>
                          <p:cTn id="80" fill="hold">
                            <p:stCondLst>
                              <p:cond delay="0"/>
                            </p:stCondLst>
                            <p:childTnLst>
                              <p:par>
                                <p:cTn id="81" presetID="-1" presetClass="path" presetSubtype="0" accel="50000" decel="50000" fill="hold" nodeType="withEffect">
                                  <p:stCondLst>
                                    <p:cond delay="0"/>
                                  </p:stCondLst>
                                  <p:childTnLst>
                                    <p:animMotion origin="layout" path="M 0.000000 0.000000 L -0.409109 0.450340" pathEditMode="relative">
                                      <p:cBhvr>
                                        <p:cTn id="82" dur="1000" fill="hold"/>
                                        <p:tgtEl>
                                          <p:spTgt spid="207"/>
                                        </p:tgtEl>
                                        <p:attrNameLst>
                                          <p:attrName>ppt_x</p:attrName>
                                          <p:attrName>ppt_y</p:attrName>
                                        </p:attrNameLst>
                                      </p:cBhvr>
                                    </p:animMotion>
                                  </p:childTnLst>
                                </p:cTn>
                              </p:par>
                            </p:childTnLst>
                          </p:cTn>
                        </p:par>
                        <p:par>
                          <p:cTn id="83" fill="hold">
                            <p:stCondLst>
                              <p:cond delay="0"/>
                            </p:stCondLst>
                            <p:childTnLst>
                              <p:par>
                                <p:cTn id="84" presetID="-1" presetClass="path" presetSubtype="0" accel="50000" decel="50000" fill="hold" nodeType="withEffect">
                                  <p:stCondLst>
                                    <p:cond delay="0"/>
                                  </p:stCondLst>
                                  <p:childTnLst>
                                    <p:animMotion origin="layout" path="M 0.000000 0.000000 L -0.570836 0.311319" pathEditMode="relative">
                                      <p:cBhvr>
                                        <p:cTn id="85" dur="1000" fill="hold"/>
                                        <p:tgtEl>
                                          <p:spTgt spid="208"/>
                                        </p:tgtEl>
                                        <p:attrNameLst>
                                          <p:attrName>ppt_x</p:attrName>
                                          <p:attrName>ppt_y</p:attrName>
                                        </p:attrNameLst>
                                      </p:cBhvr>
                                    </p:animMotion>
                                  </p:childTnLst>
                                </p:cTn>
                              </p:par>
                            </p:childTnLst>
                          </p:cTn>
                        </p:par>
                        <p:par>
                          <p:cTn id="86" fill="hold">
                            <p:stCondLst>
                              <p:cond delay="0"/>
                            </p:stCondLst>
                            <p:childTnLst>
                              <p:par>
                                <p:cTn id="87" presetID="-1" presetClass="path" presetSubtype="0" accel="50000" decel="50000" fill="hold" nodeType="withEffect">
                                  <p:stCondLst>
                                    <p:cond delay="0"/>
                                  </p:stCondLst>
                                  <p:childTnLst>
                                    <p:animMotion origin="layout" path="M 0.000000 0.000000 L -0.558692 0.433579" pathEditMode="relative">
                                      <p:cBhvr>
                                        <p:cTn id="88" dur="1000" fill="hold"/>
                                        <p:tgtEl>
                                          <p:spTgt spid="209"/>
                                        </p:tgtEl>
                                        <p:attrNameLst>
                                          <p:attrName>ppt_x</p:attrName>
                                          <p:attrName>ppt_y</p:attrName>
                                        </p:attrNameLst>
                                      </p:cBhvr>
                                    </p:animMotion>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000000 0.000000 L -0.722728 0.449748" pathEditMode="relative">
                                      <p:cBhvr>
                                        <p:cTn id="91" dur="1000" fill="hold"/>
                                        <p:tgtEl>
                                          <p:spTgt spid="210"/>
                                        </p:tgtEl>
                                        <p:attrNameLst>
                                          <p:attrName>ppt_x</p:attrName>
                                          <p:attrName>ppt_y</p:attrName>
                                        </p:attrNameLst>
                                      </p:cBhvr>
                                    </p:animMotion>
                                  </p:childTnLst>
                                </p:cTn>
                              </p:par>
                            </p:childTnLst>
                          </p:cTn>
                        </p:par>
                        <p:par>
                          <p:cTn id="92" fill="hold">
                            <p:stCondLst>
                              <p:cond delay="0"/>
                            </p:stCondLst>
                            <p:childTnLst>
                              <p:par>
                                <p:cTn id="93" presetID="-1" presetClass="path" presetSubtype="0" accel="50000" decel="50000" fill="hold" nodeType="withEffect">
                                  <p:stCondLst>
                                    <p:cond delay="0"/>
                                  </p:stCondLst>
                                  <p:childTnLst>
                                    <p:animMotion origin="layout" path="M 0.000000 0.000000 L -0.683528 0.315098" pathEditMode="relative">
                                      <p:cBhvr>
                                        <p:cTn id="94" dur="1000" fill="hold"/>
                                        <p:tgtEl>
                                          <p:spTgt spid="211"/>
                                        </p:tgtEl>
                                        <p:attrNameLst>
                                          <p:attrName>ppt_x</p:attrName>
                                          <p:attrName>ppt_y</p:attrName>
                                        </p:attrNameLst>
                                      </p:cBhvr>
                                    </p:animMotion>
                                  </p:childTnLst>
                                </p:cTn>
                              </p:par>
                            </p:childTnLst>
                          </p:cTn>
                        </p:par>
                        <p:par>
                          <p:cTn id="95" fill="hold">
                            <p:stCondLst>
                              <p:cond delay="1000"/>
                            </p:stCondLst>
                            <p:childTnLst>
                              <p:par>
                                <p:cTn id="96" presetID="1" presetClass="exit" presetSubtype="0" fill="hold" grpId="31" nodeType="afterEffect">
                                  <p:stCondLst>
                                    <p:cond delay="200"/>
                                  </p:stCondLst>
                                  <p:iterate>
                                    <p:tmAbs val="0"/>
                                  </p:iterate>
                                  <p:childTnLst>
                                    <p:set>
                                      <p:cBhvr>
                                        <p:cTn id="97" fill="hold">
                                          <p:stCondLst>
                                            <p:cond delay="0"/>
                                          </p:stCondLst>
                                        </p:cTn>
                                        <p:tgtEl>
                                          <p:spTgt spid="211"/>
                                        </p:tgtEl>
                                        <p:attrNameLst>
                                          <p:attrName>style.visibility</p:attrName>
                                        </p:attrNameLst>
                                      </p:cBhvr>
                                      <p:to>
                                        <p:strVal val="hidden"/>
                                      </p:to>
                                    </p:set>
                                  </p:childTnLst>
                                </p:cTn>
                              </p:par>
                            </p:childTnLst>
                          </p:cTn>
                        </p:par>
                        <p:par>
                          <p:cTn id="98" fill="hold">
                            <p:stCondLst>
                              <p:cond delay="1200"/>
                            </p:stCondLst>
                            <p:childTnLst>
                              <p:par>
                                <p:cTn id="99" presetID="1" presetClass="exit" presetSubtype="0" fill="hold" grpId="32" nodeType="afterEffect">
                                  <p:stCondLst>
                                    <p:cond delay="0"/>
                                  </p:stCondLst>
                                  <p:iterate>
                                    <p:tmAbs val="0"/>
                                  </p:iterate>
                                  <p:childTnLst>
                                    <p:set>
                                      <p:cBhvr>
                                        <p:cTn id="100" fill="hold">
                                          <p:stCondLst>
                                            <p:cond delay="0"/>
                                          </p:stCondLst>
                                        </p:cTn>
                                        <p:tgtEl>
                                          <p:spTgt spid="204"/>
                                        </p:tgtEl>
                                        <p:attrNameLst>
                                          <p:attrName>style.visibility</p:attrName>
                                        </p:attrNameLst>
                                      </p:cBhvr>
                                      <p:to>
                                        <p:strVal val="hidden"/>
                                      </p:to>
                                    </p:set>
                                  </p:childTnLst>
                                </p:cTn>
                              </p:par>
                            </p:childTnLst>
                          </p:cTn>
                        </p:par>
                        <p:par>
                          <p:cTn id="101" fill="hold">
                            <p:stCondLst>
                              <p:cond delay="1200"/>
                            </p:stCondLst>
                            <p:childTnLst>
                              <p:par>
                                <p:cTn id="102" presetID="1" presetClass="exit" presetSubtype="0" fill="hold" grpId="33" nodeType="afterEffect">
                                  <p:stCondLst>
                                    <p:cond delay="0"/>
                                  </p:stCondLst>
                                  <p:iterate>
                                    <p:tmAbs val="0"/>
                                  </p:iterate>
                                  <p:childTnLst>
                                    <p:set>
                                      <p:cBhvr>
                                        <p:cTn id="103" fill="hold">
                                          <p:stCondLst>
                                            <p:cond delay="0"/>
                                          </p:stCondLst>
                                        </p:cTn>
                                        <p:tgtEl>
                                          <p:spTgt spid="207"/>
                                        </p:tgtEl>
                                        <p:attrNameLst>
                                          <p:attrName>style.visibility</p:attrName>
                                        </p:attrNameLst>
                                      </p:cBhvr>
                                      <p:to>
                                        <p:strVal val="hidden"/>
                                      </p:to>
                                    </p:set>
                                  </p:childTnLst>
                                </p:cTn>
                              </p:par>
                            </p:childTnLst>
                          </p:cTn>
                        </p:par>
                        <p:par>
                          <p:cTn id="104" fill="hold">
                            <p:stCondLst>
                              <p:cond delay="1200"/>
                            </p:stCondLst>
                            <p:childTnLst>
                              <p:par>
                                <p:cTn id="105" presetID="1" presetClass="exit" presetSubtype="0" fill="hold" grpId="34" nodeType="afterEffect">
                                  <p:stCondLst>
                                    <p:cond delay="0"/>
                                  </p:stCondLst>
                                  <p:iterate>
                                    <p:tmAbs val="0"/>
                                  </p:iterate>
                                  <p:childTnLst>
                                    <p:set>
                                      <p:cBhvr>
                                        <p:cTn id="106" fill="hold">
                                          <p:stCondLst>
                                            <p:cond delay="0"/>
                                          </p:stCondLst>
                                        </p:cTn>
                                        <p:tgtEl>
                                          <p:spTgt spid="205"/>
                                        </p:tgtEl>
                                        <p:attrNameLst>
                                          <p:attrName>style.visibility</p:attrName>
                                        </p:attrNameLst>
                                      </p:cBhvr>
                                      <p:to>
                                        <p:strVal val="hidden"/>
                                      </p:to>
                                    </p:set>
                                  </p:childTnLst>
                                </p:cTn>
                              </p:par>
                            </p:childTnLst>
                          </p:cTn>
                        </p:par>
                        <p:par>
                          <p:cTn id="107" fill="hold">
                            <p:stCondLst>
                              <p:cond delay="1200"/>
                            </p:stCondLst>
                            <p:childTnLst>
                              <p:par>
                                <p:cTn id="108" presetID="1" presetClass="exit" presetSubtype="0" fill="hold" grpId="35" nodeType="afterEffect">
                                  <p:stCondLst>
                                    <p:cond delay="0"/>
                                  </p:stCondLst>
                                  <p:iterate>
                                    <p:tmAbs val="0"/>
                                  </p:iterate>
                                  <p:childTnLst>
                                    <p:set>
                                      <p:cBhvr>
                                        <p:cTn id="109" fill="hold">
                                          <p:stCondLst>
                                            <p:cond delay="0"/>
                                          </p:stCondLst>
                                        </p:cTn>
                                        <p:tgtEl>
                                          <p:spTgt spid="202"/>
                                        </p:tgtEl>
                                        <p:attrNameLst>
                                          <p:attrName>style.visibility</p:attrName>
                                        </p:attrNameLst>
                                      </p:cBhvr>
                                      <p:to>
                                        <p:strVal val="hidden"/>
                                      </p:to>
                                    </p:set>
                                  </p:childTnLst>
                                </p:cTn>
                              </p:par>
                            </p:childTnLst>
                          </p:cTn>
                        </p:par>
                        <p:par>
                          <p:cTn id="110" fill="hold">
                            <p:stCondLst>
                              <p:cond delay="1200"/>
                            </p:stCondLst>
                            <p:childTnLst>
                              <p:par>
                                <p:cTn id="111" presetID="1" presetClass="exit" presetSubtype="0" fill="hold" grpId="36" nodeType="afterEffect">
                                  <p:stCondLst>
                                    <p:cond delay="0"/>
                                  </p:stCondLst>
                                  <p:iterate>
                                    <p:tmAbs val="0"/>
                                  </p:iterate>
                                  <p:childTnLst>
                                    <p:set>
                                      <p:cBhvr>
                                        <p:cTn id="112" fill="hold">
                                          <p:stCondLst>
                                            <p:cond delay="0"/>
                                          </p:stCondLst>
                                        </p:cTn>
                                        <p:tgtEl>
                                          <p:spTgt spid="206"/>
                                        </p:tgtEl>
                                        <p:attrNameLst>
                                          <p:attrName>style.visibility</p:attrName>
                                        </p:attrNameLst>
                                      </p:cBhvr>
                                      <p:to>
                                        <p:strVal val="hidden"/>
                                      </p:to>
                                    </p:set>
                                  </p:childTnLst>
                                </p:cTn>
                              </p:par>
                            </p:childTnLst>
                          </p:cTn>
                        </p:par>
                        <p:par>
                          <p:cTn id="113" fill="hold">
                            <p:stCondLst>
                              <p:cond delay="1200"/>
                            </p:stCondLst>
                            <p:childTnLst>
                              <p:par>
                                <p:cTn id="114" presetID="1" presetClass="exit" presetSubtype="0" fill="hold" grpId="37" nodeType="afterEffect">
                                  <p:stCondLst>
                                    <p:cond delay="0"/>
                                  </p:stCondLst>
                                  <p:iterate>
                                    <p:tmAbs val="0"/>
                                  </p:iterate>
                                  <p:childTnLst>
                                    <p:set>
                                      <p:cBhvr>
                                        <p:cTn id="115" fill="hold">
                                          <p:stCondLst>
                                            <p:cond delay="0"/>
                                          </p:stCondLst>
                                        </p:cTn>
                                        <p:tgtEl>
                                          <p:spTgt spid="209"/>
                                        </p:tgtEl>
                                        <p:attrNameLst>
                                          <p:attrName>style.visibility</p:attrName>
                                        </p:attrNameLst>
                                      </p:cBhvr>
                                      <p:to>
                                        <p:strVal val="hidden"/>
                                      </p:to>
                                    </p:set>
                                  </p:childTnLst>
                                </p:cTn>
                              </p:par>
                            </p:childTnLst>
                          </p:cTn>
                        </p:par>
                        <p:par>
                          <p:cTn id="116" fill="hold">
                            <p:stCondLst>
                              <p:cond delay="1200"/>
                            </p:stCondLst>
                            <p:childTnLst>
                              <p:par>
                                <p:cTn id="117" presetID="1" presetClass="exit" presetSubtype="0" fill="hold" grpId="38" nodeType="afterEffect">
                                  <p:stCondLst>
                                    <p:cond delay="0"/>
                                  </p:stCondLst>
                                  <p:iterate>
                                    <p:tmAbs val="0"/>
                                  </p:iterate>
                                  <p:childTnLst>
                                    <p:set>
                                      <p:cBhvr>
                                        <p:cTn id="118" fill="hold">
                                          <p:stCondLst>
                                            <p:cond delay="0"/>
                                          </p:stCondLst>
                                        </p:cTn>
                                        <p:tgtEl>
                                          <p:spTgt spid="208"/>
                                        </p:tgtEl>
                                        <p:attrNameLst>
                                          <p:attrName>style.visibility</p:attrName>
                                        </p:attrNameLst>
                                      </p:cBhvr>
                                      <p:to>
                                        <p:strVal val="hidden"/>
                                      </p:to>
                                    </p:set>
                                  </p:childTnLst>
                                </p:cTn>
                              </p:par>
                            </p:childTnLst>
                          </p:cTn>
                        </p:par>
                        <p:par>
                          <p:cTn id="119" fill="hold">
                            <p:stCondLst>
                              <p:cond delay="1200"/>
                            </p:stCondLst>
                            <p:childTnLst>
                              <p:par>
                                <p:cTn id="120" presetID="1" presetClass="exit" presetSubtype="0" fill="hold" grpId="39" nodeType="afterEffect">
                                  <p:stCondLst>
                                    <p:cond delay="0"/>
                                  </p:stCondLst>
                                  <p:iterate>
                                    <p:tmAbs val="0"/>
                                  </p:iterate>
                                  <p:childTnLst>
                                    <p:set>
                                      <p:cBhvr>
                                        <p:cTn id="121" fill="hold">
                                          <p:stCondLst>
                                            <p:cond delay="0"/>
                                          </p:stCondLst>
                                        </p:cTn>
                                        <p:tgtEl>
                                          <p:spTgt spid="203"/>
                                        </p:tgtEl>
                                        <p:attrNameLst>
                                          <p:attrName>style.visibility</p:attrName>
                                        </p:attrNameLst>
                                      </p:cBhvr>
                                      <p:to>
                                        <p:strVal val="hidden"/>
                                      </p:to>
                                    </p:set>
                                  </p:childTnLst>
                                </p:cTn>
                              </p:par>
                            </p:childTnLst>
                          </p:cTn>
                        </p:par>
                        <p:par>
                          <p:cTn id="122" fill="hold">
                            <p:stCondLst>
                              <p:cond delay="1200"/>
                            </p:stCondLst>
                            <p:childTnLst>
                              <p:par>
                                <p:cTn id="123" presetID="1" presetClass="exit" presetSubtype="0" fill="hold" grpId="40" nodeType="afterEffect">
                                  <p:stCondLst>
                                    <p:cond delay="0"/>
                                  </p:stCondLst>
                                  <p:iterate>
                                    <p:tmAbs val="0"/>
                                  </p:iterate>
                                  <p:childTnLst>
                                    <p:set>
                                      <p:cBhvr>
                                        <p:cTn id="124" fill="hold">
                                          <p:stCondLst>
                                            <p:cond delay="0"/>
                                          </p:stCondLst>
                                        </p:cTn>
                                        <p:tgtEl>
                                          <p:spTgt spid="210"/>
                                        </p:tgtEl>
                                        <p:attrNameLst>
                                          <p:attrName>style.visibility</p:attrName>
                                        </p:attrNameLst>
                                      </p:cBhvr>
                                      <p:to>
                                        <p:strVal val="hidden"/>
                                      </p:to>
                                    </p:set>
                                  </p:childTnLst>
                                </p:cTn>
                              </p:par>
                            </p:childTnLst>
                          </p:cTn>
                        </p:par>
                        <p:par>
                          <p:cTn id="125" fill="hold">
                            <p:stCondLst>
                              <p:cond delay="1200"/>
                            </p:stCondLst>
                            <p:childTnLst>
                              <p:par>
                                <p:cTn id="126" presetID="1" presetClass="entr" presetSubtype="0" fill="hold" grpId="41" nodeType="afterEffect">
                                  <p:stCondLst>
                                    <p:cond delay="500"/>
                                  </p:stCondLst>
                                  <p:iterate>
                                    <p:tmAbs val="0"/>
                                  </p:iterate>
                                  <p:childTnLst>
                                    <p:set>
                                      <p:cBhvr>
                                        <p:cTn id="127" fill="hold"/>
                                        <p:tgtEl>
                                          <p:spTgt spid="212"/>
                                        </p:tgtEl>
                                        <p:attrNameLst>
                                          <p:attrName>style.visibility</p:attrName>
                                        </p:attrNameLst>
                                      </p:cBhvr>
                                      <p:to>
                                        <p:strVal val="visible"/>
                                      </p:to>
                                    </p:set>
                                  </p:childTnLst>
                                </p:cTn>
                              </p:par>
                            </p:childTnLst>
                          </p:cTn>
                        </p:par>
                        <p:par>
                          <p:cTn id="128" fill="hold">
                            <p:stCondLst>
                              <p:cond delay="1700"/>
                            </p:stCondLst>
                            <p:childTnLst>
                              <p:par>
                                <p:cTn id="129" presetID="1" presetClass="entr" presetSubtype="0" fill="hold" grpId="42" nodeType="afterEffect">
                                  <p:stCondLst>
                                    <p:cond delay="0"/>
                                  </p:stCondLst>
                                  <p:iterate>
                                    <p:tmAbs val="0"/>
                                  </p:iterate>
                                  <p:childTnLst>
                                    <p:set>
                                      <p:cBhvr>
                                        <p:cTn id="130" fill="hold"/>
                                        <p:tgtEl>
                                          <p:spTgt spid="213"/>
                                        </p:tgtEl>
                                        <p:attrNameLst>
                                          <p:attrName>style.visibility</p:attrName>
                                        </p:attrNameLst>
                                      </p:cBhvr>
                                      <p:to>
                                        <p:strVal val="visible"/>
                                      </p:to>
                                    </p:set>
                                  </p:childTnLst>
                                </p:cTn>
                              </p:par>
                            </p:childTnLst>
                          </p:cTn>
                        </p:par>
                        <p:par>
                          <p:cTn id="131" fill="hold">
                            <p:stCondLst>
                              <p:cond delay="1700"/>
                            </p:stCondLst>
                            <p:childTnLst>
                              <p:par>
                                <p:cTn id="132" presetID="1" presetClass="entr" presetSubtype="0" fill="hold" grpId="43" nodeType="afterEffect">
                                  <p:stCondLst>
                                    <p:cond delay="0"/>
                                  </p:stCondLst>
                                  <p:iterate>
                                    <p:tmAbs val="0"/>
                                  </p:iterate>
                                  <p:childTnLst>
                                    <p:set>
                                      <p:cBhvr>
                                        <p:cTn id="133" fill="hold"/>
                                        <p:tgtEl>
                                          <p:spTgt spid="214"/>
                                        </p:tgtEl>
                                        <p:attrNameLst>
                                          <p:attrName>style.visibility</p:attrName>
                                        </p:attrNameLst>
                                      </p:cBhvr>
                                      <p:to>
                                        <p:strVal val="visible"/>
                                      </p:to>
                                    </p:set>
                                  </p:childTnLst>
                                </p:cTn>
                              </p:par>
                            </p:childTnLst>
                          </p:cTn>
                        </p:par>
                        <p:par>
                          <p:cTn id="134" fill="hold">
                            <p:stCondLst>
                              <p:cond delay="1700"/>
                            </p:stCondLst>
                            <p:childTnLst>
                              <p:par>
                                <p:cTn id="135" presetID="1" presetClass="entr" presetSubtype="0" fill="hold" grpId="44" nodeType="afterEffect">
                                  <p:stCondLst>
                                    <p:cond delay="0"/>
                                  </p:stCondLst>
                                  <p:iterate>
                                    <p:tmAbs val="0"/>
                                  </p:iterate>
                                  <p:childTnLst>
                                    <p:set>
                                      <p:cBhvr>
                                        <p:cTn id="136" fill="hold"/>
                                        <p:tgtEl>
                                          <p:spTgt spid="215"/>
                                        </p:tgtEl>
                                        <p:attrNameLst>
                                          <p:attrName>style.visibility</p:attrName>
                                        </p:attrNameLst>
                                      </p:cBhvr>
                                      <p:to>
                                        <p:strVal val="visible"/>
                                      </p:to>
                                    </p:set>
                                  </p:childTnLst>
                                </p:cTn>
                              </p:par>
                            </p:childTnLst>
                          </p:cTn>
                        </p:par>
                        <p:par>
                          <p:cTn id="137" fill="hold">
                            <p:stCondLst>
                              <p:cond delay="1700"/>
                            </p:stCondLst>
                            <p:childTnLst>
                              <p:par>
                                <p:cTn id="138" presetID="1" presetClass="entr" presetSubtype="0" fill="hold" grpId="45" nodeType="afterEffect">
                                  <p:stCondLst>
                                    <p:cond delay="0"/>
                                  </p:stCondLst>
                                  <p:iterate>
                                    <p:tmAbs val="0"/>
                                  </p:iterate>
                                  <p:childTnLst>
                                    <p:set>
                                      <p:cBhvr>
                                        <p:cTn id="139" fill="hold"/>
                                        <p:tgtEl>
                                          <p:spTgt spid="216"/>
                                        </p:tgtEl>
                                        <p:attrNameLst>
                                          <p:attrName>style.visibility</p:attrName>
                                        </p:attrNameLst>
                                      </p:cBhvr>
                                      <p:to>
                                        <p:strVal val="visible"/>
                                      </p:to>
                                    </p:set>
                                  </p:childTnLst>
                                </p:cTn>
                              </p:par>
                            </p:childTnLst>
                          </p:cTn>
                        </p:par>
                        <p:par>
                          <p:cTn id="140" fill="hold">
                            <p:stCondLst>
                              <p:cond delay="1700"/>
                            </p:stCondLst>
                            <p:childTnLst>
                              <p:par>
                                <p:cTn id="141" presetID="1" presetClass="entr" presetSubtype="0" fill="hold" grpId="46" nodeType="afterEffect">
                                  <p:stCondLst>
                                    <p:cond delay="0"/>
                                  </p:stCondLst>
                                  <p:iterate>
                                    <p:tmAbs val="0"/>
                                  </p:iterate>
                                  <p:childTnLst>
                                    <p:set>
                                      <p:cBhvr>
                                        <p:cTn id="142" fill="hold"/>
                                        <p:tgtEl>
                                          <p:spTgt spid="217"/>
                                        </p:tgtEl>
                                        <p:attrNameLst>
                                          <p:attrName>style.visibility</p:attrName>
                                        </p:attrNameLst>
                                      </p:cBhvr>
                                      <p:to>
                                        <p:strVal val="visible"/>
                                      </p:to>
                                    </p:set>
                                  </p:childTnLst>
                                </p:cTn>
                              </p:par>
                            </p:childTnLst>
                          </p:cTn>
                        </p:par>
                        <p:par>
                          <p:cTn id="143" fill="hold">
                            <p:stCondLst>
                              <p:cond delay="1700"/>
                            </p:stCondLst>
                            <p:childTnLst>
                              <p:par>
                                <p:cTn id="144" presetID="1" presetClass="entr" presetSubtype="0" fill="hold" grpId="47" nodeType="afterEffect">
                                  <p:stCondLst>
                                    <p:cond delay="0"/>
                                  </p:stCondLst>
                                  <p:iterate>
                                    <p:tmAbs val="0"/>
                                  </p:iterate>
                                  <p:childTnLst>
                                    <p:set>
                                      <p:cBhvr>
                                        <p:cTn id="145" fill="hold"/>
                                        <p:tgtEl>
                                          <p:spTgt spid="218"/>
                                        </p:tgtEl>
                                        <p:attrNameLst>
                                          <p:attrName>style.visibility</p:attrName>
                                        </p:attrNameLst>
                                      </p:cBhvr>
                                      <p:to>
                                        <p:strVal val="visible"/>
                                      </p:to>
                                    </p:set>
                                  </p:childTnLst>
                                </p:cTn>
                              </p:par>
                            </p:childTnLst>
                          </p:cTn>
                        </p:par>
                        <p:par>
                          <p:cTn id="146" fill="hold">
                            <p:stCondLst>
                              <p:cond delay="1700"/>
                            </p:stCondLst>
                            <p:childTnLst>
                              <p:par>
                                <p:cTn id="147" presetID="1" presetClass="entr" presetSubtype="0" fill="hold" grpId="48" nodeType="afterEffect">
                                  <p:stCondLst>
                                    <p:cond delay="0"/>
                                  </p:stCondLst>
                                  <p:iterate>
                                    <p:tmAbs val="0"/>
                                  </p:iterate>
                                  <p:childTnLst>
                                    <p:set>
                                      <p:cBhvr>
                                        <p:cTn id="148" fill="hold"/>
                                        <p:tgtEl>
                                          <p:spTgt spid="219"/>
                                        </p:tgtEl>
                                        <p:attrNameLst>
                                          <p:attrName>style.visibility</p:attrName>
                                        </p:attrNameLst>
                                      </p:cBhvr>
                                      <p:to>
                                        <p:strVal val="visible"/>
                                      </p:to>
                                    </p:set>
                                  </p:childTnLst>
                                </p:cTn>
                              </p:par>
                            </p:childTnLst>
                          </p:cTn>
                        </p:par>
                        <p:par>
                          <p:cTn id="149" fill="hold">
                            <p:stCondLst>
                              <p:cond delay="1700"/>
                            </p:stCondLst>
                            <p:childTnLst>
                              <p:par>
                                <p:cTn id="150" presetID="1" presetClass="entr" presetSubtype="0" fill="hold" grpId="49" nodeType="afterEffect">
                                  <p:stCondLst>
                                    <p:cond delay="0"/>
                                  </p:stCondLst>
                                  <p:iterate>
                                    <p:tmAbs val="0"/>
                                  </p:iterate>
                                  <p:childTnLst>
                                    <p:set>
                                      <p:cBhvr>
                                        <p:cTn id="151" fill="hold"/>
                                        <p:tgtEl>
                                          <p:spTgt spid="220"/>
                                        </p:tgtEl>
                                        <p:attrNameLst>
                                          <p:attrName>style.visibility</p:attrName>
                                        </p:attrNameLst>
                                      </p:cBhvr>
                                      <p:to>
                                        <p:strVal val="visible"/>
                                      </p:to>
                                    </p:set>
                                  </p:childTnLst>
                                </p:cTn>
                              </p:par>
                            </p:childTnLst>
                          </p:cTn>
                        </p:par>
                        <p:par>
                          <p:cTn id="152" fill="hold">
                            <p:stCondLst>
                              <p:cond delay="1700"/>
                            </p:stCondLst>
                            <p:childTnLst>
                              <p:par>
                                <p:cTn id="153" presetID="1" presetClass="entr" presetSubtype="0" fill="hold" grpId="50" nodeType="afterEffect">
                                  <p:stCondLst>
                                    <p:cond delay="0"/>
                                  </p:stCondLst>
                                  <p:iterate>
                                    <p:tmAbs val="0"/>
                                  </p:iterate>
                                  <p:childTnLst>
                                    <p:set>
                                      <p:cBhvr>
                                        <p:cTn id="154" fill="hold"/>
                                        <p:tgtEl>
                                          <p:spTgt spid="221"/>
                                        </p:tgtEl>
                                        <p:attrNameLst>
                                          <p:attrName>style.visibility</p:attrName>
                                        </p:attrNameLst>
                                      </p:cBhvr>
                                      <p:to>
                                        <p:strVal val="visible"/>
                                      </p:to>
                                    </p:set>
                                  </p:childTnLst>
                                </p:cTn>
                              </p:par>
                            </p:childTnLst>
                          </p:cTn>
                        </p:par>
                        <p:par>
                          <p:cTn id="155" fill="hold">
                            <p:stCondLst>
                              <p:cond delay="0"/>
                            </p:stCondLst>
                            <p:childTnLst>
                              <p:par>
                                <p:cTn id="156" presetID="-1" presetClass="path" presetSubtype="0" accel="50000" decel="50000" fill="hold" nodeType="afterEffect">
                                  <p:stCondLst>
                                    <p:cond delay="300"/>
                                  </p:stCondLst>
                                  <p:childTnLst>
                                    <p:animMotion origin="layout" path="M 0.000000 0.000000 L -0.048983 0.325631" pathEditMode="relative">
                                      <p:cBhvr>
                                        <p:cTn id="157" dur="1000" fill="hold"/>
                                        <p:tgtEl>
                                          <p:spTgt spid="212"/>
                                        </p:tgtEl>
                                        <p:attrNameLst>
                                          <p:attrName>ppt_x</p:attrName>
                                          <p:attrName>ppt_y</p:attrName>
                                        </p:attrNameLst>
                                      </p:cBhvr>
                                    </p:animMotion>
                                  </p:childTnLst>
                                </p:cTn>
                              </p:par>
                            </p:childTnLst>
                          </p:cTn>
                        </p:par>
                        <p:par>
                          <p:cTn id="158" fill="hold">
                            <p:stCondLst>
                              <p:cond delay="0"/>
                            </p:stCondLst>
                            <p:childTnLst>
                              <p:par>
                                <p:cTn id="159" presetID="-1" presetClass="path" presetSubtype="0" accel="50000" decel="50000" fill="hold" nodeType="withEffect">
                                  <p:stCondLst>
                                    <p:cond delay="0"/>
                                  </p:stCondLst>
                                  <p:childTnLst>
                                    <p:animMotion origin="layout" path="M 0.000000 0.000000 L -0.024185 0.449835" pathEditMode="relative">
                                      <p:cBhvr>
                                        <p:cTn id="160" dur="1000" fill="hold"/>
                                        <p:tgtEl>
                                          <p:spTgt spid="213"/>
                                        </p:tgtEl>
                                        <p:attrNameLst>
                                          <p:attrName>ppt_x</p:attrName>
                                          <p:attrName>ppt_y</p:attrName>
                                        </p:attrNameLst>
                                      </p:cBhvr>
                                    </p:animMotion>
                                  </p:childTnLst>
                                </p:cTn>
                              </p:par>
                            </p:childTnLst>
                          </p:cTn>
                        </p:par>
                        <p:par>
                          <p:cTn id="161" fill="hold">
                            <p:stCondLst>
                              <p:cond delay="0"/>
                            </p:stCondLst>
                            <p:childTnLst>
                              <p:par>
                                <p:cTn id="162" presetID="-1" presetClass="path" presetSubtype="0" accel="50000" decel="50000" fill="hold" nodeType="withEffect">
                                  <p:stCondLst>
                                    <p:cond delay="0"/>
                                  </p:stCondLst>
                                  <p:childTnLst>
                                    <p:animMotion origin="layout" path="M 0.000000 0.000000 L -0.189144 0.331317" pathEditMode="relative">
                                      <p:cBhvr>
                                        <p:cTn id="163" dur="1000" fill="hold"/>
                                        <p:tgtEl>
                                          <p:spTgt spid="214"/>
                                        </p:tgtEl>
                                        <p:attrNameLst>
                                          <p:attrName>ppt_x</p:attrName>
                                          <p:attrName>ppt_y</p:attrName>
                                        </p:attrNameLst>
                                      </p:cBhvr>
                                    </p:animMotion>
                                  </p:childTnLst>
                                </p:cTn>
                              </p:par>
                            </p:childTnLst>
                          </p:cTn>
                        </p:par>
                        <p:par>
                          <p:cTn id="164" fill="hold">
                            <p:stCondLst>
                              <p:cond delay="0"/>
                            </p:stCondLst>
                            <p:childTnLst>
                              <p:par>
                                <p:cTn id="165" presetID="-1" presetClass="path" presetSubtype="0" accel="50000" decel="50000" fill="hold" nodeType="withEffect">
                                  <p:stCondLst>
                                    <p:cond delay="0"/>
                                  </p:stCondLst>
                                  <p:childTnLst>
                                    <p:animMotion origin="layout" path="M 0.000000 0.000000 L -0.224271 0.463127" pathEditMode="relative">
                                      <p:cBhvr>
                                        <p:cTn id="166" dur="1000" fill="hold"/>
                                        <p:tgtEl>
                                          <p:spTgt spid="215"/>
                                        </p:tgtEl>
                                        <p:attrNameLst>
                                          <p:attrName>ppt_x</p:attrName>
                                          <p:attrName>ppt_y</p:attrName>
                                        </p:attrNameLst>
                                      </p:cBhvr>
                                    </p:animMotion>
                                  </p:childTnLst>
                                </p:cTn>
                              </p:par>
                            </p:childTnLst>
                          </p:cTn>
                        </p:par>
                        <p:par>
                          <p:cTn id="167" fill="hold">
                            <p:stCondLst>
                              <p:cond delay="0"/>
                            </p:stCondLst>
                            <p:childTnLst>
                              <p:par>
                                <p:cTn id="168" presetID="-1" presetClass="path" presetSubtype="0" accel="50000" decel="50000" fill="hold" nodeType="withEffect">
                                  <p:stCondLst>
                                    <p:cond delay="0"/>
                                  </p:stCondLst>
                                  <p:childTnLst>
                                    <p:animMotion origin="layout" path="M 0.000000 0.000000 L -0.368026 0.318731" pathEditMode="relative">
                                      <p:cBhvr>
                                        <p:cTn id="169" dur="1000" fill="hold"/>
                                        <p:tgtEl>
                                          <p:spTgt spid="216"/>
                                        </p:tgtEl>
                                        <p:attrNameLst>
                                          <p:attrName>ppt_x</p:attrName>
                                          <p:attrName>ppt_y</p:attrName>
                                        </p:attrNameLst>
                                      </p:cBhvr>
                                    </p:animMotion>
                                  </p:childTnLst>
                                </p:cTn>
                              </p:par>
                            </p:childTnLst>
                          </p:cTn>
                        </p:par>
                        <p:par>
                          <p:cTn id="170" fill="hold">
                            <p:stCondLst>
                              <p:cond delay="0"/>
                            </p:stCondLst>
                            <p:childTnLst>
                              <p:par>
                                <p:cTn id="171" presetID="-1" presetClass="path" presetSubtype="0" accel="50000" decel="50000" fill="hold" nodeType="withEffect">
                                  <p:stCondLst>
                                    <p:cond delay="0"/>
                                  </p:stCondLst>
                                  <p:childTnLst>
                                    <p:animMotion origin="layout" path="M 0.000000 0.000000 L -0.409109 0.450340" pathEditMode="relative">
                                      <p:cBhvr>
                                        <p:cTn id="172" dur="1000" fill="hold"/>
                                        <p:tgtEl>
                                          <p:spTgt spid="217"/>
                                        </p:tgtEl>
                                        <p:attrNameLst>
                                          <p:attrName>ppt_x</p:attrName>
                                          <p:attrName>ppt_y</p:attrName>
                                        </p:attrNameLst>
                                      </p:cBhvr>
                                    </p:animMotion>
                                  </p:childTnLst>
                                </p:cTn>
                              </p:par>
                            </p:childTnLst>
                          </p:cTn>
                        </p:par>
                        <p:par>
                          <p:cTn id="173" fill="hold">
                            <p:stCondLst>
                              <p:cond delay="0"/>
                            </p:stCondLst>
                            <p:childTnLst>
                              <p:par>
                                <p:cTn id="174" presetID="-1" presetClass="path" presetSubtype="0" accel="50000" decel="50000" fill="hold" nodeType="withEffect">
                                  <p:stCondLst>
                                    <p:cond delay="0"/>
                                  </p:stCondLst>
                                  <p:childTnLst>
                                    <p:animMotion origin="layout" path="M 0.000000 0.000000 L -0.570836 0.311319" pathEditMode="relative">
                                      <p:cBhvr>
                                        <p:cTn id="175" dur="1000" fill="hold"/>
                                        <p:tgtEl>
                                          <p:spTgt spid="218"/>
                                        </p:tgtEl>
                                        <p:attrNameLst>
                                          <p:attrName>ppt_x</p:attrName>
                                          <p:attrName>ppt_y</p:attrName>
                                        </p:attrNameLst>
                                      </p:cBhvr>
                                    </p:animMotion>
                                  </p:childTnLst>
                                </p:cTn>
                              </p:par>
                            </p:childTnLst>
                          </p:cTn>
                        </p:par>
                        <p:par>
                          <p:cTn id="176" fill="hold">
                            <p:stCondLst>
                              <p:cond delay="0"/>
                            </p:stCondLst>
                            <p:childTnLst>
                              <p:par>
                                <p:cTn id="177" presetID="-1" presetClass="path" presetSubtype="0" accel="50000" decel="50000" fill="hold" nodeType="withEffect">
                                  <p:stCondLst>
                                    <p:cond delay="0"/>
                                  </p:stCondLst>
                                  <p:childTnLst>
                                    <p:animMotion origin="layout" path="M 0.000000 0.000000 L -0.558692 0.433579" pathEditMode="relative">
                                      <p:cBhvr>
                                        <p:cTn id="178" dur="1000" fill="hold"/>
                                        <p:tgtEl>
                                          <p:spTgt spid="219"/>
                                        </p:tgtEl>
                                        <p:attrNameLst>
                                          <p:attrName>ppt_x</p:attrName>
                                          <p:attrName>ppt_y</p:attrName>
                                        </p:attrNameLst>
                                      </p:cBhvr>
                                    </p:animMotion>
                                  </p:childTnLst>
                                </p:cTn>
                              </p:par>
                            </p:childTnLst>
                          </p:cTn>
                        </p:par>
                        <p:par>
                          <p:cTn id="179" fill="hold">
                            <p:stCondLst>
                              <p:cond delay="0"/>
                            </p:stCondLst>
                            <p:childTnLst>
                              <p:par>
                                <p:cTn id="180" presetID="-1" presetClass="path" presetSubtype="0" accel="50000" decel="50000" fill="hold" nodeType="withEffect">
                                  <p:stCondLst>
                                    <p:cond delay="0"/>
                                  </p:stCondLst>
                                  <p:childTnLst>
                                    <p:animMotion origin="layout" path="M 0.000000 0.000000 L -0.722728 0.449748" pathEditMode="relative">
                                      <p:cBhvr>
                                        <p:cTn id="181" dur="1000" fill="hold"/>
                                        <p:tgtEl>
                                          <p:spTgt spid="220"/>
                                        </p:tgtEl>
                                        <p:attrNameLst>
                                          <p:attrName>ppt_x</p:attrName>
                                          <p:attrName>ppt_y</p:attrName>
                                        </p:attrNameLst>
                                      </p:cBhvr>
                                    </p:animMotion>
                                  </p:childTnLst>
                                </p:cTn>
                              </p:par>
                            </p:childTnLst>
                          </p:cTn>
                        </p:par>
                        <p:par>
                          <p:cTn id="182" fill="hold">
                            <p:stCondLst>
                              <p:cond delay="0"/>
                            </p:stCondLst>
                            <p:childTnLst>
                              <p:par>
                                <p:cTn id="183" presetID="-1" presetClass="path" presetSubtype="0" accel="50000" decel="50000" fill="hold" nodeType="withEffect">
                                  <p:stCondLst>
                                    <p:cond delay="0"/>
                                  </p:stCondLst>
                                  <p:childTnLst>
                                    <p:animMotion origin="layout" path="M 0.000000 0.000000 L -0.683528 0.315098" pathEditMode="relative">
                                      <p:cBhvr>
                                        <p:cTn id="184" dur="1000" fill="hold"/>
                                        <p:tgtEl>
                                          <p:spTgt spid="221"/>
                                        </p:tgtEl>
                                        <p:attrNameLst>
                                          <p:attrName>ppt_x</p:attrName>
                                          <p:attrName>ppt_y</p:attrName>
                                        </p:attrNameLst>
                                      </p:cBhvr>
                                    </p:animMotion>
                                  </p:childTnLst>
                                </p:cTn>
                              </p:par>
                            </p:childTnLst>
                          </p:cTn>
                        </p:par>
                        <p:par>
                          <p:cTn id="185" fill="hold">
                            <p:stCondLst>
                              <p:cond delay="1000"/>
                            </p:stCondLst>
                            <p:childTnLst>
                              <p:par>
                                <p:cTn id="186" presetID="1" presetClass="exit" presetSubtype="0" fill="hold" grpId="61" nodeType="afterEffect">
                                  <p:stCondLst>
                                    <p:cond delay="200"/>
                                  </p:stCondLst>
                                  <p:iterate>
                                    <p:tmAbs val="0"/>
                                  </p:iterate>
                                  <p:childTnLst>
                                    <p:set>
                                      <p:cBhvr>
                                        <p:cTn id="187" fill="hold">
                                          <p:stCondLst>
                                            <p:cond delay="0"/>
                                          </p:stCondLst>
                                        </p:cTn>
                                        <p:tgtEl>
                                          <p:spTgt spid="221"/>
                                        </p:tgtEl>
                                        <p:attrNameLst>
                                          <p:attrName>style.visibility</p:attrName>
                                        </p:attrNameLst>
                                      </p:cBhvr>
                                      <p:to>
                                        <p:strVal val="hidden"/>
                                      </p:to>
                                    </p:set>
                                  </p:childTnLst>
                                </p:cTn>
                              </p:par>
                            </p:childTnLst>
                          </p:cTn>
                        </p:par>
                        <p:par>
                          <p:cTn id="188" fill="hold">
                            <p:stCondLst>
                              <p:cond delay="1200"/>
                            </p:stCondLst>
                            <p:childTnLst>
                              <p:par>
                                <p:cTn id="189" presetID="1" presetClass="exit" presetSubtype="0" fill="hold" grpId="62" nodeType="afterEffect">
                                  <p:stCondLst>
                                    <p:cond delay="0"/>
                                  </p:stCondLst>
                                  <p:iterate>
                                    <p:tmAbs val="0"/>
                                  </p:iterate>
                                  <p:childTnLst>
                                    <p:set>
                                      <p:cBhvr>
                                        <p:cTn id="190" fill="hold">
                                          <p:stCondLst>
                                            <p:cond delay="0"/>
                                          </p:stCondLst>
                                        </p:cTn>
                                        <p:tgtEl>
                                          <p:spTgt spid="214"/>
                                        </p:tgtEl>
                                        <p:attrNameLst>
                                          <p:attrName>style.visibility</p:attrName>
                                        </p:attrNameLst>
                                      </p:cBhvr>
                                      <p:to>
                                        <p:strVal val="hidden"/>
                                      </p:to>
                                    </p:set>
                                  </p:childTnLst>
                                </p:cTn>
                              </p:par>
                            </p:childTnLst>
                          </p:cTn>
                        </p:par>
                        <p:par>
                          <p:cTn id="191" fill="hold">
                            <p:stCondLst>
                              <p:cond delay="1200"/>
                            </p:stCondLst>
                            <p:childTnLst>
                              <p:par>
                                <p:cTn id="192" presetID="1" presetClass="exit" presetSubtype="0" fill="hold" grpId="63" nodeType="afterEffect">
                                  <p:stCondLst>
                                    <p:cond delay="0"/>
                                  </p:stCondLst>
                                  <p:iterate>
                                    <p:tmAbs val="0"/>
                                  </p:iterate>
                                  <p:childTnLst>
                                    <p:set>
                                      <p:cBhvr>
                                        <p:cTn id="193" fill="hold">
                                          <p:stCondLst>
                                            <p:cond delay="0"/>
                                          </p:stCondLst>
                                        </p:cTn>
                                        <p:tgtEl>
                                          <p:spTgt spid="217"/>
                                        </p:tgtEl>
                                        <p:attrNameLst>
                                          <p:attrName>style.visibility</p:attrName>
                                        </p:attrNameLst>
                                      </p:cBhvr>
                                      <p:to>
                                        <p:strVal val="hidden"/>
                                      </p:to>
                                    </p:set>
                                  </p:childTnLst>
                                </p:cTn>
                              </p:par>
                            </p:childTnLst>
                          </p:cTn>
                        </p:par>
                        <p:par>
                          <p:cTn id="194" fill="hold">
                            <p:stCondLst>
                              <p:cond delay="1200"/>
                            </p:stCondLst>
                            <p:childTnLst>
                              <p:par>
                                <p:cTn id="195" presetID="1" presetClass="exit" presetSubtype="0" fill="hold" grpId="64" nodeType="afterEffect">
                                  <p:stCondLst>
                                    <p:cond delay="0"/>
                                  </p:stCondLst>
                                  <p:iterate>
                                    <p:tmAbs val="0"/>
                                  </p:iterate>
                                  <p:childTnLst>
                                    <p:set>
                                      <p:cBhvr>
                                        <p:cTn id="196" fill="hold">
                                          <p:stCondLst>
                                            <p:cond delay="0"/>
                                          </p:stCondLst>
                                        </p:cTn>
                                        <p:tgtEl>
                                          <p:spTgt spid="215"/>
                                        </p:tgtEl>
                                        <p:attrNameLst>
                                          <p:attrName>style.visibility</p:attrName>
                                        </p:attrNameLst>
                                      </p:cBhvr>
                                      <p:to>
                                        <p:strVal val="hidden"/>
                                      </p:to>
                                    </p:set>
                                  </p:childTnLst>
                                </p:cTn>
                              </p:par>
                            </p:childTnLst>
                          </p:cTn>
                        </p:par>
                        <p:par>
                          <p:cTn id="197" fill="hold">
                            <p:stCondLst>
                              <p:cond delay="1200"/>
                            </p:stCondLst>
                            <p:childTnLst>
                              <p:par>
                                <p:cTn id="198" presetID="1" presetClass="exit" presetSubtype="0" fill="hold" grpId="65" nodeType="afterEffect">
                                  <p:stCondLst>
                                    <p:cond delay="0"/>
                                  </p:stCondLst>
                                  <p:iterate>
                                    <p:tmAbs val="0"/>
                                  </p:iterate>
                                  <p:childTnLst>
                                    <p:set>
                                      <p:cBhvr>
                                        <p:cTn id="199" fill="hold">
                                          <p:stCondLst>
                                            <p:cond delay="0"/>
                                          </p:stCondLst>
                                        </p:cTn>
                                        <p:tgtEl>
                                          <p:spTgt spid="212"/>
                                        </p:tgtEl>
                                        <p:attrNameLst>
                                          <p:attrName>style.visibility</p:attrName>
                                        </p:attrNameLst>
                                      </p:cBhvr>
                                      <p:to>
                                        <p:strVal val="hidden"/>
                                      </p:to>
                                    </p:set>
                                  </p:childTnLst>
                                </p:cTn>
                              </p:par>
                            </p:childTnLst>
                          </p:cTn>
                        </p:par>
                        <p:par>
                          <p:cTn id="200" fill="hold">
                            <p:stCondLst>
                              <p:cond delay="1200"/>
                            </p:stCondLst>
                            <p:childTnLst>
                              <p:par>
                                <p:cTn id="201" presetID="1" presetClass="exit" presetSubtype="0" fill="hold" grpId="66" nodeType="afterEffect">
                                  <p:stCondLst>
                                    <p:cond delay="0"/>
                                  </p:stCondLst>
                                  <p:iterate>
                                    <p:tmAbs val="0"/>
                                  </p:iterate>
                                  <p:childTnLst>
                                    <p:set>
                                      <p:cBhvr>
                                        <p:cTn id="202" fill="hold">
                                          <p:stCondLst>
                                            <p:cond delay="0"/>
                                          </p:stCondLst>
                                        </p:cTn>
                                        <p:tgtEl>
                                          <p:spTgt spid="216"/>
                                        </p:tgtEl>
                                        <p:attrNameLst>
                                          <p:attrName>style.visibility</p:attrName>
                                        </p:attrNameLst>
                                      </p:cBhvr>
                                      <p:to>
                                        <p:strVal val="hidden"/>
                                      </p:to>
                                    </p:set>
                                  </p:childTnLst>
                                </p:cTn>
                              </p:par>
                            </p:childTnLst>
                          </p:cTn>
                        </p:par>
                        <p:par>
                          <p:cTn id="203" fill="hold">
                            <p:stCondLst>
                              <p:cond delay="1200"/>
                            </p:stCondLst>
                            <p:childTnLst>
                              <p:par>
                                <p:cTn id="204" presetID="1" presetClass="exit" presetSubtype="0" fill="hold" grpId="67" nodeType="afterEffect">
                                  <p:stCondLst>
                                    <p:cond delay="0"/>
                                  </p:stCondLst>
                                  <p:iterate>
                                    <p:tmAbs val="0"/>
                                  </p:iterate>
                                  <p:childTnLst>
                                    <p:set>
                                      <p:cBhvr>
                                        <p:cTn id="205" fill="hold">
                                          <p:stCondLst>
                                            <p:cond delay="0"/>
                                          </p:stCondLst>
                                        </p:cTn>
                                        <p:tgtEl>
                                          <p:spTgt spid="219"/>
                                        </p:tgtEl>
                                        <p:attrNameLst>
                                          <p:attrName>style.visibility</p:attrName>
                                        </p:attrNameLst>
                                      </p:cBhvr>
                                      <p:to>
                                        <p:strVal val="hidden"/>
                                      </p:to>
                                    </p:set>
                                  </p:childTnLst>
                                </p:cTn>
                              </p:par>
                            </p:childTnLst>
                          </p:cTn>
                        </p:par>
                        <p:par>
                          <p:cTn id="206" fill="hold">
                            <p:stCondLst>
                              <p:cond delay="1200"/>
                            </p:stCondLst>
                            <p:childTnLst>
                              <p:par>
                                <p:cTn id="207" presetID="1" presetClass="exit" presetSubtype="0" fill="hold" grpId="68" nodeType="afterEffect">
                                  <p:stCondLst>
                                    <p:cond delay="0"/>
                                  </p:stCondLst>
                                  <p:iterate>
                                    <p:tmAbs val="0"/>
                                  </p:iterate>
                                  <p:childTnLst>
                                    <p:set>
                                      <p:cBhvr>
                                        <p:cTn id="208" fill="hold">
                                          <p:stCondLst>
                                            <p:cond delay="0"/>
                                          </p:stCondLst>
                                        </p:cTn>
                                        <p:tgtEl>
                                          <p:spTgt spid="218"/>
                                        </p:tgtEl>
                                        <p:attrNameLst>
                                          <p:attrName>style.visibility</p:attrName>
                                        </p:attrNameLst>
                                      </p:cBhvr>
                                      <p:to>
                                        <p:strVal val="hidden"/>
                                      </p:to>
                                    </p:set>
                                  </p:childTnLst>
                                </p:cTn>
                              </p:par>
                            </p:childTnLst>
                          </p:cTn>
                        </p:par>
                        <p:par>
                          <p:cTn id="209" fill="hold">
                            <p:stCondLst>
                              <p:cond delay="1200"/>
                            </p:stCondLst>
                            <p:childTnLst>
                              <p:par>
                                <p:cTn id="210" presetID="1" presetClass="exit" presetSubtype="0" fill="hold" grpId="69" nodeType="afterEffect">
                                  <p:stCondLst>
                                    <p:cond delay="0"/>
                                  </p:stCondLst>
                                  <p:iterate>
                                    <p:tmAbs val="0"/>
                                  </p:iterate>
                                  <p:childTnLst>
                                    <p:set>
                                      <p:cBhvr>
                                        <p:cTn id="211" fill="hold">
                                          <p:stCondLst>
                                            <p:cond delay="0"/>
                                          </p:stCondLst>
                                        </p:cTn>
                                        <p:tgtEl>
                                          <p:spTgt spid="213"/>
                                        </p:tgtEl>
                                        <p:attrNameLst>
                                          <p:attrName>style.visibility</p:attrName>
                                        </p:attrNameLst>
                                      </p:cBhvr>
                                      <p:to>
                                        <p:strVal val="hidden"/>
                                      </p:to>
                                    </p:set>
                                  </p:childTnLst>
                                </p:cTn>
                              </p:par>
                            </p:childTnLst>
                          </p:cTn>
                        </p:par>
                        <p:par>
                          <p:cTn id="212" fill="hold">
                            <p:stCondLst>
                              <p:cond delay="1200"/>
                            </p:stCondLst>
                            <p:childTnLst>
                              <p:par>
                                <p:cTn id="213" presetID="1" presetClass="exit" presetSubtype="0" fill="hold" grpId="70" nodeType="afterEffect">
                                  <p:stCondLst>
                                    <p:cond delay="0"/>
                                  </p:stCondLst>
                                  <p:iterate>
                                    <p:tmAbs val="0"/>
                                  </p:iterate>
                                  <p:childTnLst>
                                    <p:set>
                                      <p:cBhvr>
                                        <p:cTn id="214" fill="hold">
                                          <p:stCondLst>
                                            <p:cond delay="0"/>
                                          </p:stCondLst>
                                        </p:cTn>
                                        <p:tgtEl>
                                          <p:spTgt spid="220"/>
                                        </p:tgtEl>
                                        <p:attrNameLst>
                                          <p:attrName>style.visibility</p:attrName>
                                        </p:attrNameLst>
                                      </p:cBhvr>
                                      <p:to>
                                        <p:strVal val="hidden"/>
                                      </p:to>
                                    </p:set>
                                  </p:childTnLst>
                                </p:cTn>
                              </p:par>
                            </p:childTnLst>
                          </p:cTn>
                        </p:par>
                        <p:par>
                          <p:cTn id="215" fill="hold">
                            <p:stCondLst>
                              <p:cond delay="1200"/>
                            </p:stCondLst>
                            <p:childTnLst>
                              <p:par>
                                <p:cTn id="216" presetID="1" presetClass="entr" presetSubtype="0" fill="hold" grpId="71" nodeType="afterEffect">
                                  <p:stCondLst>
                                    <p:cond delay="500"/>
                                  </p:stCondLst>
                                  <p:iterate>
                                    <p:tmAbs val="0"/>
                                  </p:iterate>
                                  <p:childTnLst>
                                    <p:set>
                                      <p:cBhvr>
                                        <p:cTn id="217" fill="hold"/>
                                        <p:tgtEl>
                                          <p:spTgt spid="222"/>
                                        </p:tgtEl>
                                        <p:attrNameLst>
                                          <p:attrName>style.visibility</p:attrName>
                                        </p:attrNameLst>
                                      </p:cBhvr>
                                      <p:to>
                                        <p:strVal val="visible"/>
                                      </p:to>
                                    </p:set>
                                  </p:childTnLst>
                                </p:cTn>
                              </p:par>
                            </p:childTnLst>
                          </p:cTn>
                        </p:par>
                        <p:par>
                          <p:cTn id="218" fill="hold">
                            <p:stCondLst>
                              <p:cond delay="1700"/>
                            </p:stCondLst>
                            <p:childTnLst>
                              <p:par>
                                <p:cTn id="219" presetID="1" presetClass="entr" presetSubtype="0" fill="hold" grpId="72" nodeType="afterEffect">
                                  <p:stCondLst>
                                    <p:cond delay="0"/>
                                  </p:stCondLst>
                                  <p:iterate>
                                    <p:tmAbs val="0"/>
                                  </p:iterate>
                                  <p:childTnLst>
                                    <p:set>
                                      <p:cBhvr>
                                        <p:cTn id="220" fill="hold"/>
                                        <p:tgtEl>
                                          <p:spTgt spid="223"/>
                                        </p:tgtEl>
                                        <p:attrNameLst>
                                          <p:attrName>style.visibility</p:attrName>
                                        </p:attrNameLst>
                                      </p:cBhvr>
                                      <p:to>
                                        <p:strVal val="visible"/>
                                      </p:to>
                                    </p:set>
                                  </p:childTnLst>
                                </p:cTn>
                              </p:par>
                            </p:childTnLst>
                          </p:cTn>
                        </p:par>
                        <p:par>
                          <p:cTn id="221" fill="hold">
                            <p:stCondLst>
                              <p:cond delay="1700"/>
                            </p:stCondLst>
                            <p:childTnLst>
                              <p:par>
                                <p:cTn id="222" presetID="1" presetClass="entr" presetSubtype="0" fill="hold" grpId="73" nodeType="afterEffect">
                                  <p:stCondLst>
                                    <p:cond delay="0"/>
                                  </p:stCondLst>
                                  <p:iterate>
                                    <p:tmAbs val="0"/>
                                  </p:iterate>
                                  <p:childTnLst>
                                    <p:set>
                                      <p:cBhvr>
                                        <p:cTn id="223" fill="hold"/>
                                        <p:tgtEl>
                                          <p:spTgt spid="224"/>
                                        </p:tgtEl>
                                        <p:attrNameLst>
                                          <p:attrName>style.visibility</p:attrName>
                                        </p:attrNameLst>
                                      </p:cBhvr>
                                      <p:to>
                                        <p:strVal val="visible"/>
                                      </p:to>
                                    </p:set>
                                  </p:childTnLst>
                                </p:cTn>
                              </p:par>
                            </p:childTnLst>
                          </p:cTn>
                        </p:par>
                        <p:par>
                          <p:cTn id="224" fill="hold">
                            <p:stCondLst>
                              <p:cond delay="1700"/>
                            </p:stCondLst>
                            <p:childTnLst>
                              <p:par>
                                <p:cTn id="225" presetID="1" presetClass="entr" presetSubtype="0" fill="hold" grpId="74" nodeType="afterEffect">
                                  <p:stCondLst>
                                    <p:cond delay="0"/>
                                  </p:stCondLst>
                                  <p:iterate>
                                    <p:tmAbs val="0"/>
                                  </p:iterate>
                                  <p:childTnLst>
                                    <p:set>
                                      <p:cBhvr>
                                        <p:cTn id="226" fill="hold"/>
                                        <p:tgtEl>
                                          <p:spTgt spid="225"/>
                                        </p:tgtEl>
                                        <p:attrNameLst>
                                          <p:attrName>style.visibility</p:attrName>
                                        </p:attrNameLst>
                                      </p:cBhvr>
                                      <p:to>
                                        <p:strVal val="visible"/>
                                      </p:to>
                                    </p:set>
                                  </p:childTnLst>
                                </p:cTn>
                              </p:par>
                            </p:childTnLst>
                          </p:cTn>
                        </p:par>
                        <p:par>
                          <p:cTn id="227" fill="hold">
                            <p:stCondLst>
                              <p:cond delay="1700"/>
                            </p:stCondLst>
                            <p:childTnLst>
                              <p:par>
                                <p:cTn id="228" presetID="1" presetClass="entr" presetSubtype="0" fill="hold" grpId="75" nodeType="afterEffect">
                                  <p:stCondLst>
                                    <p:cond delay="0"/>
                                  </p:stCondLst>
                                  <p:iterate>
                                    <p:tmAbs val="0"/>
                                  </p:iterate>
                                  <p:childTnLst>
                                    <p:set>
                                      <p:cBhvr>
                                        <p:cTn id="229" fill="hold"/>
                                        <p:tgtEl>
                                          <p:spTgt spid="226"/>
                                        </p:tgtEl>
                                        <p:attrNameLst>
                                          <p:attrName>style.visibility</p:attrName>
                                        </p:attrNameLst>
                                      </p:cBhvr>
                                      <p:to>
                                        <p:strVal val="visible"/>
                                      </p:to>
                                    </p:set>
                                  </p:childTnLst>
                                </p:cTn>
                              </p:par>
                            </p:childTnLst>
                          </p:cTn>
                        </p:par>
                        <p:par>
                          <p:cTn id="230" fill="hold">
                            <p:stCondLst>
                              <p:cond delay="1700"/>
                            </p:stCondLst>
                            <p:childTnLst>
                              <p:par>
                                <p:cTn id="231" presetID="1" presetClass="entr" presetSubtype="0" fill="hold" grpId="76" nodeType="afterEffect">
                                  <p:stCondLst>
                                    <p:cond delay="0"/>
                                  </p:stCondLst>
                                  <p:iterate>
                                    <p:tmAbs val="0"/>
                                  </p:iterate>
                                  <p:childTnLst>
                                    <p:set>
                                      <p:cBhvr>
                                        <p:cTn id="232" fill="hold"/>
                                        <p:tgtEl>
                                          <p:spTgt spid="227"/>
                                        </p:tgtEl>
                                        <p:attrNameLst>
                                          <p:attrName>style.visibility</p:attrName>
                                        </p:attrNameLst>
                                      </p:cBhvr>
                                      <p:to>
                                        <p:strVal val="visible"/>
                                      </p:to>
                                    </p:set>
                                  </p:childTnLst>
                                </p:cTn>
                              </p:par>
                            </p:childTnLst>
                          </p:cTn>
                        </p:par>
                        <p:par>
                          <p:cTn id="233" fill="hold">
                            <p:stCondLst>
                              <p:cond delay="1700"/>
                            </p:stCondLst>
                            <p:childTnLst>
                              <p:par>
                                <p:cTn id="234" presetID="1" presetClass="entr" presetSubtype="0" fill="hold" grpId="77" nodeType="afterEffect">
                                  <p:stCondLst>
                                    <p:cond delay="0"/>
                                  </p:stCondLst>
                                  <p:iterate>
                                    <p:tmAbs val="0"/>
                                  </p:iterate>
                                  <p:childTnLst>
                                    <p:set>
                                      <p:cBhvr>
                                        <p:cTn id="235" fill="hold"/>
                                        <p:tgtEl>
                                          <p:spTgt spid="228"/>
                                        </p:tgtEl>
                                        <p:attrNameLst>
                                          <p:attrName>style.visibility</p:attrName>
                                        </p:attrNameLst>
                                      </p:cBhvr>
                                      <p:to>
                                        <p:strVal val="visible"/>
                                      </p:to>
                                    </p:set>
                                  </p:childTnLst>
                                </p:cTn>
                              </p:par>
                            </p:childTnLst>
                          </p:cTn>
                        </p:par>
                        <p:par>
                          <p:cTn id="236" fill="hold">
                            <p:stCondLst>
                              <p:cond delay="1700"/>
                            </p:stCondLst>
                            <p:childTnLst>
                              <p:par>
                                <p:cTn id="237" presetID="1" presetClass="entr" presetSubtype="0" fill="hold" grpId="78" nodeType="afterEffect">
                                  <p:stCondLst>
                                    <p:cond delay="0"/>
                                  </p:stCondLst>
                                  <p:iterate>
                                    <p:tmAbs val="0"/>
                                  </p:iterate>
                                  <p:childTnLst>
                                    <p:set>
                                      <p:cBhvr>
                                        <p:cTn id="238" fill="hold"/>
                                        <p:tgtEl>
                                          <p:spTgt spid="229"/>
                                        </p:tgtEl>
                                        <p:attrNameLst>
                                          <p:attrName>style.visibility</p:attrName>
                                        </p:attrNameLst>
                                      </p:cBhvr>
                                      <p:to>
                                        <p:strVal val="visible"/>
                                      </p:to>
                                    </p:set>
                                  </p:childTnLst>
                                </p:cTn>
                              </p:par>
                            </p:childTnLst>
                          </p:cTn>
                        </p:par>
                        <p:par>
                          <p:cTn id="239" fill="hold">
                            <p:stCondLst>
                              <p:cond delay="1700"/>
                            </p:stCondLst>
                            <p:childTnLst>
                              <p:par>
                                <p:cTn id="240" presetID="1" presetClass="entr" presetSubtype="0" fill="hold" grpId="79" nodeType="afterEffect">
                                  <p:stCondLst>
                                    <p:cond delay="0"/>
                                  </p:stCondLst>
                                  <p:iterate>
                                    <p:tmAbs val="0"/>
                                  </p:iterate>
                                  <p:childTnLst>
                                    <p:set>
                                      <p:cBhvr>
                                        <p:cTn id="241" fill="hold"/>
                                        <p:tgtEl>
                                          <p:spTgt spid="230"/>
                                        </p:tgtEl>
                                        <p:attrNameLst>
                                          <p:attrName>style.visibility</p:attrName>
                                        </p:attrNameLst>
                                      </p:cBhvr>
                                      <p:to>
                                        <p:strVal val="visible"/>
                                      </p:to>
                                    </p:set>
                                  </p:childTnLst>
                                </p:cTn>
                              </p:par>
                            </p:childTnLst>
                          </p:cTn>
                        </p:par>
                        <p:par>
                          <p:cTn id="242" fill="hold">
                            <p:stCondLst>
                              <p:cond delay="1700"/>
                            </p:stCondLst>
                            <p:childTnLst>
                              <p:par>
                                <p:cTn id="243" presetID="1" presetClass="entr" presetSubtype="0" fill="hold" grpId="80" nodeType="afterEffect">
                                  <p:stCondLst>
                                    <p:cond delay="0"/>
                                  </p:stCondLst>
                                  <p:iterate>
                                    <p:tmAbs val="0"/>
                                  </p:iterate>
                                  <p:childTnLst>
                                    <p:set>
                                      <p:cBhvr>
                                        <p:cTn id="244" fill="hold"/>
                                        <p:tgtEl>
                                          <p:spTgt spid="231"/>
                                        </p:tgtEl>
                                        <p:attrNameLst>
                                          <p:attrName>style.visibility</p:attrName>
                                        </p:attrNameLst>
                                      </p:cBhvr>
                                      <p:to>
                                        <p:strVal val="visible"/>
                                      </p:to>
                                    </p:set>
                                  </p:childTnLst>
                                </p:cTn>
                              </p:par>
                            </p:childTnLst>
                          </p:cTn>
                        </p:par>
                        <p:par>
                          <p:cTn id="245" fill="hold">
                            <p:stCondLst>
                              <p:cond delay="0"/>
                            </p:stCondLst>
                            <p:childTnLst>
                              <p:par>
                                <p:cTn id="246" presetID="-1" presetClass="path" presetSubtype="0" accel="50000" decel="50000" fill="hold" nodeType="afterEffect">
                                  <p:stCondLst>
                                    <p:cond delay="300"/>
                                  </p:stCondLst>
                                  <p:childTnLst>
                                    <p:animMotion origin="layout" path="M 0.000000 0.000000 L -0.048983 0.325631" pathEditMode="relative">
                                      <p:cBhvr>
                                        <p:cTn id="247" dur="1000" fill="hold"/>
                                        <p:tgtEl>
                                          <p:spTgt spid="222"/>
                                        </p:tgtEl>
                                        <p:attrNameLst>
                                          <p:attrName>ppt_x</p:attrName>
                                          <p:attrName>ppt_y</p:attrName>
                                        </p:attrNameLst>
                                      </p:cBhvr>
                                    </p:animMotion>
                                  </p:childTnLst>
                                </p:cTn>
                              </p:par>
                            </p:childTnLst>
                          </p:cTn>
                        </p:par>
                        <p:par>
                          <p:cTn id="248" fill="hold">
                            <p:stCondLst>
                              <p:cond delay="0"/>
                            </p:stCondLst>
                            <p:childTnLst>
                              <p:par>
                                <p:cTn id="249" presetID="-1" presetClass="path" presetSubtype="0" accel="50000" decel="50000" fill="hold" nodeType="withEffect">
                                  <p:stCondLst>
                                    <p:cond delay="0"/>
                                  </p:stCondLst>
                                  <p:childTnLst>
                                    <p:animMotion origin="layout" path="M 0.000000 0.000000 L -0.024185 0.449835" pathEditMode="relative">
                                      <p:cBhvr>
                                        <p:cTn id="250" dur="1000" fill="hold"/>
                                        <p:tgtEl>
                                          <p:spTgt spid="223"/>
                                        </p:tgtEl>
                                        <p:attrNameLst>
                                          <p:attrName>ppt_x</p:attrName>
                                          <p:attrName>ppt_y</p:attrName>
                                        </p:attrNameLst>
                                      </p:cBhvr>
                                    </p:animMotion>
                                  </p:childTnLst>
                                </p:cTn>
                              </p:par>
                            </p:childTnLst>
                          </p:cTn>
                        </p:par>
                        <p:par>
                          <p:cTn id="251" fill="hold">
                            <p:stCondLst>
                              <p:cond delay="0"/>
                            </p:stCondLst>
                            <p:childTnLst>
                              <p:par>
                                <p:cTn id="252" presetID="-1" presetClass="path" presetSubtype="0" accel="50000" decel="50000" fill="hold" nodeType="withEffect">
                                  <p:stCondLst>
                                    <p:cond delay="0"/>
                                  </p:stCondLst>
                                  <p:childTnLst>
                                    <p:animMotion origin="layout" path="M 0.000000 0.000000 L -0.189144 0.331317" pathEditMode="relative">
                                      <p:cBhvr>
                                        <p:cTn id="253" dur="1000" fill="hold"/>
                                        <p:tgtEl>
                                          <p:spTgt spid="224"/>
                                        </p:tgtEl>
                                        <p:attrNameLst>
                                          <p:attrName>ppt_x</p:attrName>
                                          <p:attrName>ppt_y</p:attrName>
                                        </p:attrNameLst>
                                      </p:cBhvr>
                                    </p:animMotion>
                                  </p:childTnLst>
                                </p:cTn>
                              </p:par>
                            </p:childTnLst>
                          </p:cTn>
                        </p:par>
                        <p:par>
                          <p:cTn id="254" fill="hold">
                            <p:stCondLst>
                              <p:cond delay="0"/>
                            </p:stCondLst>
                            <p:childTnLst>
                              <p:par>
                                <p:cTn id="255" presetID="-1" presetClass="path" presetSubtype="0" accel="50000" decel="50000" fill="hold" nodeType="withEffect">
                                  <p:stCondLst>
                                    <p:cond delay="0"/>
                                  </p:stCondLst>
                                  <p:childTnLst>
                                    <p:animMotion origin="layout" path="M 0.000000 0.000000 L -0.224271 0.463127" pathEditMode="relative">
                                      <p:cBhvr>
                                        <p:cTn id="256" dur="1000" fill="hold"/>
                                        <p:tgtEl>
                                          <p:spTgt spid="225"/>
                                        </p:tgtEl>
                                        <p:attrNameLst>
                                          <p:attrName>ppt_x</p:attrName>
                                          <p:attrName>ppt_y</p:attrName>
                                        </p:attrNameLst>
                                      </p:cBhvr>
                                    </p:animMotion>
                                  </p:childTnLst>
                                </p:cTn>
                              </p:par>
                            </p:childTnLst>
                          </p:cTn>
                        </p:par>
                        <p:par>
                          <p:cTn id="257" fill="hold">
                            <p:stCondLst>
                              <p:cond delay="0"/>
                            </p:stCondLst>
                            <p:childTnLst>
                              <p:par>
                                <p:cTn id="258" presetID="-1" presetClass="path" presetSubtype="0" accel="50000" decel="50000" fill="hold" nodeType="withEffect">
                                  <p:stCondLst>
                                    <p:cond delay="0"/>
                                  </p:stCondLst>
                                  <p:childTnLst>
                                    <p:animMotion origin="layout" path="M 0.000000 0.000000 L -0.368026 0.318731" pathEditMode="relative">
                                      <p:cBhvr>
                                        <p:cTn id="259" dur="1000" fill="hold"/>
                                        <p:tgtEl>
                                          <p:spTgt spid="226"/>
                                        </p:tgtEl>
                                        <p:attrNameLst>
                                          <p:attrName>ppt_x</p:attrName>
                                          <p:attrName>ppt_y</p:attrName>
                                        </p:attrNameLst>
                                      </p:cBhvr>
                                    </p:animMotion>
                                  </p:childTnLst>
                                </p:cTn>
                              </p:par>
                            </p:childTnLst>
                          </p:cTn>
                        </p:par>
                        <p:par>
                          <p:cTn id="260" fill="hold">
                            <p:stCondLst>
                              <p:cond delay="0"/>
                            </p:stCondLst>
                            <p:childTnLst>
                              <p:par>
                                <p:cTn id="261" presetID="-1" presetClass="path" presetSubtype="0" accel="50000" decel="50000" fill="hold" nodeType="withEffect">
                                  <p:stCondLst>
                                    <p:cond delay="0"/>
                                  </p:stCondLst>
                                  <p:childTnLst>
                                    <p:animMotion origin="layout" path="M 0.000000 0.000000 L -0.409109 0.450340" pathEditMode="relative">
                                      <p:cBhvr>
                                        <p:cTn id="262" dur="1000" fill="hold"/>
                                        <p:tgtEl>
                                          <p:spTgt spid="227"/>
                                        </p:tgtEl>
                                        <p:attrNameLst>
                                          <p:attrName>ppt_x</p:attrName>
                                          <p:attrName>ppt_y</p:attrName>
                                        </p:attrNameLst>
                                      </p:cBhvr>
                                    </p:animMotion>
                                  </p:childTnLst>
                                </p:cTn>
                              </p:par>
                            </p:childTnLst>
                          </p:cTn>
                        </p:par>
                        <p:par>
                          <p:cTn id="263" fill="hold">
                            <p:stCondLst>
                              <p:cond delay="0"/>
                            </p:stCondLst>
                            <p:childTnLst>
                              <p:par>
                                <p:cTn id="264" presetID="-1" presetClass="path" presetSubtype="0" accel="50000" decel="50000" fill="hold" nodeType="withEffect">
                                  <p:stCondLst>
                                    <p:cond delay="0"/>
                                  </p:stCondLst>
                                  <p:childTnLst>
                                    <p:animMotion origin="layout" path="M 0.000000 0.000000 L -0.570836 0.311319" pathEditMode="relative">
                                      <p:cBhvr>
                                        <p:cTn id="265" dur="1000" fill="hold"/>
                                        <p:tgtEl>
                                          <p:spTgt spid="228"/>
                                        </p:tgtEl>
                                        <p:attrNameLst>
                                          <p:attrName>ppt_x</p:attrName>
                                          <p:attrName>ppt_y</p:attrName>
                                        </p:attrNameLst>
                                      </p:cBhvr>
                                    </p:animMotion>
                                  </p:childTnLst>
                                </p:cTn>
                              </p:par>
                            </p:childTnLst>
                          </p:cTn>
                        </p:par>
                        <p:par>
                          <p:cTn id="266" fill="hold">
                            <p:stCondLst>
                              <p:cond delay="0"/>
                            </p:stCondLst>
                            <p:childTnLst>
                              <p:par>
                                <p:cTn id="267" presetID="-1" presetClass="path" presetSubtype="0" accel="50000" decel="50000" fill="hold" nodeType="withEffect">
                                  <p:stCondLst>
                                    <p:cond delay="0"/>
                                  </p:stCondLst>
                                  <p:childTnLst>
                                    <p:animMotion origin="layout" path="M 0.000000 0.000000 L -0.558692 0.433579" pathEditMode="relative">
                                      <p:cBhvr>
                                        <p:cTn id="268" dur="1000" fill="hold"/>
                                        <p:tgtEl>
                                          <p:spTgt spid="229"/>
                                        </p:tgtEl>
                                        <p:attrNameLst>
                                          <p:attrName>ppt_x</p:attrName>
                                          <p:attrName>ppt_y</p:attrName>
                                        </p:attrNameLst>
                                      </p:cBhvr>
                                    </p:animMotion>
                                  </p:childTnLst>
                                </p:cTn>
                              </p:par>
                            </p:childTnLst>
                          </p:cTn>
                        </p:par>
                        <p:par>
                          <p:cTn id="269" fill="hold">
                            <p:stCondLst>
                              <p:cond delay="0"/>
                            </p:stCondLst>
                            <p:childTnLst>
                              <p:par>
                                <p:cTn id="270" presetID="-1" presetClass="path" presetSubtype="0" accel="50000" decel="50000" fill="hold" nodeType="withEffect">
                                  <p:stCondLst>
                                    <p:cond delay="0"/>
                                  </p:stCondLst>
                                  <p:childTnLst>
                                    <p:animMotion origin="layout" path="M 0.000000 0.000000 L -0.722728 0.449748" pathEditMode="relative">
                                      <p:cBhvr>
                                        <p:cTn id="271" dur="1000" fill="hold"/>
                                        <p:tgtEl>
                                          <p:spTgt spid="230"/>
                                        </p:tgtEl>
                                        <p:attrNameLst>
                                          <p:attrName>ppt_x</p:attrName>
                                          <p:attrName>ppt_y</p:attrName>
                                        </p:attrNameLst>
                                      </p:cBhvr>
                                    </p:animMotion>
                                  </p:childTnLst>
                                </p:cTn>
                              </p:par>
                            </p:childTnLst>
                          </p:cTn>
                        </p:par>
                        <p:par>
                          <p:cTn id="272" fill="hold">
                            <p:stCondLst>
                              <p:cond delay="0"/>
                            </p:stCondLst>
                            <p:childTnLst>
                              <p:par>
                                <p:cTn id="273" presetID="-1" presetClass="path" presetSubtype="0" accel="50000" decel="50000" fill="hold" nodeType="withEffect">
                                  <p:stCondLst>
                                    <p:cond delay="0"/>
                                  </p:stCondLst>
                                  <p:childTnLst>
                                    <p:animMotion origin="layout" path="M 0.000000 0.000000 L -0.683528 0.315098" pathEditMode="relative">
                                      <p:cBhvr>
                                        <p:cTn id="274" dur="1000" fill="hold"/>
                                        <p:tgtEl>
                                          <p:spTgt spid="231"/>
                                        </p:tgtEl>
                                        <p:attrNameLst>
                                          <p:attrName>ppt_x</p:attrName>
                                          <p:attrName>ppt_y</p:attrName>
                                        </p:attrNameLst>
                                      </p:cBhvr>
                                    </p:animMotion>
                                  </p:childTnLst>
                                </p:cTn>
                              </p:par>
                            </p:childTnLst>
                          </p:cTn>
                        </p:par>
                        <p:par>
                          <p:cTn id="275" fill="hold">
                            <p:stCondLst>
                              <p:cond delay="1000"/>
                            </p:stCondLst>
                            <p:childTnLst>
                              <p:par>
                                <p:cTn id="276" presetID="1" presetClass="exit" presetSubtype="0" fill="hold" grpId="91" nodeType="afterEffect">
                                  <p:stCondLst>
                                    <p:cond delay="200"/>
                                  </p:stCondLst>
                                  <p:iterate>
                                    <p:tmAbs val="0"/>
                                  </p:iterate>
                                  <p:childTnLst>
                                    <p:set>
                                      <p:cBhvr>
                                        <p:cTn id="277" fill="hold">
                                          <p:stCondLst>
                                            <p:cond delay="0"/>
                                          </p:stCondLst>
                                        </p:cTn>
                                        <p:tgtEl>
                                          <p:spTgt spid="231"/>
                                        </p:tgtEl>
                                        <p:attrNameLst>
                                          <p:attrName>style.visibility</p:attrName>
                                        </p:attrNameLst>
                                      </p:cBhvr>
                                      <p:to>
                                        <p:strVal val="hidden"/>
                                      </p:to>
                                    </p:set>
                                  </p:childTnLst>
                                </p:cTn>
                              </p:par>
                            </p:childTnLst>
                          </p:cTn>
                        </p:par>
                        <p:par>
                          <p:cTn id="278" fill="hold">
                            <p:stCondLst>
                              <p:cond delay="1200"/>
                            </p:stCondLst>
                            <p:childTnLst>
                              <p:par>
                                <p:cTn id="279" presetID="1" presetClass="exit" presetSubtype="0" fill="hold" grpId="92" nodeType="afterEffect">
                                  <p:stCondLst>
                                    <p:cond delay="0"/>
                                  </p:stCondLst>
                                  <p:iterate>
                                    <p:tmAbs val="0"/>
                                  </p:iterate>
                                  <p:childTnLst>
                                    <p:set>
                                      <p:cBhvr>
                                        <p:cTn id="280" fill="hold">
                                          <p:stCondLst>
                                            <p:cond delay="0"/>
                                          </p:stCondLst>
                                        </p:cTn>
                                        <p:tgtEl>
                                          <p:spTgt spid="224"/>
                                        </p:tgtEl>
                                        <p:attrNameLst>
                                          <p:attrName>style.visibility</p:attrName>
                                        </p:attrNameLst>
                                      </p:cBhvr>
                                      <p:to>
                                        <p:strVal val="hidden"/>
                                      </p:to>
                                    </p:set>
                                  </p:childTnLst>
                                </p:cTn>
                              </p:par>
                            </p:childTnLst>
                          </p:cTn>
                        </p:par>
                        <p:par>
                          <p:cTn id="281" fill="hold">
                            <p:stCondLst>
                              <p:cond delay="1200"/>
                            </p:stCondLst>
                            <p:childTnLst>
                              <p:par>
                                <p:cTn id="282" presetID="1" presetClass="exit" presetSubtype="0" fill="hold" grpId="93" nodeType="afterEffect">
                                  <p:stCondLst>
                                    <p:cond delay="0"/>
                                  </p:stCondLst>
                                  <p:iterate>
                                    <p:tmAbs val="0"/>
                                  </p:iterate>
                                  <p:childTnLst>
                                    <p:set>
                                      <p:cBhvr>
                                        <p:cTn id="283" fill="hold">
                                          <p:stCondLst>
                                            <p:cond delay="0"/>
                                          </p:stCondLst>
                                        </p:cTn>
                                        <p:tgtEl>
                                          <p:spTgt spid="227"/>
                                        </p:tgtEl>
                                        <p:attrNameLst>
                                          <p:attrName>style.visibility</p:attrName>
                                        </p:attrNameLst>
                                      </p:cBhvr>
                                      <p:to>
                                        <p:strVal val="hidden"/>
                                      </p:to>
                                    </p:set>
                                  </p:childTnLst>
                                </p:cTn>
                              </p:par>
                            </p:childTnLst>
                          </p:cTn>
                        </p:par>
                        <p:par>
                          <p:cTn id="284" fill="hold">
                            <p:stCondLst>
                              <p:cond delay="1200"/>
                            </p:stCondLst>
                            <p:childTnLst>
                              <p:par>
                                <p:cTn id="285" presetID="1" presetClass="exit" presetSubtype="0" fill="hold" grpId="94" nodeType="afterEffect">
                                  <p:stCondLst>
                                    <p:cond delay="0"/>
                                  </p:stCondLst>
                                  <p:iterate>
                                    <p:tmAbs val="0"/>
                                  </p:iterate>
                                  <p:childTnLst>
                                    <p:set>
                                      <p:cBhvr>
                                        <p:cTn id="286" fill="hold">
                                          <p:stCondLst>
                                            <p:cond delay="0"/>
                                          </p:stCondLst>
                                        </p:cTn>
                                        <p:tgtEl>
                                          <p:spTgt spid="225"/>
                                        </p:tgtEl>
                                        <p:attrNameLst>
                                          <p:attrName>style.visibility</p:attrName>
                                        </p:attrNameLst>
                                      </p:cBhvr>
                                      <p:to>
                                        <p:strVal val="hidden"/>
                                      </p:to>
                                    </p:set>
                                  </p:childTnLst>
                                </p:cTn>
                              </p:par>
                            </p:childTnLst>
                          </p:cTn>
                        </p:par>
                        <p:par>
                          <p:cTn id="287" fill="hold">
                            <p:stCondLst>
                              <p:cond delay="1200"/>
                            </p:stCondLst>
                            <p:childTnLst>
                              <p:par>
                                <p:cTn id="288" presetID="1" presetClass="exit" presetSubtype="0" fill="hold" grpId="95" nodeType="afterEffect">
                                  <p:stCondLst>
                                    <p:cond delay="0"/>
                                  </p:stCondLst>
                                  <p:iterate>
                                    <p:tmAbs val="0"/>
                                  </p:iterate>
                                  <p:childTnLst>
                                    <p:set>
                                      <p:cBhvr>
                                        <p:cTn id="289" fill="hold">
                                          <p:stCondLst>
                                            <p:cond delay="0"/>
                                          </p:stCondLst>
                                        </p:cTn>
                                        <p:tgtEl>
                                          <p:spTgt spid="222"/>
                                        </p:tgtEl>
                                        <p:attrNameLst>
                                          <p:attrName>style.visibility</p:attrName>
                                        </p:attrNameLst>
                                      </p:cBhvr>
                                      <p:to>
                                        <p:strVal val="hidden"/>
                                      </p:to>
                                    </p:set>
                                  </p:childTnLst>
                                </p:cTn>
                              </p:par>
                            </p:childTnLst>
                          </p:cTn>
                        </p:par>
                        <p:par>
                          <p:cTn id="290" fill="hold">
                            <p:stCondLst>
                              <p:cond delay="1200"/>
                            </p:stCondLst>
                            <p:childTnLst>
                              <p:par>
                                <p:cTn id="291" presetID="1" presetClass="exit" presetSubtype="0" fill="hold" grpId="96" nodeType="afterEffect">
                                  <p:stCondLst>
                                    <p:cond delay="0"/>
                                  </p:stCondLst>
                                  <p:iterate>
                                    <p:tmAbs val="0"/>
                                  </p:iterate>
                                  <p:childTnLst>
                                    <p:set>
                                      <p:cBhvr>
                                        <p:cTn id="292" fill="hold">
                                          <p:stCondLst>
                                            <p:cond delay="0"/>
                                          </p:stCondLst>
                                        </p:cTn>
                                        <p:tgtEl>
                                          <p:spTgt spid="226"/>
                                        </p:tgtEl>
                                        <p:attrNameLst>
                                          <p:attrName>style.visibility</p:attrName>
                                        </p:attrNameLst>
                                      </p:cBhvr>
                                      <p:to>
                                        <p:strVal val="hidden"/>
                                      </p:to>
                                    </p:set>
                                  </p:childTnLst>
                                </p:cTn>
                              </p:par>
                            </p:childTnLst>
                          </p:cTn>
                        </p:par>
                        <p:par>
                          <p:cTn id="293" fill="hold">
                            <p:stCondLst>
                              <p:cond delay="1200"/>
                            </p:stCondLst>
                            <p:childTnLst>
                              <p:par>
                                <p:cTn id="294" presetID="1" presetClass="exit" presetSubtype="0" fill="hold" grpId="97" nodeType="afterEffect">
                                  <p:stCondLst>
                                    <p:cond delay="0"/>
                                  </p:stCondLst>
                                  <p:iterate>
                                    <p:tmAbs val="0"/>
                                  </p:iterate>
                                  <p:childTnLst>
                                    <p:set>
                                      <p:cBhvr>
                                        <p:cTn id="295" fill="hold">
                                          <p:stCondLst>
                                            <p:cond delay="0"/>
                                          </p:stCondLst>
                                        </p:cTn>
                                        <p:tgtEl>
                                          <p:spTgt spid="229"/>
                                        </p:tgtEl>
                                        <p:attrNameLst>
                                          <p:attrName>style.visibility</p:attrName>
                                        </p:attrNameLst>
                                      </p:cBhvr>
                                      <p:to>
                                        <p:strVal val="hidden"/>
                                      </p:to>
                                    </p:set>
                                  </p:childTnLst>
                                </p:cTn>
                              </p:par>
                            </p:childTnLst>
                          </p:cTn>
                        </p:par>
                        <p:par>
                          <p:cTn id="296" fill="hold">
                            <p:stCondLst>
                              <p:cond delay="1200"/>
                            </p:stCondLst>
                            <p:childTnLst>
                              <p:par>
                                <p:cTn id="297" presetID="1" presetClass="exit" presetSubtype="0" fill="hold" grpId="98" nodeType="afterEffect">
                                  <p:stCondLst>
                                    <p:cond delay="0"/>
                                  </p:stCondLst>
                                  <p:iterate>
                                    <p:tmAbs val="0"/>
                                  </p:iterate>
                                  <p:childTnLst>
                                    <p:set>
                                      <p:cBhvr>
                                        <p:cTn id="298" fill="hold">
                                          <p:stCondLst>
                                            <p:cond delay="0"/>
                                          </p:stCondLst>
                                        </p:cTn>
                                        <p:tgtEl>
                                          <p:spTgt spid="228"/>
                                        </p:tgtEl>
                                        <p:attrNameLst>
                                          <p:attrName>style.visibility</p:attrName>
                                        </p:attrNameLst>
                                      </p:cBhvr>
                                      <p:to>
                                        <p:strVal val="hidden"/>
                                      </p:to>
                                    </p:set>
                                  </p:childTnLst>
                                </p:cTn>
                              </p:par>
                            </p:childTnLst>
                          </p:cTn>
                        </p:par>
                        <p:par>
                          <p:cTn id="299" fill="hold">
                            <p:stCondLst>
                              <p:cond delay="1200"/>
                            </p:stCondLst>
                            <p:childTnLst>
                              <p:par>
                                <p:cTn id="300" presetID="1" presetClass="exit" presetSubtype="0" fill="hold" grpId="99" nodeType="afterEffect">
                                  <p:stCondLst>
                                    <p:cond delay="0"/>
                                  </p:stCondLst>
                                  <p:iterate>
                                    <p:tmAbs val="0"/>
                                  </p:iterate>
                                  <p:childTnLst>
                                    <p:set>
                                      <p:cBhvr>
                                        <p:cTn id="301" fill="hold">
                                          <p:stCondLst>
                                            <p:cond delay="0"/>
                                          </p:stCondLst>
                                        </p:cTn>
                                        <p:tgtEl>
                                          <p:spTgt spid="223"/>
                                        </p:tgtEl>
                                        <p:attrNameLst>
                                          <p:attrName>style.visibility</p:attrName>
                                        </p:attrNameLst>
                                      </p:cBhvr>
                                      <p:to>
                                        <p:strVal val="hidden"/>
                                      </p:to>
                                    </p:set>
                                  </p:childTnLst>
                                </p:cTn>
                              </p:par>
                            </p:childTnLst>
                          </p:cTn>
                        </p:par>
                        <p:par>
                          <p:cTn id="302" fill="hold">
                            <p:stCondLst>
                              <p:cond delay="1200"/>
                            </p:stCondLst>
                            <p:childTnLst>
                              <p:par>
                                <p:cTn id="303" presetID="1" presetClass="exit" presetSubtype="0" fill="hold" grpId="100" nodeType="afterEffect">
                                  <p:stCondLst>
                                    <p:cond delay="0"/>
                                  </p:stCondLst>
                                  <p:iterate>
                                    <p:tmAbs val="0"/>
                                  </p:iterate>
                                  <p:childTnLst>
                                    <p:set>
                                      <p:cBhvr>
                                        <p:cTn id="304" fill="hold">
                                          <p:stCondLst>
                                            <p:cond delay="0"/>
                                          </p:stCondLst>
                                        </p:cTn>
                                        <p:tgtEl>
                                          <p:spTgt spid="230"/>
                                        </p:tgtEl>
                                        <p:attrNameLst>
                                          <p:attrName>style.visibility</p:attrName>
                                        </p:attrNameLst>
                                      </p:cBhvr>
                                      <p:to>
                                        <p:strVal val="hidden"/>
                                      </p:to>
                                    </p:set>
                                  </p:childTnLst>
                                </p:cTn>
                              </p:par>
                            </p:childTnLst>
                          </p:cTn>
                        </p:par>
                        <p:par>
                          <p:cTn id="305" fill="hold">
                            <p:stCondLst>
                              <p:cond delay="1200"/>
                            </p:stCondLst>
                            <p:childTnLst>
                              <p:par>
                                <p:cTn id="306" presetID="1" presetClass="entr" presetSubtype="0" fill="hold" grpId="101" nodeType="afterEffect">
                                  <p:stCondLst>
                                    <p:cond delay="500"/>
                                  </p:stCondLst>
                                  <p:iterate>
                                    <p:tmAbs val="0"/>
                                  </p:iterate>
                                  <p:childTnLst>
                                    <p:set>
                                      <p:cBhvr>
                                        <p:cTn id="307" fill="hold"/>
                                        <p:tgtEl>
                                          <p:spTgt spid="232"/>
                                        </p:tgtEl>
                                        <p:attrNameLst>
                                          <p:attrName>style.visibility</p:attrName>
                                        </p:attrNameLst>
                                      </p:cBhvr>
                                      <p:to>
                                        <p:strVal val="visible"/>
                                      </p:to>
                                    </p:set>
                                  </p:childTnLst>
                                </p:cTn>
                              </p:par>
                            </p:childTnLst>
                          </p:cTn>
                        </p:par>
                        <p:par>
                          <p:cTn id="308" fill="hold">
                            <p:stCondLst>
                              <p:cond delay="1700"/>
                            </p:stCondLst>
                            <p:childTnLst>
                              <p:par>
                                <p:cTn id="309" presetID="1" presetClass="entr" presetSubtype="0" fill="hold" grpId="102" nodeType="afterEffect">
                                  <p:stCondLst>
                                    <p:cond delay="0"/>
                                  </p:stCondLst>
                                  <p:iterate>
                                    <p:tmAbs val="0"/>
                                  </p:iterate>
                                  <p:childTnLst>
                                    <p:set>
                                      <p:cBhvr>
                                        <p:cTn id="310" fill="hold"/>
                                        <p:tgtEl>
                                          <p:spTgt spid="233"/>
                                        </p:tgtEl>
                                        <p:attrNameLst>
                                          <p:attrName>style.visibility</p:attrName>
                                        </p:attrNameLst>
                                      </p:cBhvr>
                                      <p:to>
                                        <p:strVal val="visible"/>
                                      </p:to>
                                    </p:set>
                                  </p:childTnLst>
                                </p:cTn>
                              </p:par>
                            </p:childTnLst>
                          </p:cTn>
                        </p:par>
                        <p:par>
                          <p:cTn id="311" fill="hold">
                            <p:stCondLst>
                              <p:cond delay="1700"/>
                            </p:stCondLst>
                            <p:childTnLst>
                              <p:par>
                                <p:cTn id="312" presetID="1" presetClass="entr" presetSubtype="0" fill="hold" grpId="103" nodeType="afterEffect">
                                  <p:stCondLst>
                                    <p:cond delay="0"/>
                                  </p:stCondLst>
                                  <p:iterate>
                                    <p:tmAbs val="0"/>
                                  </p:iterate>
                                  <p:childTnLst>
                                    <p:set>
                                      <p:cBhvr>
                                        <p:cTn id="313" fill="hold"/>
                                        <p:tgtEl>
                                          <p:spTgt spid="234"/>
                                        </p:tgtEl>
                                        <p:attrNameLst>
                                          <p:attrName>style.visibility</p:attrName>
                                        </p:attrNameLst>
                                      </p:cBhvr>
                                      <p:to>
                                        <p:strVal val="visible"/>
                                      </p:to>
                                    </p:set>
                                  </p:childTnLst>
                                </p:cTn>
                              </p:par>
                            </p:childTnLst>
                          </p:cTn>
                        </p:par>
                        <p:par>
                          <p:cTn id="314" fill="hold">
                            <p:stCondLst>
                              <p:cond delay="1700"/>
                            </p:stCondLst>
                            <p:childTnLst>
                              <p:par>
                                <p:cTn id="315" presetID="1" presetClass="entr" presetSubtype="0" fill="hold" grpId="104" nodeType="afterEffect">
                                  <p:stCondLst>
                                    <p:cond delay="0"/>
                                  </p:stCondLst>
                                  <p:iterate>
                                    <p:tmAbs val="0"/>
                                  </p:iterate>
                                  <p:childTnLst>
                                    <p:set>
                                      <p:cBhvr>
                                        <p:cTn id="316" fill="hold"/>
                                        <p:tgtEl>
                                          <p:spTgt spid="235"/>
                                        </p:tgtEl>
                                        <p:attrNameLst>
                                          <p:attrName>style.visibility</p:attrName>
                                        </p:attrNameLst>
                                      </p:cBhvr>
                                      <p:to>
                                        <p:strVal val="visible"/>
                                      </p:to>
                                    </p:set>
                                  </p:childTnLst>
                                </p:cTn>
                              </p:par>
                            </p:childTnLst>
                          </p:cTn>
                        </p:par>
                        <p:par>
                          <p:cTn id="317" fill="hold">
                            <p:stCondLst>
                              <p:cond delay="1700"/>
                            </p:stCondLst>
                            <p:childTnLst>
                              <p:par>
                                <p:cTn id="318" presetID="1" presetClass="entr" presetSubtype="0" fill="hold" grpId="105" nodeType="afterEffect">
                                  <p:stCondLst>
                                    <p:cond delay="0"/>
                                  </p:stCondLst>
                                  <p:iterate>
                                    <p:tmAbs val="0"/>
                                  </p:iterate>
                                  <p:childTnLst>
                                    <p:set>
                                      <p:cBhvr>
                                        <p:cTn id="319" fill="hold"/>
                                        <p:tgtEl>
                                          <p:spTgt spid="236"/>
                                        </p:tgtEl>
                                        <p:attrNameLst>
                                          <p:attrName>style.visibility</p:attrName>
                                        </p:attrNameLst>
                                      </p:cBhvr>
                                      <p:to>
                                        <p:strVal val="visible"/>
                                      </p:to>
                                    </p:set>
                                  </p:childTnLst>
                                </p:cTn>
                              </p:par>
                            </p:childTnLst>
                          </p:cTn>
                        </p:par>
                        <p:par>
                          <p:cTn id="320" fill="hold">
                            <p:stCondLst>
                              <p:cond delay="1700"/>
                            </p:stCondLst>
                            <p:childTnLst>
                              <p:par>
                                <p:cTn id="321" presetID="1" presetClass="entr" presetSubtype="0" fill="hold" grpId="106" nodeType="afterEffect">
                                  <p:stCondLst>
                                    <p:cond delay="0"/>
                                  </p:stCondLst>
                                  <p:iterate>
                                    <p:tmAbs val="0"/>
                                  </p:iterate>
                                  <p:childTnLst>
                                    <p:set>
                                      <p:cBhvr>
                                        <p:cTn id="322" fill="hold"/>
                                        <p:tgtEl>
                                          <p:spTgt spid="237"/>
                                        </p:tgtEl>
                                        <p:attrNameLst>
                                          <p:attrName>style.visibility</p:attrName>
                                        </p:attrNameLst>
                                      </p:cBhvr>
                                      <p:to>
                                        <p:strVal val="visible"/>
                                      </p:to>
                                    </p:set>
                                  </p:childTnLst>
                                </p:cTn>
                              </p:par>
                            </p:childTnLst>
                          </p:cTn>
                        </p:par>
                        <p:par>
                          <p:cTn id="323" fill="hold">
                            <p:stCondLst>
                              <p:cond delay="1700"/>
                            </p:stCondLst>
                            <p:childTnLst>
                              <p:par>
                                <p:cTn id="324" presetID="1" presetClass="entr" presetSubtype="0" fill="hold" grpId="107" nodeType="afterEffect">
                                  <p:stCondLst>
                                    <p:cond delay="0"/>
                                  </p:stCondLst>
                                  <p:iterate>
                                    <p:tmAbs val="0"/>
                                  </p:iterate>
                                  <p:childTnLst>
                                    <p:set>
                                      <p:cBhvr>
                                        <p:cTn id="325" fill="hold"/>
                                        <p:tgtEl>
                                          <p:spTgt spid="238"/>
                                        </p:tgtEl>
                                        <p:attrNameLst>
                                          <p:attrName>style.visibility</p:attrName>
                                        </p:attrNameLst>
                                      </p:cBhvr>
                                      <p:to>
                                        <p:strVal val="visible"/>
                                      </p:to>
                                    </p:set>
                                  </p:childTnLst>
                                </p:cTn>
                              </p:par>
                            </p:childTnLst>
                          </p:cTn>
                        </p:par>
                        <p:par>
                          <p:cTn id="326" fill="hold">
                            <p:stCondLst>
                              <p:cond delay="1700"/>
                            </p:stCondLst>
                            <p:childTnLst>
                              <p:par>
                                <p:cTn id="327" presetID="1" presetClass="entr" presetSubtype="0" fill="hold" grpId="108" nodeType="afterEffect">
                                  <p:stCondLst>
                                    <p:cond delay="0"/>
                                  </p:stCondLst>
                                  <p:iterate>
                                    <p:tmAbs val="0"/>
                                  </p:iterate>
                                  <p:childTnLst>
                                    <p:set>
                                      <p:cBhvr>
                                        <p:cTn id="328" fill="hold"/>
                                        <p:tgtEl>
                                          <p:spTgt spid="239"/>
                                        </p:tgtEl>
                                        <p:attrNameLst>
                                          <p:attrName>style.visibility</p:attrName>
                                        </p:attrNameLst>
                                      </p:cBhvr>
                                      <p:to>
                                        <p:strVal val="visible"/>
                                      </p:to>
                                    </p:set>
                                  </p:childTnLst>
                                </p:cTn>
                              </p:par>
                            </p:childTnLst>
                          </p:cTn>
                        </p:par>
                        <p:par>
                          <p:cTn id="329" fill="hold">
                            <p:stCondLst>
                              <p:cond delay="1700"/>
                            </p:stCondLst>
                            <p:childTnLst>
                              <p:par>
                                <p:cTn id="330" presetID="1" presetClass="entr" presetSubtype="0" fill="hold" grpId="109" nodeType="afterEffect">
                                  <p:stCondLst>
                                    <p:cond delay="0"/>
                                  </p:stCondLst>
                                  <p:iterate>
                                    <p:tmAbs val="0"/>
                                  </p:iterate>
                                  <p:childTnLst>
                                    <p:set>
                                      <p:cBhvr>
                                        <p:cTn id="331" fill="hold"/>
                                        <p:tgtEl>
                                          <p:spTgt spid="240"/>
                                        </p:tgtEl>
                                        <p:attrNameLst>
                                          <p:attrName>style.visibility</p:attrName>
                                        </p:attrNameLst>
                                      </p:cBhvr>
                                      <p:to>
                                        <p:strVal val="visible"/>
                                      </p:to>
                                    </p:set>
                                  </p:childTnLst>
                                </p:cTn>
                              </p:par>
                            </p:childTnLst>
                          </p:cTn>
                        </p:par>
                        <p:par>
                          <p:cTn id="332" fill="hold">
                            <p:stCondLst>
                              <p:cond delay="1700"/>
                            </p:stCondLst>
                            <p:childTnLst>
                              <p:par>
                                <p:cTn id="333" presetID="1" presetClass="entr" presetSubtype="0" fill="hold" grpId="110" nodeType="afterEffect">
                                  <p:stCondLst>
                                    <p:cond delay="0"/>
                                  </p:stCondLst>
                                  <p:iterate>
                                    <p:tmAbs val="0"/>
                                  </p:iterate>
                                  <p:childTnLst>
                                    <p:set>
                                      <p:cBhvr>
                                        <p:cTn id="334" fill="hold"/>
                                        <p:tgtEl>
                                          <p:spTgt spid="241"/>
                                        </p:tgtEl>
                                        <p:attrNameLst>
                                          <p:attrName>style.visibility</p:attrName>
                                        </p:attrNameLst>
                                      </p:cBhvr>
                                      <p:to>
                                        <p:strVal val="visible"/>
                                      </p:to>
                                    </p:set>
                                  </p:childTnLst>
                                </p:cTn>
                              </p:par>
                            </p:childTnLst>
                          </p:cTn>
                        </p:par>
                        <p:par>
                          <p:cTn id="335" fill="hold">
                            <p:stCondLst>
                              <p:cond delay="1700"/>
                            </p:stCondLst>
                            <p:childTnLst>
                              <p:par>
                                <p:cTn id="336" presetID="1" presetClass="entr" presetSubtype="0" fill="hold" grpId="111" nodeType="afterEffect">
                                  <p:stCondLst>
                                    <p:cond delay="0"/>
                                  </p:stCondLst>
                                  <p:iterate>
                                    <p:tmAbs val="0"/>
                                  </p:iterate>
                                  <p:childTnLst>
                                    <p:set>
                                      <p:cBhvr>
                                        <p:cTn id="337" fill="hold"/>
                                        <p:tgtEl>
                                          <p:spTgt spid="243"/>
                                        </p:tgtEl>
                                        <p:attrNameLst>
                                          <p:attrName>style.visibility</p:attrName>
                                        </p:attrNameLst>
                                      </p:cBhvr>
                                      <p:to>
                                        <p:strVal val="visible"/>
                                      </p:to>
                                    </p:set>
                                  </p:childTnLst>
                                </p:cTn>
                              </p:par>
                            </p:childTnLst>
                          </p:cTn>
                        </p:par>
                        <p:par>
                          <p:cTn id="338" fill="hold">
                            <p:stCondLst>
                              <p:cond delay="0"/>
                            </p:stCondLst>
                            <p:childTnLst>
                              <p:par>
                                <p:cTn id="339" presetID="-1" presetClass="path" presetSubtype="0" accel="50000" decel="50000" fill="hold" nodeType="afterEffect">
                                  <p:stCondLst>
                                    <p:cond delay="300"/>
                                  </p:stCondLst>
                                  <p:childTnLst>
                                    <p:animMotion origin="layout" path="M 0.000000 0.000000 L -0.048983 0.325631" pathEditMode="relative">
                                      <p:cBhvr>
                                        <p:cTn id="340" dur="1000" fill="hold"/>
                                        <p:tgtEl>
                                          <p:spTgt spid="232"/>
                                        </p:tgtEl>
                                        <p:attrNameLst>
                                          <p:attrName>ppt_x</p:attrName>
                                          <p:attrName>ppt_y</p:attrName>
                                        </p:attrNameLst>
                                      </p:cBhvr>
                                    </p:animMotion>
                                  </p:childTnLst>
                                </p:cTn>
                              </p:par>
                            </p:childTnLst>
                          </p:cTn>
                        </p:par>
                        <p:par>
                          <p:cTn id="341" fill="hold">
                            <p:stCondLst>
                              <p:cond delay="0"/>
                            </p:stCondLst>
                            <p:childTnLst>
                              <p:par>
                                <p:cTn id="342" presetID="-1" presetClass="path" presetSubtype="0" accel="50000" decel="50000" fill="hold" nodeType="withEffect">
                                  <p:stCondLst>
                                    <p:cond delay="0"/>
                                  </p:stCondLst>
                                  <p:childTnLst>
                                    <p:animMotion origin="layout" path="M 0.000000 0.000000 L -0.024185 0.449835" pathEditMode="relative">
                                      <p:cBhvr>
                                        <p:cTn id="343" dur="1000" fill="hold"/>
                                        <p:tgtEl>
                                          <p:spTgt spid="233"/>
                                        </p:tgtEl>
                                        <p:attrNameLst>
                                          <p:attrName>ppt_x</p:attrName>
                                          <p:attrName>ppt_y</p:attrName>
                                        </p:attrNameLst>
                                      </p:cBhvr>
                                    </p:animMotion>
                                  </p:childTnLst>
                                </p:cTn>
                              </p:par>
                            </p:childTnLst>
                          </p:cTn>
                        </p:par>
                        <p:par>
                          <p:cTn id="344" fill="hold">
                            <p:stCondLst>
                              <p:cond delay="0"/>
                            </p:stCondLst>
                            <p:childTnLst>
                              <p:par>
                                <p:cTn id="345" presetID="-1" presetClass="path" presetSubtype="0" accel="50000" decel="50000" fill="hold" nodeType="withEffect">
                                  <p:stCondLst>
                                    <p:cond delay="0"/>
                                  </p:stCondLst>
                                  <p:childTnLst>
                                    <p:animMotion origin="layout" path="M 0.000000 0.000000 L -0.189144 0.331317" pathEditMode="relative">
                                      <p:cBhvr>
                                        <p:cTn id="346" dur="1000" fill="hold"/>
                                        <p:tgtEl>
                                          <p:spTgt spid="234"/>
                                        </p:tgtEl>
                                        <p:attrNameLst>
                                          <p:attrName>ppt_x</p:attrName>
                                          <p:attrName>ppt_y</p:attrName>
                                        </p:attrNameLst>
                                      </p:cBhvr>
                                    </p:animMotion>
                                  </p:childTnLst>
                                </p:cTn>
                              </p:par>
                            </p:childTnLst>
                          </p:cTn>
                        </p:par>
                        <p:par>
                          <p:cTn id="347" fill="hold">
                            <p:stCondLst>
                              <p:cond delay="0"/>
                            </p:stCondLst>
                            <p:childTnLst>
                              <p:par>
                                <p:cTn id="348" presetID="-1" presetClass="path" presetSubtype="0" accel="50000" decel="50000" fill="hold" nodeType="withEffect">
                                  <p:stCondLst>
                                    <p:cond delay="0"/>
                                  </p:stCondLst>
                                  <p:childTnLst>
                                    <p:animMotion origin="layout" path="M 0.000000 0.000000 L -0.224271 0.463127" pathEditMode="relative">
                                      <p:cBhvr>
                                        <p:cTn id="349" dur="1000" fill="hold"/>
                                        <p:tgtEl>
                                          <p:spTgt spid="235"/>
                                        </p:tgtEl>
                                        <p:attrNameLst>
                                          <p:attrName>ppt_x</p:attrName>
                                          <p:attrName>ppt_y</p:attrName>
                                        </p:attrNameLst>
                                      </p:cBhvr>
                                    </p:animMotion>
                                  </p:childTnLst>
                                </p:cTn>
                              </p:par>
                            </p:childTnLst>
                          </p:cTn>
                        </p:par>
                        <p:par>
                          <p:cTn id="350" fill="hold">
                            <p:stCondLst>
                              <p:cond delay="0"/>
                            </p:stCondLst>
                            <p:childTnLst>
                              <p:par>
                                <p:cTn id="351" presetID="-1" presetClass="path" presetSubtype="0" accel="50000" decel="50000" fill="hold" nodeType="withEffect">
                                  <p:stCondLst>
                                    <p:cond delay="0"/>
                                  </p:stCondLst>
                                  <p:childTnLst>
                                    <p:animMotion origin="layout" path="M 0.000000 0.000000 L -0.368026 0.318731" pathEditMode="relative">
                                      <p:cBhvr>
                                        <p:cTn id="352" dur="1000" fill="hold"/>
                                        <p:tgtEl>
                                          <p:spTgt spid="236"/>
                                        </p:tgtEl>
                                        <p:attrNameLst>
                                          <p:attrName>ppt_x</p:attrName>
                                          <p:attrName>ppt_y</p:attrName>
                                        </p:attrNameLst>
                                      </p:cBhvr>
                                    </p:animMotion>
                                  </p:childTnLst>
                                </p:cTn>
                              </p:par>
                            </p:childTnLst>
                          </p:cTn>
                        </p:par>
                        <p:par>
                          <p:cTn id="353" fill="hold">
                            <p:stCondLst>
                              <p:cond delay="0"/>
                            </p:stCondLst>
                            <p:childTnLst>
                              <p:par>
                                <p:cTn id="354" presetID="-1" presetClass="path" presetSubtype="0" accel="50000" decel="50000" fill="hold" nodeType="withEffect">
                                  <p:stCondLst>
                                    <p:cond delay="0"/>
                                  </p:stCondLst>
                                  <p:childTnLst>
                                    <p:animMotion origin="layout" path="M 0.000000 0.000000 L -0.409109 0.450340" pathEditMode="relative">
                                      <p:cBhvr>
                                        <p:cTn id="355" dur="1000" fill="hold"/>
                                        <p:tgtEl>
                                          <p:spTgt spid="237"/>
                                        </p:tgtEl>
                                        <p:attrNameLst>
                                          <p:attrName>ppt_x</p:attrName>
                                          <p:attrName>ppt_y</p:attrName>
                                        </p:attrNameLst>
                                      </p:cBhvr>
                                    </p:animMotion>
                                  </p:childTnLst>
                                </p:cTn>
                              </p:par>
                            </p:childTnLst>
                          </p:cTn>
                        </p:par>
                        <p:par>
                          <p:cTn id="356" fill="hold">
                            <p:stCondLst>
                              <p:cond delay="0"/>
                            </p:stCondLst>
                            <p:childTnLst>
                              <p:par>
                                <p:cTn id="357" presetID="-1" presetClass="path" presetSubtype="0" accel="50000" decel="50000" fill="hold" nodeType="withEffect">
                                  <p:stCondLst>
                                    <p:cond delay="0"/>
                                  </p:stCondLst>
                                  <p:childTnLst>
                                    <p:animMotion origin="layout" path="M 0.000000 0.000000 L -0.570836 0.311319" pathEditMode="relative">
                                      <p:cBhvr>
                                        <p:cTn id="358" dur="1000" fill="hold"/>
                                        <p:tgtEl>
                                          <p:spTgt spid="238"/>
                                        </p:tgtEl>
                                        <p:attrNameLst>
                                          <p:attrName>ppt_x</p:attrName>
                                          <p:attrName>ppt_y</p:attrName>
                                        </p:attrNameLst>
                                      </p:cBhvr>
                                    </p:animMotion>
                                  </p:childTnLst>
                                </p:cTn>
                              </p:par>
                            </p:childTnLst>
                          </p:cTn>
                        </p:par>
                        <p:par>
                          <p:cTn id="359" fill="hold">
                            <p:stCondLst>
                              <p:cond delay="0"/>
                            </p:stCondLst>
                            <p:childTnLst>
                              <p:par>
                                <p:cTn id="360" presetID="-1" presetClass="path" presetSubtype="0" accel="50000" decel="50000" fill="hold" nodeType="withEffect">
                                  <p:stCondLst>
                                    <p:cond delay="0"/>
                                  </p:stCondLst>
                                  <p:childTnLst>
                                    <p:animMotion origin="layout" path="M 0.000000 0.000000 L -0.558692 0.433579" pathEditMode="relative">
                                      <p:cBhvr>
                                        <p:cTn id="361" dur="1000" fill="hold"/>
                                        <p:tgtEl>
                                          <p:spTgt spid="239"/>
                                        </p:tgtEl>
                                        <p:attrNameLst>
                                          <p:attrName>ppt_x</p:attrName>
                                          <p:attrName>ppt_y</p:attrName>
                                        </p:attrNameLst>
                                      </p:cBhvr>
                                    </p:animMotion>
                                  </p:childTnLst>
                                </p:cTn>
                              </p:par>
                            </p:childTnLst>
                          </p:cTn>
                        </p:par>
                        <p:par>
                          <p:cTn id="362" fill="hold">
                            <p:stCondLst>
                              <p:cond delay="0"/>
                            </p:stCondLst>
                            <p:childTnLst>
                              <p:par>
                                <p:cTn id="363" presetID="-1" presetClass="path" presetSubtype="0" accel="50000" decel="50000" fill="hold" nodeType="withEffect">
                                  <p:stCondLst>
                                    <p:cond delay="0"/>
                                  </p:stCondLst>
                                  <p:childTnLst>
                                    <p:animMotion origin="layout" path="M 0.000000 0.000000 L -0.722728 0.449748" pathEditMode="relative">
                                      <p:cBhvr>
                                        <p:cTn id="364" dur="1000" fill="hold"/>
                                        <p:tgtEl>
                                          <p:spTgt spid="240"/>
                                        </p:tgtEl>
                                        <p:attrNameLst>
                                          <p:attrName>ppt_x</p:attrName>
                                          <p:attrName>ppt_y</p:attrName>
                                        </p:attrNameLst>
                                      </p:cBhvr>
                                    </p:animMotion>
                                  </p:childTnLst>
                                </p:cTn>
                              </p:par>
                            </p:childTnLst>
                          </p:cTn>
                        </p:par>
                        <p:par>
                          <p:cTn id="365" fill="hold">
                            <p:stCondLst>
                              <p:cond delay="0"/>
                            </p:stCondLst>
                            <p:childTnLst>
                              <p:par>
                                <p:cTn id="366" presetID="-1" presetClass="path" presetSubtype="0" accel="50000" decel="50000" fill="hold" nodeType="withEffect">
                                  <p:stCondLst>
                                    <p:cond delay="0"/>
                                  </p:stCondLst>
                                  <p:childTnLst>
                                    <p:animMotion origin="layout" path="M 0.000000 0.000000 L -0.683528 0.315098" pathEditMode="relative">
                                      <p:cBhvr>
                                        <p:cTn id="367" dur="1000" fill="hold"/>
                                        <p:tgtEl>
                                          <p:spTgt spid="241"/>
                                        </p:tgtEl>
                                        <p:attrNameLst>
                                          <p:attrName>ppt_x</p:attrName>
                                          <p:attrName>ppt_y</p:attrName>
                                        </p:attrNameLst>
                                      </p:cBhvr>
                                    </p:animMotion>
                                  </p:childTnLst>
                                </p:cTn>
                              </p:par>
                            </p:childTnLst>
                          </p:cTn>
                        </p:par>
                        <p:par>
                          <p:cTn id="368" fill="hold">
                            <p:stCondLst>
                              <p:cond delay="1000"/>
                            </p:stCondLst>
                            <p:childTnLst>
                              <p:par>
                                <p:cTn id="369" presetID="1" presetClass="exit" presetSubtype="0" fill="hold" grpId="122" nodeType="afterEffect">
                                  <p:stCondLst>
                                    <p:cond delay="200"/>
                                  </p:stCondLst>
                                  <p:iterate>
                                    <p:tmAbs val="0"/>
                                  </p:iterate>
                                  <p:childTnLst>
                                    <p:set>
                                      <p:cBhvr>
                                        <p:cTn id="370" fill="hold">
                                          <p:stCondLst>
                                            <p:cond delay="0"/>
                                          </p:stCondLst>
                                        </p:cTn>
                                        <p:tgtEl>
                                          <p:spTgt spid="241"/>
                                        </p:tgtEl>
                                        <p:attrNameLst>
                                          <p:attrName>style.visibility</p:attrName>
                                        </p:attrNameLst>
                                      </p:cBhvr>
                                      <p:to>
                                        <p:strVal val="hidden"/>
                                      </p:to>
                                    </p:set>
                                  </p:childTnLst>
                                </p:cTn>
                              </p:par>
                            </p:childTnLst>
                          </p:cTn>
                        </p:par>
                        <p:par>
                          <p:cTn id="371" fill="hold">
                            <p:stCondLst>
                              <p:cond delay="1200"/>
                            </p:stCondLst>
                            <p:childTnLst>
                              <p:par>
                                <p:cTn id="372" presetID="1" presetClass="exit" presetSubtype="0" fill="hold" grpId="123" nodeType="afterEffect">
                                  <p:stCondLst>
                                    <p:cond delay="0"/>
                                  </p:stCondLst>
                                  <p:iterate>
                                    <p:tmAbs val="0"/>
                                  </p:iterate>
                                  <p:childTnLst>
                                    <p:set>
                                      <p:cBhvr>
                                        <p:cTn id="373" fill="hold">
                                          <p:stCondLst>
                                            <p:cond delay="0"/>
                                          </p:stCondLst>
                                        </p:cTn>
                                        <p:tgtEl>
                                          <p:spTgt spid="234"/>
                                        </p:tgtEl>
                                        <p:attrNameLst>
                                          <p:attrName>style.visibility</p:attrName>
                                        </p:attrNameLst>
                                      </p:cBhvr>
                                      <p:to>
                                        <p:strVal val="hidden"/>
                                      </p:to>
                                    </p:set>
                                  </p:childTnLst>
                                </p:cTn>
                              </p:par>
                            </p:childTnLst>
                          </p:cTn>
                        </p:par>
                        <p:par>
                          <p:cTn id="374" fill="hold">
                            <p:stCondLst>
                              <p:cond delay="1200"/>
                            </p:stCondLst>
                            <p:childTnLst>
                              <p:par>
                                <p:cTn id="375" presetID="1" presetClass="exit" presetSubtype="0" fill="hold" grpId="124" nodeType="afterEffect">
                                  <p:stCondLst>
                                    <p:cond delay="0"/>
                                  </p:stCondLst>
                                  <p:iterate>
                                    <p:tmAbs val="0"/>
                                  </p:iterate>
                                  <p:childTnLst>
                                    <p:set>
                                      <p:cBhvr>
                                        <p:cTn id="376" fill="hold">
                                          <p:stCondLst>
                                            <p:cond delay="0"/>
                                          </p:stCondLst>
                                        </p:cTn>
                                        <p:tgtEl>
                                          <p:spTgt spid="237"/>
                                        </p:tgtEl>
                                        <p:attrNameLst>
                                          <p:attrName>style.visibility</p:attrName>
                                        </p:attrNameLst>
                                      </p:cBhvr>
                                      <p:to>
                                        <p:strVal val="hidden"/>
                                      </p:to>
                                    </p:set>
                                  </p:childTnLst>
                                </p:cTn>
                              </p:par>
                            </p:childTnLst>
                          </p:cTn>
                        </p:par>
                        <p:par>
                          <p:cTn id="377" fill="hold">
                            <p:stCondLst>
                              <p:cond delay="1200"/>
                            </p:stCondLst>
                            <p:childTnLst>
                              <p:par>
                                <p:cTn id="378" presetID="1" presetClass="exit" presetSubtype="0" fill="hold" grpId="125" nodeType="afterEffect">
                                  <p:stCondLst>
                                    <p:cond delay="0"/>
                                  </p:stCondLst>
                                  <p:iterate>
                                    <p:tmAbs val="0"/>
                                  </p:iterate>
                                  <p:childTnLst>
                                    <p:set>
                                      <p:cBhvr>
                                        <p:cTn id="379" fill="hold">
                                          <p:stCondLst>
                                            <p:cond delay="0"/>
                                          </p:stCondLst>
                                        </p:cTn>
                                        <p:tgtEl>
                                          <p:spTgt spid="235"/>
                                        </p:tgtEl>
                                        <p:attrNameLst>
                                          <p:attrName>style.visibility</p:attrName>
                                        </p:attrNameLst>
                                      </p:cBhvr>
                                      <p:to>
                                        <p:strVal val="hidden"/>
                                      </p:to>
                                    </p:set>
                                  </p:childTnLst>
                                </p:cTn>
                              </p:par>
                            </p:childTnLst>
                          </p:cTn>
                        </p:par>
                        <p:par>
                          <p:cTn id="380" fill="hold">
                            <p:stCondLst>
                              <p:cond delay="1200"/>
                            </p:stCondLst>
                            <p:childTnLst>
                              <p:par>
                                <p:cTn id="381" presetID="1" presetClass="exit" presetSubtype="0" fill="hold" grpId="126" nodeType="afterEffect">
                                  <p:stCondLst>
                                    <p:cond delay="0"/>
                                  </p:stCondLst>
                                  <p:iterate>
                                    <p:tmAbs val="0"/>
                                  </p:iterate>
                                  <p:childTnLst>
                                    <p:set>
                                      <p:cBhvr>
                                        <p:cTn id="382" fill="hold">
                                          <p:stCondLst>
                                            <p:cond delay="0"/>
                                          </p:stCondLst>
                                        </p:cTn>
                                        <p:tgtEl>
                                          <p:spTgt spid="232"/>
                                        </p:tgtEl>
                                        <p:attrNameLst>
                                          <p:attrName>style.visibility</p:attrName>
                                        </p:attrNameLst>
                                      </p:cBhvr>
                                      <p:to>
                                        <p:strVal val="hidden"/>
                                      </p:to>
                                    </p:set>
                                  </p:childTnLst>
                                </p:cTn>
                              </p:par>
                            </p:childTnLst>
                          </p:cTn>
                        </p:par>
                        <p:par>
                          <p:cTn id="383" fill="hold">
                            <p:stCondLst>
                              <p:cond delay="1200"/>
                            </p:stCondLst>
                            <p:childTnLst>
                              <p:par>
                                <p:cTn id="384" presetID="1" presetClass="exit" presetSubtype="0" fill="hold" grpId="127" nodeType="afterEffect">
                                  <p:stCondLst>
                                    <p:cond delay="0"/>
                                  </p:stCondLst>
                                  <p:iterate>
                                    <p:tmAbs val="0"/>
                                  </p:iterate>
                                  <p:childTnLst>
                                    <p:set>
                                      <p:cBhvr>
                                        <p:cTn id="385" fill="hold">
                                          <p:stCondLst>
                                            <p:cond delay="0"/>
                                          </p:stCondLst>
                                        </p:cTn>
                                        <p:tgtEl>
                                          <p:spTgt spid="236"/>
                                        </p:tgtEl>
                                        <p:attrNameLst>
                                          <p:attrName>style.visibility</p:attrName>
                                        </p:attrNameLst>
                                      </p:cBhvr>
                                      <p:to>
                                        <p:strVal val="hidden"/>
                                      </p:to>
                                    </p:set>
                                  </p:childTnLst>
                                </p:cTn>
                              </p:par>
                            </p:childTnLst>
                          </p:cTn>
                        </p:par>
                        <p:par>
                          <p:cTn id="386" fill="hold">
                            <p:stCondLst>
                              <p:cond delay="1200"/>
                            </p:stCondLst>
                            <p:childTnLst>
                              <p:par>
                                <p:cTn id="387" presetID="1" presetClass="exit" presetSubtype="0" fill="hold" grpId="128" nodeType="afterEffect">
                                  <p:stCondLst>
                                    <p:cond delay="0"/>
                                  </p:stCondLst>
                                  <p:iterate>
                                    <p:tmAbs val="0"/>
                                  </p:iterate>
                                  <p:childTnLst>
                                    <p:set>
                                      <p:cBhvr>
                                        <p:cTn id="388" fill="hold">
                                          <p:stCondLst>
                                            <p:cond delay="0"/>
                                          </p:stCondLst>
                                        </p:cTn>
                                        <p:tgtEl>
                                          <p:spTgt spid="239"/>
                                        </p:tgtEl>
                                        <p:attrNameLst>
                                          <p:attrName>style.visibility</p:attrName>
                                        </p:attrNameLst>
                                      </p:cBhvr>
                                      <p:to>
                                        <p:strVal val="hidden"/>
                                      </p:to>
                                    </p:set>
                                  </p:childTnLst>
                                </p:cTn>
                              </p:par>
                            </p:childTnLst>
                          </p:cTn>
                        </p:par>
                        <p:par>
                          <p:cTn id="389" fill="hold">
                            <p:stCondLst>
                              <p:cond delay="1200"/>
                            </p:stCondLst>
                            <p:childTnLst>
                              <p:par>
                                <p:cTn id="390" presetID="1" presetClass="exit" presetSubtype="0" fill="hold" grpId="129" nodeType="afterEffect">
                                  <p:stCondLst>
                                    <p:cond delay="0"/>
                                  </p:stCondLst>
                                  <p:iterate>
                                    <p:tmAbs val="0"/>
                                  </p:iterate>
                                  <p:childTnLst>
                                    <p:set>
                                      <p:cBhvr>
                                        <p:cTn id="391" fill="hold">
                                          <p:stCondLst>
                                            <p:cond delay="0"/>
                                          </p:stCondLst>
                                        </p:cTn>
                                        <p:tgtEl>
                                          <p:spTgt spid="238"/>
                                        </p:tgtEl>
                                        <p:attrNameLst>
                                          <p:attrName>style.visibility</p:attrName>
                                        </p:attrNameLst>
                                      </p:cBhvr>
                                      <p:to>
                                        <p:strVal val="hidden"/>
                                      </p:to>
                                    </p:set>
                                  </p:childTnLst>
                                </p:cTn>
                              </p:par>
                            </p:childTnLst>
                          </p:cTn>
                        </p:par>
                        <p:par>
                          <p:cTn id="392" fill="hold">
                            <p:stCondLst>
                              <p:cond delay="1200"/>
                            </p:stCondLst>
                            <p:childTnLst>
                              <p:par>
                                <p:cTn id="393" presetID="1" presetClass="exit" presetSubtype="0" fill="hold" grpId="130" nodeType="afterEffect">
                                  <p:stCondLst>
                                    <p:cond delay="0"/>
                                  </p:stCondLst>
                                  <p:iterate>
                                    <p:tmAbs val="0"/>
                                  </p:iterate>
                                  <p:childTnLst>
                                    <p:set>
                                      <p:cBhvr>
                                        <p:cTn id="394" fill="hold">
                                          <p:stCondLst>
                                            <p:cond delay="0"/>
                                          </p:stCondLst>
                                        </p:cTn>
                                        <p:tgtEl>
                                          <p:spTgt spid="233"/>
                                        </p:tgtEl>
                                        <p:attrNameLst>
                                          <p:attrName>style.visibility</p:attrName>
                                        </p:attrNameLst>
                                      </p:cBhvr>
                                      <p:to>
                                        <p:strVal val="hidden"/>
                                      </p:to>
                                    </p:set>
                                  </p:childTnLst>
                                </p:cTn>
                              </p:par>
                            </p:childTnLst>
                          </p:cTn>
                        </p:par>
                        <p:par>
                          <p:cTn id="395" fill="hold">
                            <p:stCondLst>
                              <p:cond delay="1200"/>
                            </p:stCondLst>
                            <p:childTnLst>
                              <p:par>
                                <p:cTn id="396" presetID="1" presetClass="exit" presetSubtype="0" fill="hold" grpId="131" nodeType="afterEffect">
                                  <p:stCondLst>
                                    <p:cond delay="0"/>
                                  </p:stCondLst>
                                  <p:iterate>
                                    <p:tmAbs val="0"/>
                                  </p:iterate>
                                  <p:childTnLst>
                                    <p:set>
                                      <p:cBhvr>
                                        <p:cTn id="397" fill="hold">
                                          <p:stCondLst>
                                            <p:cond delay="0"/>
                                          </p:stCondLst>
                                        </p:cTn>
                                        <p:tgtEl>
                                          <p:spTgt spid="240"/>
                                        </p:tgtEl>
                                        <p:attrNameLst>
                                          <p:attrName>style.visibility</p:attrName>
                                        </p:attrNameLst>
                                      </p:cBhvr>
                                      <p:to>
                                        <p:strVal val="hidden"/>
                                      </p:to>
                                    </p:set>
                                  </p:childTnLst>
                                </p:cTn>
                              </p:par>
                            </p:childTnLst>
                          </p:cTn>
                        </p:par>
                        <p:par>
                          <p:cTn id="398" fill="hold">
                            <p:stCondLst>
                              <p:cond delay="1200"/>
                            </p:stCondLst>
                            <p:childTnLst>
                              <p:par>
                                <p:cTn id="399" presetID="1" presetClass="entr" presetSubtype="0" fill="hold" grpId="132" nodeType="afterEffect">
                                  <p:stCondLst>
                                    <p:cond delay="0"/>
                                  </p:stCondLst>
                                  <p:iterate>
                                    <p:tmAbs val="0"/>
                                  </p:iterate>
                                  <p:childTnLst>
                                    <p:set>
                                      <p:cBhvr>
                                        <p:cTn id="400" fill="hold"/>
                                        <p:tgtEl>
                                          <p:spTgt spid="242"/>
                                        </p:tgtEl>
                                        <p:attrNameLst>
                                          <p:attrName>style.visibility</p:attrName>
                                        </p:attrNameLst>
                                      </p:cBhvr>
                                      <p:to>
                                        <p:strVal val="visible"/>
                                      </p:to>
                                    </p:set>
                                  </p:childTnLst>
                                </p:cTn>
                              </p:par>
                            </p:childTnLst>
                          </p:cTn>
                        </p:par>
                        <p:par>
                          <p:cTn id="401" fill="hold">
                            <p:stCondLst>
                              <p:cond delay="0"/>
                            </p:stCondLst>
                            <p:childTnLst>
                              <p:par>
                                <p:cTn id="402" presetID="-1" presetClass="path" presetSubtype="0" accel="50000" decel="50000" fill="hold" nodeType="afterEffect">
                                  <p:stCondLst>
                                    <p:cond delay="0"/>
                                  </p:stCondLst>
                                  <p:childTnLst>
                                    <p:animMotion origin="layout" path="M 0.000000 0.000000 L 0.026291 -0.325499" pathEditMode="relative">
                                      <p:cBhvr>
                                        <p:cTn id="403" dur="1000" fill="hold"/>
                                        <p:tgtEl>
                                          <p:spTgt spid="24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1" animBg="1" advAuto="0"/>
      <p:bldP spid="202" grpId="35" animBg="1" advAuto="0"/>
      <p:bldP spid="203" grpId="12" animBg="1" advAuto="0"/>
      <p:bldP spid="203" grpId="39" animBg="1" advAuto="0"/>
      <p:bldP spid="204" grpId="13" animBg="1" advAuto="0"/>
      <p:bldP spid="204" grpId="32" animBg="1" advAuto="0"/>
      <p:bldP spid="205" grpId="14" animBg="1" advAuto="0"/>
      <p:bldP spid="205" grpId="34" animBg="1" advAuto="0"/>
      <p:bldP spid="206" grpId="15" animBg="1" advAuto="0"/>
      <p:bldP spid="206" grpId="36" animBg="1" advAuto="0"/>
      <p:bldP spid="207" grpId="16" animBg="1" advAuto="0"/>
      <p:bldP spid="207" grpId="33" animBg="1" advAuto="0"/>
      <p:bldP spid="208" grpId="17" animBg="1" advAuto="0"/>
      <p:bldP spid="208" grpId="38" animBg="1" advAuto="0"/>
      <p:bldP spid="209" grpId="18" animBg="1" advAuto="0"/>
      <p:bldP spid="209" grpId="37" animBg="1" advAuto="0"/>
      <p:bldP spid="210" grpId="19" animBg="1" advAuto="0"/>
      <p:bldP spid="210" grpId="40" animBg="1" advAuto="0"/>
      <p:bldP spid="211" grpId="20" animBg="1" advAuto="0"/>
      <p:bldP spid="211" grpId="31" animBg="1" advAuto="0"/>
      <p:bldP spid="212" grpId="41" animBg="1" advAuto="0"/>
      <p:bldP spid="212" grpId="65" animBg="1" advAuto="0"/>
      <p:bldP spid="213" grpId="42" animBg="1" advAuto="0"/>
      <p:bldP spid="213" grpId="69" animBg="1" advAuto="0"/>
      <p:bldP spid="214" grpId="43" animBg="1" advAuto="0"/>
      <p:bldP spid="214" grpId="62" animBg="1" advAuto="0"/>
      <p:bldP spid="215" grpId="44" animBg="1" advAuto="0"/>
      <p:bldP spid="215" grpId="64" animBg="1" advAuto="0"/>
      <p:bldP spid="216" grpId="45" animBg="1" advAuto="0"/>
      <p:bldP spid="216" grpId="66" animBg="1" advAuto="0"/>
      <p:bldP spid="217" grpId="46" animBg="1" advAuto="0"/>
      <p:bldP spid="217" grpId="63" animBg="1" advAuto="0"/>
      <p:bldP spid="218" grpId="47" animBg="1" advAuto="0"/>
      <p:bldP spid="218" grpId="68" animBg="1" advAuto="0"/>
      <p:bldP spid="219" grpId="48" animBg="1" advAuto="0"/>
      <p:bldP spid="219" grpId="67" animBg="1" advAuto="0"/>
      <p:bldP spid="220" grpId="49" animBg="1" advAuto="0"/>
      <p:bldP spid="220" grpId="70" animBg="1" advAuto="0"/>
      <p:bldP spid="221" grpId="50" animBg="1" advAuto="0"/>
      <p:bldP spid="221" grpId="61" animBg="1" advAuto="0"/>
      <p:bldP spid="222" grpId="71" animBg="1" advAuto="0"/>
      <p:bldP spid="222" grpId="95" animBg="1" advAuto="0"/>
      <p:bldP spid="223" grpId="72" animBg="1" advAuto="0"/>
      <p:bldP spid="223" grpId="99" animBg="1" advAuto="0"/>
      <p:bldP spid="224" grpId="73" animBg="1" advAuto="0"/>
      <p:bldP spid="224" grpId="92" animBg="1" advAuto="0"/>
      <p:bldP spid="225" grpId="74" animBg="1" advAuto="0"/>
      <p:bldP spid="225" grpId="94" animBg="1" advAuto="0"/>
      <p:bldP spid="226" grpId="75" animBg="1" advAuto="0"/>
      <p:bldP spid="226" grpId="96" animBg="1" advAuto="0"/>
      <p:bldP spid="227" grpId="76" animBg="1" advAuto="0"/>
      <p:bldP spid="227" grpId="93" animBg="1" advAuto="0"/>
      <p:bldP spid="228" grpId="77" animBg="1" advAuto="0"/>
      <p:bldP spid="228" grpId="98" animBg="1" advAuto="0"/>
      <p:bldP spid="229" grpId="78" animBg="1" advAuto="0"/>
      <p:bldP spid="229" grpId="97" animBg="1" advAuto="0"/>
      <p:bldP spid="230" grpId="79" animBg="1" advAuto="0"/>
      <p:bldP spid="230" grpId="100" animBg="1" advAuto="0"/>
      <p:bldP spid="231" grpId="80" animBg="1" advAuto="0"/>
      <p:bldP spid="231" grpId="91" animBg="1" advAuto="0"/>
      <p:bldP spid="232" grpId="101" animBg="1" advAuto="0"/>
      <p:bldP spid="232" grpId="126" animBg="1" advAuto="0"/>
      <p:bldP spid="233" grpId="102" animBg="1" advAuto="0"/>
      <p:bldP spid="233" grpId="130" animBg="1" advAuto="0"/>
      <p:bldP spid="234" grpId="103" animBg="1" advAuto="0"/>
      <p:bldP spid="234" grpId="123" animBg="1" advAuto="0"/>
      <p:bldP spid="235" grpId="104" animBg="1" advAuto="0"/>
      <p:bldP spid="235" grpId="125" animBg="1" advAuto="0"/>
      <p:bldP spid="236" grpId="105" animBg="1" advAuto="0"/>
      <p:bldP spid="236" grpId="127" animBg="1" advAuto="0"/>
      <p:bldP spid="237" grpId="106" animBg="1" advAuto="0"/>
      <p:bldP spid="237" grpId="124" animBg="1" advAuto="0"/>
      <p:bldP spid="238" grpId="107" animBg="1" advAuto="0"/>
      <p:bldP spid="238" grpId="129" animBg="1" advAuto="0"/>
      <p:bldP spid="239" grpId="108" animBg="1" advAuto="0"/>
      <p:bldP spid="239" grpId="128" animBg="1" advAuto="0"/>
      <p:bldP spid="240" grpId="109" animBg="1" advAuto="0"/>
      <p:bldP spid="240" grpId="131" animBg="1" advAuto="0"/>
      <p:bldP spid="241" grpId="110" animBg="1" advAuto="0"/>
      <p:bldP spid="241" grpId="122" animBg="1" advAuto="0"/>
      <p:bldP spid="242" grpId="132" animBg="1" advAuto="0"/>
      <p:bldP spid="243" grpId="11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Deploying a Web App"/>
          <p:cNvSpPr txBox="1">
            <a:spLocks noGrp="1"/>
          </p:cNvSpPr>
          <p:nvPr>
            <p:ph type="title"/>
          </p:nvPr>
        </p:nvSpPr>
        <p:spPr>
          <a:prstGeom prst="rect">
            <a:avLst/>
          </a:prstGeom>
        </p:spPr>
        <p:txBody>
          <a:bodyPr/>
          <a:lstStyle/>
          <a:p>
            <a:r>
              <a:t>Deploying a Web App</a:t>
            </a:r>
          </a:p>
        </p:txBody>
      </p:sp>
      <p:sp>
        <p:nvSpPr>
          <p:cNvPr id="248" name="Making it better: Multitenanc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Making it better: Multitenancy</a:t>
            </a:r>
          </a:p>
        </p:txBody>
      </p:sp>
      <p:sp>
        <p:nvSpPr>
          <p:cNvPr id="249" name="What if the mapping of programs/users to machines is not 1:1?…"/>
          <p:cNvSpPr txBox="1">
            <a:spLocks noGrp="1"/>
          </p:cNvSpPr>
          <p:nvPr>
            <p:ph type="body" idx="1"/>
          </p:nvPr>
        </p:nvSpPr>
        <p:spPr>
          <a:prstGeom prst="rect">
            <a:avLst/>
          </a:prstGeom>
        </p:spPr>
        <p:txBody>
          <a:bodyPr/>
          <a:lstStyle/>
          <a:p>
            <a:r>
              <a:t>What if the mapping of programs/users to machines is not 1:1?</a:t>
            </a:r>
          </a:p>
          <a:p>
            <a:r>
              <a:t>Example: 5 applications, each get 200MB of RAM, server has 1GB</a:t>
            </a:r>
          </a:p>
          <a:p>
            <a:r>
              <a:t>Problem: What happens if someone’s program goes awry?</a:t>
            </a:r>
          </a:p>
        </p:txBody>
      </p:sp>
      <p:pic>
        <p:nvPicPr>
          <p:cNvPr id="250" name="Image" descr="Image"/>
          <p:cNvPicPr>
            <a:picLocks noChangeAspect="1"/>
          </p:cNvPicPr>
          <p:nvPr/>
        </p:nvPicPr>
        <p:blipFill>
          <a:blip r:embed="rId3"/>
          <a:stretch>
            <a:fillRect/>
          </a:stretch>
        </p:blipFill>
        <p:spPr>
          <a:xfrm>
            <a:off x="20881406" y="5352102"/>
            <a:ext cx="1536701" cy="2235201"/>
          </a:xfrm>
          <a:prstGeom prst="rect">
            <a:avLst/>
          </a:prstGeom>
          <a:ln w="12700">
            <a:miter lim="400000"/>
          </a:ln>
        </p:spPr>
      </p:pic>
      <p:grpSp>
        <p:nvGrpSpPr>
          <p:cNvPr id="253" name="Group"/>
          <p:cNvGrpSpPr/>
          <p:nvPr/>
        </p:nvGrpSpPr>
        <p:grpSpPr>
          <a:xfrm>
            <a:off x="18915943" y="11205862"/>
            <a:ext cx="4432301" cy="1686314"/>
            <a:chOff x="0" y="0"/>
            <a:chExt cx="4432300" cy="1686312"/>
          </a:xfrm>
        </p:grpSpPr>
        <p:pic>
          <p:nvPicPr>
            <p:cNvPr id="251" name="Image" descr="Image"/>
            <p:cNvPicPr>
              <a:picLocks noChangeAspect="1"/>
            </p:cNvPicPr>
            <p:nvPr/>
          </p:nvPicPr>
          <p:blipFill>
            <a:blip r:embed="rId4"/>
            <a:stretch>
              <a:fillRect/>
            </a:stretch>
          </p:blipFill>
          <p:spPr>
            <a:xfrm>
              <a:off x="0" y="0"/>
              <a:ext cx="4432300" cy="889000"/>
            </a:xfrm>
            <a:prstGeom prst="rect">
              <a:avLst/>
            </a:prstGeom>
            <a:ln w="12700" cap="flat">
              <a:noFill/>
              <a:miter lim="400000"/>
            </a:ln>
            <a:effectLst/>
          </p:spPr>
        </p:pic>
        <p:sp>
          <p:nvSpPr>
            <p:cNvPr id="25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254" name="Line"/>
          <p:cNvSpPr/>
          <p:nvPr/>
        </p:nvSpPr>
        <p:spPr>
          <a:xfrm>
            <a:off x="21502157" y="7811833"/>
            <a:ext cx="1" cy="3096540"/>
          </a:xfrm>
          <a:prstGeom prst="line">
            <a:avLst/>
          </a:prstGeom>
          <a:ln w="63500">
            <a:solidFill>
              <a:srgbClr val="000000"/>
            </a:solidFill>
            <a:miter lim="400000"/>
            <a:tailEnd type="triangle"/>
          </a:ln>
        </p:spPr>
        <p:txBody>
          <a:bodyPr lIns="50800" tIns="50800" rIns="50800" bIns="50800" anchor="ctr"/>
          <a:lstStyle/>
          <a:p>
            <a:endParaRPr/>
          </a:p>
        </p:txBody>
      </p:sp>
      <p:grpSp>
        <p:nvGrpSpPr>
          <p:cNvPr id="260" name="Group"/>
          <p:cNvGrpSpPr/>
          <p:nvPr/>
        </p:nvGrpSpPr>
        <p:grpSpPr>
          <a:xfrm>
            <a:off x="9657713" y="9246198"/>
            <a:ext cx="8820507" cy="3430306"/>
            <a:chOff x="0" y="0"/>
            <a:chExt cx="8820505" cy="3430305"/>
          </a:xfrm>
        </p:grpSpPr>
        <p:pic>
          <p:nvPicPr>
            <p:cNvPr id="255" name="Image" descr="Image"/>
            <p:cNvPicPr>
              <a:picLocks noChangeAspect="1"/>
            </p:cNvPicPr>
            <p:nvPr/>
          </p:nvPicPr>
          <p:blipFill>
            <a:blip r:embed="rId3"/>
            <a:stretch>
              <a:fillRect/>
            </a:stretch>
          </p:blipFill>
          <p:spPr>
            <a:xfrm>
              <a:off x="3958834" y="1195105"/>
              <a:ext cx="1536701" cy="2235201"/>
            </a:xfrm>
            <a:prstGeom prst="rect">
              <a:avLst/>
            </a:prstGeom>
            <a:ln w="12700" cap="flat">
              <a:noFill/>
              <a:miter lim="400000"/>
            </a:ln>
            <a:effectLst/>
          </p:spPr>
        </p:pic>
        <p:sp>
          <p:nvSpPr>
            <p:cNvPr id="256" name="Line"/>
            <p:cNvSpPr/>
            <p:nvPr/>
          </p:nvSpPr>
          <p:spPr>
            <a:xfrm>
              <a:off x="5422123" y="2945070"/>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257" name="Image" descr="Image"/>
            <p:cNvPicPr>
              <a:picLocks noChangeAspect="1"/>
            </p:cNvPicPr>
            <p:nvPr/>
          </p:nvPicPr>
          <p:blipFill>
            <a:blip r:embed="rId3"/>
            <a:stretch>
              <a:fillRect/>
            </a:stretch>
          </p:blipFill>
          <p:spPr>
            <a:xfrm>
              <a:off x="0" y="0"/>
              <a:ext cx="1536700" cy="2235200"/>
            </a:xfrm>
            <a:prstGeom prst="rect">
              <a:avLst/>
            </a:prstGeom>
            <a:ln w="12700" cap="flat">
              <a:noFill/>
              <a:miter lim="400000"/>
            </a:ln>
            <a:effectLst/>
          </p:spPr>
        </p:pic>
        <p:pic>
          <p:nvPicPr>
            <p:cNvPr id="258" name="Image" descr="Image"/>
            <p:cNvPicPr>
              <a:picLocks noChangeAspect="1"/>
            </p:cNvPicPr>
            <p:nvPr/>
          </p:nvPicPr>
          <p:blipFill>
            <a:blip r:embed="rId3"/>
            <a:stretch>
              <a:fillRect/>
            </a:stretch>
          </p:blipFill>
          <p:spPr>
            <a:xfrm>
              <a:off x="2856267" y="596042"/>
              <a:ext cx="1536701" cy="2235201"/>
            </a:xfrm>
            <a:prstGeom prst="rect">
              <a:avLst/>
            </a:prstGeom>
            <a:ln w="12700" cap="flat">
              <a:noFill/>
              <a:miter lim="400000"/>
            </a:ln>
            <a:effectLst/>
          </p:spPr>
        </p:pic>
        <p:pic>
          <p:nvPicPr>
            <p:cNvPr id="259" name="Image" descr="Image"/>
            <p:cNvPicPr>
              <a:picLocks noChangeAspect="1"/>
            </p:cNvPicPr>
            <p:nvPr/>
          </p:nvPicPr>
          <p:blipFill>
            <a:blip r:embed="rId3"/>
            <a:stretch>
              <a:fillRect/>
            </a:stretch>
          </p:blipFill>
          <p:spPr>
            <a:xfrm>
              <a:off x="1246625" y="723042"/>
              <a:ext cx="1536701" cy="2235201"/>
            </a:xfrm>
            <a:prstGeom prst="rect">
              <a:avLst/>
            </a:prstGeom>
            <a:ln w="12700" cap="flat">
              <a:noFill/>
              <a:miter lim="400000"/>
            </a:ln>
            <a:effectLst/>
          </p:spPr>
        </p:pic>
      </p:grpSp>
      <p:sp>
        <p:nvSpPr>
          <p:cNvPr id="261" name="Deploy my app"/>
          <p:cNvSpPr txBox="1"/>
          <p:nvPr/>
        </p:nvSpPr>
        <p:spPr>
          <a:xfrm>
            <a:off x="21550993" y="8929126"/>
            <a:ext cx="2175359"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Deploy my app</a:t>
            </a:r>
          </a:p>
        </p:txBody>
      </p:sp>
      <p:sp>
        <p:nvSpPr>
          <p:cNvPr id="262" name="Deploy our apps"/>
          <p:cNvSpPr txBox="1"/>
          <p:nvPr/>
        </p:nvSpPr>
        <p:spPr>
          <a:xfrm>
            <a:off x="15513797" y="11635649"/>
            <a:ext cx="2361286"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Deploy our apps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olution: Each app gets its own Virtual Machine (VM)…"/>
          <p:cNvSpPr txBox="1">
            <a:spLocks noGrp="1"/>
          </p:cNvSpPr>
          <p:nvPr>
            <p:ph type="body" idx="1"/>
          </p:nvPr>
        </p:nvSpPr>
        <p:spPr>
          <a:xfrm>
            <a:off x="1206500" y="4248504"/>
            <a:ext cx="18126001" cy="8256012"/>
          </a:xfrm>
          <a:prstGeom prst="rect">
            <a:avLst/>
          </a:prstGeom>
        </p:spPr>
        <p:txBody>
          <a:bodyPr/>
          <a:lstStyle/>
          <a:p>
            <a:r>
              <a:t>Solution: Each app gets its own Virtual Machine (VM)</a:t>
            </a:r>
          </a:p>
          <a:p>
            <a:r>
              <a:t>OS provides resource limits and quality guarantees per-VM</a:t>
            </a:r>
          </a:p>
          <a:p>
            <a:r>
              <a:t>Each VM runs its own OS - not an efficient use of resources (5x200MB RAM for each app PLUS 5x500MB RAM to run 5 OS’s)</a:t>
            </a:r>
          </a:p>
          <a:p>
            <a:r>
              <a:t>Lightweight containers (e.g. Docker) provide isolation,</a:t>
            </a:r>
            <a:br/>
            <a:r>
              <a:t>but run in same OS, less resource</a:t>
            </a:r>
            <a:br/>
            <a:r>
              <a:t>utilization</a:t>
            </a:r>
          </a:p>
        </p:txBody>
      </p:sp>
      <p:sp>
        <p:nvSpPr>
          <p:cNvPr id="267" name="Multi-Tenancy"/>
          <p:cNvSpPr txBox="1">
            <a:spLocks noGrp="1"/>
          </p:cNvSpPr>
          <p:nvPr>
            <p:ph type="title"/>
          </p:nvPr>
        </p:nvSpPr>
        <p:spPr>
          <a:prstGeom prst="rect">
            <a:avLst/>
          </a:prstGeom>
        </p:spPr>
        <p:txBody>
          <a:bodyPr/>
          <a:lstStyle/>
          <a:p>
            <a:r>
              <a:t>Multi-Tenancy</a:t>
            </a:r>
          </a:p>
        </p:txBody>
      </p:sp>
      <p:sp>
        <p:nvSpPr>
          <p:cNvPr id="268" name="Virtualization to the rescu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Virtualization to the rescue</a:t>
            </a:r>
          </a:p>
        </p:txBody>
      </p:sp>
      <p:grpSp>
        <p:nvGrpSpPr>
          <p:cNvPr id="271" name="Group"/>
          <p:cNvGrpSpPr/>
          <p:nvPr/>
        </p:nvGrpSpPr>
        <p:grpSpPr>
          <a:xfrm>
            <a:off x="19649485" y="11913279"/>
            <a:ext cx="4432301" cy="1686313"/>
            <a:chOff x="0" y="0"/>
            <a:chExt cx="4432300" cy="1686312"/>
          </a:xfrm>
        </p:grpSpPr>
        <p:pic>
          <p:nvPicPr>
            <p:cNvPr id="269" name="Image" descr="Image"/>
            <p:cNvPicPr>
              <a:picLocks noChangeAspect="1"/>
            </p:cNvPicPr>
            <p:nvPr/>
          </p:nvPicPr>
          <p:blipFill>
            <a:blip r:embed="rId2"/>
            <a:stretch>
              <a:fillRect/>
            </a:stretch>
          </p:blipFill>
          <p:spPr>
            <a:xfrm>
              <a:off x="0" y="0"/>
              <a:ext cx="4432300" cy="889000"/>
            </a:xfrm>
            <a:prstGeom prst="rect">
              <a:avLst/>
            </a:prstGeom>
            <a:ln w="12700" cap="flat">
              <a:noFill/>
              <a:miter lim="400000"/>
            </a:ln>
            <a:effectLst/>
          </p:spPr>
        </p:pic>
        <p:sp>
          <p:nvSpPr>
            <p:cNvPr id="27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277" name="Group"/>
          <p:cNvGrpSpPr/>
          <p:nvPr/>
        </p:nvGrpSpPr>
        <p:grpSpPr>
          <a:xfrm>
            <a:off x="10922444" y="10170870"/>
            <a:ext cx="8719328" cy="3080951"/>
            <a:chOff x="0" y="0"/>
            <a:chExt cx="8719326" cy="3080949"/>
          </a:xfrm>
        </p:grpSpPr>
        <p:pic>
          <p:nvPicPr>
            <p:cNvPr id="272" name="Image" descr="Image"/>
            <p:cNvPicPr>
              <a:picLocks noChangeAspect="1"/>
            </p:cNvPicPr>
            <p:nvPr/>
          </p:nvPicPr>
          <p:blipFill>
            <a:blip r:embed="rId3"/>
            <a:stretch>
              <a:fillRect/>
            </a:stretch>
          </p:blipFill>
          <p:spPr>
            <a:xfrm>
              <a:off x="3857655" y="599062"/>
              <a:ext cx="1536701" cy="2235201"/>
            </a:xfrm>
            <a:prstGeom prst="rect">
              <a:avLst/>
            </a:prstGeom>
            <a:ln w="12700" cap="flat">
              <a:noFill/>
              <a:miter lim="400000"/>
            </a:ln>
            <a:effectLst/>
          </p:spPr>
        </p:pic>
        <p:sp>
          <p:nvSpPr>
            <p:cNvPr id="273" name="Line"/>
            <p:cNvSpPr/>
            <p:nvPr/>
          </p:nvSpPr>
          <p:spPr>
            <a:xfrm>
              <a:off x="5320944" y="2349027"/>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pic>
          <p:nvPicPr>
            <p:cNvPr id="274" name="Image" descr="Image"/>
            <p:cNvPicPr>
              <a:picLocks noChangeAspect="1"/>
            </p:cNvPicPr>
            <p:nvPr/>
          </p:nvPicPr>
          <p:blipFill>
            <a:blip r:embed="rId3"/>
            <a:stretch>
              <a:fillRect/>
            </a:stretch>
          </p:blipFill>
          <p:spPr>
            <a:xfrm>
              <a:off x="0" y="845749"/>
              <a:ext cx="1536700" cy="2235201"/>
            </a:xfrm>
            <a:prstGeom prst="rect">
              <a:avLst/>
            </a:prstGeom>
            <a:ln w="12700" cap="flat">
              <a:noFill/>
              <a:miter lim="400000"/>
            </a:ln>
            <a:effectLst/>
          </p:spPr>
        </p:pic>
        <p:pic>
          <p:nvPicPr>
            <p:cNvPr id="275" name="Image" descr="Image"/>
            <p:cNvPicPr>
              <a:picLocks noChangeAspect="1"/>
            </p:cNvPicPr>
            <p:nvPr/>
          </p:nvPicPr>
          <p:blipFill>
            <a:blip r:embed="rId3"/>
            <a:stretch>
              <a:fillRect/>
            </a:stretch>
          </p:blipFill>
          <p:spPr>
            <a:xfrm>
              <a:off x="2755089" y="0"/>
              <a:ext cx="1536701" cy="2235200"/>
            </a:xfrm>
            <a:prstGeom prst="rect">
              <a:avLst/>
            </a:prstGeom>
            <a:ln w="12700" cap="flat">
              <a:noFill/>
              <a:miter lim="400000"/>
            </a:ln>
            <a:effectLst/>
          </p:spPr>
        </p:pic>
        <p:pic>
          <p:nvPicPr>
            <p:cNvPr id="276" name="Image" descr="Image"/>
            <p:cNvPicPr>
              <a:picLocks noChangeAspect="1"/>
            </p:cNvPicPr>
            <p:nvPr/>
          </p:nvPicPr>
          <p:blipFill>
            <a:blip r:embed="rId3"/>
            <a:stretch>
              <a:fillRect/>
            </a:stretch>
          </p:blipFill>
          <p:spPr>
            <a:xfrm>
              <a:off x="1145446" y="127000"/>
              <a:ext cx="1536701" cy="2235200"/>
            </a:xfrm>
            <a:prstGeom prst="rect">
              <a:avLst/>
            </a:prstGeom>
            <a:ln w="12700" cap="flat">
              <a:noFill/>
              <a:miter lim="400000"/>
            </a:ln>
            <a:effectLst/>
          </p:spPr>
        </p:pic>
      </p:grpSp>
      <p:sp>
        <p:nvSpPr>
          <p:cNvPr id="278" name="Deploy our apps"/>
          <p:cNvSpPr txBox="1"/>
          <p:nvPr/>
        </p:nvSpPr>
        <p:spPr>
          <a:xfrm>
            <a:off x="16652054" y="11939184"/>
            <a:ext cx="2361287"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Deploy our apps</a:t>
            </a:r>
          </a:p>
        </p:txBody>
      </p:sp>
      <p:sp>
        <p:nvSpPr>
          <p:cNvPr id="279" name="VM1"/>
          <p:cNvSpPr/>
          <p:nvPr/>
        </p:nvSpPr>
        <p:spPr>
          <a:xfrm>
            <a:off x="19701862" y="10654980"/>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VM1</a:t>
            </a:r>
          </a:p>
        </p:txBody>
      </p:sp>
      <p:sp>
        <p:nvSpPr>
          <p:cNvPr id="280" name="VM2"/>
          <p:cNvSpPr/>
          <p:nvPr/>
        </p:nvSpPr>
        <p:spPr>
          <a:xfrm>
            <a:off x="21852432" y="10654980"/>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VM2</a:t>
            </a:r>
          </a:p>
        </p:txBody>
      </p:sp>
      <p:sp>
        <p:nvSpPr>
          <p:cNvPr id="281" name="VM3"/>
          <p:cNvSpPr/>
          <p:nvPr/>
        </p:nvSpPr>
        <p:spPr>
          <a:xfrm>
            <a:off x="19702673" y="9390777"/>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VM3</a:t>
            </a:r>
          </a:p>
        </p:txBody>
      </p:sp>
      <p:sp>
        <p:nvSpPr>
          <p:cNvPr id="282" name="VM4"/>
          <p:cNvSpPr/>
          <p:nvPr/>
        </p:nvSpPr>
        <p:spPr>
          <a:xfrm>
            <a:off x="21853242" y="9390777"/>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VM4</a:t>
            </a:r>
          </a:p>
        </p:txBody>
      </p:sp>
      <p:sp>
        <p:nvSpPr>
          <p:cNvPr id="283" name="VM5"/>
          <p:cNvSpPr/>
          <p:nvPr/>
        </p:nvSpPr>
        <p:spPr>
          <a:xfrm>
            <a:off x="19702673" y="8145391"/>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VM5</a:t>
            </a:r>
          </a:p>
        </p:txBody>
      </p:sp>
      <p:sp>
        <p:nvSpPr>
          <p:cNvPr id="284" name="VM6"/>
          <p:cNvSpPr/>
          <p:nvPr/>
        </p:nvSpPr>
        <p:spPr>
          <a:xfrm>
            <a:off x="21853242" y="8145391"/>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VM6</a:t>
            </a:r>
          </a:p>
        </p:txBody>
      </p:sp>
      <p:pic>
        <p:nvPicPr>
          <p:cNvPr id="285" name="Image" descr="Image"/>
          <p:cNvPicPr>
            <a:picLocks noChangeAspect="1"/>
          </p:cNvPicPr>
          <p:nvPr/>
        </p:nvPicPr>
        <p:blipFill>
          <a:blip r:embed="rId3"/>
          <a:stretch>
            <a:fillRect/>
          </a:stretch>
        </p:blipFill>
        <p:spPr>
          <a:xfrm>
            <a:off x="20299630" y="3188948"/>
            <a:ext cx="1536701" cy="2235201"/>
          </a:xfrm>
          <a:prstGeom prst="rect">
            <a:avLst/>
          </a:prstGeom>
          <a:ln w="12700">
            <a:miter lim="400000"/>
          </a:ln>
        </p:spPr>
      </p:pic>
      <p:sp>
        <p:nvSpPr>
          <p:cNvPr id="286" name="Deploy my app"/>
          <p:cNvSpPr txBox="1"/>
          <p:nvPr/>
        </p:nvSpPr>
        <p:spPr>
          <a:xfrm>
            <a:off x="21852431" y="6013581"/>
            <a:ext cx="2175358"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Deploy my app</a:t>
            </a:r>
          </a:p>
        </p:txBody>
      </p:sp>
      <p:sp>
        <p:nvSpPr>
          <p:cNvPr id="287" name="Line"/>
          <p:cNvSpPr/>
          <p:nvPr/>
        </p:nvSpPr>
        <p:spPr>
          <a:xfrm>
            <a:off x="21776228" y="4785114"/>
            <a:ext cx="1" cy="3096541"/>
          </a:xfrm>
          <a:prstGeom prst="line">
            <a:avLst/>
          </a:prstGeom>
          <a:ln w="63500">
            <a:solidFill>
              <a:srgbClr val="000000"/>
            </a:solidFill>
            <a:miter lim="400000"/>
            <a:tailEnd type="triangle"/>
          </a:ln>
        </p:spPr>
        <p:txBody>
          <a:bodyPr lIns="50800" tIns="50800" rIns="50800" bIns="50800" anchor="ctr"/>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 name="Multi-Tenancy"/>
          <p:cNvSpPr txBox="1">
            <a:spLocks noGrp="1"/>
          </p:cNvSpPr>
          <p:nvPr>
            <p:ph type="title"/>
          </p:nvPr>
        </p:nvSpPr>
        <p:spPr>
          <a:prstGeom prst="rect">
            <a:avLst/>
          </a:prstGeom>
        </p:spPr>
        <p:txBody>
          <a:bodyPr/>
          <a:lstStyle/>
          <a:p>
            <a:r>
              <a:t>Multi-Tenancy</a:t>
            </a:r>
          </a:p>
        </p:txBody>
      </p:sp>
      <p:sp>
        <p:nvSpPr>
          <p:cNvPr id="398" name="Functions-as-a-Service: What if we just have a few functions that get called irregularl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19125">
              <a:defRPr sz="4125"/>
            </a:lvl1pPr>
          </a:lstStyle>
          <a:p>
            <a:r>
              <a:t>Functions-as-a-Service: What if we just have a few functions that get called irregularly?</a:t>
            </a:r>
          </a:p>
        </p:txBody>
      </p:sp>
      <p:pic>
        <p:nvPicPr>
          <p:cNvPr id="399" name="Image" descr="Image"/>
          <p:cNvPicPr>
            <a:picLocks noChangeAspect="1"/>
          </p:cNvPicPr>
          <p:nvPr/>
        </p:nvPicPr>
        <p:blipFill>
          <a:blip r:embed="rId3"/>
          <a:stretch>
            <a:fillRect/>
          </a:stretch>
        </p:blipFill>
        <p:spPr>
          <a:xfrm>
            <a:off x="1657505" y="8134508"/>
            <a:ext cx="1536701" cy="2235201"/>
          </a:xfrm>
          <a:prstGeom prst="rect">
            <a:avLst/>
          </a:prstGeom>
          <a:ln w="12700">
            <a:miter lim="400000"/>
          </a:ln>
        </p:spPr>
      </p:pic>
      <p:sp>
        <p:nvSpPr>
          <p:cNvPr id="400" name="I just need a few functions that grants Twilio tokens! Why do I need to pay for a container?"/>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lvl1pPr defTabSz="825500">
              <a:defRPr sz="3200">
                <a:solidFill>
                  <a:srgbClr val="000000"/>
                </a:solidFill>
                <a:latin typeface="Helvetica Neue Medium"/>
                <a:ea typeface="Helvetica Neue Medium"/>
                <a:cs typeface="Helvetica Neue Medium"/>
                <a:sym typeface="Helvetica Neue Medium"/>
              </a:defRPr>
            </a:lvl1pPr>
          </a:lstStyle>
          <a:p>
            <a:pPr algn="r"/>
            <a:r>
              <a:rPr dirty="0"/>
              <a:t>I just need a few</a:t>
            </a:r>
            <a:br>
              <a:rPr lang="en-US" dirty="0"/>
            </a:br>
            <a:r>
              <a:rPr dirty="0"/>
              <a:t>functions that grant</a:t>
            </a:r>
            <a:br>
              <a:rPr lang="en-US" dirty="0"/>
            </a:br>
            <a:r>
              <a:rPr dirty="0"/>
              <a:t>Twilio tokens</a:t>
            </a:r>
            <a:r>
              <a:rPr lang="en-US" dirty="0"/>
              <a:t>!</a:t>
            </a:r>
            <a:br>
              <a:rPr lang="en-US" dirty="0"/>
            </a:br>
            <a:r>
              <a:rPr dirty="0"/>
              <a:t>Why do I need to</a:t>
            </a:r>
            <a:br>
              <a:rPr lang="en-US" dirty="0"/>
            </a:br>
            <a:r>
              <a:rPr dirty="0"/>
              <a:t>pay for a container?</a:t>
            </a:r>
          </a:p>
        </p:txBody>
      </p:sp>
      <p:sp>
        <p:nvSpPr>
          <p:cNvPr id="40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402" name="Serverless Provider"/>
          <p:cNvSpPr txBox="1"/>
          <p:nvPr/>
        </p:nvSpPr>
        <p:spPr>
          <a:xfrm>
            <a:off x="16451209" y="8481668"/>
            <a:ext cx="4003549" cy="597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300" b="1">
                <a:solidFill>
                  <a:srgbClr val="000000"/>
                </a:solidFill>
              </a:defRPr>
            </a:lvl1pPr>
          </a:lstStyle>
          <a:p>
            <a:r>
              <a:t>Serverless Provider</a:t>
            </a:r>
          </a:p>
        </p:txBody>
      </p:sp>
      <p:sp>
        <p:nvSpPr>
          <p:cNvPr id="403" name="AWS Lambda Google Cloud Functions Azure Functions Cloudflare Workers Apache OpenWhisk"/>
          <p:cNvSpPr txBox="1"/>
          <p:nvPr/>
        </p:nvSpPr>
        <p:spPr>
          <a:xfrm>
            <a:off x="16121587" y="9176774"/>
            <a:ext cx="4662793" cy="2566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300">
                <a:solidFill>
                  <a:srgbClr val="000000"/>
                </a:solidFill>
              </a:defRPr>
            </a:pPr>
            <a:r>
              <a:t>AWS Lambda</a:t>
            </a:r>
            <a:br/>
            <a:r>
              <a:t>Google Cloud Functions</a:t>
            </a:r>
            <a:br/>
            <a:r>
              <a:t>Azure Functions</a:t>
            </a:r>
            <a:br/>
            <a:r>
              <a:t>Cloudflare Workers</a:t>
            </a:r>
            <a:br/>
            <a:r>
              <a:t>Apache OpenWhisk</a:t>
            </a:r>
          </a:p>
        </p:txBody>
      </p:sp>
      <p:sp>
        <p:nvSpPr>
          <p:cNvPr id="404" name="Bill per millisecond"/>
          <p:cNvSpPr txBox="1"/>
          <p:nvPr/>
        </p:nvSpPr>
        <p:spPr>
          <a:xfrm>
            <a:off x="16691392" y="6565239"/>
            <a:ext cx="3523184" cy="5855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200">
                <a:solidFill>
                  <a:srgbClr val="000000"/>
                </a:solidFill>
              </a:defRPr>
            </a:pPr>
            <a:r>
              <a:t>Bill </a:t>
            </a:r>
            <a:r>
              <a:rPr i="1"/>
              <a:t>per millisecond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Automating Deployment of Complex Infrastructure"/>
          <p:cNvSpPr txBox="1">
            <a:spLocks noGrp="1"/>
          </p:cNvSpPr>
          <p:nvPr>
            <p:ph type="title"/>
          </p:nvPr>
        </p:nvSpPr>
        <p:spPr>
          <a:prstGeom prst="rect">
            <a:avLst/>
          </a:prstGeom>
        </p:spPr>
        <p:txBody>
          <a:bodyPr/>
          <a:lstStyle>
            <a:lvl1pPr defTabSz="2121354">
              <a:defRPr sz="7394" spc="-147"/>
            </a:lvl1pPr>
          </a:lstStyle>
          <a:p>
            <a:r>
              <a:t>Automating Deployment of Complex Infrastructure</a:t>
            </a:r>
          </a:p>
        </p:txBody>
      </p:sp>
      <p:sp>
        <p:nvSpPr>
          <p:cNvPr id="290" name="Automation + Multi-tenancy: Kubernet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Automation + Multi-tenancy: Kubernetes</a:t>
            </a:r>
          </a:p>
        </p:txBody>
      </p:sp>
      <p:pic>
        <p:nvPicPr>
          <p:cNvPr id="291" name="Image" descr="Image"/>
          <p:cNvPicPr>
            <a:picLocks noChangeAspect="1"/>
          </p:cNvPicPr>
          <p:nvPr/>
        </p:nvPicPr>
        <p:blipFill>
          <a:blip r:embed="rId3"/>
          <a:stretch>
            <a:fillRect/>
          </a:stretch>
        </p:blipFill>
        <p:spPr>
          <a:xfrm>
            <a:off x="1788275" y="11313014"/>
            <a:ext cx="4432301" cy="889001"/>
          </a:xfrm>
          <a:prstGeom prst="rect">
            <a:avLst/>
          </a:prstGeom>
          <a:ln w="12700">
            <a:miter lim="400000"/>
          </a:ln>
        </p:spPr>
      </p:pic>
      <p:pic>
        <p:nvPicPr>
          <p:cNvPr id="292" name="Image" descr="Image"/>
          <p:cNvPicPr>
            <a:picLocks noChangeAspect="1"/>
          </p:cNvPicPr>
          <p:nvPr/>
        </p:nvPicPr>
        <p:blipFill>
          <a:blip r:embed="rId3"/>
          <a:stretch>
            <a:fillRect/>
          </a:stretch>
        </p:blipFill>
        <p:spPr>
          <a:xfrm>
            <a:off x="6569483" y="11313014"/>
            <a:ext cx="4432301" cy="889001"/>
          </a:xfrm>
          <a:prstGeom prst="rect">
            <a:avLst/>
          </a:prstGeom>
          <a:ln w="12700">
            <a:miter lim="400000"/>
          </a:ln>
        </p:spPr>
      </p:pic>
      <p:pic>
        <p:nvPicPr>
          <p:cNvPr id="293" name="Image" descr="Image"/>
          <p:cNvPicPr>
            <a:picLocks noChangeAspect="1"/>
          </p:cNvPicPr>
          <p:nvPr/>
        </p:nvPicPr>
        <p:blipFill>
          <a:blip r:embed="rId3"/>
          <a:stretch>
            <a:fillRect/>
          </a:stretch>
        </p:blipFill>
        <p:spPr>
          <a:xfrm>
            <a:off x="11147807" y="11313014"/>
            <a:ext cx="4432301" cy="889001"/>
          </a:xfrm>
          <a:prstGeom prst="rect">
            <a:avLst/>
          </a:prstGeom>
          <a:ln w="12700">
            <a:miter lim="400000"/>
          </a:ln>
        </p:spPr>
      </p:pic>
      <p:sp>
        <p:nvSpPr>
          <p:cNvPr id="294" name="Cache"/>
          <p:cNvSpPr/>
          <p:nvPr/>
        </p:nvSpPr>
        <p:spPr>
          <a:xfrm>
            <a:off x="1841462" y="10023164"/>
            <a:ext cx="432592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Cache</a:t>
            </a:r>
          </a:p>
        </p:txBody>
      </p:sp>
      <p:sp>
        <p:nvSpPr>
          <p:cNvPr id="295" name="Friends list"/>
          <p:cNvSpPr/>
          <p:nvPr/>
        </p:nvSpPr>
        <p:spPr>
          <a:xfrm>
            <a:off x="6622670" y="10023164"/>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Friends list</a:t>
            </a:r>
          </a:p>
        </p:txBody>
      </p:sp>
      <p:sp>
        <p:nvSpPr>
          <p:cNvPr id="296" name="Newsfeed"/>
          <p:cNvSpPr/>
          <p:nvPr/>
        </p:nvSpPr>
        <p:spPr>
          <a:xfrm>
            <a:off x="8773238" y="10023164"/>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Newsfeed</a:t>
            </a:r>
          </a:p>
        </p:txBody>
      </p:sp>
      <p:grpSp>
        <p:nvGrpSpPr>
          <p:cNvPr id="319" name="Group"/>
          <p:cNvGrpSpPr/>
          <p:nvPr/>
        </p:nvGrpSpPr>
        <p:grpSpPr>
          <a:xfrm>
            <a:off x="1292752" y="4294601"/>
            <a:ext cx="13849551" cy="2144052"/>
            <a:chOff x="0" y="0"/>
            <a:chExt cx="13849549" cy="2144051"/>
          </a:xfrm>
        </p:grpSpPr>
        <p:grpSp>
          <p:nvGrpSpPr>
            <p:cNvPr id="299" name="Facebook.com"/>
            <p:cNvGrpSpPr/>
            <p:nvPr/>
          </p:nvGrpSpPr>
          <p:grpSpPr>
            <a:xfrm>
              <a:off x="-1" y="-1"/>
              <a:ext cx="13849551" cy="2144053"/>
              <a:chOff x="0" y="0"/>
              <a:chExt cx="13849549" cy="2144051"/>
            </a:xfrm>
          </p:grpSpPr>
          <p:sp>
            <p:nvSpPr>
              <p:cNvPr id="297" name="Rectangle"/>
              <p:cNvSpPr/>
              <p:nvPr/>
            </p:nvSpPr>
            <p:spPr>
              <a:xfrm>
                <a:off x="-1" y="-1"/>
                <a:ext cx="13849551" cy="2144053"/>
              </a:xfrm>
              <a:prstGeom prst="rect">
                <a:avLst/>
              </a:prstGeom>
              <a:solidFill>
                <a:srgbClr val="4982C6"/>
              </a:solidFill>
              <a:ln w="12700" cap="flat">
                <a:noFill/>
                <a:miter lim="400000"/>
              </a:ln>
              <a:effectLst/>
            </p:spPr>
            <p:txBody>
              <a:bodyPr wrap="square" lIns="50800" tIns="50800" rIns="50800" bIns="50800" numCol="1" anchor="t">
                <a:noAutofit/>
              </a:bodyPr>
              <a:lstStyle/>
              <a:p>
                <a:pPr algn="l" defTabSz="821530">
                  <a:defRPr sz="3000">
                    <a:solidFill>
                      <a:srgbClr val="000000"/>
                    </a:solidFill>
                    <a:latin typeface="Helvetica Neue Medium"/>
                    <a:ea typeface="Helvetica Neue Medium"/>
                    <a:cs typeface="Helvetica Neue Medium"/>
                    <a:sym typeface="Helvetica Neue Medium"/>
                  </a:defRPr>
                </a:pPr>
                <a:endParaRPr/>
              </a:p>
            </p:txBody>
          </p:sp>
          <p:sp>
            <p:nvSpPr>
              <p:cNvPr id="298" name="My Social Network App"/>
              <p:cNvSpPr/>
              <p:nvPr/>
            </p:nvSpPr>
            <p:spPr>
              <a:xfrm>
                <a:off x="-1" y="-1"/>
                <a:ext cx="137409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t">
                <a:spAutoFit/>
              </a:bodyPr>
              <a:lstStyle>
                <a:lvl1pPr algn="l" defTabSz="821530">
                  <a:defRPr sz="3000">
                    <a:solidFill>
                      <a:srgbClr val="000000"/>
                    </a:solidFill>
                    <a:latin typeface="Helvetica Neue Medium"/>
                    <a:ea typeface="Helvetica Neue Medium"/>
                    <a:cs typeface="Helvetica Neue Medium"/>
                    <a:sym typeface="Helvetica Neue Medium"/>
                  </a:defRPr>
                </a:lvl1pPr>
              </a:lstStyle>
              <a:p>
                <a:r>
                  <a:t>My Social Network App</a:t>
                </a:r>
              </a:p>
            </p:txBody>
          </p:sp>
        </p:grpSp>
        <p:grpSp>
          <p:nvGrpSpPr>
            <p:cNvPr id="302" name="Cache Check"/>
            <p:cNvGrpSpPr/>
            <p:nvPr/>
          </p:nvGrpSpPr>
          <p:grpSpPr>
            <a:xfrm>
              <a:off x="200566" y="795249"/>
              <a:ext cx="1785940" cy="1071624"/>
              <a:chOff x="0" y="0"/>
              <a:chExt cx="1785939" cy="1071622"/>
            </a:xfrm>
          </p:grpSpPr>
          <p:sp>
            <p:nvSpPr>
              <p:cNvPr id="300" name="Rectangle"/>
              <p:cNvSpPr/>
              <p:nvPr/>
            </p:nvSpPr>
            <p:spPr>
              <a:xfrm>
                <a:off x="-1" y="0"/>
                <a:ext cx="17859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1" name="Cache Check"/>
              <p:cNvSpPr txBox="1"/>
              <p:nvPr/>
            </p:nvSpPr>
            <p:spPr>
              <a:xfrm>
                <a:off x="-1" y="0"/>
                <a:ext cx="1785941" cy="10716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Cache Check</a:t>
                </a:r>
              </a:p>
            </p:txBody>
          </p:sp>
        </p:grpSp>
        <p:grpSp>
          <p:nvGrpSpPr>
            <p:cNvPr id="305" name="Send response"/>
            <p:cNvGrpSpPr/>
            <p:nvPr/>
          </p:nvGrpSpPr>
          <p:grpSpPr>
            <a:xfrm>
              <a:off x="11443032" y="795249"/>
              <a:ext cx="2245689" cy="1071624"/>
              <a:chOff x="0" y="0"/>
              <a:chExt cx="2245687" cy="1071622"/>
            </a:xfrm>
          </p:grpSpPr>
          <p:sp>
            <p:nvSpPr>
              <p:cNvPr id="303" name="Rectangle"/>
              <p:cNvSpPr/>
              <p:nvPr/>
            </p:nvSpPr>
            <p:spPr>
              <a:xfrm>
                <a:off x="0" y="0"/>
                <a:ext cx="2245688"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4" name="Send response"/>
              <p:cNvSpPr txBox="1"/>
              <p:nvPr/>
            </p:nvSpPr>
            <p:spPr>
              <a:xfrm>
                <a:off x="0" y="0"/>
                <a:ext cx="2245688" cy="10716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Send response</a:t>
                </a:r>
              </a:p>
            </p:txBody>
          </p:sp>
        </p:grpSp>
        <p:grpSp>
          <p:nvGrpSpPr>
            <p:cNvPr id="308" name="Build friends list"/>
            <p:cNvGrpSpPr/>
            <p:nvPr/>
          </p:nvGrpSpPr>
          <p:grpSpPr>
            <a:xfrm>
              <a:off x="2456760" y="795249"/>
              <a:ext cx="2245690" cy="1071624"/>
              <a:chOff x="0" y="0"/>
              <a:chExt cx="2245689" cy="1071622"/>
            </a:xfrm>
          </p:grpSpPr>
          <p:sp>
            <p:nvSpPr>
              <p:cNvPr id="306" name="Rectangle"/>
              <p:cNvSpPr/>
              <p:nvPr/>
            </p:nvSpPr>
            <p:spPr>
              <a:xfrm>
                <a:off x="-1" y="0"/>
                <a:ext cx="224569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07" name="Build friends list"/>
              <p:cNvSpPr txBox="1"/>
              <p:nvPr/>
            </p:nvSpPr>
            <p:spPr>
              <a:xfrm>
                <a:off x="-1" y="0"/>
                <a:ext cx="2245691" cy="10716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friends list</a:t>
                </a:r>
              </a:p>
            </p:txBody>
          </p:sp>
        </p:grpSp>
        <p:grpSp>
          <p:nvGrpSpPr>
            <p:cNvPr id="311" name="Build Suggestions"/>
            <p:cNvGrpSpPr/>
            <p:nvPr/>
          </p:nvGrpSpPr>
          <p:grpSpPr>
            <a:xfrm>
              <a:off x="8292149" y="795249"/>
              <a:ext cx="2714341" cy="1071624"/>
              <a:chOff x="0" y="0"/>
              <a:chExt cx="2714340" cy="1071622"/>
            </a:xfrm>
          </p:grpSpPr>
          <p:sp>
            <p:nvSpPr>
              <p:cNvPr id="309"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10" name="Build Suggestions"/>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Suggestions</a:t>
                </a:r>
              </a:p>
            </p:txBody>
          </p:sp>
        </p:grpSp>
        <p:grpSp>
          <p:nvGrpSpPr>
            <p:cNvPr id="314" name="Build Newsfeed"/>
            <p:cNvGrpSpPr/>
            <p:nvPr/>
          </p:nvGrpSpPr>
          <p:grpSpPr>
            <a:xfrm>
              <a:off x="5140128" y="795249"/>
              <a:ext cx="2714341" cy="1071624"/>
              <a:chOff x="0" y="0"/>
              <a:chExt cx="2714340" cy="1071622"/>
            </a:xfrm>
          </p:grpSpPr>
          <p:sp>
            <p:nvSpPr>
              <p:cNvPr id="312"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endParaRPr/>
              </a:p>
            </p:txBody>
          </p:sp>
          <p:sp>
            <p:nvSpPr>
              <p:cNvPr id="313" name="Build Newsfeed"/>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r>
                  <a:t>Build Newsfeed</a:t>
                </a:r>
              </a:p>
            </p:txBody>
          </p:sp>
        </p:grpSp>
        <p:sp>
          <p:nvSpPr>
            <p:cNvPr id="315" name="Line"/>
            <p:cNvSpPr/>
            <p:nvPr/>
          </p:nvSpPr>
          <p:spPr>
            <a:xfrm>
              <a:off x="1980897" y="1328415"/>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6" name="Line"/>
            <p:cNvSpPr/>
            <p:nvPr/>
          </p:nvSpPr>
          <p:spPr>
            <a:xfrm>
              <a:off x="4714413"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7" name="Line"/>
            <p:cNvSpPr/>
            <p:nvPr/>
          </p:nvSpPr>
          <p:spPr>
            <a:xfrm>
              <a:off x="7858271"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sp>
          <p:nvSpPr>
            <p:cNvPr id="318" name="Line"/>
            <p:cNvSpPr/>
            <p:nvPr/>
          </p:nvSpPr>
          <p:spPr>
            <a:xfrm>
              <a:off x="11014092"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endParaRPr/>
            </a:p>
          </p:txBody>
        </p:sp>
      </p:grpSp>
      <p:sp>
        <p:nvSpPr>
          <p:cNvPr id="320" name="“Give me at least 1 of each of these app services in their own docker containers, and if the load gets above a threshold, spin up more of them”"/>
          <p:cNvSpPr txBox="1"/>
          <p:nvPr/>
        </p:nvSpPr>
        <p:spPr>
          <a:xfrm>
            <a:off x="1246865" y="6630323"/>
            <a:ext cx="15634017"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l" defTabSz="1511770">
              <a:lnSpc>
                <a:spcPct val="90000"/>
              </a:lnSpc>
              <a:spcBef>
                <a:spcPts val="2700"/>
              </a:spcBef>
              <a:defRPr sz="2976">
                <a:solidFill>
                  <a:srgbClr val="000000"/>
                </a:solidFill>
              </a:defRPr>
            </a:lvl1pPr>
          </a:lstStyle>
          <a:p>
            <a:r>
              <a:t>“Give me at least 1 of each of these app services in their own docker containers, and if the load gets above a threshold, spin up more of them”</a:t>
            </a:r>
          </a:p>
        </p:txBody>
      </p:sp>
      <p:sp>
        <p:nvSpPr>
          <p:cNvPr id="321" name="Suggestions"/>
          <p:cNvSpPr/>
          <p:nvPr/>
        </p:nvSpPr>
        <p:spPr>
          <a:xfrm>
            <a:off x="6611362" y="8765852"/>
            <a:ext cx="4325927"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Suggestions</a:t>
            </a:r>
          </a:p>
        </p:txBody>
      </p:sp>
      <p:sp>
        <p:nvSpPr>
          <p:cNvPr id="322" name="Suggestions"/>
          <p:cNvSpPr/>
          <p:nvPr/>
        </p:nvSpPr>
        <p:spPr>
          <a:xfrm>
            <a:off x="11200993" y="10023164"/>
            <a:ext cx="4325927"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Suggestions</a:t>
            </a:r>
          </a:p>
        </p:txBody>
      </p:sp>
      <p:sp>
        <p:nvSpPr>
          <p:cNvPr id="323" name="Some other customer’s service"/>
          <p:cNvSpPr/>
          <p:nvPr/>
        </p:nvSpPr>
        <p:spPr>
          <a:xfrm>
            <a:off x="11200993" y="8765852"/>
            <a:ext cx="4325927" cy="1270001"/>
          </a:xfrm>
          <a:prstGeom prst="rect">
            <a:avLst/>
          </a:prstGeom>
          <a:solidFill>
            <a:srgbClr val="DEA983"/>
          </a:solidFill>
          <a:ln w="635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Some other customer’s service</a:t>
            </a:r>
          </a:p>
        </p:txBody>
      </p:sp>
      <p:sp>
        <p:nvSpPr>
          <p:cNvPr id="324" name="Rectangle"/>
          <p:cNvSpPr/>
          <p:nvPr/>
        </p:nvSpPr>
        <p:spPr>
          <a:xfrm>
            <a:off x="840492" y="8143258"/>
            <a:ext cx="14958539" cy="4513317"/>
          </a:xfrm>
          <a:prstGeom prst="rect">
            <a:avLst/>
          </a:prstGeom>
          <a:ln w="127000">
            <a:solidFill>
              <a:srgbClr val="F14C0E"/>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25" name="Managed by Kubernetes"/>
          <p:cNvSpPr txBox="1"/>
          <p:nvPr/>
        </p:nvSpPr>
        <p:spPr>
          <a:xfrm>
            <a:off x="7228673" y="12772330"/>
            <a:ext cx="367040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1">
                <a:solidFill>
                  <a:srgbClr val="000000"/>
                </a:solidFill>
              </a:defRPr>
            </a:lvl1pPr>
          </a:lstStyle>
          <a:p>
            <a:r>
              <a:t>Managed by Kubernetes</a:t>
            </a:r>
          </a:p>
        </p:txBody>
      </p:sp>
      <p:pic>
        <p:nvPicPr>
          <p:cNvPr id="326" name="Image" descr="Image"/>
          <p:cNvPicPr>
            <a:picLocks noChangeAspect="1"/>
          </p:cNvPicPr>
          <p:nvPr/>
        </p:nvPicPr>
        <p:blipFill>
          <a:blip r:embed="rId4"/>
          <a:stretch>
            <a:fillRect/>
          </a:stretch>
        </p:blipFill>
        <p:spPr>
          <a:xfrm>
            <a:off x="16856104" y="3343201"/>
            <a:ext cx="7197685" cy="9355598"/>
          </a:xfrm>
          <a:prstGeom prst="rect">
            <a:avLst/>
          </a:prstGeom>
          <a:ln w="25400">
            <a:miter lim="400000"/>
          </a:ln>
          <a:effectLst>
            <a:outerShdw blurRad="254000" dist="127000" dir="5400000" rotWithShape="0">
              <a:srgbClr val="000000">
                <a:alpha val="70000"/>
              </a:srgbClr>
            </a:outerShdw>
          </a:effectLst>
        </p:spPr>
      </p:pic>
      <p:sp>
        <p:nvSpPr>
          <p:cNvPr id="327" name="https://research.google/pubs/pub43438/"/>
          <p:cNvSpPr txBox="1"/>
          <p:nvPr/>
        </p:nvSpPr>
        <p:spPr>
          <a:xfrm>
            <a:off x="17112009" y="12948452"/>
            <a:ext cx="6685875"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u="sng">
                <a:hlinkClick r:id="rId5"/>
              </a:defRPr>
            </a:lvl1pPr>
          </a:lstStyle>
          <a:p>
            <a:pPr>
              <a:defRPr u="none"/>
            </a:pPr>
            <a:r>
              <a:rPr u="sng">
                <a:hlinkClick r:id="rId5"/>
              </a:rPr>
              <a:t>https://research.google/pubs/pub43438/</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Multi-Tenancy"/>
          <p:cNvSpPr txBox="1">
            <a:spLocks noGrp="1"/>
          </p:cNvSpPr>
          <p:nvPr>
            <p:ph type="title"/>
          </p:nvPr>
        </p:nvSpPr>
        <p:spPr>
          <a:prstGeom prst="rect">
            <a:avLst/>
          </a:prstGeom>
        </p:spPr>
        <p:txBody>
          <a:bodyPr/>
          <a:lstStyle/>
          <a:p>
            <a:r>
              <a:t>Multi-Tenancy</a:t>
            </a:r>
          </a:p>
        </p:txBody>
      </p:sp>
      <p:sp>
        <p:nvSpPr>
          <p:cNvPr id="338" name="Platform-as-a-service: What if we don’t care about the infrastructur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775969">
              <a:defRPr sz="5170"/>
            </a:pPr>
            <a:r>
              <a:t>Platform-as-a-service: What if we </a:t>
            </a:r>
            <a:r>
              <a:rPr i="1"/>
              <a:t>don’t care</a:t>
            </a:r>
            <a:r>
              <a:t> about the infrastructure?</a:t>
            </a:r>
          </a:p>
        </p:txBody>
      </p:sp>
      <p:pic>
        <p:nvPicPr>
          <p:cNvPr id="339" name="Image" descr="Image"/>
          <p:cNvPicPr>
            <a:picLocks noChangeAspect="1"/>
          </p:cNvPicPr>
          <p:nvPr/>
        </p:nvPicPr>
        <p:blipFill>
          <a:blip r:embed="rId3"/>
          <a:stretch>
            <a:fillRect/>
          </a:stretch>
        </p:blipFill>
        <p:spPr>
          <a:xfrm>
            <a:off x="1657505" y="8134508"/>
            <a:ext cx="1536701" cy="2235201"/>
          </a:xfrm>
          <a:prstGeom prst="rect">
            <a:avLst/>
          </a:prstGeom>
          <a:ln w="12700">
            <a:miter lim="400000"/>
          </a:ln>
        </p:spPr>
      </p:pic>
      <p:sp>
        <p:nvSpPr>
          <p:cNvPr id="340" name="I have React, I have ExpressJS, I have Cloud, can I please just have a working app?"/>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endParaRPr dirty="0"/>
          </a:p>
        </p:txBody>
      </p:sp>
      <p:sp>
        <p:nvSpPr>
          <p:cNvPr id="34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2" name="Platform Provider"/>
          <p:cNvSpPr txBox="1"/>
          <p:nvPr/>
        </p:nvSpPr>
        <p:spPr>
          <a:xfrm>
            <a:off x="16642109" y="8481668"/>
            <a:ext cx="3621749" cy="597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300" b="1">
                <a:solidFill>
                  <a:srgbClr val="000000"/>
                </a:solidFill>
              </a:defRPr>
            </a:lvl1pPr>
          </a:lstStyle>
          <a:p>
            <a:r>
              <a:t>Platform Provider</a:t>
            </a:r>
          </a:p>
        </p:txBody>
      </p:sp>
      <p:sp>
        <p:nvSpPr>
          <p:cNvPr id="343" name="Heroku…"/>
          <p:cNvSpPr txBox="1"/>
          <p:nvPr/>
        </p:nvSpPr>
        <p:spPr>
          <a:xfrm>
            <a:off x="17720454" y="9176773"/>
            <a:ext cx="1465060" cy="1080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300">
                <a:solidFill>
                  <a:srgbClr val="000000"/>
                </a:solidFill>
              </a:defRPr>
            </a:pPr>
            <a:r>
              <a:t>Heroku</a:t>
            </a:r>
          </a:p>
          <a:p>
            <a:pPr>
              <a:defRPr sz="3300">
                <a:solidFill>
                  <a:srgbClr val="000000"/>
                </a:solidFill>
              </a:defRPr>
            </a:pPr>
            <a:r>
              <a:t>Netlify</a:t>
            </a:r>
          </a:p>
        </p:txBody>
      </p:sp>
      <p:sp>
        <p:nvSpPr>
          <p:cNvPr id="344" name="Cylinder"/>
          <p:cNvSpPr/>
          <p:nvPr/>
        </p:nvSpPr>
        <p:spPr>
          <a:xfrm>
            <a:off x="11654845" y="6799303"/>
            <a:ext cx="1074310" cy="1418236"/>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45" name="Continuous Integration Server"/>
          <p:cNvSpPr txBox="1"/>
          <p:nvPr/>
        </p:nvSpPr>
        <p:spPr>
          <a:xfrm>
            <a:off x="9837762" y="8145073"/>
            <a:ext cx="4708476" cy="110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300" b="1">
                <a:solidFill>
                  <a:srgbClr val="000000"/>
                </a:solidFill>
              </a:defRPr>
            </a:pPr>
            <a:r>
              <a:t>Continuous Integration</a:t>
            </a:r>
            <a:br/>
            <a:r>
              <a:t>Server</a:t>
            </a:r>
          </a:p>
        </p:txBody>
      </p:sp>
      <p:sp>
        <p:nvSpPr>
          <p:cNvPr id="346" name="Line"/>
          <p:cNvSpPr/>
          <p:nvPr/>
        </p:nvSpPr>
        <p:spPr>
          <a:xfrm>
            <a:off x="12890579" y="7209489"/>
            <a:ext cx="2389998" cy="1"/>
          </a:xfrm>
          <a:prstGeom prst="line">
            <a:avLst/>
          </a:prstGeom>
          <a:ln w="76200">
            <a:solidFill>
              <a:srgbClr val="000000"/>
            </a:solidFill>
            <a:miter lim="400000"/>
            <a:tailEnd type="triangle"/>
          </a:ln>
        </p:spPr>
        <p:txBody>
          <a:bodyPr lIns="50800" tIns="50800" rIns="50800" bIns="50800" anchor="ctr"/>
          <a:lstStyle/>
          <a:p>
            <a:endParaRPr/>
          </a:p>
        </p:txBody>
      </p:sp>
      <p:sp>
        <p:nvSpPr>
          <p:cNvPr id="347" name="Auto deploy"/>
          <p:cNvSpPr txBox="1"/>
          <p:nvPr/>
        </p:nvSpPr>
        <p:spPr>
          <a:xfrm>
            <a:off x="13206992" y="6627317"/>
            <a:ext cx="1757173"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Auto deploy</a:t>
            </a:r>
          </a:p>
        </p:txBody>
      </p:sp>
      <p:sp>
        <p:nvSpPr>
          <p:cNvPr id="348" name="Bill per second"/>
          <p:cNvSpPr txBox="1"/>
          <p:nvPr/>
        </p:nvSpPr>
        <p:spPr>
          <a:xfrm>
            <a:off x="17044960" y="6565239"/>
            <a:ext cx="2816048" cy="5855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200">
                <a:solidFill>
                  <a:srgbClr val="000000"/>
                </a:solidFill>
              </a:defRPr>
            </a:pPr>
            <a:r>
              <a:t>Bill </a:t>
            </a:r>
            <a:r>
              <a:rPr i="1"/>
              <a:t>per second</a:t>
            </a:r>
          </a:p>
        </p:txBody>
      </p:sp>
      <p:sp>
        <p:nvSpPr>
          <p:cNvPr id="15" name="TextBox 14">
            <a:extLst>
              <a:ext uri="{FF2B5EF4-FFF2-40B4-BE49-F238E27FC236}">
                <a16:creationId xmlns:a16="http://schemas.microsoft.com/office/drawing/2014/main" id="{7DA620A3-0112-8642-BC60-10C1E0DBDF88}"/>
              </a:ext>
            </a:extLst>
          </p:cNvPr>
          <p:cNvSpPr txBox="1"/>
          <p:nvPr/>
        </p:nvSpPr>
        <p:spPr>
          <a:xfrm>
            <a:off x="4323806" y="4850617"/>
            <a:ext cx="380129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chemeClr val="tx2">
                    <a:lumMod val="50000"/>
                  </a:schemeClr>
                </a:solidFill>
              </a:rPr>
              <a:t>I have React, I have </a:t>
            </a:r>
            <a:r>
              <a:rPr lang="en-US" sz="3200" b="1" dirty="0" err="1">
                <a:solidFill>
                  <a:schemeClr val="tx2">
                    <a:lumMod val="50000"/>
                  </a:schemeClr>
                </a:solidFill>
              </a:rPr>
              <a:t>ExpressJS</a:t>
            </a:r>
            <a:r>
              <a:rPr lang="en-US" sz="3200" b="1" dirty="0">
                <a:solidFill>
                  <a:schemeClr val="tx2">
                    <a:lumMod val="50000"/>
                  </a:schemeClr>
                </a:solidFill>
              </a:rPr>
              <a:t>, I have Cloud, can I please just have a working app?</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TotalTime>
  <Words>2128</Words>
  <Application>Microsoft Macintosh PowerPoint</Application>
  <PresentationFormat>Custom</PresentationFormat>
  <Paragraphs>186</Paragraphs>
  <Slides>13</Slides>
  <Notes>10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Helvetica Neue</vt:lpstr>
      <vt:lpstr>Helvetica Neue Medium</vt:lpstr>
      <vt:lpstr>21_BasicWhite</vt:lpstr>
      <vt:lpstr>CS 4530 &amp; CS 5500 Software Engineering</vt:lpstr>
      <vt:lpstr>Learning Objectives for this Lesson</vt:lpstr>
      <vt:lpstr>Deploying a Web App</vt:lpstr>
      <vt:lpstr>Deploying a Web App</vt:lpstr>
      <vt:lpstr>Deploying a Web App</vt:lpstr>
      <vt:lpstr>Multi-Tenancy</vt:lpstr>
      <vt:lpstr>Multi-Tenancy</vt:lpstr>
      <vt:lpstr>Automating Deployment of Complex Infrastructure</vt:lpstr>
      <vt:lpstr>Multi-Tenancy</vt:lpstr>
      <vt:lpstr>Platform-as-a-Service: Covey.Town Deployment</vt:lpstr>
      <vt:lpstr>Platform-as-a-Service: Covey.Town Deployment</vt:lpstr>
      <vt:lpstr>Computing Infrastructure</vt:lpstr>
      <vt:lpstr>Computing Infrastructure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&amp; CS 5500 Software Engineering</dc:title>
  <cp:lastModifiedBy>Bell, Jonathan</cp:lastModifiedBy>
  <cp:revision>6</cp:revision>
  <dcterms:modified xsi:type="dcterms:W3CDTF">2022-03-05T15:35:14Z</dcterms:modified>
</cp:coreProperties>
</file>