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302" r:id="rId3"/>
    <p:sldId id="321" r:id="rId4"/>
    <p:sldId id="271" r:id="rId5"/>
    <p:sldId id="420" r:id="rId6"/>
    <p:sldId id="421" r:id="rId7"/>
    <p:sldId id="351" r:id="rId8"/>
    <p:sldId id="412" r:id="rId9"/>
    <p:sldId id="424" r:id="rId10"/>
    <p:sldId id="425" r:id="rId11"/>
    <p:sldId id="426" r:id="rId12"/>
    <p:sldId id="422" r:id="rId13"/>
    <p:sldId id="419" r:id="rId14"/>
    <p:sldId id="398" r:id="rId15"/>
    <p:sldId id="408" r:id="rId16"/>
    <p:sldId id="414" r:id="rId17"/>
    <p:sldId id="399" r:id="rId18"/>
    <p:sldId id="409" r:id="rId19"/>
    <p:sldId id="400" r:id="rId20"/>
    <p:sldId id="416" r:id="rId21"/>
    <p:sldId id="417" r:id="rId22"/>
    <p:sldId id="418" r:id="rId23"/>
    <p:sldId id="401" r:id="rId24"/>
    <p:sldId id="402" r:id="rId25"/>
    <p:sldId id="377" r:id="rId26"/>
    <p:sldId id="376"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Consolas" panose="020B0609020204030204" pitchFamily="49" charset="0"/>
      <p:regular r:id="rId35"/>
      <p:bold r:id="rId36"/>
      <p:italic r:id="rId37"/>
      <p:boldItalic r:id="rId38"/>
    </p:embeddedFont>
    <p:embeddedFont>
      <p:font typeface="Ink Free" panose="03080402000500000000" pitchFamily="66" charset="0"/>
      <p:regular r:id="rId39"/>
    </p:embeddedFont>
    <p:embeddedFont>
      <p:font typeface="Verdana" panose="020B060403050404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60" d="100"/>
          <a:sy n="60" d="100"/>
        </p:scale>
        <p:origin x="748" y="6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3F585-E548-42D7-A7CF-37826320A2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14A756-8766-44C3-B91E-5C9BF42A31C8}">
      <dgm:prSet/>
      <dgm:spPr/>
      <dgm:t>
        <a:bodyPr/>
        <a:lstStyle/>
        <a:p>
          <a:r>
            <a:rPr lang="en-US"/>
            <a:t>Database component</a:t>
          </a:r>
        </a:p>
      </dgm:t>
    </dgm:pt>
    <dgm:pt modelId="{5E53850F-70CD-4376-9917-A2CE780E934A}" type="parTrans" cxnId="{B4F3D348-B63B-418D-8BF4-1EF194C510CC}">
      <dgm:prSet/>
      <dgm:spPr/>
      <dgm:t>
        <a:bodyPr/>
        <a:lstStyle/>
        <a:p>
          <a:endParaRPr lang="en-US"/>
        </a:p>
      </dgm:t>
    </dgm:pt>
    <dgm:pt modelId="{70465621-CD78-4C80-8BAE-8B9DBDA1EA65}" type="sibTrans" cxnId="{B4F3D348-B63B-418D-8BF4-1EF194C510CC}">
      <dgm:prSet/>
      <dgm:spPr/>
      <dgm:t>
        <a:bodyPr/>
        <a:lstStyle/>
        <a:p>
          <a:endParaRPr lang="en-US"/>
        </a:p>
      </dgm:t>
    </dgm:pt>
    <dgm:pt modelId="{22E4B582-D924-450B-AA76-168185A07B9F}">
      <dgm:prSet/>
      <dgm:spPr/>
      <dgm:t>
        <a:bodyPr/>
        <a:lstStyle/>
        <a:p>
          <a:r>
            <a:rPr lang="en-US"/>
            <a:t>Contents may need to reflect/simulate real-world;</a:t>
          </a:r>
        </a:p>
      </dgm:t>
    </dgm:pt>
    <dgm:pt modelId="{50C8A6DE-6D2D-407B-9555-C71FC0BBBBA3}" type="parTrans" cxnId="{35AE72A8-D43A-4B8E-85DB-E26AD291E0B5}">
      <dgm:prSet/>
      <dgm:spPr/>
      <dgm:t>
        <a:bodyPr/>
        <a:lstStyle/>
        <a:p>
          <a:endParaRPr lang="en-US"/>
        </a:p>
      </dgm:t>
    </dgm:pt>
    <dgm:pt modelId="{27843DC7-7A98-4672-A886-16A04BAC1BC5}" type="sibTrans" cxnId="{35AE72A8-D43A-4B8E-85DB-E26AD291E0B5}">
      <dgm:prSet/>
      <dgm:spPr/>
      <dgm:t>
        <a:bodyPr/>
        <a:lstStyle/>
        <a:p>
          <a:endParaRPr lang="en-US"/>
        </a:p>
      </dgm:t>
    </dgm:pt>
    <dgm:pt modelId="{71B90C26-4ECD-4CF7-A617-4D8BE1A86795}">
      <dgm:prSet/>
      <dgm:spPr/>
      <dgm:t>
        <a:bodyPr/>
        <a:lstStyle/>
        <a:p>
          <a:r>
            <a:rPr lang="en-US"/>
            <a:t>Data may be expensive/proprietary/confidential.</a:t>
          </a:r>
        </a:p>
      </dgm:t>
    </dgm:pt>
    <dgm:pt modelId="{370C2D98-59A1-4F7F-8086-7A59E8F51BBA}" type="parTrans" cxnId="{F9712A0E-263C-40B3-8461-79CB9FA80C00}">
      <dgm:prSet/>
      <dgm:spPr/>
      <dgm:t>
        <a:bodyPr/>
        <a:lstStyle/>
        <a:p>
          <a:endParaRPr lang="en-US"/>
        </a:p>
      </dgm:t>
    </dgm:pt>
    <dgm:pt modelId="{A2A0AE97-85F1-4E48-980A-19513C6891E8}" type="sibTrans" cxnId="{F9712A0E-263C-40B3-8461-79CB9FA80C00}">
      <dgm:prSet/>
      <dgm:spPr/>
      <dgm:t>
        <a:bodyPr/>
        <a:lstStyle/>
        <a:p>
          <a:endParaRPr lang="en-US"/>
        </a:p>
      </dgm:t>
    </dgm:pt>
    <dgm:pt modelId="{49BFFF10-1969-40D6-A8CA-CD68C8215FAD}">
      <dgm:prSet/>
      <dgm:spPr/>
      <dgm:t>
        <a:bodyPr/>
        <a:lstStyle/>
        <a:p>
          <a:r>
            <a:rPr lang="en-US"/>
            <a:t>Network connections</a:t>
          </a:r>
        </a:p>
      </dgm:t>
    </dgm:pt>
    <dgm:pt modelId="{C18D74BC-B5C9-4CBD-A8FD-B587EBC76F38}" type="parTrans" cxnId="{004534C4-E47F-4087-83C9-4C9CF2062EB7}">
      <dgm:prSet/>
      <dgm:spPr/>
      <dgm:t>
        <a:bodyPr/>
        <a:lstStyle/>
        <a:p>
          <a:endParaRPr lang="en-US"/>
        </a:p>
      </dgm:t>
    </dgm:pt>
    <dgm:pt modelId="{DA8D2896-924C-441C-8115-D1421893DA01}" type="sibTrans" cxnId="{004534C4-E47F-4087-83C9-4C9CF2062EB7}">
      <dgm:prSet/>
      <dgm:spPr/>
      <dgm:t>
        <a:bodyPr/>
        <a:lstStyle/>
        <a:p>
          <a:endParaRPr lang="en-US"/>
        </a:p>
      </dgm:t>
    </dgm:pt>
    <dgm:pt modelId="{9406B0A9-8772-441B-B45E-FBE1F349E872}">
      <dgm:prSet/>
      <dgm:spPr/>
      <dgm:t>
        <a:bodyPr/>
        <a:lstStyle/>
        <a:p>
          <a:r>
            <a:rPr lang="en-US" dirty="0"/>
            <a:t>”Real” connections may be slow/flaky/disrupted/expensive;</a:t>
          </a:r>
        </a:p>
      </dgm:t>
    </dgm:pt>
    <dgm:pt modelId="{8F067000-00CF-4E65-A4E0-E291969C3944}" type="parTrans" cxnId="{46D10BBC-8EB0-4068-BDBD-07C2F1DF9596}">
      <dgm:prSet/>
      <dgm:spPr/>
      <dgm:t>
        <a:bodyPr/>
        <a:lstStyle/>
        <a:p>
          <a:endParaRPr lang="en-US"/>
        </a:p>
      </dgm:t>
    </dgm:pt>
    <dgm:pt modelId="{0C7AC89C-2DFF-42DA-A263-3A4E92EF80BC}" type="sibTrans" cxnId="{46D10BBC-8EB0-4068-BDBD-07C2F1DF9596}">
      <dgm:prSet/>
      <dgm:spPr/>
      <dgm:t>
        <a:bodyPr/>
        <a:lstStyle/>
        <a:p>
          <a:endParaRPr lang="en-US"/>
        </a:p>
      </dgm:t>
    </dgm:pt>
    <dgm:pt modelId="{FF847B2A-18C4-457E-BA0C-F55F89BA36A1}">
      <dgm:prSet/>
      <dgm:spPr/>
      <dgm:t>
        <a:bodyPr/>
        <a:lstStyle/>
        <a:p>
          <a:r>
            <a:rPr lang="en-US"/>
            <a:t>Resources may have changed since test was written.</a:t>
          </a:r>
        </a:p>
      </dgm:t>
    </dgm:pt>
    <dgm:pt modelId="{3FF2F61A-03F8-4D01-8931-FCC04442EB17}" type="parTrans" cxnId="{0A6FC588-D2D1-48B4-959E-90C4B18F4A51}">
      <dgm:prSet/>
      <dgm:spPr/>
      <dgm:t>
        <a:bodyPr/>
        <a:lstStyle/>
        <a:p>
          <a:endParaRPr lang="en-US"/>
        </a:p>
      </dgm:t>
    </dgm:pt>
    <dgm:pt modelId="{A8AD917C-5B81-435A-90F7-8BCDB01C0624}" type="sibTrans" cxnId="{0A6FC588-D2D1-48B4-959E-90C4B18F4A51}">
      <dgm:prSet/>
      <dgm:spPr/>
      <dgm:t>
        <a:bodyPr/>
        <a:lstStyle/>
        <a:p>
          <a:endParaRPr lang="en-US"/>
        </a:p>
      </dgm:t>
    </dgm:pt>
    <dgm:pt modelId="{0F2936DA-CC97-4A16-AF70-9F0F57FB236A}">
      <dgm:prSet/>
      <dgm:spPr/>
      <dgm:t>
        <a:bodyPr/>
        <a:lstStyle/>
        <a:p>
          <a:r>
            <a:rPr lang="en-US"/>
            <a:t>Environment</a:t>
          </a:r>
        </a:p>
      </dgm:t>
    </dgm:pt>
    <dgm:pt modelId="{D6E09C5C-562B-45C8-BA7F-D60D130B2871}" type="parTrans" cxnId="{FF150E03-C709-492F-8639-3AD6D483C2B9}">
      <dgm:prSet/>
      <dgm:spPr/>
      <dgm:t>
        <a:bodyPr/>
        <a:lstStyle/>
        <a:p>
          <a:endParaRPr lang="en-US"/>
        </a:p>
      </dgm:t>
    </dgm:pt>
    <dgm:pt modelId="{CC791C57-17BA-46F0-8833-87D9BA83BCAF}" type="sibTrans" cxnId="{FF150E03-C709-492F-8639-3AD6D483C2B9}">
      <dgm:prSet/>
      <dgm:spPr/>
      <dgm:t>
        <a:bodyPr/>
        <a:lstStyle/>
        <a:p>
          <a:endParaRPr lang="en-US"/>
        </a:p>
      </dgm:t>
    </dgm:pt>
    <dgm:pt modelId="{F59C50F9-59A6-4DE1-8B2F-8FDF1BE0DD0F}">
      <dgm:prSet/>
      <dgm:spPr/>
      <dgm:t>
        <a:bodyPr/>
        <a:lstStyle/>
        <a:p>
          <a:r>
            <a:rPr lang="en-US"/>
            <a:t>Interactions with OS, locale or other software.</a:t>
          </a:r>
        </a:p>
      </dgm:t>
    </dgm:pt>
    <dgm:pt modelId="{C78F7626-381D-4D7B-BED4-2AAA117F7457}" type="parTrans" cxnId="{85BC3243-230C-4F8F-B278-5F0E120D5DEC}">
      <dgm:prSet/>
      <dgm:spPr/>
      <dgm:t>
        <a:bodyPr/>
        <a:lstStyle/>
        <a:p>
          <a:endParaRPr lang="en-US"/>
        </a:p>
      </dgm:t>
    </dgm:pt>
    <dgm:pt modelId="{BB4F2E36-A57A-49EC-9085-D12C15C4EDFF}" type="sibTrans" cxnId="{85BC3243-230C-4F8F-B278-5F0E120D5DEC}">
      <dgm:prSet/>
      <dgm:spPr/>
      <dgm:t>
        <a:bodyPr/>
        <a:lstStyle/>
        <a:p>
          <a:endParaRPr lang="en-US"/>
        </a:p>
      </dgm:t>
    </dgm:pt>
    <dgm:pt modelId="{ABB69DA4-6F64-45E1-97E4-47866D375273}">
      <dgm:prSet/>
      <dgm:spPr/>
      <dgm:t>
        <a:bodyPr/>
        <a:lstStyle/>
        <a:p>
          <a:r>
            <a:rPr lang="en-US"/>
            <a:t>Human actors</a:t>
          </a:r>
        </a:p>
      </dgm:t>
    </dgm:pt>
    <dgm:pt modelId="{146C7882-336D-44FE-B31F-8AC4310E14EE}" type="parTrans" cxnId="{1658D047-F364-48B1-96FD-38C37540282A}">
      <dgm:prSet/>
      <dgm:spPr/>
      <dgm:t>
        <a:bodyPr/>
        <a:lstStyle/>
        <a:p>
          <a:endParaRPr lang="en-US"/>
        </a:p>
      </dgm:t>
    </dgm:pt>
    <dgm:pt modelId="{BA332263-DD36-4192-A0AE-D820A88C88A9}" type="sibTrans" cxnId="{1658D047-F364-48B1-96FD-38C37540282A}">
      <dgm:prSet/>
      <dgm:spPr/>
      <dgm:t>
        <a:bodyPr/>
        <a:lstStyle/>
        <a:p>
          <a:endParaRPr lang="en-US"/>
        </a:p>
      </dgm:t>
    </dgm:pt>
    <dgm:pt modelId="{B1047A65-54FE-420E-A876-329C8A7E3182}">
      <dgm:prSet/>
      <dgm:spPr/>
      <dgm:t>
        <a:bodyPr/>
        <a:lstStyle/>
        <a:p>
          <a:r>
            <a:rPr lang="en-US"/>
            <a:t>Ultimately unpredictable.</a:t>
          </a:r>
        </a:p>
      </dgm:t>
    </dgm:pt>
    <dgm:pt modelId="{7935C015-E9AD-49F0-885A-8BD2D5CC8E7A}" type="parTrans" cxnId="{D9A42BA9-ECDA-4439-91E4-CBF1827511C8}">
      <dgm:prSet/>
      <dgm:spPr/>
      <dgm:t>
        <a:bodyPr/>
        <a:lstStyle/>
        <a:p>
          <a:endParaRPr lang="en-US"/>
        </a:p>
      </dgm:t>
    </dgm:pt>
    <dgm:pt modelId="{DE4D9507-18E5-46AE-94DD-94D46F7D8006}" type="sibTrans" cxnId="{D9A42BA9-ECDA-4439-91E4-CBF1827511C8}">
      <dgm:prSet/>
      <dgm:spPr/>
      <dgm:t>
        <a:bodyPr/>
        <a:lstStyle/>
        <a:p>
          <a:endParaRPr lang="en-US"/>
        </a:p>
      </dgm:t>
    </dgm:pt>
    <dgm:pt modelId="{F41B7873-C665-420B-AE2F-C926CE5ADDCF}" type="pres">
      <dgm:prSet presAssocID="{A963F585-E548-42D7-A7CF-37826320A2AF}" presName="linear" presStyleCnt="0">
        <dgm:presLayoutVars>
          <dgm:animLvl val="lvl"/>
          <dgm:resizeHandles val="exact"/>
        </dgm:presLayoutVars>
      </dgm:prSet>
      <dgm:spPr/>
    </dgm:pt>
    <dgm:pt modelId="{33C8EEA7-B7E9-4D5E-A7C3-7F6DD2ACA628}" type="pres">
      <dgm:prSet presAssocID="{BF14A756-8766-44C3-B91E-5C9BF42A31C8}" presName="parentText" presStyleLbl="node1" presStyleIdx="0" presStyleCnt="4">
        <dgm:presLayoutVars>
          <dgm:chMax val="0"/>
          <dgm:bulletEnabled val="1"/>
        </dgm:presLayoutVars>
      </dgm:prSet>
      <dgm:spPr/>
    </dgm:pt>
    <dgm:pt modelId="{E180859D-16B2-434D-9E5A-D2F127726A7D}" type="pres">
      <dgm:prSet presAssocID="{BF14A756-8766-44C3-B91E-5C9BF42A31C8}" presName="childText" presStyleLbl="revTx" presStyleIdx="0" presStyleCnt="4">
        <dgm:presLayoutVars>
          <dgm:bulletEnabled val="1"/>
        </dgm:presLayoutVars>
      </dgm:prSet>
      <dgm:spPr/>
    </dgm:pt>
    <dgm:pt modelId="{06E3DA03-47CD-43D7-B488-0A9FC92230F9}" type="pres">
      <dgm:prSet presAssocID="{49BFFF10-1969-40D6-A8CA-CD68C8215FAD}" presName="parentText" presStyleLbl="node1" presStyleIdx="1" presStyleCnt="4">
        <dgm:presLayoutVars>
          <dgm:chMax val="0"/>
          <dgm:bulletEnabled val="1"/>
        </dgm:presLayoutVars>
      </dgm:prSet>
      <dgm:spPr/>
    </dgm:pt>
    <dgm:pt modelId="{3BC9CB9F-F6D4-4CBD-85AB-B508952AF91B}" type="pres">
      <dgm:prSet presAssocID="{49BFFF10-1969-40D6-A8CA-CD68C8215FAD}" presName="childText" presStyleLbl="revTx" presStyleIdx="1" presStyleCnt="4">
        <dgm:presLayoutVars>
          <dgm:bulletEnabled val="1"/>
        </dgm:presLayoutVars>
      </dgm:prSet>
      <dgm:spPr/>
    </dgm:pt>
    <dgm:pt modelId="{0F09ABBE-4F21-4579-8FCE-6DB1757CD5E4}" type="pres">
      <dgm:prSet presAssocID="{0F2936DA-CC97-4A16-AF70-9F0F57FB236A}" presName="parentText" presStyleLbl="node1" presStyleIdx="2" presStyleCnt="4">
        <dgm:presLayoutVars>
          <dgm:chMax val="0"/>
          <dgm:bulletEnabled val="1"/>
        </dgm:presLayoutVars>
      </dgm:prSet>
      <dgm:spPr/>
    </dgm:pt>
    <dgm:pt modelId="{1CB7ECCC-FF8D-4820-8BF8-B2CC2D769477}" type="pres">
      <dgm:prSet presAssocID="{0F2936DA-CC97-4A16-AF70-9F0F57FB236A}" presName="childText" presStyleLbl="revTx" presStyleIdx="2" presStyleCnt="4">
        <dgm:presLayoutVars>
          <dgm:bulletEnabled val="1"/>
        </dgm:presLayoutVars>
      </dgm:prSet>
      <dgm:spPr/>
    </dgm:pt>
    <dgm:pt modelId="{675A29C8-A9D6-4EE7-B685-374B4E9ABE6F}" type="pres">
      <dgm:prSet presAssocID="{ABB69DA4-6F64-45E1-97E4-47866D375273}" presName="parentText" presStyleLbl="node1" presStyleIdx="3" presStyleCnt="4">
        <dgm:presLayoutVars>
          <dgm:chMax val="0"/>
          <dgm:bulletEnabled val="1"/>
        </dgm:presLayoutVars>
      </dgm:prSet>
      <dgm:spPr/>
    </dgm:pt>
    <dgm:pt modelId="{2800AC00-8690-47BC-8614-52B051AF3FC9}" type="pres">
      <dgm:prSet presAssocID="{ABB69DA4-6F64-45E1-97E4-47866D375273}" presName="childText" presStyleLbl="revTx" presStyleIdx="3" presStyleCnt="4">
        <dgm:presLayoutVars>
          <dgm:bulletEnabled val="1"/>
        </dgm:presLayoutVars>
      </dgm:prSet>
      <dgm:spPr/>
    </dgm:pt>
  </dgm:ptLst>
  <dgm:cxnLst>
    <dgm:cxn modelId="{FF150E03-C709-492F-8639-3AD6D483C2B9}" srcId="{A963F585-E548-42D7-A7CF-37826320A2AF}" destId="{0F2936DA-CC97-4A16-AF70-9F0F57FB236A}" srcOrd="2" destOrd="0" parTransId="{D6E09C5C-562B-45C8-BA7F-D60D130B2871}" sibTransId="{CC791C57-17BA-46F0-8833-87D9BA83BCAF}"/>
    <dgm:cxn modelId="{F9712A0E-263C-40B3-8461-79CB9FA80C00}" srcId="{BF14A756-8766-44C3-B91E-5C9BF42A31C8}" destId="{71B90C26-4ECD-4CF7-A617-4D8BE1A86795}" srcOrd="1" destOrd="0" parTransId="{370C2D98-59A1-4F7F-8086-7A59E8F51BBA}" sibTransId="{A2A0AE97-85F1-4E48-980A-19513C6891E8}"/>
    <dgm:cxn modelId="{85BC3243-230C-4F8F-B278-5F0E120D5DEC}" srcId="{0F2936DA-CC97-4A16-AF70-9F0F57FB236A}" destId="{F59C50F9-59A6-4DE1-8B2F-8FDF1BE0DD0F}" srcOrd="0" destOrd="0" parTransId="{C78F7626-381D-4D7B-BED4-2AAA117F7457}" sibTransId="{BB4F2E36-A57A-49EC-9085-D12C15C4EDFF}"/>
    <dgm:cxn modelId="{1658D047-F364-48B1-96FD-38C37540282A}" srcId="{A963F585-E548-42D7-A7CF-37826320A2AF}" destId="{ABB69DA4-6F64-45E1-97E4-47866D375273}" srcOrd="3" destOrd="0" parTransId="{146C7882-336D-44FE-B31F-8AC4310E14EE}" sibTransId="{BA332263-DD36-4192-A0AE-D820A88C88A9}"/>
    <dgm:cxn modelId="{B4F3D348-B63B-418D-8BF4-1EF194C510CC}" srcId="{A963F585-E548-42D7-A7CF-37826320A2AF}" destId="{BF14A756-8766-44C3-B91E-5C9BF42A31C8}" srcOrd="0" destOrd="0" parTransId="{5E53850F-70CD-4376-9917-A2CE780E934A}" sibTransId="{70465621-CD78-4C80-8BAE-8B9DBDA1EA65}"/>
    <dgm:cxn modelId="{07D40049-1991-4966-8C9B-5B68A7E0BCF7}" type="presOf" srcId="{9406B0A9-8772-441B-B45E-FBE1F349E872}" destId="{3BC9CB9F-F6D4-4CBD-85AB-B508952AF91B}" srcOrd="0" destOrd="0" presId="urn:microsoft.com/office/officeart/2005/8/layout/vList2"/>
    <dgm:cxn modelId="{091B0D6A-646D-4E0E-9708-97E0824E30EB}" type="presOf" srcId="{A963F585-E548-42D7-A7CF-37826320A2AF}" destId="{F41B7873-C665-420B-AE2F-C926CE5ADDCF}" srcOrd="0" destOrd="0" presId="urn:microsoft.com/office/officeart/2005/8/layout/vList2"/>
    <dgm:cxn modelId="{7A7CE24C-FFC9-4F11-87F2-C6F12B1A26EA}" type="presOf" srcId="{BF14A756-8766-44C3-B91E-5C9BF42A31C8}" destId="{33C8EEA7-B7E9-4D5E-A7C3-7F6DD2ACA628}" srcOrd="0" destOrd="0" presId="urn:microsoft.com/office/officeart/2005/8/layout/vList2"/>
    <dgm:cxn modelId="{A72A256F-FC50-434A-AA2C-A8B20CAABE5D}" type="presOf" srcId="{B1047A65-54FE-420E-A876-329C8A7E3182}" destId="{2800AC00-8690-47BC-8614-52B051AF3FC9}" srcOrd="0" destOrd="0" presId="urn:microsoft.com/office/officeart/2005/8/layout/vList2"/>
    <dgm:cxn modelId="{0A6FC588-D2D1-48B4-959E-90C4B18F4A51}" srcId="{49BFFF10-1969-40D6-A8CA-CD68C8215FAD}" destId="{FF847B2A-18C4-457E-BA0C-F55F89BA36A1}" srcOrd="1" destOrd="0" parTransId="{3FF2F61A-03F8-4D01-8931-FCC04442EB17}" sibTransId="{A8AD917C-5B81-435A-90F7-8BCDB01C0624}"/>
    <dgm:cxn modelId="{2864208B-82C3-47CF-9A99-6934F1B504B2}" type="presOf" srcId="{71B90C26-4ECD-4CF7-A617-4D8BE1A86795}" destId="{E180859D-16B2-434D-9E5A-D2F127726A7D}" srcOrd="0" destOrd="1" presId="urn:microsoft.com/office/officeart/2005/8/layout/vList2"/>
    <dgm:cxn modelId="{245298A0-4B32-445A-B551-39B4DD89513D}" type="presOf" srcId="{49BFFF10-1969-40D6-A8CA-CD68C8215FAD}" destId="{06E3DA03-47CD-43D7-B488-0A9FC92230F9}" srcOrd="0" destOrd="0" presId="urn:microsoft.com/office/officeart/2005/8/layout/vList2"/>
    <dgm:cxn modelId="{35AE72A8-D43A-4B8E-85DB-E26AD291E0B5}" srcId="{BF14A756-8766-44C3-B91E-5C9BF42A31C8}" destId="{22E4B582-D924-450B-AA76-168185A07B9F}" srcOrd="0" destOrd="0" parTransId="{50C8A6DE-6D2D-407B-9555-C71FC0BBBBA3}" sibTransId="{27843DC7-7A98-4672-A886-16A04BAC1BC5}"/>
    <dgm:cxn modelId="{D9A42BA9-ECDA-4439-91E4-CBF1827511C8}" srcId="{ABB69DA4-6F64-45E1-97E4-47866D375273}" destId="{B1047A65-54FE-420E-A876-329C8A7E3182}" srcOrd="0" destOrd="0" parTransId="{7935C015-E9AD-49F0-885A-8BD2D5CC8E7A}" sibTransId="{DE4D9507-18E5-46AE-94DD-94D46F7D8006}"/>
    <dgm:cxn modelId="{3567B6B1-2548-405D-AF9B-89514F7F201E}" type="presOf" srcId="{F59C50F9-59A6-4DE1-8B2F-8FDF1BE0DD0F}" destId="{1CB7ECCC-FF8D-4820-8BF8-B2CC2D769477}" srcOrd="0" destOrd="0" presId="urn:microsoft.com/office/officeart/2005/8/layout/vList2"/>
    <dgm:cxn modelId="{46D10BBC-8EB0-4068-BDBD-07C2F1DF9596}" srcId="{49BFFF10-1969-40D6-A8CA-CD68C8215FAD}" destId="{9406B0A9-8772-441B-B45E-FBE1F349E872}" srcOrd="0" destOrd="0" parTransId="{8F067000-00CF-4E65-A4E0-E291969C3944}" sibTransId="{0C7AC89C-2DFF-42DA-A263-3A4E92EF80BC}"/>
    <dgm:cxn modelId="{004534C4-E47F-4087-83C9-4C9CF2062EB7}" srcId="{A963F585-E548-42D7-A7CF-37826320A2AF}" destId="{49BFFF10-1969-40D6-A8CA-CD68C8215FAD}" srcOrd="1" destOrd="0" parTransId="{C18D74BC-B5C9-4CBD-A8FD-B587EBC76F38}" sibTransId="{DA8D2896-924C-441C-8115-D1421893DA01}"/>
    <dgm:cxn modelId="{D8C602D8-EC98-4D46-861B-FC7FAB17C810}" type="presOf" srcId="{ABB69DA4-6F64-45E1-97E4-47866D375273}" destId="{675A29C8-A9D6-4EE7-B685-374B4E9ABE6F}" srcOrd="0" destOrd="0" presId="urn:microsoft.com/office/officeart/2005/8/layout/vList2"/>
    <dgm:cxn modelId="{A88B11E5-CE7C-4514-AEA6-D4AC77C064BB}" type="presOf" srcId="{0F2936DA-CC97-4A16-AF70-9F0F57FB236A}" destId="{0F09ABBE-4F21-4579-8FCE-6DB1757CD5E4}" srcOrd="0" destOrd="0" presId="urn:microsoft.com/office/officeart/2005/8/layout/vList2"/>
    <dgm:cxn modelId="{00E9F9F9-9907-4E46-BBDA-914413CCC4B9}" type="presOf" srcId="{FF847B2A-18C4-457E-BA0C-F55F89BA36A1}" destId="{3BC9CB9F-F6D4-4CBD-85AB-B508952AF91B}" srcOrd="0" destOrd="1" presId="urn:microsoft.com/office/officeart/2005/8/layout/vList2"/>
    <dgm:cxn modelId="{06870FFF-E81E-4456-B30F-1D8BCCAE66EC}" type="presOf" srcId="{22E4B582-D924-450B-AA76-168185A07B9F}" destId="{E180859D-16B2-434D-9E5A-D2F127726A7D}" srcOrd="0" destOrd="0" presId="urn:microsoft.com/office/officeart/2005/8/layout/vList2"/>
    <dgm:cxn modelId="{2E46AB2C-8EAA-4CB8-8FC0-D3F15F05A47B}" type="presParOf" srcId="{F41B7873-C665-420B-AE2F-C926CE5ADDCF}" destId="{33C8EEA7-B7E9-4D5E-A7C3-7F6DD2ACA628}" srcOrd="0" destOrd="0" presId="urn:microsoft.com/office/officeart/2005/8/layout/vList2"/>
    <dgm:cxn modelId="{17528F98-CEEC-46D7-ACBF-F1D1F1D88662}" type="presParOf" srcId="{F41B7873-C665-420B-AE2F-C926CE5ADDCF}" destId="{E180859D-16B2-434D-9E5A-D2F127726A7D}" srcOrd="1" destOrd="0" presId="urn:microsoft.com/office/officeart/2005/8/layout/vList2"/>
    <dgm:cxn modelId="{E95B7F83-61CB-470C-9156-2DBF9A6E805D}" type="presParOf" srcId="{F41B7873-C665-420B-AE2F-C926CE5ADDCF}" destId="{06E3DA03-47CD-43D7-B488-0A9FC92230F9}" srcOrd="2" destOrd="0" presId="urn:microsoft.com/office/officeart/2005/8/layout/vList2"/>
    <dgm:cxn modelId="{DF40E9DB-D047-448A-B452-5304F7BA42A8}" type="presParOf" srcId="{F41B7873-C665-420B-AE2F-C926CE5ADDCF}" destId="{3BC9CB9F-F6D4-4CBD-85AB-B508952AF91B}" srcOrd="3" destOrd="0" presId="urn:microsoft.com/office/officeart/2005/8/layout/vList2"/>
    <dgm:cxn modelId="{72DCC128-D37D-4F36-97D8-E15324C2BB5F}" type="presParOf" srcId="{F41B7873-C665-420B-AE2F-C926CE5ADDCF}" destId="{0F09ABBE-4F21-4579-8FCE-6DB1757CD5E4}" srcOrd="4" destOrd="0" presId="urn:microsoft.com/office/officeart/2005/8/layout/vList2"/>
    <dgm:cxn modelId="{44DA293A-8BE1-4E6A-A04F-D2D1FC4D4666}" type="presParOf" srcId="{F41B7873-C665-420B-AE2F-C926CE5ADDCF}" destId="{1CB7ECCC-FF8D-4820-8BF8-B2CC2D769477}" srcOrd="5" destOrd="0" presId="urn:microsoft.com/office/officeart/2005/8/layout/vList2"/>
    <dgm:cxn modelId="{06D9D425-866B-4E12-9EA6-F64096F4B06A}" type="presParOf" srcId="{F41B7873-C665-420B-AE2F-C926CE5ADDCF}" destId="{675A29C8-A9D6-4EE7-B685-374B4E9ABE6F}" srcOrd="6" destOrd="0" presId="urn:microsoft.com/office/officeart/2005/8/layout/vList2"/>
    <dgm:cxn modelId="{3F39EE01-01D4-4BF1-A64F-17EA4BDCA660}" type="presParOf" srcId="{F41B7873-C665-420B-AE2F-C926CE5ADDCF}" destId="{2800AC00-8690-47BC-8614-52B051AF3FC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8EEA7-B7E9-4D5E-A7C3-7F6DD2ACA628}">
      <dsp:nvSpPr>
        <dsp:cNvPr id="0" name=""/>
        <dsp:cNvSpPr/>
      </dsp:nvSpPr>
      <dsp:spPr>
        <a:xfrm>
          <a:off x="0" y="72549"/>
          <a:ext cx="1035702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Database component</a:t>
          </a:r>
        </a:p>
      </dsp:txBody>
      <dsp:txXfrm>
        <a:off x="26930" y="99479"/>
        <a:ext cx="10303162" cy="497795"/>
      </dsp:txXfrm>
    </dsp:sp>
    <dsp:sp modelId="{E180859D-16B2-434D-9E5A-D2F127726A7D}">
      <dsp:nvSpPr>
        <dsp:cNvPr id="0" name=""/>
        <dsp:cNvSpPr/>
      </dsp:nvSpPr>
      <dsp:spPr>
        <a:xfrm>
          <a:off x="0" y="624204"/>
          <a:ext cx="10357022"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83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Contents may need to reflect/simulate real-world;</a:t>
          </a:r>
        </a:p>
        <a:p>
          <a:pPr marL="171450" lvl="1" indent="-171450" algn="l" defTabSz="800100">
            <a:lnSpc>
              <a:spcPct val="90000"/>
            </a:lnSpc>
            <a:spcBef>
              <a:spcPct val="0"/>
            </a:spcBef>
            <a:spcAft>
              <a:spcPct val="20000"/>
            </a:spcAft>
            <a:buChar char="•"/>
          </a:pPr>
          <a:r>
            <a:rPr lang="en-US" sz="1800" kern="1200"/>
            <a:t>Data may be expensive/proprietary/confidential.</a:t>
          </a:r>
        </a:p>
      </dsp:txBody>
      <dsp:txXfrm>
        <a:off x="0" y="624204"/>
        <a:ext cx="10357022" cy="618930"/>
      </dsp:txXfrm>
    </dsp:sp>
    <dsp:sp modelId="{06E3DA03-47CD-43D7-B488-0A9FC92230F9}">
      <dsp:nvSpPr>
        <dsp:cNvPr id="0" name=""/>
        <dsp:cNvSpPr/>
      </dsp:nvSpPr>
      <dsp:spPr>
        <a:xfrm>
          <a:off x="0" y="1243134"/>
          <a:ext cx="1035702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Network connections</a:t>
          </a:r>
        </a:p>
      </dsp:txBody>
      <dsp:txXfrm>
        <a:off x="26930" y="1270064"/>
        <a:ext cx="10303162" cy="497795"/>
      </dsp:txXfrm>
    </dsp:sp>
    <dsp:sp modelId="{3BC9CB9F-F6D4-4CBD-85AB-B508952AF91B}">
      <dsp:nvSpPr>
        <dsp:cNvPr id="0" name=""/>
        <dsp:cNvSpPr/>
      </dsp:nvSpPr>
      <dsp:spPr>
        <a:xfrm>
          <a:off x="0" y="1794789"/>
          <a:ext cx="10357022"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83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”Real” connections may be slow/flaky/disrupted/expensive;</a:t>
          </a:r>
        </a:p>
        <a:p>
          <a:pPr marL="171450" lvl="1" indent="-171450" algn="l" defTabSz="800100">
            <a:lnSpc>
              <a:spcPct val="90000"/>
            </a:lnSpc>
            <a:spcBef>
              <a:spcPct val="0"/>
            </a:spcBef>
            <a:spcAft>
              <a:spcPct val="20000"/>
            </a:spcAft>
            <a:buChar char="•"/>
          </a:pPr>
          <a:r>
            <a:rPr lang="en-US" sz="1800" kern="1200"/>
            <a:t>Resources may have changed since test was written.</a:t>
          </a:r>
        </a:p>
      </dsp:txBody>
      <dsp:txXfrm>
        <a:off x="0" y="1794789"/>
        <a:ext cx="10357022" cy="618930"/>
      </dsp:txXfrm>
    </dsp:sp>
    <dsp:sp modelId="{0F09ABBE-4F21-4579-8FCE-6DB1757CD5E4}">
      <dsp:nvSpPr>
        <dsp:cNvPr id="0" name=""/>
        <dsp:cNvSpPr/>
      </dsp:nvSpPr>
      <dsp:spPr>
        <a:xfrm>
          <a:off x="0" y="2413719"/>
          <a:ext cx="1035702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Environment</a:t>
          </a:r>
        </a:p>
      </dsp:txBody>
      <dsp:txXfrm>
        <a:off x="26930" y="2440649"/>
        <a:ext cx="10303162" cy="497795"/>
      </dsp:txXfrm>
    </dsp:sp>
    <dsp:sp modelId="{1CB7ECCC-FF8D-4820-8BF8-B2CC2D769477}">
      <dsp:nvSpPr>
        <dsp:cNvPr id="0" name=""/>
        <dsp:cNvSpPr/>
      </dsp:nvSpPr>
      <dsp:spPr>
        <a:xfrm>
          <a:off x="0" y="2965374"/>
          <a:ext cx="1035702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83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Interactions with OS, locale or other software.</a:t>
          </a:r>
        </a:p>
      </dsp:txBody>
      <dsp:txXfrm>
        <a:off x="0" y="2965374"/>
        <a:ext cx="10357022" cy="380880"/>
      </dsp:txXfrm>
    </dsp:sp>
    <dsp:sp modelId="{675A29C8-A9D6-4EE7-B685-374B4E9ABE6F}">
      <dsp:nvSpPr>
        <dsp:cNvPr id="0" name=""/>
        <dsp:cNvSpPr/>
      </dsp:nvSpPr>
      <dsp:spPr>
        <a:xfrm>
          <a:off x="0" y="3346254"/>
          <a:ext cx="1035702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Human actors</a:t>
          </a:r>
        </a:p>
      </dsp:txBody>
      <dsp:txXfrm>
        <a:off x="26930" y="3373184"/>
        <a:ext cx="10303162" cy="497795"/>
      </dsp:txXfrm>
    </dsp:sp>
    <dsp:sp modelId="{2800AC00-8690-47BC-8614-52B051AF3FC9}">
      <dsp:nvSpPr>
        <dsp:cNvPr id="0" name=""/>
        <dsp:cNvSpPr/>
      </dsp:nvSpPr>
      <dsp:spPr>
        <a:xfrm>
          <a:off x="0" y="3897909"/>
          <a:ext cx="1035702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83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Ultimately unpredictable.</a:t>
          </a:r>
        </a:p>
      </dsp:txBody>
      <dsp:txXfrm>
        <a:off x="0" y="3897909"/>
        <a:ext cx="10357022" cy="380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Discuss: what else does the test tell you?</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98398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 This is Java code, something you may have seen in OOD.</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Stubs to:</a:t>
            </a:r>
          </a:p>
          <a:p>
            <a:pPr>
              <a:buFont typeface="Arial" panose="020B0604020202020204" pitchFamily="34" charset="0"/>
              <a:buChar char="•"/>
            </a:pPr>
            <a:r>
              <a:rPr lang="en-US" dirty="0"/>
              <a:t>provide a predetermined response from a collaborator</a:t>
            </a:r>
          </a:p>
          <a:p>
            <a:pPr>
              <a:buFont typeface="Arial" panose="020B0604020202020204" pitchFamily="34" charset="0"/>
              <a:buChar char="•"/>
            </a:pPr>
            <a:r>
              <a:rPr lang="en-US" dirty="0"/>
              <a:t>take a predetermined action from a collaborator, like throwing an exception</a:t>
            </a:r>
          </a:p>
          <a:p>
            <a:r>
              <a:rPr lang="en-US" dirty="0"/>
              <a:t>Use Mocks to:</a:t>
            </a:r>
          </a:p>
          <a:p>
            <a:pPr>
              <a:buFont typeface="Arial" panose="020B0604020202020204" pitchFamily="34" charset="0"/>
              <a:buChar char="•"/>
            </a:pPr>
            <a:r>
              <a:rPr lang="en-US" dirty="0"/>
              <a:t>verify the contract between the code under test and a collaborator</a:t>
            </a:r>
          </a:p>
          <a:p>
            <a:pPr>
              <a:buFont typeface="Arial" panose="020B0604020202020204" pitchFamily="34" charset="0"/>
              <a:buChar char="•"/>
            </a:pPr>
            <a:r>
              <a:rPr lang="en-US" dirty="0"/>
              <a:t>verify the </a:t>
            </a:r>
            <a:r>
              <a:rPr lang="en-US" dirty="0" err="1"/>
              <a:t>the</a:t>
            </a:r>
            <a:r>
              <a:rPr lang="en-US" dirty="0"/>
              <a:t> collaborator's method is called the correct number of times</a:t>
            </a:r>
          </a:p>
          <a:p>
            <a:pPr>
              <a:buFont typeface="Arial" panose="020B0604020202020204" pitchFamily="34" charset="0"/>
              <a:buChar char="•"/>
            </a:pPr>
            <a:r>
              <a:rPr lang="en-US" dirty="0"/>
              <a:t>verify the collaborator's method is called with the correct parameters</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04576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51261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r>
              <a:rPr lang="en-US" dirty="0"/>
              <a:t>It is used to record and verify the interaction between classes/components. A mock is known as the most powerful and flexible version of the test doubles. </a:t>
            </a:r>
          </a:p>
          <a:p>
            <a:r>
              <a:rPr lang="en-US" dirty="0"/>
              <a:t>The mock objects are generally used for </a:t>
            </a:r>
            <a:r>
              <a:rPr lang="en-US" b="1" dirty="0"/>
              <a:t>behavior verification</a:t>
            </a:r>
            <a:r>
              <a:rPr lang="en-US" dirty="0"/>
              <a:t>. The term behavior means to check the correct methods and paths that are applied to the objects.</a:t>
            </a:r>
          </a:p>
          <a:p>
            <a:r>
              <a:rPr lang="en-US" dirty="0"/>
              <a:t>Mocks are mostly created by using a library or a mocking framework like Mockito, </a:t>
            </a:r>
            <a:r>
              <a:rPr lang="en-US" dirty="0" err="1"/>
              <a:t>JMock</a:t>
            </a:r>
            <a:r>
              <a:rPr lang="en-US" dirty="0"/>
              <a:t>, and </a:t>
            </a:r>
            <a:r>
              <a:rPr lang="en-US" dirty="0" err="1"/>
              <a:t>EasyMock</a:t>
            </a:r>
            <a:r>
              <a:rPr lang="en-US" dirty="0"/>
              <a:t>. It is used for testing a large suite of tests where stubs are not sufficient.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There are three main types of module and function mocking in Jest:</a:t>
            </a:r>
            <a:br>
              <a:rPr lang="en-US" dirty="0"/>
            </a:br>
            <a:r>
              <a:rPr lang="en-US" dirty="0" err="1"/>
              <a:t>jest.fn</a:t>
            </a:r>
            <a:r>
              <a:rPr lang="en-US" dirty="0"/>
              <a:t>: Mock a function</a:t>
            </a:r>
          </a:p>
          <a:p>
            <a:pPr>
              <a:buFont typeface="Arial" panose="020B0604020202020204" pitchFamily="34" charset="0"/>
              <a:buNone/>
            </a:pPr>
            <a:r>
              <a:rPr lang="en-US" dirty="0" err="1"/>
              <a:t>jest.mock</a:t>
            </a:r>
            <a:r>
              <a:rPr lang="en-US" dirty="0"/>
              <a:t>: Mock a module</a:t>
            </a:r>
          </a:p>
          <a:p>
            <a:pPr>
              <a:buFont typeface="Arial" panose="020B0604020202020204" pitchFamily="34" charset="0"/>
              <a:buNone/>
            </a:pPr>
            <a:r>
              <a:rPr lang="en-US" dirty="0" err="1"/>
              <a:t>jest.spyOn</a:t>
            </a:r>
            <a:r>
              <a:rPr lang="en-US" dirty="0"/>
              <a:t>: Spy or mock a function</a:t>
            </a:r>
            <a:br>
              <a:rPr lang="en-US" dirty="0">
                <a:latin typeface="+mn-lt"/>
              </a:rPr>
            </a:br>
            <a:r>
              <a:rPr lang="en-US" dirty="0">
                <a:latin typeface="+mn-lt"/>
              </a:rPr>
              <a:t>Here is a nice review:</a:t>
            </a:r>
          </a:p>
          <a:p>
            <a:pPr>
              <a:buFont typeface="Arial" panose="020B0604020202020204" pitchFamily="34" charset="0"/>
              <a:buNone/>
            </a:pPr>
            <a:r>
              <a:rPr lang="en-US" dirty="0">
                <a:latin typeface="+mn-lt"/>
              </a:rPr>
              <a:t>https://medium.com/@rickhanlonii/understanding-jest-mocks-f0046c68e53c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932729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This test will spy on the </a:t>
            </a:r>
            <a:r>
              <a:rPr lang="en-US" dirty="0" err="1"/>
              <a:t>getInstance</a:t>
            </a:r>
            <a:r>
              <a:rPr lang="en-US" b="0" i="0" dirty="0">
                <a:solidFill>
                  <a:srgbClr val="1D1C1D"/>
                </a:solidFill>
                <a:effectLst/>
                <a:latin typeface="Slack-Lato"/>
              </a:rPr>
              <a:t> method of </a:t>
            </a:r>
            <a:r>
              <a:rPr lang="en-US" dirty="0" err="1"/>
              <a:t>CoveyTownsStore</a:t>
            </a:r>
            <a:r>
              <a:rPr lang="en-US" b="0" i="0" dirty="0">
                <a:solidFill>
                  <a:srgbClr val="1D1C1D"/>
                </a:solidFill>
                <a:effectLst/>
                <a:latin typeface="Slack-Lato"/>
              </a:rPr>
              <a:t>, always returning a mock instance. Then, whenever </a:t>
            </a:r>
            <a:r>
              <a:rPr lang="en-US" dirty="0" err="1"/>
              <a:t>getControllerForTown</a:t>
            </a:r>
            <a:r>
              <a:rPr lang="en-US" b="0" i="0" dirty="0">
                <a:solidFill>
                  <a:srgbClr val="1D1C1D"/>
                </a:solidFill>
                <a:effectLst/>
                <a:latin typeface="Slack-Lato"/>
              </a:rPr>
              <a:t> is called, it will always return a mock </a:t>
            </a:r>
            <a:r>
              <a:rPr lang="en-US" dirty="0" err="1"/>
              <a:t>CoveyTownController</a:t>
            </a:r>
            <a:r>
              <a:rPr lang="en-US" b="0" i="0" dirty="0">
                <a:solidFill>
                  <a:srgbClr val="1D1C1D"/>
                </a:solidFill>
                <a:effectLst/>
                <a:latin typeface="Slack-Lato"/>
              </a:rPr>
              <a: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616533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test checks to see that </a:t>
            </a:r>
            <a:r>
              <a:rPr lang="en-US" dirty="0" err="1"/>
              <a:t>conversationAreaCreateHandler</a:t>
            </a:r>
            <a:r>
              <a:rPr lang="en-US" b="0" i="0" dirty="0">
                <a:solidFill>
                  <a:srgbClr val="1D1C1D"/>
                </a:solidFill>
                <a:effectLst/>
                <a:latin typeface="Slack-Lato"/>
              </a:rPr>
              <a:t> does NOT call </a:t>
            </a:r>
            <a:r>
              <a:rPr lang="en-US" dirty="0" err="1"/>
              <a:t>addConversationArea</a:t>
            </a:r>
            <a:r>
              <a:rPr lang="en-US" b="0" i="0" dirty="0">
                <a:solidFill>
                  <a:srgbClr val="1D1C1D"/>
                </a:solidFill>
                <a:effectLst/>
                <a:latin typeface="Slack-Lato"/>
              </a:rPr>
              <a:t> if the session token is invalid, which it simulates by mocking a return value of </a:t>
            </a:r>
            <a:r>
              <a:rPr lang="en-US" dirty="0"/>
              <a:t>undefined</a:t>
            </a:r>
            <a:r>
              <a:rPr lang="en-US" b="0" i="0" dirty="0">
                <a:solidFill>
                  <a:srgbClr val="1D1C1D"/>
                </a:solidFill>
                <a:effectLst/>
                <a:latin typeface="Slack-Lato"/>
              </a:rPr>
              <a:t> for </a:t>
            </a:r>
            <a:r>
              <a:rPr lang="en-US" dirty="0" err="1"/>
              <a:t>getSessionByToken</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028540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505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SUT may interact with other systems which are NOT directly under test, but which the SUT depends on. The behaviors of those external systems might make it difficult to directly test our SUT. This is why it is important to have some definition of what the thing is that you want to test, though…</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985101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63971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406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967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78615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Doubles are things that look like the real thing but they are not real.</a:t>
            </a:r>
          </a:p>
          <a:p>
            <a:r>
              <a:rPr lang="en-US" dirty="0">
                <a:latin typeface="+mn-lt"/>
              </a:rPr>
              <a:t>If you are working on a system which sends an email to customer after an operation, how will you test it? Instead of sending a real email every time you test, you can use doubles (i.e., a mock mail service)</a:t>
            </a:r>
          </a:p>
          <a:p>
            <a:r>
              <a:rPr lang="en-US" dirty="0">
                <a:latin typeface="+mn-lt"/>
              </a:rPr>
              <a:t>One way to say this is: you need test doubles when you code (or function) has side effects.</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2108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rPr>
              <a:t>Stubs</a:t>
            </a:r>
            <a:r>
              <a:rPr lang="en-US" dirty="0">
                <a:latin typeface="+mn-lt"/>
              </a:rPr>
              <a:t> provide canned answers to calls made during the test, usually not responding at all to anything outside what's programmed in for the test.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86897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.3-future </a:t>
            </a:r>
            <a:r>
              <a:rPr lang="en-US" altLang="en-US" sz="3200" dirty="0">
                <a:sym typeface="Helvetica Neue" charset="0"/>
              </a:rPr>
              <a:t>Testing Effects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928BAD-5616-4287-A33C-8B80F1E4C0A0}"/>
              </a:ext>
            </a:extLst>
          </p:cNvPr>
          <p:cNvSpPr>
            <a:spLocks noGrp="1"/>
          </p:cNvSpPr>
          <p:nvPr>
            <p:ph type="title"/>
          </p:nvPr>
        </p:nvSpPr>
        <p:spPr/>
        <p:txBody>
          <a:bodyPr anchor="b">
            <a:normAutofit/>
          </a:bodyPr>
          <a:lstStyle/>
          <a:p>
            <a:r>
              <a:rPr lang="en-US" dirty="0"/>
              <a:t>Answer: hide the environment behind a mask!</a:t>
            </a:r>
          </a:p>
        </p:txBody>
      </p:sp>
      <p:pic>
        <p:nvPicPr>
          <p:cNvPr id="6" name="Content Placeholder 5" descr="A person wearing a garment&#10;&#10;Description automatically generated with medium confidence">
            <a:extLst>
              <a:ext uri="{FF2B5EF4-FFF2-40B4-BE49-F238E27FC236}">
                <a16:creationId xmlns:a16="http://schemas.microsoft.com/office/drawing/2014/main" id="{9C95E0FC-6189-4EA4-8423-08C8A6E7C3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7638775" y="1674415"/>
            <a:ext cx="3259428" cy="4351337"/>
          </a:xfrm>
          <a:noFill/>
        </p:spPr>
      </p:pic>
      <p:sp>
        <p:nvSpPr>
          <p:cNvPr id="2" name="Slide Number Placeholder 1">
            <a:extLst>
              <a:ext uri="{FF2B5EF4-FFF2-40B4-BE49-F238E27FC236}">
                <a16:creationId xmlns:a16="http://schemas.microsoft.com/office/drawing/2014/main" id="{3EFE273D-752C-40D8-A704-44BF1E2E404E}"/>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10</a:t>
            </a:fld>
            <a:endParaRPr lang="en-US"/>
          </a:p>
        </p:txBody>
      </p:sp>
      <p:sp>
        <p:nvSpPr>
          <p:cNvPr id="14" name="Text Placeholder 3">
            <a:extLst>
              <a:ext uri="{FF2B5EF4-FFF2-40B4-BE49-F238E27FC236}">
                <a16:creationId xmlns:a16="http://schemas.microsoft.com/office/drawing/2014/main" id="{5902B879-A9E7-4232-A81D-EC72106D53BA}"/>
              </a:ext>
            </a:extLst>
          </p:cNvPr>
          <p:cNvSpPr>
            <a:spLocks noGrp="1"/>
          </p:cNvSpPr>
          <p:nvPr>
            <p:ph type="body" sz="half" idx="4294967295"/>
          </p:nvPr>
        </p:nvSpPr>
        <p:spPr>
          <a:xfrm>
            <a:off x="838199" y="1944289"/>
            <a:ext cx="5360581" cy="3811588"/>
          </a:xfrm>
        </p:spPr>
        <p:txBody>
          <a:bodyPr/>
          <a:lstStyle/>
          <a:p>
            <a:pPr marL="285750" indent="-285750">
              <a:buFont typeface="Arial" panose="020B0604020202020204" pitchFamily="34" charset="0"/>
              <a:buChar char="•"/>
            </a:pPr>
            <a:r>
              <a:rPr lang="en-US" dirty="0"/>
              <a:t>The have the SUT interact with the mask, not with the environment it hides</a:t>
            </a:r>
          </a:p>
          <a:p>
            <a:pPr marL="285750" indent="-285750">
              <a:buFont typeface="Arial" panose="020B0604020202020204" pitchFamily="34" charset="0"/>
              <a:buChar char="•"/>
            </a:pPr>
            <a:r>
              <a:rPr lang="en-US" dirty="0"/>
              <a:t>We will build the mask, and we can control it.</a:t>
            </a:r>
          </a:p>
        </p:txBody>
      </p:sp>
    </p:spTree>
    <p:extLst>
      <p:ext uri="{BB962C8B-B14F-4D97-AF65-F5344CB8AC3E}">
        <p14:creationId xmlns:p14="http://schemas.microsoft.com/office/powerpoint/2010/main" val="45951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DD53-5904-4F61-B98A-EFB38B5CEEEC}"/>
              </a:ext>
            </a:extLst>
          </p:cNvPr>
          <p:cNvSpPr>
            <a:spLocks noGrp="1"/>
          </p:cNvSpPr>
          <p:nvPr>
            <p:ph type="title"/>
          </p:nvPr>
        </p:nvSpPr>
        <p:spPr/>
        <p:txBody>
          <a:bodyPr/>
          <a:lstStyle/>
          <a:p>
            <a:r>
              <a:rPr lang="en-US" dirty="0"/>
              <a:t>These “masks” are called </a:t>
            </a:r>
            <a:r>
              <a:rPr lang="en-US" dirty="0">
                <a:solidFill>
                  <a:srgbClr val="FF0000"/>
                </a:solidFill>
              </a:rPr>
              <a:t>test doubles</a:t>
            </a:r>
          </a:p>
        </p:txBody>
      </p:sp>
      <p:sp>
        <p:nvSpPr>
          <p:cNvPr id="3" name="Content Placeholder 2">
            <a:extLst>
              <a:ext uri="{FF2B5EF4-FFF2-40B4-BE49-F238E27FC236}">
                <a16:creationId xmlns:a16="http://schemas.microsoft.com/office/drawing/2014/main" id="{0BFB7543-AA53-456D-A55B-0D609D9EA582}"/>
              </a:ext>
            </a:extLst>
          </p:cNvPr>
          <p:cNvSpPr>
            <a:spLocks noGrp="1"/>
          </p:cNvSpPr>
          <p:nvPr>
            <p:ph idx="1"/>
          </p:nvPr>
        </p:nvSpPr>
        <p:spPr/>
        <p:txBody>
          <a:bodyPr/>
          <a:lstStyle/>
          <a:p>
            <a:r>
              <a:rPr lang="en-US" dirty="0"/>
              <a:t>Like a stunt double in a movie</a:t>
            </a:r>
          </a:p>
        </p:txBody>
      </p:sp>
      <p:sp>
        <p:nvSpPr>
          <p:cNvPr id="4" name="Slide Number Placeholder 3">
            <a:extLst>
              <a:ext uri="{FF2B5EF4-FFF2-40B4-BE49-F238E27FC236}">
                <a16:creationId xmlns:a16="http://schemas.microsoft.com/office/drawing/2014/main" id="{66E4A334-D130-49AC-A347-8E5D1A4147F8}"/>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TextBox 4">
            <a:extLst>
              <a:ext uri="{FF2B5EF4-FFF2-40B4-BE49-F238E27FC236}">
                <a16:creationId xmlns:a16="http://schemas.microsoft.com/office/drawing/2014/main" id="{85A1D25B-60FF-4EE3-B99C-28D9AFD25D10}"/>
              </a:ext>
            </a:extLst>
          </p:cNvPr>
          <p:cNvSpPr txBox="1"/>
          <p:nvPr/>
        </p:nvSpPr>
        <p:spPr>
          <a:xfrm>
            <a:off x="7761767" y="2477386"/>
            <a:ext cx="2232838" cy="167994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Insert image of a movie stunt</a:t>
            </a:r>
          </a:p>
        </p:txBody>
      </p:sp>
    </p:spTree>
    <p:extLst>
      <p:ext uri="{BB962C8B-B14F-4D97-AF65-F5344CB8AC3E}">
        <p14:creationId xmlns:p14="http://schemas.microsoft.com/office/powerpoint/2010/main" val="156917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12</a:t>
            </a:fld>
            <a:endParaRPr lang="en-US" dirty="0"/>
          </a:p>
        </p:txBody>
      </p:sp>
      <p:sp>
        <p:nvSpPr>
          <p:cNvPr id="2" name="Title 1">
            <a:extLst>
              <a:ext uri="{FF2B5EF4-FFF2-40B4-BE49-F238E27FC236}">
                <a16:creationId xmlns:a16="http://schemas.microsoft.com/office/drawing/2014/main" id="{84254271-F8B1-5348-B575-F509EBC46126}"/>
              </a:ext>
            </a:extLst>
          </p:cNvPr>
          <p:cNvSpPr>
            <a:spLocks noGrp="1"/>
          </p:cNvSpPr>
          <p:nvPr>
            <p:ph type="title" idx="4294967295"/>
          </p:nvPr>
        </p:nvSpPr>
        <p:spPr>
          <a:xfrm>
            <a:off x="169060" y="490154"/>
            <a:ext cx="10515600" cy="1325563"/>
          </a:xfrm>
        </p:spPr>
        <p:txBody>
          <a:bodyPr>
            <a:normAutofit fontScale="90000"/>
          </a:bodyPr>
          <a:lstStyle/>
          <a:p>
            <a:r>
              <a:rPr lang="en-US" dirty="0"/>
              <a:t>Test doubles replace uncontrollable elements of the environment with entities that you control.</a:t>
            </a:r>
          </a:p>
        </p:txBody>
      </p:sp>
      <p:grpSp>
        <p:nvGrpSpPr>
          <p:cNvPr id="18" name="Group 17">
            <a:extLst>
              <a:ext uri="{FF2B5EF4-FFF2-40B4-BE49-F238E27FC236}">
                <a16:creationId xmlns:a16="http://schemas.microsoft.com/office/drawing/2014/main" id="{8268FA98-BD04-4357-BF8B-1566ACDEC0B0}"/>
              </a:ext>
            </a:extLst>
          </p:cNvPr>
          <p:cNvGrpSpPr/>
          <p:nvPr/>
        </p:nvGrpSpPr>
        <p:grpSpPr>
          <a:xfrm>
            <a:off x="2450633" y="1776270"/>
            <a:ext cx="8568812" cy="4784072"/>
            <a:chOff x="2418736" y="1754840"/>
            <a:chExt cx="8568812" cy="4784072"/>
          </a:xfrm>
        </p:grpSpPr>
        <p:sp>
          <p:nvSpPr>
            <p:cNvPr id="20" name="Cloud 19">
              <a:extLst>
                <a:ext uri="{FF2B5EF4-FFF2-40B4-BE49-F238E27FC236}">
                  <a16:creationId xmlns:a16="http://schemas.microsoft.com/office/drawing/2014/main" id="{1F73D662-1B6E-43BD-97AB-30E8F2D903E4}"/>
                </a:ext>
              </a:extLst>
            </p:cNvPr>
            <p:cNvSpPr/>
            <p:nvPr/>
          </p:nvSpPr>
          <p:spPr>
            <a:xfrm>
              <a:off x="7703481" y="1754840"/>
              <a:ext cx="2347452" cy="1828799"/>
            </a:xfrm>
            <a:prstGeom prst="cloud">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21" name="Can 4">
              <a:extLst>
                <a:ext uri="{FF2B5EF4-FFF2-40B4-BE49-F238E27FC236}">
                  <a16:creationId xmlns:a16="http://schemas.microsoft.com/office/drawing/2014/main" id="{59659A8F-8D33-465C-9452-F442DC8645FC}"/>
                </a:ext>
              </a:extLst>
            </p:cNvPr>
            <p:cNvSpPr>
              <a:spLocks noChangeAspect="1"/>
            </p:cNvSpPr>
            <p:nvPr/>
          </p:nvSpPr>
          <p:spPr>
            <a:xfrm>
              <a:off x="4719483" y="4106608"/>
              <a:ext cx="1828800" cy="2432304"/>
            </a:xfrm>
            <a:prstGeom prst="can">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26" name="Smiley Face 25">
              <a:extLst>
                <a:ext uri="{FF2B5EF4-FFF2-40B4-BE49-F238E27FC236}">
                  <a16:creationId xmlns:a16="http://schemas.microsoft.com/office/drawing/2014/main" id="{8E9E746C-7E4B-4D2B-ADF3-7DC854DD7B55}"/>
                </a:ext>
              </a:extLst>
            </p:cNvPr>
            <p:cNvSpPr/>
            <p:nvPr/>
          </p:nvSpPr>
          <p:spPr>
            <a:xfrm>
              <a:off x="2418736" y="2277036"/>
              <a:ext cx="914400" cy="914400"/>
            </a:xfrm>
            <a:prstGeom prst="smileyFace">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8" name="Straight Arrow Connector 27">
              <a:extLst>
                <a:ext uri="{FF2B5EF4-FFF2-40B4-BE49-F238E27FC236}">
                  <a16:creationId xmlns:a16="http://schemas.microsoft.com/office/drawing/2014/main" id="{83F8B0D0-8D0F-4075-AE09-1B3378C27984}"/>
                </a:ext>
              </a:extLst>
            </p:cNvPr>
            <p:cNvCxnSpPr>
              <a:cxnSpLocks/>
              <a:stCxn id="35" idx="6"/>
              <a:endCxn id="20" idx="2"/>
            </p:cNvCxnSpPr>
            <p:nvPr/>
          </p:nvCxnSpPr>
          <p:spPr>
            <a:xfrm>
              <a:off x="6434687" y="2654137"/>
              <a:ext cx="1276075" cy="15103"/>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6E5DBB-A422-49FB-A6C0-34EF87B5CF9B}"/>
                </a:ext>
              </a:extLst>
            </p:cNvPr>
            <p:cNvCxnSpPr>
              <a:cxnSpLocks/>
              <a:stCxn id="35" idx="4"/>
            </p:cNvCxnSpPr>
            <p:nvPr/>
          </p:nvCxnSpPr>
          <p:spPr>
            <a:xfrm>
              <a:off x="5613853" y="3476401"/>
              <a:ext cx="20030" cy="859625"/>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6BDF86E-0063-4EEA-A8AB-8B9705024F05}"/>
                </a:ext>
              </a:extLst>
            </p:cNvPr>
            <p:cNvCxnSpPr>
              <a:cxnSpLocks/>
              <a:stCxn id="26"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342DE47-6042-43AF-8B0D-6BB44A865925}"/>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grpSp>
          <p:nvGrpSpPr>
            <p:cNvPr id="33" name="Group 32">
              <a:extLst>
                <a:ext uri="{FF2B5EF4-FFF2-40B4-BE49-F238E27FC236}">
                  <a16:creationId xmlns:a16="http://schemas.microsoft.com/office/drawing/2014/main" id="{A132D589-06E1-413E-9AAF-D14617BC4141}"/>
                </a:ext>
              </a:extLst>
            </p:cNvPr>
            <p:cNvGrpSpPr/>
            <p:nvPr/>
          </p:nvGrpSpPr>
          <p:grpSpPr>
            <a:xfrm>
              <a:off x="4793019" y="1831872"/>
              <a:ext cx="1641668" cy="1644529"/>
              <a:chOff x="5052508" y="2921374"/>
              <a:chExt cx="3429000" cy="3434976"/>
            </a:xfrm>
          </p:grpSpPr>
          <p:sp>
            <p:nvSpPr>
              <p:cNvPr id="35" name="Oval 34">
                <a:extLst>
                  <a:ext uri="{FF2B5EF4-FFF2-40B4-BE49-F238E27FC236}">
                    <a16:creationId xmlns:a16="http://schemas.microsoft.com/office/drawing/2014/main" id="{280A9823-556E-460C-9E45-2E96CEDFB2B8}"/>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n w="0"/>
                  <a:solidFill>
                    <a:schemeClr val="tx1"/>
                  </a:solidFill>
                  <a:effectLst>
                    <a:outerShdw blurRad="38100" dist="19050" dir="2700000" algn="tl" rotWithShape="0">
                      <a:schemeClr val="dk1">
                        <a:alpha val="40000"/>
                      </a:schemeClr>
                    </a:outerShdw>
                  </a:effectLst>
                </a:endParaRPr>
              </a:p>
            </p:txBody>
          </p:sp>
          <p:sp>
            <p:nvSpPr>
              <p:cNvPr id="36" name="Can 2">
                <a:extLst>
                  <a:ext uri="{FF2B5EF4-FFF2-40B4-BE49-F238E27FC236}">
                    <a16:creationId xmlns:a16="http://schemas.microsoft.com/office/drawing/2014/main" id="{5A776A37-DA46-446A-8AB3-B3CAC833685E}"/>
                  </a:ext>
                </a:extLst>
              </p:cNvPr>
              <p:cNvSpPr/>
              <p:nvPr/>
            </p:nvSpPr>
            <p:spPr>
              <a:xfrm>
                <a:off x="6309807" y="402828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p:txBody>
          </p:sp>
          <p:cxnSp>
            <p:nvCxnSpPr>
              <p:cNvPr id="37" name="Curved Connector 16">
                <a:extLst>
                  <a:ext uri="{FF2B5EF4-FFF2-40B4-BE49-F238E27FC236}">
                    <a16:creationId xmlns:a16="http://schemas.microsoft.com/office/drawing/2014/main" id="{957D5A4B-F2E0-4F0C-84BA-D7783330B93E}"/>
                  </a:ext>
                </a:extLst>
              </p:cNvPr>
              <p:cNvCxnSpPr>
                <a:cxnSpLocks/>
                <a:stCxn id="35" idx="7"/>
                <a:endCxn id="36" idx="4"/>
              </p:cNvCxnSpPr>
              <p:nvPr/>
            </p:nvCxnSpPr>
            <p:spPr>
              <a:xfrm rot="16200000" flipH="1" flipV="1">
                <a:off x="6995798" y="3652822"/>
                <a:ext cx="1211950" cy="755134"/>
              </a:xfrm>
              <a:prstGeom prst="curvedConnector4">
                <a:avLst>
                  <a:gd name="adj1" fmla="val -80905"/>
                  <a:gd name="adj2" fmla="val -129732"/>
                </a:avLst>
              </a:prstGeom>
              <a:ln w="38100">
                <a:tailEnd type="triangle"/>
              </a:ln>
            </p:spPr>
            <p:style>
              <a:lnRef idx="2">
                <a:schemeClr val="accent1"/>
              </a:lnRef>
              <a:fillRef idx="0">
                <a:schemeClr val="accent1"/>
              </a:fillRef>
              <a:effectRef idx="1">
                <a:schemeClr val="accent1"/>
              </a:effectRef>
              <a:fontRef idx="minor">
                <a:schemeClr val="tx1"/>
              </a:fontRef>
            </p:style>
          </p:cxnSp>
        </p:grpSp>
        <p:sp>
          <p:nvSpPr>
            <p:cNvPr id="34" name="TextBox 33">
              <a:extLst>
                <a:ext uri="{FF2B5EF4-FFF2-40B4-BE49-F238E27FC236}">
                  <a16:creationId xmlns:a16="http://schemas.microsoft.com/office/drawing/2014/main" id="{57D808C4-6B24-456E-B886-EA3BCB850014}"/>
                </a:ext>
              </a:extLst>
            </p:cNvPr>
            <p:cNvSpPr txBox="1"/>
            <p:nvPr/>
          </p:nvSpPr>
          <p:spPr>
            <a:xfrm>
              <a:off x="2563627" y="3297233"/>
              <a:ext cx="624617"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User</a:t>
              </a:r>
              <a:endParaRPr lang="en-US" dirty="0"/>
            </a:p>
          </p:txBody>
        </p:sp>
      </p:grpSp>
      <p:sp>
        <p:nvSpPr>
          <p:cNvPr id="8" name="Rectangle 7">
            <a:extLst>
              <a:ext uri="{FF2B5EF4-FFF2-40B4-BE49-F238E27FC236}">
                <a16:creationId xmlns:a16="http://schemas.microsoft.com/office/drawing/2014/main" id="{1D1348CD-A566-43BF-B4FA-CFC8A05F5D00}"/>
              </a:ext>
            </a:extLst>
          </p:cNvPr>
          <p:cNvSpPr/>
          <p:nvPr/>
        </p:nvSpPr>
        <p:spPr>
          <a:xfrm>
            <a:off x="3865749" y="2298466"/>
            <a:ext cx="350875" cy="850605"/>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8" name="Rectangle 37">
            <a:extLst>
              <a:ext uri="{FF2B5EF4-FFF2-40B4-BE49-F238E27FC236}">
                <a16:creationId xmlns:a16="http://schemas.microsoft.com/office/drawing/2014/main" id="{69356C9F-9F52-4AE4-ADD8-3A49560298CE}"/>
              </a:ext>
            </a:extLst>
          </p:cNvPr>
          <p:cNvSpPr/>
          <p:nvPr/>
        </p:nvSpPr>
        <p:spPr>
          <a:xfrm>
            <a:off x="6957994" y="2265366"/>
            <a:ext cx="350875" cy="850605"/>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9" name="Rectangle 38">
            <a:extLst>
              <a:ext uri="{FF2B5EF4-FFF2-40B4-BE49-F238E27FC236}">
                <a16:creationId xmlns:a16="http://schemas.microsoft.com/office/drawing/2014/main" id="{E088F280-874F-47FB-9FB1-4CD89CF1DCC1}"/>
              </a:ext>
            </a:extLst>
          </p:cNvPr>
          <p:cNvSpPr/>
          <p:nvPr/>
        </p:nvSpPr>
        <p:spPr>
          <a:xfrm rot="5400000">
            <a:off x="5455123" y="3502340"/>
            <a:ext cx="350875" cy="850605"/>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107211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5B1-74B3-4230-9751-B8D43B3DAD0A}"/>
              </a:ext>
            </a:extLst>
          </p:cNvPr>
          <p:cNvSpPr>
            <a:spLocks noGrp="1"/>
          </p:cNvSpPr>
          <p:nvPr>
            <p:ph type="title"/>
          </p:nvPr>
        </p:nvSpPr>
        <p:spPr/>
        <p:txBody>
          <a:bodyPr/>
          <a:lstStyle/>
          <a:p>
            <a:r>
              <a:rPr lang="en-US" dirty="0"/>
              <a:t>We will talk about four kinds of doubles:</a:t>
            </a:r>
          </a:p>
        </p:txBody>
      </p:sp>
      <p:sp>
        <p:nvSpPr>
          <p:cNvPr id="4" name="Content Placeholder 3">
            <a:extLst>
              <a:ext uri="{FF2B5EF4-FFF2-40B4-BE49-F238E27FC236}">
                <a16:creationId xmlns:a16="http://schemas.microsoft.com/office/drawing/2014/main" id="{77DEC28A-8493-4C7F-A726-0CDC6ED7FBDF}"/>
              </a:ext>
            </a:extLst>
          </p:cNvPr>
          <p:cNvSpPr>
            <a:spLocks noGrp="1"/>
          </p:cNvSpPr>
          <p:nvPr>
            <p:ph idx="1"/>
          </p:nvPr>
        </p:nvSpPr>
        <p:spPr/>
        <p:txBody>
          <a:bodyPr/>
          <a:lstStyle/>
          <a:p>
            <a:r>
              <a:rPr lang="en-US" dirty="0"/>
              <a:t>Stubs, which just supply the same interface as the original</a:t>
            </a:r>
          </a:p>
          <a:p>
            <a:r>
              <a:rPr lang="en-US" dirty="0"/>
              <a:t>Spies, which </a:t>
            </a:r>
            <a:r>
              <a:rPr lang="en-US" dirty="0">
                <a:solidFill>
                  <a:srgbClr val="FF0000"/>
                </a:solidFill>
              </a:rPr>
              <a:t>remember</a:t>
            </a:r>
            <a:r>
              <a:rPr lang="en-US" dirty="0"/>
              <a:t> how the object was called</a:t>
            </a:r>
          </a:p>
          <a:p>
            <a:r>
              <a:rPr lang="en-US" dirty="0"/>
              <a:t>Mocks, which respond to messages with scripted results</a:t>
            </a:r>
          </a:p>
          <a:p>
            <a:pPr lvl="1"/>
            <a:r>
              <a:rPr lang="en-US" dirty="0"/>
              <a:t>Jest has good built-in support for creating mocks, spies, and stubs</a:t>
            </a:r>
          </a:p>
          <a:p>
            <a:r>
              <a:rPr lang="en-US" dirty="0"/>
              <a:t>Fakes, which is a mock with “semi-real” implementation</a:t>
            </a:r>
          </a:p>
          <a:p>
            <a:pPr lvl="1"/>
            <a:r>
              <a:rPr lang="en-US" dirty="0"/>
              <a:t>Our transcript server was an example of a fake</a:t>
            </a:r>
          </a:p>
          <a:p>
            <a:endParaRPr lang="en-US" dirty="0"/>
          </a:p>
        </p:txBody>
      </p:sp>
      <p:sp>
        <p:nvSpPr>
          <p:cNvPr id="3" name="Slide Number Placeholder 2">
            <a:extLst>
              <a:ext uri="{FF2B5EF4-FFF2-40B4-BE49-F238E27FC236}">
                <a16:creationId xmlns:a16="http://schemas.microsoft.com/office/drawing/2014/main" id="{8EB60AD8-F92D-49F0-9601-AA5BC370CF49}"/>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366982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A 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60031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988541" y="1500160"/>
            <a:ext cx="1098287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a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for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417901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a:r>
              <a:rPr lang="en-US" dirty="0"/>
              <a:t>Explain why new techniques are needed to test systems for their effects</a:t>
            </a:r>
          </a:p>
          <a:p>
            <a:pPr lvl="1"/>
            <a:r>
              <a:rPr lang="en-US" dirty="0"/>
              <a:t>Use Jest to write tests that check whether a system’s effects are acceptable.</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Jest supports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799903" y="1906649"/>
            <a:ext cx="2743200" cy="92293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You will see more of these in HW3</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1169556" y="2014037"/>
            <a:ext cx="9383331" cy="637559"/>
          </a:xfrm>
        </p:spPr>
        <p:txBody>
          <a:bodyPr>
            <a:noAutofit/>
          </a:bodyPr>
          <a:lstStyle/>
          <a:p>
            <a:pPr marL="0" indent="0">
              <a:spcBef>
                <a:spcPts val="600"/>
              </a:spcBef>
              <a:buNone/>
            </a:pP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mockDeep</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&gt;();</a:t>
            </a:r>
          </a:p>
          <a:p>
            <a:pPr marL="0" indent="0">
              <a:spcBef>
                <a:spcPts val="600"/>
              </a:spcBef>
              <a:buNone/>
            </a:pP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D9B4F4D3-34A0-4A15-9384-A98F7AF7900C}"/>
              </a:ext>
            </a:extLst>
          </p:cNvPr>
          <p:cNvSpPr txBox="1">
            <a:spLocks/>
          </p:cNvSpPr>
          <p:nvPr/>
        </p:nvSpPr>
        <p:spPr>
          <a:xfrm>
            <a:off x="838200" y="1500160"/>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Replacing </a:t>
            </a:r>
            <a:r>
              <a:rPr lang="en-US" dirty="0" err="1"/>
              <a:t>TwilioVideo</a:t>
            </a:r>
            <a:r>
              <a:rPr lang="en-US" dirty="0"/>
              <a:t> with Mock</a:t>
            </a:r>
          </a:p>
        </p:txBody>
      </p:sp>
      <p:sp>
        <p:nvSpPr>
          <p:cNvPr id="11" name="Content Placeholder 2">
            <a:extLst>
              <a:ext uri="{FF2B5EF4-FFF2-40B4-BE49-F238E27FC236}">
                <a16:creationId xmlns:a16="http://schemas.microsoft.com/office/drawing/2014/main" id="{ED1F0E20-8558-473A-B8D4-C48FA7B230C9}"/>
              </a:ext>
            </a:extLst>
          </p:cNvPr>
          <p:cNvSpPr txBox="1">
            <a:spLocks/>
          </p:cNvSpPr>
          <p:nvPr/>
        </p:nvSpPr>
        <p:spPr>
          <a:xfrm>
            <a:off x="838200" y="2829582"/>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Jest Tests can be written</a:t>
            </a:r>
          </a:p>
        </p:txBody>
      </p:sp>
      <p:sp>
        <p:nvSpPr>
          <p:cNvPr id="14" name="Content Placeholder 6">
            <a:extLst>
              <a:ext uri="{FF2B5EF4-FFF2-40B4-BE49-F238E27FC236}">
                <a16:creationId xmlns:a16="http://schemas.microsoft.com/office/drawing/2014/main" id="{F2302F38-DBC6-4BA9-851F-E68654230849}"/>
              </a:ext>
            </a:extLst>
          </p:cNvPr>
          <p:cNvSpPr txBox="1">
            <a:spLocks/>
          </p:cNvSpPr>
          <p:nvPr/>
        </p:nvSpPr>
        <p:spPr>
          <a:xfrm>
            <a:off x="1169556" y="3467141"/>
            <a:ext cx="12294973" cy="2891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00"/>
                </a:solidFill>
                <a:effectLst/>
                <a:latin typeface="Consolas" panose="020B0609020204030204" pitchFamily="49" charset="0"/>
              </a:rPr>
              <a:t>it(</a:t>
            </a:r>
            <a:r>
              <a:rPr lang="en-US" sz="1400" b="0" dirty="0">
                <a:solidFill>
                  <a:srgbClr val="A31515"/>
                </a:solidFill>
                <a:effectLst/>
                <a:latin typeface="Consolas" panose="020B0609020204030204" pitchFamily="49" charset="0"/>
              </a:rPr>
              <a:t>'should use the </a:t>
            </a:r>
            <a:r>
              <a:rPr lang="en-US" sz="1400" b="0" dirty="0" err="1">
                <a:solidFill>
                  <a:srgbClr val="A31515"/>
                </a:solidFill>
                <a:effectLst/>
                <a:latin typeface="Consolas" panose="020B0609020204030204" pitchFamily="49" charset="0"/>
              </a:rPr>
              <a:t>coveyTownID</a:t>
            </a:r>
            <a:r>
              <a:rPr lang="en-US" sz="1400" b="0" dirty="0">
                <a:solidFill>
                  <a:srgbClr val="A31515"/>
                </a:solidFill>
                <a:effectLst/>
                <a:latin typeface="Consolas" panose="020B0609020204030204" pitchFamily="49" charset="0"/>
              </a:rPr>
              <a:t> and player ID properties when requesting a video 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FriendlyNameTest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false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newPlayerSession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townController.addPlayer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Player(</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toBeCalledTimes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townController.coveyTownID</a:t>
            </a:r>
            <a:r>
              <a:rPr lang="en-US" sz="1400" b="0" dirty="0">
                <a:solidFill>
                  <a:srgbClr val="000000"/>
                </a:solidFill>
                <a:effectLst/>
                <a:latin typeface="Consolas" panose="020B0609020204030204" pitchFamily="49" charset="0"/>
              </a:rPr>
              <a:t>, newPlayerSession.player.id);</a:t>
            </a:r>
          </a:p>
          <a:p>
            <a:pPr marL="0" indent="0">
              <a:buNone/>
            </a:pPr>
            <a:r>
              <a:rPr lang="en-US" sz="1400"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B037E04E-BF04-4FDE-A540-AF9ED445F492}"/>
              </a:ext>
            </a:extLst>
          </p:cNvPr>
          <p:cNvSpPr txBox="1"/>
          <p:nvPr/>
        </p:nvSpPr>
        <p:spPr>
          <a:xfrm>
            <a:off x="6334679" y="862601"/>
            <a:ext cx="5527807"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Jest’s Mock API: </a:t>
            </a:r>
            <a:r>
              <a:rPr lang="en-US" dirty="0">
                <a:solidFill>
                  <a:schemeClr val="tx1"/>
                </a:solidFill>
                <a:hlinkClick r:id="rId3"/>
              </a:rPr>
              <a:t>https://jestjs.io/docs/mock-function-api</a:t>
            </a:r>
            <a:r>
              <a:rPr lang="en-US" dirty="0">
                <a:solidFill>
                  <a:schemeClr val="tx1"/>
                </a:solidFill>
              </a:rPr>
              <a:t> </a:t>
            </a:r>
          </a:p>
        </p:txBody>
      </p:sp>
    </p:spTree>
    <p:extLst>
      <p:ext uri="{BB962C8B-B14F-4D97-AF65-F5344CB8AC3E}">
        <p14:creationId xmlns:p14="http://schemas.microsoft.com/office/powerpoint/2010/main" val="25969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/1</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400" b="0" dirty="0">
                <a:solidFill>
                  <a:srgbClr val="000000"/>
                </a:solidFill>
                <a:effectLst/>
                <a:latin typeface="Consolas" panose="020B0609020204030204" pitchFamily="49" charset="0"/>
              </a:rPr>
              <a:t>describe(</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conversationAreaCreateHandler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Set up a spy for </a:t>
            </a:r>
            <a:r>
              <a:rPr lang="en-US" sz="1400" b="0" dirty="0" err="1">
                <a:solidFill>
                  <a:srgbClr val="008000"/>
                </a:solidFill>
                <a:effectLst/>
                <a:latin typeface="Consolas" panose="020B0609020204030204" pitchFamily="49" charset="0"/>
              </a:rPr>
              <a:t>CoveyTownsStore</a:t>
            </a:r>
            <a:r>
              <a:rPr lang="en-US" sz="1400" b="0" dirty="0">
                <a:solidFill>
                  <a:srgbClr val="008000"/>
                </a:solidFill>
                <a:effectLst/>
                <a:latin typeface="Consolas" panose="020B0609020204030204" pitchFamily="49" charset="0"/>
              </a:rPr>
              <a:t> that will always return our </a:t>
            </a:r>
            <a:r>
              <a:rPr lang="en-US" sz="1400" b="0" dirty="0" err="1">
                <a:solidFill>
                  <a:srgbClr val="008000"/>
                </a:solidFill>
                <a:effectLst/>
                <a:latin typeface="Consolas" panose="020B0609020204030204" pitchFamily="49" charset="0"/>
              </a:rPr>
              <a:t>mockCoveyTownsStore</a:t>
            </a:r>
            <a:r>
              <a:rPr lang="en-US" sz="1400" b="0" dirty="0">
                <a:solidFill>
                  <a:srgbClr val="008000"/>
                </a:solidFill>
                <a:effectLst/>
                <a:latin typeface="Consolas" panose="020B0609020204030204" pitchFamily="49" charset="0"/>
              </a:rPr>
              <a:t> as the singleton instance</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beforeEach</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Reset all mock calls, and ensure that </a:t>
            </a:r>
            <a:r>
              <a:rPr lang="en-US" sz="1400" b="0" dirty="0" err="1">
                <a:solidFill>
                  <a:srgbClr val="008000"/>
                </a:solidFill>
                <a:effectLst/>
                <a:latin typeface="Consolas" panose="020B0609020204030204" pitchFamily="49" charset="0"/>
              </a:rPr>
              <a:t>getControllerForTown</a:t>
            </a:r>
            <a:r>
              <a:rPr lang="en-US" sz="1400" b="0" dirty="0">
                <a:solidFill>
                  <a:srgbClr val="008000"/>
                </a:solidFill>
                <a:effectLst/>
                <a:latin typeface="Consolas" panose="020B0609020204030204" pitchFamily="49" charset="0"/>
              </a:rPr>
              <a:t> will always return the same mock controller</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mockCoveyTownStore.getControllerForTown.mockReturnValue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 . </a:t>
            </a:r>
            <a:endParaRPr lang="en-US" sz="14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E5B1C2-118F-4C69-91E4-39B1A438D45E}"/>
              </a:ext>
            </a:extLst>
          </p:cNvPr>
          <p:cNvSpPr/>
          <p:nvPr/>
        </p:nvSpPr>
        <p:spPr>
          <a:xfrm>
            <a:off x="9625913" y="3298523"/>
            <a:ext cx="2090184" cy="11031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spying on </a:t>
            </a:r>
            <a:r>
              <a:rPr lang="en-US" sz="2400" b="1" dirty="0" err="1">
                <a:solidFill>
                  <a:schemeClr val="tx1"/>
                </a:solidFill>
                <a:latin typeface="Ink Free" panose="03080402000500000000" pitchFamily="66" charset="0"/>
              </a:rPr>
              <a:t>getInstance</a:t>
            </a:r>
            <a:r>
              <a:rPr lang="en-US" sz="2400" b="1" dirty="0">
                <a:solidFill>
                  <a:schemeClr val="tx1"/>
                </a:solidFill>
                <a:latin typeface="Ink Free" panose="03080402000500000000" pitchFamily="66" charset="0"/>
              </a:rPr>
              <a:t>() method</a:t>
            </a:r>
          </a:p>
        </p:txBody>
      </p:sp>
    </p:spTree>
    <p:extLst>
      <p:ext uri="{BB962C8B-B14F-4D97-AF65-F5344CB8AC3E}">
        <p14:creationId xmlns:p14="http://schemas.microsoft.com/office/powerpoint/2010/main" val="3247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/2</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11353800" cy="4856190"/>
          </a:xfrm>
        </p:spPr>
        <p:txBody>
          <a:bodyPr>
            <a:noAutofit/>
          </a:bodyPr>
          <a:lstStyle/>
          <a:p>
            <a:pPr marL="0" indent="0">
              <a:buNone/>
            </a:pPr>
            <a:r>
              <a:rPr lang="en-US" sz="1000" b="0" dirty="0">
                <a:solidFill>
                  <a:srgbClr val="000000"/>
                </a:solidFill>
                <a:effectLst/>
                <a:latin typeface="Consolas" panose="020B0609020204030204" pitchFamily="49" charset="0"/>
              </a:rPr>
              <a:t>. . . . </a:t>
            </a:r>
          </a:p>
          <a:p>
            <a:pPr marL="0" indent="0">
              <a:buNone/>
            </a:pPr>
            <a:r>
              <a:rPr lang="en-US" sz="1400" b="0" dirty="0">
                <a:solidFill>
                  <a:srgbClr val="000000"/>
                </a:solidFill>
                <a:effectLst/>
                <a:latin typeface="Consolas" panose="020B0609020204030204" pitchFamily="49" charset="0"/>
              </a:rPr>
              <a:t>    it(</a:t>
            </a:r>
            <a:r>
              <a:rPr lang="en-US" sz="1400" b="0" dirty="0">
                <a:solidFill>
                  <a:srgbClr val="A31515"/>
                </a:solidFill>
                <a:effectLst/>
                <a:latin typeface="Consolas" panose="020B0609020204030204" pitchFamily="49" charset="0"/>
              </a:rPr>
              <a:t>'Checks for a valid session token before creating a conversation area'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ServerConversationArea</a:t>
            </a:r>
            <a:r>
              <a:rPr lang="en-US" sz="1400" b="0" dirty="0">
                <a:solidFill>
                  <a:srgbClr val="000000"/>
                </a:solidFill>
                <a:effectLst/>
                <a:latin typeface="Consolas" panose="020B0609020204030204" pitchFamily="49" charset="0"/>
              </a:rPr>
              <a:t> = { </a:t>
            </a:r>
            <a:r>
              <a:rPr lang="en-US" sz="1400" b="0" dirty="0" err="1">
                <a:solidFill>
                  <a:srgbClr val="000000"/>
                </a:solidFill>
                <a:effectLst/>
                <a:latin typeface="Consolas" panose="020B0609020204030204" pitchFamily="49" charset="0"/>
              </a:rPr>
              <a:t>boundingBox</a:t>
            </a:r>
            <a:r>
              <a:rPr lang="en-US" sz="1400" b="0" dirty="0">
                <a:solidFill>
                  <a:srgbClr val="000000"/>
                </a:solidFill>
                <a:effectLst/>
                <a:latin typeface="Consolas" panose="020B0609020204030204" pitchFamily="49" charset="0"/>
              </a:rPr>
              <a:t>: { height: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width: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x:</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y:</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 label: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occupantsByID</a:t>
            </a:r>
            <a:r>
              <a:rPr lang="en-US" sz="1400" b="0" dirty="0">
                <a:solidFill>
                  <a:srgbClr val="000000"/>
                </a:solidFill>
                <a:effectLst/>
                <a:latin typeface="Consolas" panose="020B0609020204030204" pitchFamily="49" charset="0"/>
              </a:rPr>
              <a:t>: [], topic: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Make sure to return 'undefined' regardless of what session token is passed</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mockCoveyTownController.getSessionByToken.mockReturnValueOnce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undefined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requestHandlers.conversationAreaCreateHandler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sessionToken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mockCoveyTownController.getSessionByToken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mockCoveyTownController.addConversationArea</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not.toHaveBeenCalled</a:t>
            </a: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ECA3CE3C-69BA-4AC1-843E-0384EB59EAAC}"/>
              </a:ext>
            </a:extLst>
          </p:cNvPr>
          <p:cNvSpPr/>
          <p:nvPr/>
        </p:nvSpPr>
        <p:spPr>
          <a:xfrm>
            <a:off x="5968313" y="4402999"/>
            <a:ext cx="5634682" cy="8239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If </a:t>
            </a:r>
            <a:r>
              <a:rPr lang="en-US" sz="2400" b="1" dirty="0" err="1">
                <a:solidFill>
                  <a:schemeClr val="tx1"/>
                </a:solidFill>
                <a:latin typeface="Ink Free" panose="03080402000500000000" pitchFamily="66" charset="0"/>
              </a:rPr>
              <a:t>SessionToken</a:t>
            </a:r>
            <a:r>
              <a:rPr lang="en-US" sz="2400" b="1" dirty="0">
                <a:solidFill>
                  <a:schemeClr val="tx1"/>
                </a:solidFill>
                <a:latin typeface="Ink Free" panose="03080402000500000000" pitchFamily="66" charset="0"/>
              </a:rPr>
              <a:t> is invalid, don’t call </a:t>
            </a:r>
            <a:r>
              <a:rPr lang="en-US" sz="2400" b="1" dirty="0" err="1">
                <a:solidFill>
                  <a:schemeClr val="tx1"/>
                </a:solidFill>
                <a:latin typeface="Ink Free" panose="03080402000500000000" pitchFamily="66" charset="0"/>
              </a:rPr>
              <a:t>addConversationArea</a:t>
            </a:r>
            <a:r>
              <a:rPr lang="en-US" sz="2400"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233936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199" y="1500160"/>
            <a:ext cx="8385723"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Transcript Server you used in </a:t>
            </a:r>
            <a:r>
              <a:rPr lang="en-US" dirty="0">
                <a:solidFill>
                  <a:srgbClr val="FF0000"/>
                </a:solidFill>
              </a:rPr>
              <a:t>Activity 4.1</a:t>
            </a:r>
            <a:r>
              <a:rPr lang="en-US" dirty="0"/>
              <a:t>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a:t>
            </a:r>
            <a:r>
              <a:rPr lang="en-US" dirty="0">
                <a:solidFill>
                  <a:srgbClr val="FF0000"/>
                </a:solidFill>
              </a:rPr>
              <a:t>Bot</a:t>
            </a:r>
            <a:r>
              <a:rPr lang="en-US" dirty="0"/>
              <a:t>”</a:t>
            </a:r>
          </a:p>
          <a:p>
            <a:pPr lvl="1"/>
            <a:r>
              <a:rPr lang="en-US" dirty="0"/>
              <a:t>Randomly use mouse, press buttons;</a:t>
            </a:r>
          </a:p>
          <a:p>
            <a:pPr lvl="1"/>
            <a:r>
              <a:rPr lang="en-US" dirty="0"/>
              <a:t>Arbitrary text;</a:t>
            </a:r>
          </a:p>
          <a:p>
            <a:pPr lvl="1"/>
            <a:r>
              <a:rPr lang="en-US" dirty="0"/>
              <a:t>Fast or slow.</a:t>
            </a:r>
          </a:p>
          <a:p>
            <a:r>
              <a:rPr lang="en-US" dirty="0"/>
              <a:t>Smarter (“</a:t>
            </a:r>
            <a:r>
              <a:rPr lang="en-US" dirty="0">
                <a:solidFill>
                  <a:srgbClr val="FF0000"/>
                </a:solidFill>
              </a:rPr>
              <a:t>Fuzzing</a:t>
            </a:r>
            <a:r>
              <a:rPr lang="en-US" dirty="0"/>
              <a:t>”)</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3502109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378395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3"/>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26</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What could a test tell you?</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Function returns the exact “right” answer</a:t>
            </a:r>
          </a:p>
          <a:p>
            <a:r>
              <a:rPr lang="en-US" dirty="0"/>
              <a:t>Function returns an acceptable answer</a:t>
            </a:r>
          </a:p>
          <a:p>
            <a:pPr lvl="1"/>
            <a:r>
              <a:rPr lang="en-US" dirty="0"/>
              <a:t>Returns the same value as last time</a:t>
            </a:r>
          </a:p>
          <a:p>
            <a:r>
              <a:rPr lang="en-US" dirty="0"/>
              <a:t>Function returns without crashing</a:t>
            </a:r>
          </a:p>
          <a:p>
            <a:r>
              <a:rPr lang="en-US" dirty="0"/>
              <a:t>Function crashes (as expected)</a:t>
            </a:r>
          </a:p>
          <a:p>
            <a:endParaRPr lang="en-US" dirty="0"/>
          </a:p>
          <a:p>
            <a:r>
              <a:rPr lang="en-US" dirty="0">
                <a:highlight>
                  <a:srgbClr val="FFFF00"/>
                </a:highlight>
              </a:rPr>
              <a:t>Same things for effects, not just returns</a:t>
            </a:r>
          </a:p>
          <a:p>
            <a:pPr lvl="1"/>
            <a:r>
              <a:rPr lang="en-US" dirty="0">
                <a:highlight>
                  <a:srgbClr val="FFFF00"/>
                </a:highlight>
              </a:rPr>
              <a:t>How it affects the environment</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37432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dirty="0"/>
          </a:p>
        </p:txBody>
      </p:sp>
      <p:grpSp>
        <p:nvGrpSpPr>
          <p:cNvPr id="4" name="Group 3">
            <a:extLst>
              <a:ext uri="{FF2B5EF4-FFF2-40B4-BE49-F238E27FC236}">
                <a16:creationId xmlns:a16="http://schemas.microsoft.com/office/drawing/2014/main" id="{403085E8-7E26-41BE-94A9-5DBD618809A8}"/>
              </a:ext>
            </a:extLst>
          </p:cNvPr>
          <p:cNvGrpSpPr/>
          <p:nvPr/>
        </p:nvGrpSpPr>
        <p:grpSpPr>
          <a:xfrm>
            <a:off x="2974871" y="2921374"/>
            <a:ext cx="8306530" cy="3693768"/>
            <a:chOff x="2974871" y="2921374"/>
            <a:chExt cx="8306530" cy="3693768"/>
          </a:xfrm>
        </p:grpSpPr>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6B4E-78F6-4BEE-9CB0-72B0653ECD73}"/>
              </a:ext>
            </a:extLst>
          </p:cNvPr>
          <p:cNvSpPr>
            <a:spLocks noGrp="1"/>
          </p:cNvSpPr>
          <p:nvPr>
            <p:ph type="title"/>
          </p:nvPr>
        </p:nvSpPr>
        <p:spPr/>
        <p:txBody>
          <a:bodyPr>
            <a:normAutofit fontScale="90000"/>
          </a:bodyPr>
          <a:lstStyle/>
          <a:p>
            <a:r>
              <a:rPr lang="en-US" dirty="0"/>
              <a:t>Many times we want to test whether the SUT has the right effect on its </a:t>
            </a:r>
            <a:r>
              <a:rPr lang="en-US" dirty="0">
                <a:solidFill>
                  <a:srgbClr val="FF0000"/>
                </a:solidFill>
              </a:rPr>
              <a:t>environment</a:t>
            </a:r>
          </a:p>
        </p:txBody>
      </p:sp>
      <p:sp>
        <p:nvSpPr>
          <p:cNvPr id="4" name="Slide Number Placeholder 3">
            <a:extLst>
              <a:ext uri="{FF2B5EF4-FFF2-40B4-BE49-F238E27FC236}">
                <a16:creationId xmlns:a16="http://schemas.microsoft.com/office/drawing/2014/main" id="{C7188E6F-2CF5-4AED-B919-769664F89B95}"/>
              </a:ext>
            </a:extLst>
          </p:cNvPr>
          <p:cNvSpPr>
            <a:spLocks noGrp="1"/>
          </p:cNvSpPr>
          <p:nvPr>
            <p:ph type="sldNum" sz="quarter" idx="12"/>
          </p:nvPr>
        </p:nvSpPr>
        <p:spPr/>
        <p:txBody>
          <a:bodyPr/>
          <a:lstStyle/>
          <a:p>
            <a:fld id="{20F37917-FD3A-4669-9018-DA04BCDD3D75}" type="slidenum">
              <a:rPr lang="en-US" smtClean="0"/>
              <a:t>5</a:t>
            </a:fld>
            <a:endParaRPr lang="en-US"/>
          </a:p>
        </p:txBody>
      </p:sp>
      <p:grpSp>
        <p:nvGrpSpPr>
          <p:cNvPr id="5" name="Group 4">
            <a:extLst>
              <a:ext uri="{FF2B5EF4-FFF2-40B4-BE49-F238E27FC236}">
                <a16:creationId xmlns:a16="http://schemas.microsoft.com/office/drawing/2014/main" id="{2FEBD2E1-6DB1-4589-ABFC-C8655CB2F19E}"/>
              </a:ext>
            </a:extLst>
          </p:cNvPr>
          <p:cNvGrpSpPr/>
          <p:nvPr/>
        </p:nvGrpSpPr>
        <p:grpSpPr>
          <a:xfrm>
            <a:off x="4107583" y="3284626"/>
            <a:ext cx="3976834" cy="1768428"/>
            <a:chOff x="2974871" y="2921374"/>
            <a:chExt cx="8306530" cy="3693768"/>
          </a:xfrm>
        </p:grpSpPr>
        <p:sp>
          <p:nvSpPr>
            <p:cNvPr id="6" name="Oval 5">
              <a:extLst>
                <a:ext uri="{FF2B5EF4-FFF2-40B4-BE49-F238E27FC236}">
                  <a16:creationId xmlns:a16="http://schemas.microsoft.com/office/drawing/2014/main" id="{14DFFB63-6822-4BD0-BAF2-6E6BACCBBD4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n w="0"/>
                <a:solidFill>
                  <a:schemeClr val="tx1"/>
                </a:solidFill>
                <a:effectLst>
                  <a:outerShdw blurRad="38100" dist="19050" dir="2700000" algn="tl" rotWithShape="0">
                    <a:schemeClr val="dk1">
                      <a:alpha val="40000"/>
                    </a:schemeClr>
                  </a:outerShdw>
                </a:effectLst>
              </a:endParaRPr>
            </a:p>
          </p:txBody>
        </p:sp>
        <p:sp>
          <p:nvSpPr>
            <p:cNvPr id="7" name="Can 2">
              <a:extLst>
                <a:ext uri="{FF2B5EF4-FFF2-40B4-BE49-F238E27FC236}">
                  <a16:creationId xmlns:a16="http://schemas.microsoft.com/office/drawing/2014/main" id="{D82B8961-D8E4-482E-900F-39A21EECBA32}"/>
                </a:ext>
              </a:extLst>
            </p:cNvPr>
            <p:cNvSpPr/>
            <p:nvPr/>
          </p:nvSpPr>
          <p:spPr>
            <a:xfrm>
              <a:off x="6309807" y="402828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p:txBody>
        </p:sp>
        <p:sp>
          <p:nvSpPr>
            <p:cNvPr id="8" name="Right Arrow 4">
              <a:extLst>
                <a:ext uri="{FF2B5EF4-FFF2-40B4-BE49-F238E27FC236}">
                  <a16:creationId xmlns:a16="http://schemas.microsoft.com/office/drawing/2014/main" id="{CF123297-0B49-4206-9DB7-9E9AEECED2E4}"/>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5F75791-C608-4293-8274-F400FA88A88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10" name="Group 9">
              <a:extLst>
                <a:ext uri="{FF2B5EF4-FFF2-40B4-BE49-F238E27FC236}">
                  <a16:creationId xmlns:a16="http://schemas.microsoft.com/office/drawing/2014/main" id="{B484CE96-3DC7-4471-9175-D01652D2C709}"/>
                </a:ext>
              </a:extLst>
            </p:cNvPr>
            <p:cNvGrpSpPr/>
            <p:nvPr/>
          </p:nvGrpSpPr>
          <p:grpSpPr>
            <a:xfrm>
              <a:off x="8481508" y="4396546"/>
              <a:ext cx="2326919" cy="484632"/>
              <a:chOff x="8481508" y="4396546"/>
              <a:chExt cx="2326919" cy="484632"/>
            </a:xfrm>
          </p:grpSpPr>
          <p:sp>
            <p:nvSpPr>
              <p:cNvPr id="17" name="Right Arrow 8">
                <a:extLst>
                  <a:ext uri="{FF2B5EF4-FFF2-40B4-BE49-F238E27FC236}">
                    <a16:creationId xmlns:a16="http://schemas.microsoft.com/office/drawing/2014/main" id="{EB6FB9D9-2AA3-4C9C-BC3D-C120F980CADB}"/>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04E6C4A-D3F9-49E5-8C48-DCAFB99B0A60}"/>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11" name="Group 10">
              <a:extLst>
                <a:ext uri="{FF2B5EF4-FFF2-40B4-BE49-F238E27FC236}">
                  <a16:creationId xmlns:a16="http://schemas.microsoft.com/office/drawing/2014/main" id="{24ACBEFB-AF5D-4157-B798-994C80033303}"/>
                </a:ext>
              </a:extLst>
            </p:cNvPr>
            <p:cNvGrpSpPr/>
            <p:nvPr/>
          </p:nvGrpSpPr>
          <p:grpSpPr>
            <a:xfrm>
              <a:off x="7940238" y="5469910"/>
              <a:ext cx="2163981" cy="1145232"/>
              <a:chOff x="7940238" y="5469910"/>
              <a:chExt cx="2163981" cy="1145232"/>
            </a:xfrm>
          </p:grpSpPr>
          <p:sp>
            <p:nvSpPr>
              <p:cNvPr id="15" name="Lightning Bolt 14">
                <a:extLst>
                  <a:ext uri="{FF2B5EF4-FFF2-40B4-BE49-F238E27FC236}">
                    <a16:creationId xmlns:a16="http://schemas.microsoft.com/office/drawing/2014/main" id="{556597D5-2C5F-4C65-AB0D-546ABE306AFA}"/>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F1F3D07-0D9B-4E07-9DD3-A4F1E9873E06}"/>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12" name="Group 11">
              <a:extLst>
                <a:ext uri="{FF2B5EF4-FFF2-40B4-BE49-F238E27FC236}">
                  <a16:creationId xmlns:a16="http://schemas.microsoft.com/office/drawing/2014/main" id="{1EBBA63F-59C8-475B-9D88-199DD8256787}"/>
                </a:ext>
              </a:extLst>
            </p:cNvPr>
            <p:cNvGrpSpPr/>
            <p:nvPr/>
          </p:nvGrpSpPr>
          <p:grpSpPr>
            <a:xfrm>
              <a:off x="7224203" y="3180394"/>
              <a:ext cx="4057198" cy="1455971"/>
              <a:chOff x="7224203" y="3180394"/>
              <a:chExt cx="4057198" cy="1455971"/>
            </a:xfrm>
          </p:grpSpPr>
          <p:cxnSp>
            <p:nvCxnSpPr>
              <p:cNvPr id="13" name="Curved Connector 16">
                <a:extLst>
                  <a:ext uri="{FF2B5EF4-FFF2-40B4-BE49-F238E27FC236}">
                    <a16:creationId xmlns:a16="http://schemas.microsoft.com/office/drawing/2014/main" id="{871811A4-66D5-4EC8-907D-31E7DDE72A50}"/>
                  </a:ext>
                </a:extLst>
              </p:cNvPr>
              <p:cNvCxnSpPr>
                <a:cxnSpLocks/>
                <a:stCxn id="6" idx="7"/>
                <a:endCxn id="7" idx="4"/>
              </p:cNvCxnSpPr>
              <p:nvPr/>
            </p:nvCxnSpPr>
            <p:spPr>
              <a:xfrm rot="16200000" flipH="1" flipV="1">
                <a:off x="6995798" y="3652823"/>
                <a:ext cx="1211950" cy="755134"/>
              </a:xfrm>
              <a:prstGeom prst="curvedConnector4">
                <a:avLst>
                  <a:gd name="adj1" fmla="val -80905"/>
                  <a:gd name="adj2" fmla="val -129732"/>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076BD0C-63C8-4FAA-B0E3-BF898CF82177}"/>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grpSp>
      <p:sp>
        <p:nvSpPr>
          <p:cNvPr id="20" name="Circle: Hollow 19">
            <a:extLst>
              <a:ext uri="{FF2B5EF4-FFF2-40B4-BE49-F238E27FC236}">
                <a16:creationId xmlns:a16="http://schemas.microsoft.com/office/drawing/2014/main" id="{E74C615D-4C04-4566-873B-08D33FFE8B76}"/>
              </a:ext>
            </a:extLst>
          </p:cNvPr>
          <p:cNvSpPr/>
          <p:nvPr/>
        </p:nvSpPr>
        <p:spPr>
          <a:xfrm>
            <a:off x="1871330" y="1691454"/>
            <a:ext cx="8867554" cy="4954772"/>
          </a:xfrm>
          <a:prstGeom prst="donut">
            <a:avLst>
              <a:gd name="adj" fmla="val 27128"/>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n w="0"/>
              <a:solidFill>
                <a:schemeClr val="tx1"/>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E3410892-0709-403B-96A9-BCDAEA5B9C2B}"/>
              </a:ext>
            </a:extLst>
          </p:cNvPr>
          <p:cNvSpPr txBox="1"/>
          <p:nvPr/>
        </p:nvSpPr>
        <p:spPr>
          <a:xfrm>
            <a:off x="4800600" y="2062738"/>
            <a:ext cx="3009014" cy="85060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The Environment</a:t>
            </a:r>
          </a:p>
        </p:txBody>
      </p:sp>
    </p:spTree>
    <p:extLst>
      <p:ext uri="{BB962C8B-B14F-4D97-AF65-F5344CB8AC3E}">
        <p14:creationId xmlns:p14="http://schemas.microsoft.com/office/powerpoint/2010/main" val="179524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6B4E-78F6-4BEE-9CB0-72B0653ECD73}"/>
              </a:ext>
            </a:extLst>
          </p:cNvPr>
          <p:cNvSpPr>
            <a:spLocks noGrp="1"/>
          </p:cNvSpPr>
          <p:nvPr>
            <p:ph type="title"/>
          </p:nvPr>
        </p:nvSpPr>
        <p:spPr/>
        <p:txBody>
          <a:bodyPr>
            <a:normAutofit fontScale="90000"/>
          </a:bodyPr>
          <a:lstStyle/>
          <a:p>
            <a:r>
              <a:rPr lang="en-US" dirty="0"/>
              <a:t>Many times we want to test whether the SUT has the right effect on its </a:t>
            </a:r>
            <a:r>
              <a:rPr lang="en-US" dirty="0">
                <a:solidFill>
                  <a:srgbClr val="FF0000"/>
                </a:solidFill>
              </a:rPr>
              <a:t>environment</a:t>
            </a:r>
          </a:p>
        </p:txBody>
      </p:sp>
      <p:sp>
        <p:nvSpPr>
          <p:cNvPr id="4" name="Slide Number Placeholder 3">
            <a:extLst>
              <a:ext uri="{FF2B5EF4-FFF2-40B4-BE49-F238E27FC236}">
                <a16:creationId xmlns:a16="http://schemas.microsoft.com/office/drawing/2014/main" id="{C7188E6F-2CF5-4AED-B919-769664F89B95}"/>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5" name="Group 4">
            <a:extLst>
              <a:ext uri="{FF2B5EF4-FFF2-40B4-BE49-F238E27FC236}">
                <a16:creationId xmlns:a16="http://schemas.microsoft.com/office/drawing/2014/main" id="{2FEBD2E1-6DB1-4589-ABFC-C8655CB2F19E}"/>
              </a:ext>
            </a:extLst>
          </p:cNvPr>
          <p:cNvGrpSpPr/>
          <p:nvPr/>
        </p:nvGrpSpPr>
        <p:grpSpPr>
          <a:xfrm>
            <a:off x="4107583" y="3284626"/>
            <a:ext cx="3976834" cy="1768428"/>
            <a:chOff x="2974871" y="2921374"/>
            <a:chExt cx="8306530" cy="3693768"/>
          </a:xfrm>
        </p:grpSpPr>
        <p:sp>
          <p:nvSpPr>
            <p:cNvPr id="6" name="Oval 5">
              <a:extLst>
                <a:ext uri="{FF2B5EF4-FFF2-40B4-BE49-F238E27FC236}">
                  <a16:creationId xmlns:a16="http://schemas.microsoft.com/office/drawing/2014/main" id="{14DFFB63-6822-4BD0-BAF2-6E6BACCBBD4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n w="0"/>
                <a:solidFill>
                  <a:schemeClr val="tx1"/>
                </a:solidFill>
                <a:effectLst>
                  <a:outerShdw blurRad="38100" dist="19050" dir="2700000" algn="tl" rotWithShape="0">
                    <a:schemeClr val="dk1">
                      <a:alpha val="40000"/>
                    </a:schemeClr>
                  </a:outerShdw>
                </a:effectLst>
              </a:endParaRPr>
            </a:p>
          </p:txBody>
        </p:sp>
        <p:sp>
          <p:nvSpPr>
            <p:cNvPr id="7" name="Can 2">
              <a:extLst>
                <a:ext uri="{FF2B5EF4-FFF2-40B4-BE49-F238E27FC236}">
                  <a16:creationId xmlns:a16="http://schemas.microsoft.com/office/drawing/2014/main" id="{D82B8961-D8E4-482E-900F-39A21EECBA32}"/>
                </a:ext>
              </a:extLst>
            </p:cNvPr>
            <p:cNvSpPr/>
            <p:nvPr/>
          </p:nvSpPr>
          <p:spPr>
            <a:xfrm>
              <a:off x="6309807" y="402828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p:txBody>
        </p:sp>
        <p:sp>
          <p:nvSpPr>
            <p:cNvPr id="8" name="Right Arrow 4">
              <a:extLst>
                <a:ext uri="{FF2B5EF4-FFF2-40B4-BE49-F238E27FC236}">
                  <a16:creationId xmlns:a16="http://schemas.microsoft.com/office/drawing/2014/main" id="{CF123297-0B49-4206-9DB7-9E9AEECED2E4}"/>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5F75791-C608-4293-8274-F400FA88A88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10" name="Group 9">
              <a:extLst>
                <a:ext uri="{FF2B5EF4-FFF2-40B4-BE49-F238E27FC236}">
                  <a16:creationId xmlns:a16="http://schemas.microsoft.com/office/drawing/2014/main" id="{B484CE96-3DC7-4471-9175-D01652D2C709}"/>
                </a:ext>
              </a:extLst>
            </p:cNvPr>
            <p:cNvGrpSpPr/>
            <p:nvPr/>
          </p:nvGrpSpPr>
          <p:grpSpPr>
            <a:xfrm>
              <a:off x="8481508" y="4396546"/>
              <a:ext cx="2326919" cy="484632"/>
              <a:chOff x="8481508" y="4396546"/>
              <a:chExt cx="2326919" cy="484632"/>
            </a:xfrm>
          </p:grpSpPr>
          <p:sp>
            <p:nvSpPr>
              <p:cNvPr id="17" name="Right Arrow 8">
                <a:extLst>
                  <a:ext uri="{FF2B5EF4-FFF2-40B4-BE49-F238E27FC236}">
                    <a16:creationId xmlns:a16="http://schemas.microsoft.com/office/drawing/2014/main" id="{EB6FB9D9-2AA3-4C9C-BC3D-C120F980CADB}"/>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04E6C4A-D3F9-49E5-8C48-DCAFB99B0A60}"/>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11" name="Group 10">
              <a:extLst>
                <a:ext uri="{FF2B5EF4-FFF2-40B4-BE49-F238E27FC236}">
                  <a16:creationId xmlns:a16="http://schemas.microsoft.com/office/drawing/2014/main" id="{24ACBEFB-AF5D-4157-B798-994C80033303}"/>
                </a:ext>
              </a:extLst>
            </p:cNvPr>
            <p:cNvGrpSpPr/>
            <p:nvPr/>
          </p:nvGrpSpPr>
          <p:grpSpPr>
            <a:xfrm>
              <a:off x="7940238" y="5469910"/>
              <a:ext cx="2163981" cy="1145232"/>
              <a:chOff x="7940238" y="5469910"/>
              <a:chExt cx="2163981" cy="1145232"/>
            </a:xfrm>
          </p:grpSpPr>
          <p:sp>
            <p:nvSpPr>
              <p:cNvPr id="15" name="Lightning Bolt 14">
                <a:extLst>
                  <a:ext uri="{FF2B5EF4-FFF2-40B4-BE49-F238E27FC236}">
                    <a16:creationId xmlns:a16="http://schemas.microsoft.com/office/drawing/2014/main" id="{556597D5-2C5F-4C65-AB0D-546ABE306AFA}"/>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F1F3D07-0D9B-4E07-9DD3-A4F1E9873E06}"/>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12" name="Group 11">
              <a:extLst>
                <a:ext uri="{FF2B5EF4-FFF2-40B4-BE49-F238E27FC236}">
                  <a16:creationId xmlns:a16="http://schemas.microsoft.com/office/drawing/2014/main" id="{1EBBA63F-59C8-475B-9D88-199DD8256787}"/>
                </a:ext>
              </a:extLst>
            </p:cNvPr>
            <p:cNvGrpSpPr/>
            <p:nvPr/>
          </p:nvGrpSpPr>
          <p:grpSpPr>
            <a:xfrm>
              <a:off x="7224203" y="3180394"/>
              <a:ext cx="4057198" cy="1455971"/>
              <a:chOff x="7224203" y="3180394"/>
              <a:chExt cx="4057198" cy="1455971"/>
            </a:xfrm>
          </p:grpSpPr>
          <p:cxnSp>
            <p:nvCxnSpPr>
              <p:cNvPr id="13" name="Curved Connector 16">
                <a:extLst>
                  <a:ext uri="{FF2B5EF4-FFF2-40B4-BE49-F238E27FC236}">
                    <a16:creationId xmlns:a16="http://schemas.microsoft.com/office/drawing/2014/main" id="{871811A4-66D5-4EC8-907D-31E7DDE72A50}"/>
                  </a:ext>
                </a:extLst>
              </p:cNvPr>
              <p:cNvCxnSpPr>
                <a:cxnSpLocks/>
                <a:stCxn id="6" idx="7"/>
                <a:endCxn id="7" idx="4"/>
              </p:cNvCxnSpPr>
              <p:nvPr/>
            </p:nvCxnSpPr>
            <p:spPr>
              <a:xfrm rot="16200000" flipH="1" flipV="1">
                <a:off x="6995798" y="3652823"/>
                <a:ext cx="1211950" cy="755134"/>
              </a:xfrm>
              <a:prstGeom prst="curvedConnector4">
                <a:avLst>
                  <a:gd name="adj1" fmla="val -80905"/>
                  <a:gd name="adj2" fmla="val -129732"/>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076BD0C-63C8-4FAA-B0E3-BF898CF82177}"/>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grpSp>
      <p:sp>
        <p:nvSpPr>
          <p:cNvPr id="20" name="Circle: Hollow 19">
            <a:extLst>
              <a:ext uri="{FF2B5EF4-FFF2-40B4-BE49-F238E27FC236}">
                <a16:creationId xmlns:a16="http://schemas.microsoft.com/office/drawing/2014/main" id="{E74C615D-4C04-4566-873B-08D33FFE8B76}"/>
              </a:ext>
            </a:extLst>
          </p:cNvPr>
          <p:cNvSpPr/>
          <p:nvPr/>
        </p:nvSpPr>
        <p:spPr>
          <a:xfrm>
            <a:off x="1871330" y="1691454"/>
            <a:ext cx="8867554" cy="4954772"/>
          </a:xfrm>
          <a:prstGeom prst="donut">
            <a:avLst>
              <a:gd name="adj" fmla="val 27128"/>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n w="0"/>
              <a:solidFill>
                <a:schemeClr val="tx1"/>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E3410892-0709-403B-96A9-BCDAEA5B9C2B}"/>
              </a:ext>
            </a:extLst>
          </p:cNvPr>
          <p:cNvSpPr txBox="1"/>
          <p:nvPr/>
        </p:nvSpPr>
        <p:spPr>
          <a:xfrm>
            <a:off x="4800600" y="2062738"/>
            <a:ext cx="3009014" cy="8506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The Environment</a:t>
            </a:r>
          </a:p>
        </p:txBody>
      </p:sp>
    </p:spTree>
    <p:extLst>
      <p:ext uri="{BB962C8B-B14F-4D97-AF65-F5344CB8AC3E}">
        <p14:creationId xmlns:p14="http://schemas.microsoft.com/office/powerpoint/2010/main" val="291235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5" name="Rectangle 2">
            <a:extLst>
              <a:ext uri="{FF2B5EF4-FFF2-40B4-BE49-F238E27FC236}">
                <a16:creationId xmlns:a16="http://schemas.microsoft.com/office/drawing/2014/main" id="{886EC687-CA17-410C-AB97-41904D152A42}"/>
              </a:ext>
            </a:extLst>
          </p:cNvPr>
          <p:cNvGraphicFramePr>
            <a:graphicFrameLocks noGrp="1"/>
          </p:cNvGraphicFramePr>
          <p:nvPr>
            <p:ph idx="1"/>
            <p:extLst>
              <p:ext uri="{D42A27DB-BD31-4B8C-83A1-F6EECF244321}">
                <p14:modId xmlns:p14="http://schemas.microsoft.com/office/powerpoint/2010/main" val="1487437788"/>
              </p:ext>
            </p:extLst>
          </p:nvPr>
        </p:nvGraphicFramePr>
        <p:xfrm>
          <a:off x="838200" y="1723592"/>
          <a:ext cx="1035702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What kind of things are in the environment?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7</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8</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703481" y="1754840"/>
            <a:ext cx="2347452" cy="1828799"/>
          </a:xfrm>
          <a:prstGeom prst="cloud">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21" idx="6"/>
            <a:endCxn id="4" idx="2"/>
          </p:cNvCxnSpPr>
          <p:nvPr/>
        </p:nvCxnSpPr>
        <p:spPr>
          <a:xfrm>
            <a:off x="6434687" y="2654137"/>
            <a:ext cx="1276075" cy="15103"/>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21" idx="4"/>
          </p:cNvCxnSpPr>
          <p:nvPr/>
        </p:nvCxnSpPr>
        <p:spPr>
          <a:xfrm>
            <a:off x="5613853" y="3476401"/>
            <a:ext cx="20030" cy="859625"/>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0" name="Title 9">
            <a:extLst>
              <a:ext uri="{FF2B5EF4-FFF2-40B4-BE49-F238E27FC236}">
                <a16:creationId xmlns:a16="http://schemas.microsoft.com/office/drawing/2014/main" id="{C3DE104C-77FE-450A-8601-331E17481EF7}"/>
              </a:ext>
            </a:extLst>
          </p:cNvPr>
          <p:cNvSpPr>
            <a:spLocks noGrp="1"/>
          </p:cNvSpPr>
          <p:nvPr>
            <p:ph type="title"/>
          </p:nvPr>
        </p:nvSpPr>
        <p:spPr/>
        <p:txBody>
          <a:bodyPr/>
          <a:lstStyle/>
          <a:p>
            <a:r>
              <a:rPr lang="en-US" dirty="0"/>
              <a:t>We generally can’t ask the environment questions</a:t>
            </a:r>
          </a:p>
        </p:txBody>
      </p:sp>
      <p:grpSp>
        <p:nvGrpSpPr>
          <p:cNvPr id="20" name="Group 19">
            <a:extLst>
              <a:ext uri="{FF2B5EF4-FFF2-40B4-BE49-F238E27FC236}">
                <a16:creationId xmlns:a16="http://schemas.microsoft.com/office/drawing/2014/main" id="{91CCC0DA-4702-4D71-8536-10D03F9DBBBD}"/>
              </a:ext>
            </a:extLst>
          </p:cNvPr>
          <p:cNvGrpSpPr/>
          <p:nvPr/>
        </p:nvGrpSpPr>
        <p:grpSpPr>
          <a:xfrm>
            <a:off x="4793019" y="1831872"/>
            <a:ext cx="1641668" cy="1644529"/>
            <a:chOff x="5052508" y="2921374"/>
            <a:chExt cx="3429000" cy="3434976"/>
          </a:xfrm>
        </p:grpSpPr>
        <p:sp>
          <p:nvSpPr>
            <p:cNvPr id="21" name="Oval 20">
              <a:extLst>
                <a:ext uri="{FF2B5EF4-FFF2-40B4-BE49-F238E27FC236}">
                  <a16:creationId xmlns:a16="http://schemas.microsoft.com/office/drawing/2014/main" id="{5EDDFBAF-5A32-45FE-B369-4462CB9B7D4D}"/>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n w="0"/>
                <a:solidFill>
                  <a:schemeClr val="tx1"/>
                </a:solidFill>
                <a:effectLst>
                  <a:outerShdw blurRad="38100" dist="19050" dir="2700000" algn="tl" rotWithShape="0">
                    <a:schemeClr val="dk1">
                      <a:alpha val="40000"/>
                    </a:schemeClr>
                  </a:outerShdw>
                </a:effectLst>
              </a:endParaRPr>
            </a:p>
          </p:txBody>
        </p:sp>
        <p:sp>
          <p:nvSpPr>
            <p:cNvPr id="26" name="Can 2">
              <a:extLst>
                <a:ext uri="{FF2B5EF4-FFF2-40B4-BE49-F238E27FC236}">
                  <a16:creationId xmlns:a16="http://schemas.microsoft.com/office/drawing/2014/main" id="{6E2D4AD1-1ADA-427E-8FC0-67CEE3644522}"/>
                </a:ext>
              </a:extLst>
            </p:cNvPr>
            <p:cNvSpPr/>
            <p:nvPr/>
          </p:nvSpPr>
          <p:spPr>
            <a:xfrm>
              <a:off x="6309807" y="402828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p:txBody>
        </p:sp>
        <p:cxnSp>
          <p:nvCxnSpPr>
            <p:cNvPr id="34" name="Curved Connector 16">
              <a:extLst>
                <a:ext uri="{FF2B5EF4-FFF2-40B4-BE49-F238E27FC236}">
                  <a16:creationId xmlns:a16="http://schemas.microsoft.com/office/drawing/2014/main" id="{E164B64D-8BCA-4293-A5E0-DC56425B63AF}"/>
                </a:ext>
              </a:extLst>
            </p:cNvPr>
            <p:cNvCxnSpPr>
              <a:cxnSpLocks/>
              <a:stCxn id="21" idx="7"/>
              <a:endCxn id="26" idx="4"/>
            </p:cNvCxnSpPr>
            <p:nvPr/>
          </p:nvCxnSpPr>
          <p:spPr>
            <a:xfrm rot="16200000" flipH="1" flipV="1">
              <a:off x="6995798" y="3652822"/>
              <a:ext cx="1211950" cy="755134"/>
            </a:xfrm>
            <a:prstGeom prst="curvedConnector4">
              <a:avLst>
                <a:gd name="adj1" fmla="val -80905"/>
                <a:gd name="adj2" fmla="val -129732"/>
              </a:avLst>
            </a:prstGeom>
            <a:ln w="38100">
              <a:tailEnd type="triangle"/>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3BFA769-F643-4A9B-98B9-B9395520C046}"/>
              </a:ext>
            </a:extLst>
          </p:cNvPr>
          <p:cNvSpPr txBox="1"/>
          <p:nvPr/>
        </p:nvSpPr>
        <p:spPr>
          <a:xfrm>
            <a:off x="2563627" y="3297233"/>
            <a:ext cx="624617"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User</a:t>
            </a:r>
            <a:endParaRPr lang="en-US" dirty="0"/>
          </a:p>
        </p:txBody>
      </p:sp>
    </p:spTree>
    <p:extLst>
      <p:ext uri="{BB962C8B-B14F-4D97-AF65-F5344CB8AC3E}">
        <p14:creationId xmlns:p14="http://schemas.microsoft.com/office/powerpoint/2010/main" val="419818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9</a:t>
            </a:fld>
            <a:endParaRPr lang="en-US" dirty="0"/>
          </a:p>
        </p:txBody>
      </p:sp>
      <p:sp>
        <p:nvSpPr>
          <p:cNvPr id="10" name="Title 9">
            <a:extLst>
              <a:ext uri="{FF2B5EF4-FFF2-40B4-BE49-F238E27FC236}">
                <a16:creationId xmlns:a16="http://schemas.microsoft.com/office/drawing/2014/main" id="{C3DE104C-77FE-450A-8601-331E17481EF7}"/>
              </a:ext>
            </a:extLst>
          </p:cNvPr>
          <p:cNvSpPr>
            <a:spLocks noGrp="1"/>
          </p:cNvSpPr>
          <p:nvPr>
            <p:ph type="title" idx="4294967295"/>
          </p:nvPr>
        </p:nvSpPr>
        <p:spPr>
          <a:xfrm>
            <a:off x="356052" y="480975"/>
            <a:ext cx="10515600" cy="1325563"/>
          </a:xfrm>
        </p:spPr>
        <p:txBody>
          <a:bodyPr>
            <a:normAutofit fontScale="90000"/>
          </a:bodyPr>
          <a:lstStyle/>
          <a:p>
            <a:r>
              <a:rPr lang="en-US" dirty="0"/>
              <a:t>So how can we tell whether the SUT has had the right effect on the environment?</a:t>
            </a:r>
          </a:p>
        </p:txBody>
      </p:sp>
      <p:grpSp>
        <p:nvGrpSpPr>
          <p:cNvPr id="2" name="Group 1">
            <a:extLst>
              <a:ext uri="{FF2B5EF4-FFF2-40B4-BE49-F238E27FC236}">
                <a16:creationId xmlns:a16="http://schemas.microsoft.com/office/drawing/2014/main" id="{75522062-883C-48ED-8C6D-FC308DAEB8EE}"/>
              </a:ext>
            </a:extLst>
          </p:cNvPr>
          <p:cNvGrpSpPr/>
          <p:nvPr/>
        </p:nvGrpSpPr>
        <p:grpSpPr>
          <a:xfrm>
            <a:off x="2535694" y="1806538"/>
            <a:ext cx="8568812" cy="4784072"/>
            <a:chOff x="2418736" y="1754840"/>
            <a:chExt cx="8568812" cy="4784072"/>
          </a:xfrm>
        </p:grpSpPr>
        <p:sp>
          <p:nvSpPr>
            <p:cNvPr id="4" name="Cloud 3">
              <a:extLst>
                <a:ext uri="{FF2B5EF4-FFF2-40B4-BE49-F238E27FC236}">
                  <a16:creationId xmlns:a16="http://schemas.microsoft.com/office/drawing/2014/main" id="{5804BF34-0974-0A40-A4A1-DA5701A31AB5}"/>
                </a:ext>
              </a:extLst>
            </p:cNvPr>
            <p:cNvSpPr/>
            <p:nvPr/>
          </p:nvSpPr>
          <p:spPr>
            <a:xfrm>
              <a:off x="7703481" y="1754840"/>
              <a:ext cx="2347452" cy="1828799"/>
            </a:xfrm>
            <a:prstGeom prst="cloud">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21" idx="6"/>
              <a:endCxn id="4" idx="2"/>
            </p:cNvCxnSpPr>
            <p:nvPr/>
          </p:nvCxnSpPr>
          <p:spPr>
            <a:xfrm>
              <a:off x="6434687" y="2654137"/>
              <a:ext cx="1276075" cy="15103"/>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21" idx="4"/>
            </p:cNvCxnSpPr>
            <p:nvPr/>
          </p:nvCxnSpPr>
          <p:spPr>
            <a:xfrm>
              <a:off x="5613853" y="3476401"/>
              <a:ext cx="20030" cy="859625"/>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grpSp>
          <p:nvGrpSpPr>
            <p:cNvPr id="20" name="Group 19">
              <a:extLst>
                <a:ext uri="{FF2B5EF4-FFF2-40B4-BE49-F238E27FC236}">
                  <a16:creationId xmlns:a16="http://schemas.microsoft.com/office/drawing/2014/main" id="{91CCC0DA-4702-4D71-8536-10D03F9DBBBD}"/>
                </a:ext>
              </a:extLst>
            </p:cNvPr>
            <p:cNvGrpSpPr/>
            <p:nvPr/>
          </p:nvGrpSpPr>
          <p:grpSpPr>
            <a:xfrm>
              <a:off x="4793019" y="1831872"/>
              <a:ext cx="1641668" cy="1644529"/>
              <a:chOff x="5052508" y="2921374"/>
              <a:chExt cx="3429000" cy="3434976"/>
            </a:xfrm>
          </p:grpSpPr>
          <p:sp>
            <p:nvSpPr>
              <p:cNvPr id="21" name="Oval 20">
                <a:extLst>
                  <a:ext uri="{FF2B5EF4-FFF2-40B4-BE49-F238E27FC236}">
                    <a16:creationId xmlns:a16="http://schemas.microsoft.com/office/drawing/2014/main" id="{5EDDFBAF-5A32-45FE-B369-4462CB9B7D4D}"/>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n w="0"/>
                  <a:solidFill>
                    <a:schemeClr val="tx1"/>
                  </a:solidFill>
                  <a:effectLst>
                    <a:outerShdw blurRad="38100" dist="19050" dir="2700000" algn="tl" rotWithShape="0">
                      <a:schemeClr val="dk1">
                        <a:alpha val="40000"/>
                      </a:schemeClr>
                    </a:outerShdw>
                  </a:effectLst>
                </a:endParaRPr>
              </a:p>
            </p:txBody>
          </p:sp>
          <p:sp>
            <p:nvSpPr>
              <p:cNvPr id="26" name="Can 2">
                <a:extLst>
                  <a:ext uri="{FF2B5EF4-FFF2-40B4-BE49-F238E27FC236}">
                    <a16:creationId xmlns:a16="http://schemas.microsoft.com/office/drawing/2014/main" id="{6E2D4AD1-1ADA-427E-8FC0-67CEE3644522}"/>
                  </a:ext>
                </a:extLst>
              </p:cNvPr>
              <p:cNvSpPr/>
              <p:nvPr/>
            </p:nvSpPr>
            <p:spPr>
              <a:xfrm>
                <a:off x="6309807" y="402828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p:txBody>
          </p:sp>
          <p:cxnSp>
            <p:nvCxnSpPr>
              <p:cNvPr id="34" name="Curved Connector 16">
                <a:extLst>
                  <a:ext uri="{FF2B5EF4-FFF2-40B4-BE49-F238E27FC236}">
                    <a16:creationId xmlns:a16="http://schemas.microsoft.com/office/drawing/2014/main" id="{E164B64D-8BCA-4293-A5E0-DC56425B63AF}"/>
                  </a:ext>
                </a:extLst>
              </p:cNvPr>
              <p:cNvCxnSpPr>
                <a:cxnSpLocks/>
                <a:stCxn id="21" idx="7"/>
                <a:endCxn id="26" idx="4"/>
              </p:cNvCxnSpPr>
              <p:nvPr/>
            </p:nvCxnSpPr>
            <p:spPr>
              <a:xfrm rot="16200000" flipH="1" flipV="1">
                <a:off x="6995798" y="3652822"/>
                <a:ext cx="1211950" cy="755134"/>
              </a:xfrm>
              <a:prstGeom prst="curvedConnector4">
                <a:avLst>
                  <a:gd name="adj1" fmla="val -80905"/>
                  <a:gd name="adj2" fmla="val -129732"/>
                </a:avLst>
              </a:prstGeom>
              <a:ln w="38100">
                <a:tailEnd type="triangle"/>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3BFA769-F643-4A9B-98B9-B9395520C046}"/>
                </a:ext>
              </a:extLst>
            </p:cNvPr>
            <p:cNvSpPr txBox="1"/>
            <p:nvPr/>
          </p:nvSpPr>
          <p:spPr>
            <a:xfrm>
              <a:off x="2563627" y="3297233"/>
              <a:ext cx="624617"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User</a:t>
              </a:r>
              <a:endParaRPr lang="en-US" dirty="0"/>
            </a:p>
          </p:txBody>
        </p:sp>
      </p:grpSp>
    </p:spTree>
    <p:extLst>
      <p:ext uri="{BB962C8B-B14F-4D97-AF65-F5344CB8AC3E}">
        <p14:creationId xmlns:p14="http://schemas.microsoft.com/office/powerpoint/2010/main" val="547075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1130</TotalTime>
  <Words>2720</Words>
  <Application>Microsoft Office PowerPoint</Application>
  <PresentationFormat>Widescreen</PresentationFormat>
  <Paragraphs>337</Paragraphs>
  <Slides>26</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Ink Free</vt:lpstr>
      <vt:lpstr>Consolas</vt:lpstr>
      <vt:lpstr>Slack-Lato</vt:lpstr>
      <vt:lpstr>Verdana</vt:lpstr>
      <vt:lpstr>Calibri Light</vt:lpstr>
      <vt:lpstr>Office Theme</vt:lpstr>
      <vt:lpstr>CS 4530: Fundamentals of Software Engineering  Lesson 5.3-future Testing Effects</vt:lpstr>
      <vt:lpstr>Learning Objectives for this Lesson</vt:lpstr>
      <vt:lpstr>What could a test tell you?</vt:lpstr>
      <vt:lpstr>SUT = System Under Test</vt:lpstr>
      <vt:lpstr>Many times we want to test whether the SUT has the right effect on its environment</vt:lpstr>
      <vt:lpstr>Many times we want to test whether the SUT has the right effect on its environment</vt:lpstr>
      <vt:lpstr>What kind of things are in the environment?</vt:lpstr>
      <vt:lpstr>We generally can’t ask the environment questions</vt:lpstr>
      <vt:lpstr>So how can we tell whether the SUT has had the right effect on the environment?</vt:lpstr>
      <vt:lpstr>Answer: hide the environment behind a mask!</vt:lpstr>
      <vt:lpstr>These “masks” are called test doubles</vt:lpstr>
      <vt:lpstr>Test doubles replace uncontrollable elements of the environment with entities that you control.</vt:lpstr>
      <vt:lpstr>We will talk about four kinds of doubles:</vt:lpstr>
      <vt:lpstr>A Test Stub is a Double that just supplies the same interface</vt:lpstr>
      <vt:lpstr>Test Stub Example</vt:lpstr>
      <vt:lpstr>Sometimes a Stub is not enough</vt:lpstr>
      <vt:lpstr>Test Spy is a stub that remembers how the object was called</vt:lpstr>
      <vt:lpstr>Test Spy Example</vt:lpstr>
      <vt:lpstr>Test Mock is a Double that has Scripted results</vt:lpstr>
      <vt:lpstr>Jest supports Mocks</vt:lpstr>
      <vt:lpstr>Here is another Example of Mock /1</vt:lpstr>
      <vt:lpstr>Here is another Example of Mock /2</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Mitchell Wand</cp:lastModifiedBy>
  <cp:revision>50</cp:revision>
  <dcterms:created xsi:type="dcterms:W3CDTF">2021-01-29T13:39:02Z</dcterms:created>
  <dcterms:modified xsi:type="dcterms:W3CDTF">2022-02-17T19:25:27Z</dcterms:modified>
</cp:coreProperties>
</file>