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55" r:id="rId3"/>
    <p:sldId id="396" r:id="rId4"/>
    <p:sldId id="397" r:id="rId5"/>
    <p:sldId id="351" r:id="rId6"/>
    <p:sldId id="377" r:id="rId7"/>
    <p:sldId id="378" r:id="rId8"/>
    <p:sldId id="398" r:id="rId9"/>
    <p:sldId id="494" r:id="rId10"/>
    <p:sldId id="496" r:id="rId11"/>
    <p:sldId id="489" r:id="rId12"/>
    <p:sldId id="490" r:id="rId13"/>
    <p:sldId id="495" r:id="rId14"/>
    <p:sldId id="491" r:id="rId15"/>
    <p:sldId id="492" r:id="rId16"/>
    <p:sldId id="493" r:id="rId17"/>
    <p:sldId id="405" r:id="rId18"/>
    <p:sldId id="497" r:id="rId19"/>
    <p:sldId id="498"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55"/>
            <p14:sldId id="396"/>
            <p14:sldId id="397"/>
            <p14:sldId id="351"/>
            <p14:sldId id="377"/>
            <p14:sldId id="378"/>
            <p14:sldId id="398"/>
            <p14:sldId id="494"/>
            <p14:sldId id="496"/>
            <p14:sldId id="489"/>
            <p14:sldId id="490"/>
            <p14:sldId id="495"/>
            <p14:sldId id="491"/>
            <p14:sldId id="492"/>
            <p14:sldId id="493"/>
            <p14:sldId id="405"/>
            <p14:sldId id="497"/>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56608" autoAdjust="0"/>
  </p:normalViewPr>
  <p:slideViewPr>
    <p:cSldViewPr snapToGrid="0">
      <p:cViewPr>
        <p:scale>
          <a:sx n="95" d="100"/>
          <a:sy n="95" d="100"/>
        </p:scale>
        <p:origin x="2744" y="920"/>
      </p:cViewPr>
      <p:guideLst/>
    </p:cSldViewPr>
  </p:slideViewPr>
  <p:notesTextViewPr>
    <p:cViewPr>
      <p:scale>
        <a:sx n="3" d="2"/>
        <a:sy n="3" d="2"/>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variability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16B49D51-0857-4A44-AD1A-0C1006418460}" srcId="{7851135E-E593-49EB-9C66-FB8F80DCC8EB}" destId="{0F25331F-8FB8-4E3A-87F2-3F285D74EB32}" srcOrd="2" destOrd="0" parTransId="{324E124D-8500-4C04-A0BA-6F6C2D553D81}" sibTransId="{4716CEE8-C882-4DFA-8AAE-CB3797F9F69F}"/>
    <dgm:cxn modelId="{BBA2886E-1FC2-4FFE-BF42-BABB70DB9D54}" srcId="{ABB0E679-4682-422A-B4B3-34D44CC4C90C}" destId="{79B77230-D940-49CC-AF47-BF1D40797D89}" srcOrd="0" destOrd="0" parTransId="{C50558CC-69DA-4C28-8CB9-2982E9088524}" sibTransId="{01A261DD-4242-4987-8459-53BA826F65E4}"/>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variability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23526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a:t>
            </a:r>
            <a:r>
              <a:rPr lang="en-US" dirty="0" err="1"/>
              <a:t>utual</a:t>
            </a:r>
            <a:r>
              <a:rPr lang="en-US" dirty="0"/>
              <a:t> agreement about what we are going to build, and why? Goal is to develop what the customer needs</a:t>
            </a:r>
          </a:p>
          <a:p>
            <a:endParaRPr lang="en-US" dirty="0"/>
          </a:p>
          <a:p>
            <a:r>
              <a:rPr lang="en-US" dirty="0"/>
              <a:t>Valuable – Each story should have some benefit that the user can recognize. Value might include value to your business, not just value to the user.</a:t>
            </a:r>
          </a:p>
          <a:p>
            <a:endParaRPr lang="en-US" dirty="0"/>
          </a:p>
          <a:p>
            <a:r>
              <a:rPr lang="en-US" dirty="0"/>
              <a:t>Estimable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917151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these potential special cases, can do brainstorming to get some ideas going about what conditions of satisfaction are for backups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671807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Discuss conditions of satisfaction. Do students think these are clear? Will we end up with a system that we are satisfied with?</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053346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 retrieve my files, and if so, how long will it take?” is probably another use case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00248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have some typescript under our belts, we have some ideas of how to start to design our software, what is it that we are building, and how?</a:t>
            </a:r>
          </a:p>
          <a:p>
            <a:endParaRPr lang="en-US" dirty="0"/>
          </a:p>
          <a:p>
            <a:r>
              <a:rPr lang="en-US" dirty="0"/>
              <a:t>This meme does a great job capturing the many ways in which we can get off course, and end up building the wrong thing.</a:t>
            </a:r>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53951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1/26/22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1/26/22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1/26/22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1/26/22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1/26/22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1/26/22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1/26/22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1/26/22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1/26/22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1/26/22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1/26/22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1/26/22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1/26/22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3.1: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interface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667178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100">
                <a:solidFill>
                  <a:schemeClr val="tx1"/>
                </a:solidFill>
                <a:latin typeface="+mj-lt"/>
                <a:ea typeface="+mj-ea"/>
              </a:rPr>
              <a:t>Formal Specifications can be used to document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11</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fontScale="90000"/>
          </a:bodyPr>
          <a:lstStyle/>
          <a:p>
            <a:r>
              <a:rPr lang="en-US" dirty="0"/>
              <a:t>User Stories can document requirements from a </a:t>
            </a:r>
            <a:r>
              <a:rPr lang="en-US" i="1" dirty="0"/>
              <a:t>user’s</a:t>
            </a:r>
            <a:r>
              <a:rPr lang="en-US"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lstStyle/>
          <a:p>
            <a:r>
              <a:rPr lang="en-US"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a:t>
            </a:r>
          </a:p>
          <a:p>
            <a:r>
              <a:rPr lang="en-US" dirty="0"/>
              <a:t>Estimable</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lstStyle/>
          <a:p>
            <a:r>
              <a:rPr lang="en-US" dirty="0"/>
              <a:t>User Stories: Example – Backup Software</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1859340"/>
            <a:ext cx="10515600"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computer user, I want to backup my entire hard drive so that my files are safe</a:t>
            </a:r>
          </a:p>
        </p:txBody>
      </p:sp>
      <p:sp>
        <p:nvSpPr>
          <p:cNvPr id="8" name="TextBox 7">
            <a:extLst>
              <a:ext uri="{FF2B5EF4-FFF2-40B4-BE49-F238E27FC236}">
                <a16:creationId xmlns:a16="http://schemas.microsoft.com/office/drawing/2014/main" id="{B847A91B-07C4-4348-8B25-012ADF97741B}"/>
              </a:ext>
            </a:extLst>
          </p:cNvPr>
          <p:cNvSpPr txBox="1"/>
          <p:nvPr/>
        </p:nvSpPr>
        <p:spPr>
          <a:xfrm>
            <a:off x="838200" y="3323015"/>
            <a:ext cx="10515600"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typical computer user, I want to specify folders to backup, so that my most important files are safe</a:t>
            </a:r>
          </a:p>
        </p:txBody>
      </p:sp>
      <p:sp>
        <p:nvSpPr>
          <p:cNvPr id="9" name="TextBox 8">
            <a:extLst>
              <a:ext uri="{FF2B5EF4-FFF2-40B4-BE49-F238E27FC236}">
                <a16:creationId xmlns:a16="http://schemas.microsoft.com/office/drawing/2014/main" id="{720DCD03-6567-1444-8736-912A72325AEA}"/>
              </a:ext>
            </a:extLst>
          </p:cNvPr>
          <p:cNvSpPr txBox="1"/>
          <p:nvPr/>
        </p:nvSpPr>
        <p:spPr>
          <a:xfrm>
            <a:off x="838200" y="4769515"/>
            <a:ext cx="10515600"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power user, I want to specify subfolders and filetypes NOT to backup, so that my backup doesn’t fill up with things that I don’t need to preserve</a:t>
            </a:r>
          </a:p>
        </p:txBody>
      </p:sp>
    </p:spTree>
    <p:extLst>
      <p:ext uri="{BB962C8B-B14F-4D97-AF65-F5344CB8AC3E}">
        <p14:creationId xmlns:p14="http://schemas.microsoft.com/office/powerpoint/2010/main" val="305994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lstStyle/>
          <a:p>
            <a:r>
              <a:rPr lang="en-US" dirty="0"/>
              <a:t>Conditions of Satisfaction: Backup Software</a:t>
            </a:r>
          </a:p>
        </p:txBody>
      </p:sp>
      <p:sp>
        <p:nvSpPr>
          <p:cNvPr id="3" name="Content Placeholder 2">
            <a:extLst>
              <a:ext uri="{FF2B5EF4-FFF2-40B4-BE49-F238E27FC236}">
                <a16:creationId xmlns:a16="http://schemas.microsoft.com/office/drawing/2014/main" id="{34D3B817-F974-FA4D-8F92-DB80E73C89ED}"/>
              </a:ext>
            </a:extLst>
          </p:cNvPr>
          <p:cNvSpPr>
            <a:spLocks noGrp="1"/>
          </p:cNvSpPr>
          <p:nvPr>
            <p:ph sz="half" idx="1"/>
          </p:nvPr>
        </p:nvSpPr>
        <p:spPr>
          <a:xfrm>
            <a:off x="838200" y="1825625"/>
            <a:ext cx="10515600" cy="4351338"/>
          </a:xfrm>
        </p:spPr>
        <p:txBody>
          <a:bodyPr/>
          <a:lstStyle/>
          <a:p>
            <a:r>
              <a:rPr lang="en-US" dirty="0"/>
              <a:t>How do we know if we have satisfied the user? Lots of detail doesn’t fit onto 3x5 card:</a:t>
            </a:r>
          </a:p>
          <a:p>
            <a:pPr lvl="1"/>
            <a:r>
              <a:rPr lang="en-US" dirty="0"/>
              <a:t>Where do backups get saved?</a:t>
            </a:r>
          </a:p>
          <a:p>
            <a:pPr lvl="1"/>
            <a:r>
              <a:rPr lang="en-US" dirty="0"/>
              <a:t>What if backup system is unavailable?</a:t>
            </a:r>
          </a:p>
          <a:p>
            <a:pPr lvl="1"/>
            <a:r>
              <a:rPr lang="en-US" dirty="0"/>
              <a:t>What if backup system is full?</a:t>
            </a:r>
          </a:p>
          <a:p>
            <a:pPr lvl="1"/>
            <a:r>
              <a:rPr lang="en-US" dirty="0"/>
              <a:t>Do backups ever get rotated/deleted?</a:t>
            </a:r>
          </a:p>
          <a:p>
            <a:r>
              <a:rPr lang="en-US" dirty="0"/>
              <a:t>Conditions of satisfaction are a list of common cases and special cases that must work</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54737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0EE3-B568-5449-9113-14FAA57F43C7}"/>
              </a:ext>
            </a:extLst>
          </p:cNvPr>
          <p:cNvSpPr>
            <a:spLocks noGrp="1"/>
          </p:cNvSpPr>
          <p:nvPr>
            <p:ph type="title"/>
          </p:nvPr>
        </p:nvSpPr>
        <p:spPr/>
        <p:txBody>
          <a:bodyPr/>
          <a:lstStyle/>
          <a:p>
            <a:r>
              <a:rPr lang="en-US" dirty="0"/>
              <a:t>Conditions of Satisfaction: Backup Software</a:t>
            </a:r>
          </a:p>
        </p:txBody>
      </p:sp>
      <p:sp>
        <p:nvSpPr>
          <p:cNvPr id="3" name="Content Placeholder 2">
            <a:extLst>
              <a:ext uri="{FF2B5EF4-FFF2-40B4-BE49-F238E27FC236}">
                <a16:creationId xmlns:a16="http://schemas.microsoft.com/office/drawing/2014/main" id="{BA47FD3B-0CCF-E74C-BEAA-A6EB69823A43}"/>
              </a:ext>
            </a:extLst>
          </p:cNvPr>
          <p:cNvSpPr>
            <a:spLocks noGrp="1"/>
          </p:cNvSpPr>
          <p:nvPr>
            <p:ph sz="half" idx="1"/>
          </p:nvPr>
        </p:nvSpPr>
        <p:spPr>
          <a:xfrm>
            <a:off x="838200" y="1825625"/>
            <a:ext cx="9982200" cy="4351338"/>
          </a:xfrm>
        </p:spPr>
        <p:txBody>
          <a:bodyPr/>
          <a:lstStyle/>
          <a:p>
            <a:r>
              <a:rPr lang="en-US" dirty="0"/>
              <a:t>“As a t</a:t>
            </a:r>
            <a:r>
              <a:rPr lang="en-US" u="sng" dirty="0"/>
              <a:t>ypical computer user</a:t>
            </a:r>
            <a:r>
              <a:rPr lang="en-US" dirty="0"/>
              <a:t>, I want to </a:t>
            </a:r>
            <a:r>
              <a:rPr lang="en-US" u="sng" dirty="0"/>
              <a:t>specify folders to backup</a:t>
            </a:r>
            <a:r>
              <a:rPr lang="en-US" dirty="0"/>
              <a:t>, so that </a:t>
            </a:r>
            <a:r>
              <a:rPr lang="en-US" u="sng" dirty="0"/>
              <a:t>my most important files are safe</a:t>
            </a:r>
            <a:r>
              <a:rPr lang="en-US" dirty="0"/>
              <a:t>”</a:t>
            </a:r>
          </a:p>
          <a:p>
            <a:r>
              <a:rPr lang="en-US" dirty="0"/>
              <a:t>My conditions of satisfaction are:</a:t>
            </a:r>
          </a:p>
          <a:p>
            <a:pPr lvl="1"/>
            <a:r>
              <a:rPr lang="en-US" dirty="0"/>
              <a:t>If the network and remote backup service are available, and I am not over my storage quota, the backup should be successful.</a:t>
            </a:r>
          </a:p>
          <a:p>
            <a:pPr lvl="1"/>
            <a:r>
              <a:rPr lang="en-US" dirty="0"/>
              <a:t>After successfully running, an updated copy of each of the files that I have requested to be backed up are stored in a redundant, cloud filesystem</a:t>
            </a:r>
          </a:p>
          <a:p>
            <a:pPr lvl="1"/>
            <a:r>
              <a:rPr lang="en-US" dirty="0"/>
              <a:t>If a backup is not successful, an error message is prominently displayed indicating the cause of failure to be in the software, the network, the remote backup storage, or other</a:t>
            </a:r>
          </a:p>
        </p:txBody>
      </p:sp>
      <p:sp>
        <p:nvSpPr>
          <p:cNvPr id="5" name="Slide Number Placeholder 4">
            <a:extLst>
              <a:ext uri="{FF2B5EF4-FFF2-40B4-BE49-F238E27FC236}">
                <a16:creationId xmlns:a16="http://schemas.microsoft.com/office/drawing/2014/main" id="{735C1EAC-F071-1843-9A3A-04DC5304ACC7}"/>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2121797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Backup Software</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lstStyle/>
          <a:p>
            <a:r>
              <a:rPr lang="en-US" dirty="0"/>
              <a:t>Does “After successfully running, an updated copy of each of the files that I have requested to be backed up are stored in a redundant, cloud filesystem” guarantee success?</a:t>
            </a:r>
          </a:p>
          <a:p>
            <a:pPr lvl="1"/>
            <a:r>
              <a:rPr lang="en-US" dirty="0"/>
              <a:t>What was the transfer speed? (Performance)</a:t>
            </a:r>
          </a:p>
          <a:p>
            <a:pPr lvl="1"/>
            <a:r>
              <a:rPr lang="en-US" dirty="0"/>
              <a:t>How much temporary disk space did it use to create the backup? (Performance)</a:t>
            </a:r>
          </a:p>
          <a:p>
            <a:pPr lvl="1"/>
            <a:r>
              <a:rPr lang="en-US" dirty="0"/>
              <a:t>How long did I spend on the phone with support to set up the software? (Usability)</a:t>
            </a:r>
          </a:p>
          <a:p>
            <a:pPr lvl="1"/>
            <a:r>
              <a:rPr lang="en-US" dirty="0"/>
              <a:t>Are my files encrypted, or access controlled at all? (Security)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3635116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67341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week’s lessons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0" indent="0">
              <a:buNone/>
            </a:pPr>
            <a:r>
              <a:rPr lang="en-US" dirty="0"/>
              <a:t>TODO</a:t>
            </a:r>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
        <p:nvSpPr>
          <p:cNvPr id="5" name="TextBox 4">
            <a:extLst>
              <a:ext uri="{FF2B5EF4-FFF2-40B4-BE49-F238E27FC236}">
                <a16:creationId xmlns:a16="http://schemas.microsoft.com/office/drawing/2014/main" id="{BD8C1BDE-2A0A-3247-80EA-CF159CF1347E}"/>
              </a:ext>
            </a:extLst>
          </p:cNvPr>
          <p:cNvSpPr txBox="1"/>
          <p:nvPr/>
        </p:nvSpPr>
        <p:spPr>
          <a:xfrm>
            <a:off x="9151775" y="1500160"/>
            <a:ext cx="2202025" cy="1436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4800" dirty="0">
                <a:solidFill>
                  <a:schemeClr val="tx1"/>
                </a:solidFill>
                <a:highlight>
                  <a:srgbClr val="FFFF00"/>
                </a:highlight>
              </a:rPr>
              <a:t>TODO</a:t>
            </a:r>
          </a:p>
        </p:txBody>
      </p:sp>
    </p:spTree>
    <p:extLst>
      <p:ext uri="{BB962C8B-B14F-4D97-AF65-F5344CB8AC3E}">
        <p14:creationId xmlns:p14="http://schemas.microsoft.com/office/powerpoint/2010/main" val="98678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301927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4251173487"/>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6</a:t>
            </a:fld>
            <a:endParaRPr lang="en-US"/>
          </a:p>
        </p:txBody>
      </p:sp>
    </p:spTree>
    <p:extLst>
      <p:ext uri="{BB962C8B-B14F-4D97-AF65-F5344CB8AC3E}">
        <p14:creationId xmlns:p14="http://schemas.microsoft.com/office/powerpoint/2010/main" val="378395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223982" y="3752850"/>
            <a:ext cx="7485413" cy="2452687"/>
          </a:xfrm>
        </p:spPr>
        <p:txBody>
          <a:bodyPr anchor="ctr">
            <a:normAutofit fontScale="92500" lnSpcReduction="20000"/>
          </a:bodyPr>
          <a:lstStyle/>
          <a:p>
            <a:pPr marL="0" indent="0">
              <a:buNone/>
            </a:pPr>
            <a:r>
              <a:rPr lang="en-US" sz="2200" dirty="0"/>
              <a:t>Option 2: Direct research</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7</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b">
            <a:normAutofit/>
          </a:bodyPr>
          <a:lstStyle/>
          <a:p>
            <a:r>
              <a:rPr lang="en-US" sz="3400" dirty="0"/>
              <a:t>Documentation can help us address problems of understanding</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709284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10680</TotalTime>
  <Words>3218</Words>
  <Application>Microsoft Macintosh PowerPoint</Application>
  <PresentationFormat>Widescreen</PresentationFormat>
  <Paragraphs>258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Arial</vt:lpstr>
      <vt:lpstr>Verdana</vt:lpstr>
      <vt:lpstr>Calibri Light</vt:lpstr>
      <vt:lpstr>Office Theme</vt:lpstr>
      <vt:lpstr>CS 4350: Fundamentals of Software Engineering Lesson 3.1: Capturing User Requirements</vt:lpstr>
      <vt:lpstr>Outline of this week’s lessons</vt:lpstr>
      <vt:lpstr>Learning Goals for this Lesson</vt:lpstr>
      <vt:lpstr>Overall question: How to make sure we are building the right thing</vt:lpstr>
      <vt:lpstr>Why is requirements analysis hard?</vt:lpstr>
      <vt:lpstr>Soliciting Requirements</vt:lpstr>
      <vt:lpstr>Soliciting Requirements</vt:lpstr>
      <vt:lpstr>Documentation can help us address problems of understanding</vt:lpstr>
      <vt:lpstr>Documentation should also capture non-functional requirements</vt:lpstr>
      <vt:lpstr>Documentation should also capture non-functional requirements</vt:lpstr>
      <vt:lpstr>Formal Specifications can be used to document requirements</vt:lpstr>
      <vt:lpstr>User Stories can document requirements from a user’s point of view</vt:lpstr>
      <vt:lpstr>Writing User Stories: INVEST</vt:lpstr>
      <vt:lpstr>User Stories: Example – Backup Software</vt:lpstr>
      <vt:lpstr>Conditions of Satisfaction: Backup Software</vt:lpstr>
      <vt:lpstr>Conditions of Satisfaction: Backup Software</vt:lpstr>
      <vt:lpstr>Non-Functional Requirements: Backup Software</vt:lpstr>
      <vt:lpstr>Requirements: Which to pick?</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Bell, Jonathan</cp:lastModifiedBy>
  <cp:revision>172</cp:revision>
  <dcterms:created xsi:type="dcterms:W3CDTF">2021-01-07T15:19:22Z</dcterms:created>
  <dcterms:modified xsi:type="dcterms:W3CDTF">2022-01-26T15:57:26Z</dcterms:modified>
</cp:coreProperties>
</file>