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7"/>
  </p:notesMasterIdLst>
  <p:sldIdLst>
    <p:sldId id="256" r:id="rId3"/>
    <p:sldId id="257" r:id="rId4"/>
    <p:sldId id="258" r:id="rId5"/>
    <p:sldId id="30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411" r:id="rId21"/>
    <p:sldId id="409" r:id="rId22"/>
    <p:sldId id="410" r:id="rId23"/>
    <p:sldId id="407" r:id="rId24"/>
    <p:sldId id="408" r:id="rId25"/>
    <p:sldId id="376"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74" autoAdjust="0"/>
  </p:normalViewPr>
  <p:slideViewPr>
    <p:cSldViewPr snapToGrid="0">
      <p:cViewPr>
        <p:scale>
          <a:sx n="41" d="100"/>
          <a:sy n="41" d="100"/>
        </p:scale>
        <p:origin x="1500" y="20"/>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0" indent="0" defTabSz="584200">
              <a:lnSpc>
                <a:spcPct val="100000"/>
              </a:lnSpc>
              <a:buSzPct val="100000"/>
              <a:buNone/>
              <a:defRPr>
                <a:latin typeface="Lucida Grande"/>
                <a:ea typeface="Lucida Grande"/>
                <a:cs typeface="Lucida Grande"/>
                <a:sym typeface="Lucida Grande"/>
              </a:defRPr>
            </a:pPr>
            <a:r>
              <a:rPr dirty="0"/>
              <a:t>some examples of widely used </a:t>
            </a:r>
            <a:r>
              <a:rPr dirty="0" err="1"/>
              <a:t>refactorings</a:t>
            </a:r>
            <a:r>
              <a:rPr dirty="0"/>
              <a:t> that are “local” in scope</a:t>
            </a:r>
          </a:p>
          <a:p>
            <a:pPr marL="228600" indent="-228600" defTabSz="584200">
              <a:lnSpc>
                <a:spcPct val="100000"/>
              </a:lnSpc>
              <a:buSzPct val="100000"/>
              <a:buChar char="•"/>
              <a:defRPr>
                <a:latin typeface="Lucida Grande"/>
                <a:ea typeface="Lucida Grande"/>
                <a:cs typeface="Lucida Grande"/>
                <a:sym typeface="Lucida Grande"/>
              </a:defRPr>
            </a:pPr>
            <a:r>
              <a:rPr dirty="0"/>
              <a:t>useful for restructuring methods</a:t>
            </a:r>
          </a:p>
          <a:p>
            <a:pPr marL="228600" indent="-228600" defTabSz="584200">
              <a:lnSpc>
                <a:spcPct val="100000"/>
              </a:lnSpc>
              <a:buSzPct val="100000"/>
              <a:buChar char="•"/>
              <a:defRPr>
                <a:latin typeface="Lucida Grande"/>
                <a:ea typeface="Lucida Grande"/>
                <a:cs typeface="Lucida Grande"/>
                <a:sym typeface="Lucida Grande"/>
              </a:defRPr>
            </a:pPr>
            <a:r>
              <a:rPr dirty="0"/>
              <a:t>We already talked about bad names and duplicate code. We would fix these smells by applying refactoring rename and extract method, resp</a:t>
            </a:r>
          </a:p>
          <a:p>
            <a:pPr marL="228600" indent="-228600" defTabSz="584200">
              <a:lnSpc>
                <a:spcPct val="100000"/>
              </a:lnSpc>
              <a:buSzPct val="100000"/>
              <a:buChar char="•"/>
              <a:defRPr>
                <a:latin typeface="Lucida Grande"/>
                <a:ea typeface="Lucida Grande"/>
                <a:cs typeface="Lucida Grande"/>
                <a:sym typeface="Lucida Grande"/>
              </a:defRPr>
            </a:pPr>
            <a:r>
              <a:rPr dirty="0"/>
              <a:t>Inline method is inverse: when you want to go fold a method back into another</a:t>
            </a:r>
          </a:p>
          <a:p>
            <a:pPr marL="228600" indent="-228600" defTabSz="584200">
              <a:lnSpc>
                <a:spcPct val="100000"/>
              </a:lnSpc>
              <a:buSzPct val="100000"/>
              <a:buChar char="•"/>
              <a:defRPr>
                <a:latin typeface="Lucida Grande"/>
                <a:ea typeface="Lucida Grande"/>
                <a:cs typeface="Lucida Grande"/>
                <a:sym typeface="Lucida Grande"/>
              </a:defRPr>
            </a:pPr>
            <a:r>
              <a:rPr dirty="0"/>
              <a:t>Extract local variable is like extract method, but what you might do with just an expression, so that a big expression can be more manageable</a:t>
            </a:r>
          </a:p>
          <a:p>
            <a:pPr marL="228600" indent="-228600" defTabSz="584200">
              <a:lnSpc>
                <a:spcPct val="100000"/>
              </a:lnSpc>
              <a:buSzPct val="100000"/>
              <a:buChar char="•"/>
              <a:defRPr>
                <a:latin typeface="Lucida Grande"/>
                <a:ea typeface="Lucida Grande"/>
                <a:cs typeface="Lucida Grande"/>
                <a:sym typeface="Lucida Grande"/>
              </a:defRPr>
            </a:pPr>
            <a:r>
              <a:rPr dirty="0"/>
              <a:t>Again, inline local is the inverse: eliminating a local variable that is maybe superfluous</a:t>
            </a:r>
          </a:p>
          <a:p>
            <a:pPr marL="228600" indent="-228600" defTabSz="584200">
              <a:lnSpc>
                <a:spcPct val="100000"/>
              </a:lnSpc>
              <a:buSzPct val="100000"/>
              <a:buChar char="•"/>
              <a:defRPr>
                <a:latin typeface="Lucida Grande"/>
                <a:ea typeface="Lucida Grande"/>
                <a:cs typeface="Lucida Grande"/>
                <a:sym typeface="Lucida Grande"/>
              </a:defRPr>
            </a:pPr>
            <a:r>
              <a:rPr dirty="0"/>
              <a:t>Change function declaration lets us adapt the order of parameters on a method</a:t>
            </a:r>
          </a:p>
          <a:p>
            <a:pPr marL="279400" indent="-279400" defTabSz="584200">
              <a:lnSpc>
                <a:spcPct val="100000"/>
              </a:lnSpc>
              <a:buSzPct val="123000"/>
              <a:buChar char="•"/>
              <a:defRPr>
                <a:latin typeface="Lucida Grande"/>
                <a:ea typeface="Lucida Grande"/>
                <a:cs typeface="Lucida Grande"/>
                <a:sym typeface="Lucida Grande"/>
              </a:defRPr>
            </a:pPr>
            <a:r>
              <a:rPr dirty="0"/>
              <a:t>encapsulate a field replaces direct field accesses with getters/setters, and </a:t>
            </a:r>
          </a:p>
          <a:p>
            <a:pPr marL="279400" indent="-279400" defTabSz="584200">
              <a:lnSpc>
                <a:spcPct val="100000"/>
              </a:lnSpc>
              <a:buSzPct val="123000"/>
              <a:buChar char="•"/>
              <a:defRPr>
                <a:latin typeface="Lucida Grande"/>
                <a:ea typeface="Lucida Grande"/>
                <a:cs typeface="Lucida Grande"/>
                <a:sym typeface="Lucida Grande"/>
              </a:defRPr>
            </a:pPr>
            <a:r>
              <a:rPr dirty="0"/>
              <a:t>Convert local to field creates a field with the specified scope to replace a local variable.</a:t>
            </a:r>
          </a:p>
          <a:p>
            <a:pPr marL="279400" indent="-279400" defTabSz="584200">
              <a:lnSpc>
                <a:spcPct val="100000"/>
              </a:lnSpc>
              <a:buSzPct val="123000"/>
              <a:buChar char="•"/>
              <a:defRPr>
                <a:latin typeface="Lucida Grande"/>
                <a:ea typeface="Lucida Grande"/>
                <a:cs typeface="Lucida Grande"/>
                <a:sym typeface="Lucida Grande"/>
              </a:defRPr>
            </a:pPr>
            <a:r>
              <a:rPr dirty="0"/>
              <a:t>These are just a few of the hundreds of </a:t>
            </a:r>
            <a:r>
              <a:rPr dirty="0" err="1"/>
              <a:t>refactorings</a:t>
            </a:r>
            <a:r>
              <a:rPr dirty="0"/>
              <a:t> in Fowler’s book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refactorings for changing the class hierarchy and/or the types of declarations of variables and fields</a:t>
            </a:r>
          </a:p>
          <a:p>
            <a:r>
              <a:t>purpose is to make designs more flexible, e.g., by facilitating the introduction of design patterns </a:t>
            </a:r>
          </a:p>
          <a:p>
            <a:endParaRPr/>
          </a:p>
          <a:p>
            <a:r>
              <a:t>Way, way more refactoring than this. Again, over a hundred. What’s most useful is often what’s automated…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rPr lang="en-US" dirty="0"/>
              <a:t>Ward Cunningham introduced the term “Technical Debt” in 1992 to communicate the delicate balance between speed and rework in pursuit of delivering functioning quality software. You can think of technical debt as an analogy with friction in mechanical devices; the more friction a device experiences due to wear and tear, lack of lubrication, or bad design, the harder it is to move the device, and the more energy you have to apply to get the original effect. At the same time, friction is a necessary condition of mechanical parts working together. You cannot eliminate it completely; you can only reduce its impact.</a:t>
            </a:r>
          </a:p>
          <a:p>
            <a:endParaRPr lang="en-US" dirty="0"/>
          </a:p>
          <a:p>
            <a:r>
              <a:rPr lang="en-US" dirty="0"/>
              <a:t>If programmers spend time “cleaning up the code”, then that’s less time spent implementing required functionality - and the schedule is slipping as it is!</a:t>
            </a:r>
          </a:p>
          <a:p>
            <a:endParaRPr lang="en-US" dirty="0"/>
          </a:p>
          <a:p>
            <a:r>
              <a:rPr lang="en-US" dirty="0"/>
              <a:t>Refactoring can break code that previously worked</a:t>
            </a:r>
          </a:p>
          <a:p>
            <a:endParaRPr lang="en-US" dirty="0"/>
          </a:p>
        </p:txBody>
      </p:sp>
    </p:spTree>
    <p:extLst>
      <p:ext uri="{BB962C8B-B14F-4D97-AF65-F5344CB8AC3E}">
        <p14:creationId xmlns:p14="http://schemas.microsoft.com/office/powerpoint/2010/main" val="180149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rPr lang="en-US" dirty="0"/>
              <a:t>More details in this book: https://learning.oreilly.com/library/view/managing-technical-debt/9780135646052/ </a:t>
            </a:r>
          </a:p>
          <a:p>
            <a:pPr lvl="1">
              <a:spcBef>
                <a:spcPts val="1200"/>
              </a:spcBef>
            </a:pPr>
            <a:r>
              <a:rPr lang="en-US" sz="2400" b="1" dirty="0"/>
              <a:t>Quick-and-Dirty if-then-else:</a:t>
            </a:r>
            <a:r>
              <a:rPr lang="en-US" sz="2400" dirty="0"/>
              <a:t> A quick and dirty solution for a smaller market might prompt the need for another larger change which can no longer be quick and dirty. Like adding support for one </a:t>
            </a:r>
            <a:r>
              <a:rPr lang="en-US" sz="2400" dirty="0" err="1"/>
              <a:t>langage</a:t>
            </a:r>
            <a:r>
              <a:rPr lang="en-US" sz="2400" dirty="0"/>
              <a:t> but then needing support for other languages.</a:t>
            </a:r>
          </a:p>
          <a:p>
            <a:pPr lvl="1">
              <a:spcBef>
                <a:spcPts val="1200"/>
              </a:spcBef>
            </a:pPr>
            <a:r>
              <a:rPr lang="en-US" sz="2400" b="1" dirty="0"/>
              <a:t>Hitting the Wall:</a:t>
            </a:r>
            <a:r>
              <a:rPr lang="en-US" sz="2400" dirty="0"/>
              <a:t> when a company develops a lot of code for demos (with new and new features) without any plan for overall architecture, they will eventually hit a wall and the developers will no longer to able to do anything due to </a:t>
            </a:r>
            <a:r>
              <a:rPr lang="en-US" sz="2000" dirty="0"/>
              <a:t>scalability, data management, distribution of the system, and security issues</a:t>
            </a:r>
            <a:endParaRPr lang="en-US" sz="2400" dirty="0"/>
          </a:p>
          <a:p>
            <a:pPr lvl="1">
              <a:spcBef>
                <a:spcPts val="1200"/>
              </a:spcBef>
            </a:pPr>
            <a:r>
              <a:rPr lang="en-US" sz="2400" b="1" dirty="0"/>
              <a:t>Crumbling Under the Load</a:t>
            </a:r>
            <a:r>
              <a:rPr lang="en-US" sz="2400" dirty="0"/>
              <a:t>: there was no single cause of technical debt. There were hundreds of causes: code imperfections, tricks, and workarounds, compounded by no usable documentation and little automated testing. While the development team dreams of a complete rewrite, the economic situation does not allow delaying new releases or new products or abandoning support for older products.</a:t>
            </a:r>
          </a:p>
          <a:p>
            <a:pPr lvl="1">
              <a:spcBef>
                <a:spcPts val="1200"/>
              </a:spcBef>
            </a:pPr>
            <a:r>
              <a:rPr lang="en-US" sz="2400" b="1" dirty="0"/>
              <a:t>Death by a Thousand Cuts</a:t>
            </a:r>
            <a:r>
              <a:rPr lang="en-US" sz="2400" dirty="0"/>
              <a:t>:  a pervasive lack of competence can result in many small, avoidable coding issues that are never caught. Lack of organizational competency—as in the case of this IT-service organization—easily activates a number of cascading effects. The unplanned and unmanaged hiring boom, the missed opportunity to enforce commonality across the products, and the limited testing all contributed to the accumulating technical debt.</a:t>
            </a:r>
          </a:p>
          <a:p>
            <a:pPr lvl="1">
              <a:spcBef>
                <a:spcPts val="1200"/>
              </a:spcBef>
            </a:pPr>
            <a:r>
              <a:rPr lang="en-US" sz="2400" b="1" dirty="0"/>
              <a:t>Tactical Investment</a:t>
            </a:r>
            <a:r>
              <a:rPr lang="en-US" sz="2400" dirty="0"/>
              <a:t>: A small company started developing a web application for targeted users without exact requirement using “I’ll know it when I see it” philosophy. While developing a “minimum viable product” (MVP) with some core functionality and little underlying sophistication. Members of the company invested heavily in building the right infrastructure for a product that would be able to support millions of simultaneous users and adapt to dozens of situations and cities. </a:t>
            </a:r>
            <a:r>
              <a:rPr lang="en-US" sz="2000" dirty="0"/>
              <a:t>They were aware of the deliberate shortcuts they were taking and their consequences on future development and made it very clear to everyone, internal and external, that the shortcuts were temporary solutions so that no one would be tempted to keep them, painfully patched, as part of the permanent solution.</a:t>
            </a:r>
            <a:r>
              <a:rPr lang="en-US" sz="2400" dirty="0"/>
              <a:t> In this manner, taking on technical debt was a wise investment that paid off. The company repaid the “borrowed time,” but it could also have walked away from the project.</a:t>
            </a:r>
            <a:endParaRPr dirty="0"/>
          </a:p>
        </p:txBody>
      </p:sp>
    </p:spTree>
    <p:extLst>
      <p:ext uri="{BB962C8B-B14F-4D97-AF65-F5344CB8AC3E}">
        <p14:creationId xmlns:p14="http://schemas.microsoft.com/office/powerpoint/2010/main" val="1769597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Refactoring needs to be systematic, incremental, and safe</a:t>
            </a:r>
          </a:p>
          <a:p>
            <a:endParaRPr lang="en-US" dirty="0"/>
          </a:p>
        </p:txBody>
      </p:sp>
    </p:spTree>
    <p:extLst>
      <p:ext uri="{BB962C8B-B14F-4D97-AF65-F5344CB8AC3E}">
        <p14:creationId xmlns:p14="http://schemas.microsoft.com/office/powerpoint/2010/main" val="1047769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997993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Activity:</a:t>
            </a:r>
          </a:p>
          <a:p>
            <a:r>
              <a:rPr lang="en-US" dirty="0"/>
              <a:t>Review the project code-base and identify 3-5 possible refactoring candidates.</a:t>
            </a:r>
            <a:br>
              <a:rPr lang="en-US" dirty="0"/>
            </a:br>
            <a:r>
              <a:rPr lang="en-US" dirty="0"/>
              <a:t>Identify Technical Debt and circumstances under which </a:t>
            </a:r>
            <a:r>
              <a:rPr lang="en-US"/>
              <a:t>it accrued </a:t>
            </a:r>
            <a:r>
              <a:rPr lang="en-US" dirty="0"/>
              <a:t>interest</a:t>
            </a:r>
          </a:p>
        </p:txBody>
      </p:sp>
    </p:spTree>
    <p:extLst>
      <p:ext uri="{BB962C8B-B14F-4D97-AF65-F5344CB8AC3E}">
        <p14:creationId xmlns:p14="http://schemas.microsoft.com/office/powerpoint/2010/main" val="1635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extLst>
      <p:ext uri="{BB962C8B-B14F-4D97-AF65-F5344CB8AC3E}">
        <p14:creationId xmlns:p14="http://schemas.microsoft.com/office/powerpoint/2010/main" val="218412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Author of many works on software engineering methodology, including the seminal text on refactoring. Not inventor of refactoring by any means, but an evangelist for refactoring and related development methodologies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dirty="0"/>
              <a:t>also in the book:</a:t>
            </a:r>
          </a:p>
          <a:p>
            <a:pPr marL="228600" indent="-228600">
              <a:buSzPct val="100000"/>
              <a:buChar char="•"/>
            </a:pPr>
            <a:r>
              <a:rPr dirty="0"/>
              <a:t>UML diagrams to illustrate the situation before and after</a:t>
            </a:r>
          </a:p>
          <a:p>
            <a:pPr marL="228600" indent="-228600">
              <a:buSzPct val="100000"/>
              <a:buChar char="•"/>
            </a:pPr>
            <a:r>
              <a:rPr dirty="0"/>
              <a:t>examples of code before and after each refactoring</a:t>
            </a:r>
            <a:endParaRPr lang="en-US" dirty="0"/>
          </a:p>
          <a:p>
            <a:pPr marL="228600" indent="-228600">
              <a:buSzPct val="100000"/>
              <a:buChar char="•"/>
            </a:pPr>
            <a:endParaRPr lang="en-US" dirty="0"/>
          </a:p>
          <a:p>
            <a:pPr marL="228600" indent="-228600">
              <a:buSzPct val="100000"/>
              <a:buChar char="•"/>
            </a:pPr>
            <a:r>
              <a:rPr lang="en-US" dirty="0"/>
              <a:t>https://learning.oreilly.com/library/view/refactoring-improving-the/9780134757681/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Characteristics that might be improved: Maintainability: Easier to read and understand, Easier to (further) modify, Easier to integrate, Easier to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pPr marL="228600" indent="-228600" defTabSz="584200">
              <a:lnSpc>
                <a:spcPct val="100000"/>
              </a:lnSpc>
              <a:buSzPct val="100000"/>
              <a:buChar char="•"/>
              <a:defRPr sz="1600">
                <a:latin typeface="Lucida Grande"/>
                <a:ea typeface="Lucida Grande"/>
                <a:cs typeface="Lucida Grande"/>
                <a:sym typeface="Lucida Grande"/>
              </a:defRPr>
            </a:pPr>
            <a:r>
              <a:t>A disciplined technique for restructuring an existing body of code, altering its internal structure without changing its external behavior</a:t>
            </a:r>
          </a:p>
          <a:p>
            <a:pPr marL="228600" indent="-228600" defTabSz="584200">
              <a:lnSpc>
                <a:spcPct val="100000"/>
              </a:lnSpc>
              <a:buSzPct val="100000"/>
              <a:buChar char="•"/>
              <a:defRPr sz="1600">
                <a:latin typeface="Lucida Grande"/>
                <a:ea typeface="Lucida Grande"/>
                <a:cs typeface="Lucida Grande"/>
                <a:sym typeface="Lucida Grande"/>
              </a:defRPr>
            </a:pPr>
            <a:r>
              <a:t>Series of small behavior-preserving transformations</a:t>
            </a:r>
          </a:p>
          <a:p>
            <a:pPr marL="228600" indent="-228600" defTabSz="584200">
              <a:lnSpc>
                <a:spcPct val="100000"/>
              </a:lnSpc>
              <a:buSzPct val="100000"/>
              <a:buChar char="•"/>
              <a:defRPr sz="1600">
                <a:latin typeface="Lucida Grande"/>
                <a:ea typeface="Lucida Grande"/>
                <a:cs typeface="Lucida Grande"/>
                <a:sym typeface="Lucida Grande"/>
              </a:defRPr>
            </a:pPr>
            <a:r>
              <a:t>Each transformation does little, but a sequence of transformations can produce a significant restructuring</a:t>
            </a:r>
          </a:p>
          <a:p>
            <a:pPr marL="228600" indent="-228600" defTabSz="584200">
              <a:lnSpc>
                <a:spcPct val="100000"/>
              </a:lnSpc>
              <a:buSzPct val="100000"/>
              <a:buChar char="•"/>
              <a:defRPr sz="1600">
                <a:latin typeface="Lucida Grande"/>
                <a:ea typeface="Lucida Grande"/>
                <a:cs typeface="Lucida Grande"/>
                <a:sym typeface="Lucida Grande"/>
              </a:defRPr>
            </a:pPr>
            <a:r>
              <a:t>Since each refactoring is small, it's less likely to go wrong</a:t>
            </a:r>
          </a:p>
          <a:p>
            <a:pPr marL="228600" indent="-228600" defTabSz="584200">
              <a:lnSpc>
                <a:spcPct val="100000"/>
              </a:lnSpc>
              <a:buSzPct val="100000"/>
              <a:buChar char="•"/>
              <a:defRPr sz="1600">
                <a:latin typeface="Lucida Grande"/>
                <a:ea typeface="Lucida Grande"/>
                <a:cs typeface="Lucida Grande"/>
                <a:sym typeface="Lucida Grande"/>
              </a:defRPr>
            </a:pPr>
            <a:r>
              <a:t>The system is also kept fully working after each small refactoring (via regression testing), reducing the chances that a system can get seriously broken during the restructuring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When you add new functionality</a:t>
            </a:r>
          </a:p>
          <a:p>
            <a:r>
              <a:t>	Do it before you add the new function, to make it easier to add the function</a:t>
            </a:r>
          </a:p>
          <a:p>
            <a:r>
              <a:t>	Or do it after you add the function, to clean up the code including that function</a:t>
            </a:r>
          </a:p>
          <a:p>
            <a:r>
              <a:t>When you need to fix a bug</a:t>
            </a:r>
          </a:p>
          <a:p>
            <a:r>
              <a:t>As you do a code review</a:t>
            </a:r>
          </a:p>
          <a:p>
            <a:r>
              <a:t>Whenever…</a:t>
            </a:r>
          </a:p>
          <a:p>
            <a:endParaRPr/>
          </a:p>
          <a:p>
            <a:r>
              <a:t>The idea behind refactoring is to acknowledge that it will be difficult to get a design right the first time</a:t>
            </a:r>
          </a:p>
          <a:p>
            <a:r>
              <a:t>And as a program’s requirements change, the design may need to change</a:t>
            </a:r>
          </a:p>
          <a:p>
            <a:r>
              <a:t>It is notoriously difficult (impossible?) to design for all possible changes a priori</a:t>
            </a:r>
          </a:p>
          <a:p>
            <a:r>
              <a:t>And as agile programming proponents say, “You aren’t gonna need it” – but what if later you do?</a:t>
            </a:r>
          </a:p>
          <a:p>
            <a:r>
              <a:t>Refactoring provides techniques for evolving the design in small incremental steps</a:t>
            </a:r>
          </a:p>
          <a:p>
            <a:r>
              <a:t>Technical debt: The project’s requirements are constantly changing and at some point it may become obvious that parts of the code are obsolete, have become cumbersome, and must be redesigned to meet new requirements. On the other hand, the project’s programmers are writing new code every day that works with the obsolete parts. Therefore, the longer refactoring is delayed, the more dependent code will have to be reworked in the future.</a:t>
            </a: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Sadly, however, naming is one of the two hardest things in programming. So, perhaps the most common refactorings we do are the renames: Change Function Declaration (124) (to rename a function), Rename Variable (137), and Rename Field (244). People are often afraid to rename things, thinking it’s not worth the trouble, but a good name can save hours of puzzled incomprehension in the future.</a:t>
            </a:r>
          </a:p>
          <a:p>
            <a:endParaRPr/>
          </a:p>
          <a:p>
            <a:r>
              <a:t>Renaming is not just an exercise in changing names. When you can’t think of a good name for something, it’s often a sign of a deeper design malaise. Puzzling over a tricky name has often led us to significant simplifications to our code.</a:t>
            </a: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Shotgun surgery is similar to divergent change but is the opposite. You whiff this when, every time you make a change, you have to make a lot of little edits to a lot of different classes.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40714" y="7544460"/>
            <a:ext cx="11717870" cy="339723"/>
          </a:xfrm>
          <a:prstGeom prst="rect">
            <a:avLst/>
          </a:prstGeom>
        </p:spPr>
        <p:txBody>
          <a:bodyPr lIns="24383" tIns="24383" rIns="24383" bIns="24383"/>
          <a:lstStyle>
            <a:lvl1pPr defTabSz="487228">
              <a:defRPr sz="1992"/>
            </a:lvl1pPr>
          </a:lstStyle>
          <a:p>
            <a:r>
              <a:t>Author and Date</a:t>
            </a:r>
          </a:p>
        </p:txBody>
      </p:sp>
      <p:sp>
        <p:nvSpPr>
          <p:cNvPr id="12" name="Presentation Title"/>
          <p:cNvSpPr txBox="1">
            <a:spLocks noGrp="1"/>
          </p:cNvSpPr>
          <p:nvPr>
            <p:ph type="title" hasCustomPrompt="1"/>
          </p:nvPr>
        </p:nvSpPr>
        <p:spPr>
          <a:prstGeom prst="rect">
            <a:avLst/>
          </a:prstGeom>
        </p:spPr>
        <p:txBody>
          <a:bodyPr/>
          <a:lstStyle/>
          <a:p>
            <a:r>
              <a:t>Presentation Title</a:t>
            </a:r>
          </a:p>
        </p:txBody>
      </p:sp>
      <p:sp>
        <p:nvSpPr>
          <p:cNvPr id="13"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Attribution"/>
          <p:cNvSpPr txBox="1">
            <a:spLocks noGrp="1"/>
          </p:cNvSpPr>
          <p:nvPr>
            <p:ph type="body" sz="quarter" idx="21" hasCustomPrompt="1"/>
          </p:nvPr>
        </p:nvSpPr>
        <p:spPr>
          <a:xfrm>
            <a:off x="1296013" y="6912775"/>
            <a:ext cx="10773362" cy="339723"/>
          </a:xfrm>
          <a:prstGeom prst="rect">
            <a:avLst/>
          </a:prstGeom>
        </p:spPr>
        <p:txBody>
          <a:bodyPr lIns="24383" tIns="24383" rIns="24383" bIns="24383"/>
          <a:lstStyle>
            <a:lvl1pPr defTabSz="487228">
              <a:defRPr sz="1992"/>
            </a:lvl1pPr>
          </a:lstStyle>
          <a:p>
            <a:r>
              <a:t>Attribution</a:t>
            </a:r>
          </a:p>
        </p:txBody>
      </p:sp>
      <p:sp>
        <p:nvSpPr>
          <p:cNvPr id="99" name="Body Level One…"/>
          <p:cNvSpPr txBox="1">
            <a:spLocks noGrp="1"/>
          </p:cNvSpPr>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sz="6000" b="0" spc="-119">
                <a:latin typeface="Helvetica Neue Medium"/>
                <a:ea typeface="Helvetica Neue Medium"/>
                <a:cs typeface="Helvetica Neue Medium"/>
                <a:sym typeface="Helvetica Neue Medium"/>
              </a:defRPr>
            </a:lvl1pPr>
            <a:lvl2pPr marL="454345" indent="123048" defTabSz="1733930">
              <a:lnSpc>
                <a:spcPct val="90000"/>
              </a:lnSpc>
              <a:defRPr sz="6000" b="0" spc="-119">
                <a:latin typeface="Helvetica Neue Medium"/>
                <a:ea typeface="Helvetica Neue Medium"/>
                <a:cs typeface="Helvetica Neue Medium"/>
                <a:sym typeface="Helvetica Neue Medium"/>
              </a:defRPr>
            </a:lvl2pPr>
            <a:lvl3pPr marL="454345" indent="580248" defTabSz="1733930">
              <a:lnSpc>
                <a:spcPct val="90000"/>
              </a:lnSpc>
              <a:defRPr sz="6000" b="0" spc="-119">
                <a:latin typeface="Helvetica Neue Medium"/>
                <a:ea typeface="Helvetica Neue Medium"/>
                <a:cs typeface="Helvetica Neue Medium"/>
                <a:sym typeface="Helvetica Neue Medium"/>
              </a:defRPr>
            </a:lvl3pPr>
            <a:lvl4pPr marL="454345" indent="1037448" defTabSz="1733930">
              <a:lnSpc>
                <a:spcPct val="90000"/>
              </a:lnSpc>
              <a:defRPr sz="6000" b="0" spc="-119">
                <a:latin typeface="Helvetica Neue Medium"/>
                <a:ea typeface="Helvetica Neue Medium"/>
                <a:cs typeface="Helvetica Neue Medium"/>
                <a:sym typeface="Helvetica Neue Medium"/>
              </a:defRPr>
            </a:lvl4pPr>
            <a:lvl5pPr marL="454345" indent="1494648" defTabSz="1733930">
              <a:lnSpc>
                <a:spcPct val="90000"/>
              </a:lnSpc>
              <a:defRPr sz="6000" b="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8405707" y="1761066"/>
            <a:ext cx="3967520" cy="3173162"/>
          </a:xfrm>
          <a:prstGeom prst="rect">
            <a:avLst/>
          </a:prstGeom>
        </p:spPr>
        <p:txBody>
          <a:bodyPr lIns="91439" tIns="45719" rIns="91439" bIns="45719">
            <a:noAutofit/>
          </a:bodyPr>
          <a:lstStyle/>
          <a:p>
            <a:endParaRPr/>
          </a:p>
        </p:txBody>
      </p:sp>
      <p:sp>
        <p:nvSpPr>
          <p:cNvPr id="108" name="Image"/>
          <p:cNvSpPr>
            <a:spLocks noGrp="1"/>
          </p:cNvSpPr>
          <p:nvPr>
            <p:ph type="pic" sz="half" idx="22"/>
          </p:nvPr>
        </p:nvSpPr>
        <p:spPr>
          <a:xfrm>
            <a:off x="7200053" y="3340946"/>
            <a:ext cx="5567681" cy="6480097"/>
          </a:xfrm>
          <a:prstGeom prst="rect">
            <a:avLst/>
          </a:prstGeom>
        </p:spPr>
        <p:txBody>
          <a:bodyPr lIns="91439" tIns="45719" rIns="91439" bIns="45719">
            <a:noAutofit/>
          </a:bodyPr>
          <a:lstStyle/>
          <a:p>
            <a:endParaRPr/>
          </a:p>
        </p:txBody>
      </p:sp>
      <p:sp>
        <p:nvSpPr>
          <p:cNvPr id="109" name="Image"/>
          <p:cNvSpPr>
            <a:spLocks noGrp="1"/>
          </p:cNvSpPr>
          <p:nvPr>
            <p:ph type="pic" idx="23"/>
          </p:nvPr>
        </p:nvSpPr>
        <p:spPr>
          <a:xfrm>
            <a:off x="-74508" y="1483359"/>
            <a:ext cx="8859522" cy="6644641"/>
          </a:xfrm>
          <a:prstGeom prst="rect">
            <a:avLst/>
          </a:prstGeom>
        </p:spPr>
        <p:txBody>
          <a:bodyPr lIns="91439" tIns="45719" rIns="91439" bIns="45719">
            <a:noAutofit/>
          </a:bodyPr>
          <a:lstStyle/>
          <a:p>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7" name="Image"/>
          <p:cNvSpPr>
            <a:spLocks noGrp="1"/>
          </p:cNvSpPr>
          <p:nvPr>
            <p:ph type="pic" idx="21"/>
          </p:nvPr>
        </p:nvSpPr>
        <p:spPr>
          <a:xfrm>
            <a:off x="-711201" y="-1727201"/>
            <a:ext cx="14427201" cy="11541762"/>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75211" y="946009"/>
            <a:ext cx="11535508" cy="3395698"/>
          </a:xfrm>
        </p:spPr>
        <p:txBody>
          <a:bodyPr anchor="b">
            <a:normAutofit/>
          </a:bodyPr>
          <a:lstStyle>
            <a:lvl1pPr algn="l">
              <a:defRPr sz="3413"/>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75211" y="4604911"/>
            <a:ext cx="10803989" cy="2354862"/>
          </a:xfrm>
        </p:spPr>
        <p:txBody>
          <a:bodyPr>
            <a:normAutofit/>
          </a:bodyPr>
          <a:lstStyle>
            <a:lvl1pPr marL="0" indent="0" algn="l">
              <a:buNone/>
              <a:defRPr sz="2987">
                <a:latin typeface="Verdana" panose="020B0604030504040204" pitchFamily="34" charset="0"/>
                <a:ea typeface="Verdana" panose="020B060403050404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75211" y="4345994"/>
            <a:ext cx="115355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94080" y="25963"/>
            <a:ext cx="11216640" cy="1885245"/>
          </a:xfrm>
        </p:spPr>
        <p:txBody>
          <a:bodyPr anchor="b">
            <a:normAutofit/>
          </a:bodyPr>
          <a:lstStyle>
            <a:lvl1pPr>
              <a:defRPr sz="384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94080" y="2133561"/>
            <a:ext cx="8413169"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94080" y="2032438"/>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5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87307" y="2431628"/>
            <a:ext cx="11216640" cy="4057226"/>
          </a:xfrm>
        </p:spPr>
        <p:txBody>
          <a:bodyPr anchor="b">
            <a:normAutofit/>
          </a:bodyPr>
          <a:lstStyle>
            <a:lvl1pPr>
              <a:defRPr sz="4693"/>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87307" y="6488853"/>
            <a:ext cx="112234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94080" y="2404534"/>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56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95774" y="519290"/>
            <a:ext cx="11216640" cy="1885245"/>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4016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94080" y="1"/>
            <a:ext cx="11216640" cy="1885245"/>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94080" y="1885245"/>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616374" y="528319"/>
            <a:ext cx="14264642" cy="85434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43466" y="5019040"/>
            <a:ext cx="11717868" cy="2479041"/>
          </a:xfrm>
          <a:prstGeom prst="rect">
            <a:avLst/>
          </a:prstGeom>
        </p:spPr>
        <p:txBody>
          <a:bodyPr/>
          <a:lstStyle/>
          <a:p>
            <a:r>
              <a:t>Presentation Title</a:t>
            </a:r>
          </a:p>
        </p:txBody>
      </p:sp>
      <p:sp>
        <p:nvSpPr>
          <p:cNvPr id="23" name="Author and Date"/>
          <p:cNvSpPr txBox="1">
            <a:spLocks noGrp="1"/>
          </p:cNvSpPr>
          <p:nvPr>
            <p:ph type="body" sz="quarter" idx="22" hasCustomPrompt="1"/>
          </p:nvPr>
        </p:nvSpPr>
        <p:spPr>
          <a:xfrm>
            <a:off x="644101" y="1809140"/>
            <a:ext cx="11716599" cy="339722"/>
          </a:xfrm>
          <a:prstGeom prst="rect">
            <a:avLst/>
          </a:prstGeom>
        </p:spPr>
        <p:txBody>
          <a:bodyPr lIns="24383" tIns="24383" rIns="24383" bIns="24383"/>
          <a:lstStyle>
            <a:lvl1pPr defTabSz="487228">
              <a:defRPr sz="1992"/>
            </a:lvl1pPr>
          </a:lstStyle>
          <a:p>
            <a:r>
              <a:t>Author and Date</a:t>
            </a:r>
          </a:p>
        </p:txBody>
      </p:sp>
      <p:sp>
        <p:nvSpPr>
          <p:cNvPr id="24" name="Body Level One…"/>
          <p:cNvSpPr txBox="1">
            <a:spLocks noGrp="1"/>
          </p:cNvSpPr>
          <p:nvPr>
            <p:ph type="body" sz="quarter" idx="1" hasCustomPrompt="1"/>
          </p:nvPr>
        </p:nvSpPr>
        <p:spPr>
          <a:xfrm>
            <a:off x="643466" y="7411152"/>
            <a:ext cx="11717868" cy="595708"/>
          </a:xfrm>
          <a:prstGeom prst="rect">
            <a:avLst/>
          </a:prstGeom>
        </p:spPr>
        <p:txBody>
          <a:body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8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107467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567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56725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6067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18873910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71502" y="2222500"/>
            <a:ext cx="9372295" cy="6667500"/>
          </a:xfrm>
          <a:prstGeom prst="rect">
            <a:avLst/>
          </a:prstGeom>
        </p:spPr>
        <p:txBody>
          <a:bodyPr/>
          <a:lstStyle>
            <a:lvl1pPr marL="274319" indent="-274319">
              <a:defRPr>
                <a:solidFill>
                  <a:schemeClr val="tx1"/>
                </a:solidFill>
              </a:defRPr>
            </a:lvl1pPr>
            <a:lvl2pPr marL="548638" indent="-274319">
              <a:spcBef>
                <a:spcPts val="1200"/>
              </a:spcBef>
              <a:defRPr>
                <a:solidFill>
                  <a:schemeClr val="tx1"/>
                </a:solidFill>
              </a:defRPr>
            </a:lvl2pPr>
            <a:lvl3pPr marL="754377" indent="-274319">
              <a:spcBef>
                <a:spcPts val="599"/>
              </a:spcBef>
              <a:defRPr sz="3000">
                <a:solidFill>
                  <a:schemeClr val="tx1"/>
                </a:solidFill>
              </a:defRPr>
            </a:lvl3pPr>
            <a:lvl4pPr marL="960115" indent="-274319">
              <a:spcBef>
                <a:spcPts val="0"/>
              </a:spcBef>
              <a:defRPr sz="3000">
                <a:solidFill>
                  <a:schemeClr val="tx1"/>
                </a:solidFill>
              </a:defRPr>
            </a:lvl4pPr>
            <a:lvl5pPr marL="1165855" indent="-274319">
              <a:spcBef>
                <a:spcPts val="0"/>
              </a:spcBef>
              <a:defRPr sz="3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40955347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sz="half" idx="21"/>
          </p:nvPr>
        </p:nvSpPr>
        <p:spPr>
          <a:xfrm>
            <a:off x="5852159" y="1110826"/>
            <a:ext cx="6477248" cy="753872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43466" y="1896533"/>
            <a:ext cx="5215468" cy="3137213"/>
          </a:xfrm>
          <a:prstGeom prst="rect">
            <a:avLst/>
          </a:prstGeom>
        </p:spPr>
        <p:txBody>
          <a:bodyPr/>
          <a:lstStyle>
            <a:lvl1pPr>
              <a:defRPr sz="6000" spc="-119"/>
            </a:lvl1pPr>
          </a:lstStyle>
          <a:p>
            <a:r>
              <a:t>Slide Title</a:t>
            </a:r>
          </a:p>
        </p:txBody>
      </p:sp>
      <p:sp>
        <p:nvSpPr>
          <p:cNvPr id="34" name="Body Level One…"/>
          <p:cNvSpPr txBox="1">
            <a:spLocks noGrp="1"/>
          </p:cNvSpPr>
          <p:nvPr>
            <p:ph type="body" sz="quarter" idx="1" hasCustomPrompt="1"/>
          </p:nvPr>
        </p:nvSpPr>
        <p:spPr>
          <a:xfrm>
            <a:off x="643466" y="4984841"/>
            <a:ext cx="5215468" cy="2872226"/>
          </a:xfrm>
          <a:prstGeom prst="rect">
            <a:avLst/>
          </a:prstGeom>
        </p:spPr>
        <p:txBody>
          <a:body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43466" y="1794933"/>
            <a:ext cx="11717868" cy="764354"/>
          </a:xfrm>
          <a:prstGeom prst="rect">
            <a:avLst/>
          </a:prstGeom>
        </p:spPr>
        <p:txBody>
          <a:bodyPr anchor="t"/>
          <a:lstStyle>
            <a:lvl1pPr>
              <a:defRPr sz="6000" spc="-119"/>
            </a:lvl1pPr>
          </a:lstStyle>
          <a:p>
            <a:r>
              <a:t>Slide Title</a:t>
            </a:r>
          </a:p>
        </p:txBody>
      </p:sp>
      <p:sp>
        <p:nvSpPr>
          <p:cNvPr id="43" name="Slide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solidFill>
                  <a:srgbClr val="005493"/>
                </a:solidFill>
              </a:defRPr>
            </a:lvl1pPr>
          </a:lstStyle>
          <a:p>
            <a:r>
              <a:t>Slide Subtitle</a:t>
            </a:r>
          </a:p>
        </p:txBody>
      </p:sp>
      <p:sp>
        <p:nvSpPr>
          <p:cNvPr id="44" name="Body Level One…"/>
          <p:cNvSpPr txBox="1">
            <a:spLocks noGrp="1"/>
          </p:cNvSpPr>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2" name="Slide Subtitle"/>
          <p:cNvSpPr txBox="1">
            <a:spLocks noGrp="1"/>
          </p:cNvSpPr>
          <p:nvPr>
            <p:ph type="body" sz="quarter" idx="21" hasCustomPrompt="1"/>
          </p:nvPr>
        </p:nvSpPr>
        <p:spPr>
          <a:xfrm>
            <a:off x="643466" y="2484779"/>
            <a:ext cx="5215468" cy="498550"/>
          </a:xfrm>
          <a:prstGeom prst="rect">
            <a:avLst/>
          </a:prstGeom>
        </p:spPr>
        <p:txBody>
          <a:bodyPr lIns="24383" tIns="24383" rIns="24383" bIns="24383"/>
          <a:lstStyle>
            <a:lvl1pPr defTabSz="457877">
              <a:defRPr sz="2964"/>
            </a:lvl1pPr>
          </a:lstStyle>
          <a:p>
            <a:r>
              <a:t>Slide Subtitle</a:t>
            </a:r>
          </a:p>
        </p:txBody>
      </p:sp>
      <p:sp>
        <p:nvSpPr>
          <p:cNvPr id="53" name="Body Level One…"/>
          <p:cNvSpPr txBox="1">
            <a:spLocks noGrp="1"/>
          </p:cNvSpPr>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54" name="660384004_1290x1720.jpg"/>
          <p:cNvSpPr>
            <a:spLocks noGrp="1"/>
          </p:cNvSpPr>
          <p:nvPr>
            <p:ph type="pic" sz="half" idx="22"/>
          </p:nvPr>
        </p:nvSpPr>
        <p:spPr>
          <a:xfrm>
            <a:off x="6502400" y="1001991"/>
            <a:ext cx="5822333" cy="7763111"/>
          </a:xfrm>
          <a:prstGeom prst="rect">
            <a:avLst/>
          </a:prstGeom>
        </p:spPr>
        <p:txBody>
          <a:bodyPr lIns="91439" tIns="45719" rIns="91439" bIns="45719">
            <a:noAutofit/>
          </a:bodyPr>
          <a:lstStyle/>
          <a:p>
            <a:endParaRPr/>
          </a:p>
        </p:txBody>
      </p:sp>
      <p:sp>
        <p:nvSpPr>
          <p:cNvPr id="55" name="Slide Title"/>
          <p:cNvSpPr txBox="1">
            <a:spLocks noGrp="1"/>
          </p:cNvSpPr>
          <p:nvPr>
            <p:ph type="title" hasCustomPrompt="1"/>
          </p:nvPr>
        </p:nvSpPr>
        <p:spPr>
          <a:xfrm>
            <a:off x="643466" y="1794933"/>
            <a:ext cx="5215468" cy="765387"/>
          </a:xfrm>
          <a:prstGeom prst="rect">
            <a:avLst/>
          </a:prstGeom>
        </p:spPr>
        <p:txBody>
          <a:bodyPr anchor="t"/>
          <a:lstStyle>
            <a:lvl1pPr>
              <a:defRPr sz="6000" spc="-119"/>
            </a:lvl1pPr>
          </a:lstStyle>
          <a:p>
            <a:r>
              <a:t>Slide Title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3" name="Section Title"/>
          <p:cNvSpPr txBox="1">
            <a:spLocks noGrp="1"/>
          </p:cNvSpPr>
          <p:nvPr>
            <p:ph type="title" hasCustomPrompt="1"/>
          </p:nvPr>
        </p:nvSpPr>
        <p:spPr>
          <a:xfrm>
            <a:off x="643464" y="3637279"/>
            <a:ext cx="11717870"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r>
              <a:t>Section Title</a:t>
            </a:r>
          </a:p>
        </p:txBody>
      </p:sp>
      <p:sp>
        <p:nvSpPr>
          <p:cNvPr id="64"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643466" y="1794933"/>
            <a:ext cx="11717868" cy="765387"/>
          </a:xfrm>
          <a:prstGeom prst="rect">
            <a:avLst/>
          </a:prstGeom>
        </p:spPr>
        <p:txBody>
          <a:bodyPr anchor="t"/>
          <a:lstStyle>
            <a:lvl1pPr>
              <a:defRPr sz="6000" spc="-119"/>
            </a:lvl1pPr>
          </a:lstStyle>
          <a:p>
            <a:r>
              <a:t>Agenda Title</a:t>
            </a:r>
          </a:p>
        </p:txBody>
      </p:sp>
      <p:sp>
        <p:nvSpPr>
          <p:cNvPr id="72" name="Agenda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lvl1pPr>
          </a:lstStyle>
          <a:p>
            <a:r>
              <a:t>Agenda Subtitle</a:t>
            </a:r>
          </a:p>
        </p:txBody>
      </p:sp>
      <p:sp>
        <p:nvSpPr>
          <p:cNvPr id="73" name="Body Level One…"/>
          <p:cNvSpPr txBox="1">
            <a:spLocks noGrp="1"/>
          </p:cNvSpPr>
          <p:nvPr>
            <p:ph type="body" idx="1" hasCustomPrompt="1"/>
          </p:nvPr>
        </p:nvSpPr>
        <p:spPr>
          <a:xfrm>
            <a:off x="643466" y="3485069"/>
            <a:ext cx="11717868" cy="4403207"/>
          </a:xfrm>
          <a:prstGeom prst="rect">
            <a:avLst/>
          </a:prstGeom>
        </p:spPr>
        <p:txBody>
          <a:bodyPr/>
          <a:lstStyle>
            <a:lvl1pPr>
              <a:spcBef>
                <a:spcPts val="1200"/>
              </a:spcBef>
              <a:defRPr b="0" spc="-38"/>
            </a:lvl1pPr>
            <a:lvl2pPr>
              <a:spcBef>
                <a:spcPts val="1200"/>
              </a:spcBef>
              <a:defRPr b="0" spc="-38"/>
            </a:lvl2pPr>
            <a:lvl3pPr>
              <a:spcBef>
                <a:spcPts val="1200"/>
              </a:spcBef>
              <a:defRPr b="0" spc="-38"/>
            </a:lvl3pPr>
            <a:lvl4pPr>
              <a:spcBef>
                <a:spcPts val="1200"/>
              </a:spcBef>
              <a:defRPr b="0" spc="-38"/>
            </a:lvl4pPr>
            <a:lvl5pPr>
              <a:spcBef>
                <a:spcPts val="1200"/>
              </a:spcBef>
              <a:defRPr b="0" spc="-38"/>
            </a:lvl5pPr>
          </a:lstStyle>
          <a:p>
            <a:r>
              <a:t>Agenda Topics</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sz="8200" b="0" spc="-164">
                <a:latin typeface="Helvetica Neue Medium"/>
                <a:ea typeface="Helvetica Neue Medium"/>
                <a:cs typeface="Helvetica Neue Medium"/>
                <a:sym typeface="Helvetica Neue Medium"/>
              </a:defRPr>
            </a:lvl1pPr>
            <a:lvl2pPr algn="ctr" defTabSz="1733930">
              <a:lnSpc>
                <a:spcPct val="80000"/>
              </a:lnSpc>
              <a:defRPr sz="8200" b="0" spc="-164">
                <a:latin typeface="Helvetica Neue Medium"/>
                <a:ea typeface="Helvetica Neue Medium"/>
                <a:cs typeface="Helvetica Neue Medium"/>
                <a:sym typeface="Helvetica Neue Medium"/>
              </a:defRPr>
            </a:lvl2pPr>
            <a:lvl3pPr algn="ctr" defTabSz="1733930">
              <a:lnSpc>
                <a:spcPct val="80000"/>
              </a:lnSpc>
              <a:defRPr sz="8200" b="0" spc="-164">
                <a:latin typeface="Helvetica Neue Medium"/>
                <a:ea typeface="Helvetica Neue Medium"/>
                <a:cs typeface="Helvetica Neue Medium"/>
                <a:sym typeface="Helvetica Neue Medium"/>
              </a:defRPr>
            </a:lvl3pPr>
            <a:lvl4pPr algn="ctr" defTabSz="1733930">
              <a:lnSpc>
                <a:spcPct val="80000"/>
              </a:lnSpc>
              <a:defRPr sz="8200" b="0" spc="-164">
                <a:latin typeface="Helvetica Neue Medium"/>
                <a:ea typeface="Helvetica Neue Medium"/>
                <a:cs typeface="Helvetica Neue Medium"/>
                <a:sym typeface="Helvetica Neue Medium"/>
              </a:defRPr>
            </a:lvl4pPr>
            <a:lvl5pPr algn="ctr" defTabSz="1733930">
              <a:lnSpc>
                <a:spcPct val="80000"/>
              </a:lnSpc>
              <a:defRPr sz="8200" b="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643466" y="1793027"/>
            <a:ext cx="11717868" cy="3862179"/>
          </a:xfrm>
          <a:prstGeom prst="rect">
            <a:avLst/>
          </a:prstGeom>
        </p:spPr>
        <p:txBody>
          <a:bodyPr anchor="b"/>
          <a:lstStyle>
            <a:lvl1pPr algn="ctr" defTabSz="1733930">
              <a:lnSpc>
                <a:spcPct val="80000"/>
              </a:lnSpc>
              <a:defRPr sz="17600" spc="-176"/>
            </a:lvl1pPr>
            <a:lvl2pPr algn="ctr" defTabSz="1733930">
              <a:lnSpc>
                <a:spcPct val="80000"/>
              </a:lnSpc>
              <a:defRPr sz="17600" spc="-176"/>
            </a:lvl2pPr>
            <a:lvl3pPr algn="ctr" defTabSz="1733930">
              <a:lnSpc>
                <a:spcPct val="80000"/>
              </a:lnSpc>
              <a:defRPr sz="17600" spc="-176"/>
            </a:lvl3pPr>
            <a:lvl4pPr algn="ctr" defTabSz="1733930">
              <a:lnSpc>
                <a:spcPct val="80000"/>
              </a:lnSpc>
              <a:defRPr sz="17600" spc="-176"/>
            </a:lvl4pPr>
            <a:lvl5pPr algn="ctr" defTabSz="1733930">
              <a:lnSpc>
                <a:spcPct val="80000"/>
              </a:lnSpc>
              <a:defRPr sz="17600" spc="-176"/>
            </a:lvl5pPr>
          </a:lstStyle>
          <a:p>
            <a:r>
              <a:t>100%</a:t>
            </a:r>
          </a:p>
          <a:p>
            <a:pPr lvl="1"/>
            <a:endParaRPr/>
          </a:p>
          <a:p>
            <a:pPr lvl="2"/>
            <a:endParaRPr/>
          </a:p>
          <a:p>
            <a:pPr lvl="3"/>
            <a:endParaRPr/>
          </a:p>
          <a:p>
            <a:pPr lvl="4"/>
            <a:endParaRPr/>
          </a:p>
        </p:txBody>
      </p:sp>
      <p:sp>
        <p:nvSpPr>
          <p:cNvPr id="90" name="Fact information"/>
          <p:cNvSpPr txBox="1">
            <a:spLocks noGrp="1"/>
          </p:cNvSpPr>
          <p:nvPr>
            <p:ph type="body" sz="quarter" idx="21" hasCustomPrompt="1"/>
          </p:nvPr>
        </p:nvSpPr>
        <p:spPr>
          <a:xfrm>
            <a:off x="643466" y="5625696"/>
            <a:ext cx="11717868" cy="498550"/>
          </a:xfrm>
          <a:prstGeom prst="rect">
            <a:avLst/>
          </a:prstGeom>
        </p:spPr>
        <p:txBody>
          <a:bodyPr lIns="24383" tIns="24383" rIns="24383" bIns="24383"/>
          <a:lstStyle>
            <a:lvl1pPr algn="ctr" defTabSz="457877">
              <a:defRPr sz="2964"/>
            </a:lvl1pPr>
          </a:lstStyle>
          <a:p>
            <a:r>
              <a:t>Fact information</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643464" y="2592528"/>
            <a:ext cx="11717870" cy="2479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b">
            <a:normAutofit/>
          </a:bodyPr>
          <a:lstStyle/>
          <a:p>
            <a:r>
              <a:t>Presentation Title</a:t>
            </a:r>
          </a:p>
        </p:txBody>
      </p:sp>
      <p:sp>
        <p:nvSpPr>
          <p:cNvPr id="3" name="Body Level One…"/>
          <p:cNvSpPr txBox="1">
            <a:spLocks noGrp="1"/>
          </p:cNvSpPr>
          <p:nvPr>
            <p:ph type="body" idx="1" hasCustomPrompt="1"/>
          </p:nvPr>
        </p:nvSpPr>
        <p:spPr>
          <a:xfrm>
            <a:off x="640715" y="5071568"/>
            <a:ext cx="11717868" cy="10160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380889" y="8167799"/>
            <a:ext cx="236357" cy="227721"/>
          </a:xfrm>
          <a:prstGeom prst="rect">
            <a:avLst/>
          </a:prstGeom>
          <a:ln w="3175">
            <a:miter lim="400000"/>
          </a:ln>
        </p:spPr>
        <p:txBody>
          <a:bodyPr wrap="none" lIns="27093" tIns="27093" rIns="27093" bIns="27093" anchor="b">
            <a:spAutoFit/>
          </a:bodyPr>
          <a:lstStyle>
            <a:lvl1pPr defTabSz="415431">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1pPr>
      <a:lvl2pPr marL="0" marR="0" indent="457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2pPr>
      <a:lvl3pPr marL="0" marR="0" indent="914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3pPr>
      <a:lvl4pPr marL="0" marR="0" indent="1371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4pPr>
      <a:lvl5pPr marL="0" marR="0" indent="18288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5pPr>
      <a:lvl6pPr marL="0" marR="0" indent="22860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6pPr>
      <a:lvl7pPr marL="0" marR="0" indent="2743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7pPr>
      <a:lvl8pPr marL="0" marR="0" indent="3200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8pPr>
      <a:lvl9pPr marL="0" marR="0" indent="3657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94080" y="519290"/>
            <a:ext cx="11216640" cy="18852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54D997E8-DDEE-43F1-8D9B-F8A1E11DE488}" type="datetime1">
              <a:rPr lang="en-US" smtClean="0"/>
              <a:t>4/2/2022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4148769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75390" rtl="0" eaLnBrk="1" latinLnBrk="0" hangingPunct="1">
        <a:lnSpc>
          <a:spcPct val="90000"/>
        </a:lnSpc>
        <a:spcBef>
          <a:spcPct val="0"/>
        </a:spcBef>
        <a:buNone/>
        <a:defRPr sz="4693" kern="1200">
          <a:solidFill>
            <a:srgbClr val="0070C0"/>
          </a:solidFill>
          <a:latin typeface="Verdana" panose="020B0604030504040204" pitchFamily="34" charset="0"/>
          <a:ea typeface="Verdana" panose="020B0604030504040204" pitchFamily="34" charset="0"/>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learning.oreilly.com/library/view/refactoring-improving-the/9780134757681/ch03.xhtml#ch03lev1sec7" TargetMode="External"/><Relationship Id="rId13" Type="http://schemas.openxmlformats.org/officeDocument/2006/relationships/hyperlink" Target="https://learning.oreilly.com/library/view/refactoring-improving-the/9780134757681/ch03.xhtml#ch03lev1sec12" TargetMode="External"/><Relationship Id="rId18" Type="http://schemas.openxmlformats.org/officeDocument/2006/relationships/hyperlink" Target="https://learning.oreilly.com/library/view/refactoring-improving-the/9780134757681/ch03.xhtml#ch03lev1sec17" TargetMode="External"/><Relationship Id="rId3" Type="http://schemas.openxmlformats.org/officeDocument/2006/relationships/hyperlink" Target="https://learning.oreilly.com/library/view/refactoring-improving-the/9780134757681/ch03.xhtml#ch03lev1sec2" TargetMode="External"/><Relationship Id="rId21" Type="http://schemas.openxmlformats.org/officeDocument/2006/relationships/hyperlink" Target="https://learning.oreilly.com/library/view/refactoring-improving-the/9780134757681/ch03.xhtml#ch03lev1sec20" TargetMode="External"/><Relationship Id="rId7" Type="http://schemas.openxmlformats.org/officeDocument/2006/relationships/hyperlink" Target="https://learning.oreilly.com/library/view/refactoring-improving-the/9780134757681/ch03.xhtml#ch03lev1sec6" TargetMode="External"/><Relationship Id="rId12" Type="http://schemas.openxmlformats.org/officeDocument/2006/relationships/hyperlink" Target="https://learning.oreilly.com/library/view/refactoring-improving-the/9780134757681/ch03.xhtml#ch03lev1sec11" TargetMode="External"/><Relationship Id="rId17" Type="http://schemas.openxmlformats.org/officeDocument/2006/relationships/hyperlink" Target="https://learning.oreilly.com/library/view/refactoring-improving-the/9780134757681/ch03.xhtml#ch03lev1sec16" TargetMode="External"/><Relationship Id="rId2" Type="http://schemas.openxmlformats.org/officeDocument/2006/relationships/hyperlink" Target="https://learning.oreilly.com/library/view/refactoring-improving-the/9780134757681/ch03.xhtml#ch03lev1sec1" TargetMode="External"/><Relationship Id="rId16" Type="http://schemas.openxmlformats.org/officeDocument/2006/relationships/hyperlink" Target="https://learning.oreilly.com/library/view/refactoring-improving-the/9780134757681/ch03.xhtml#ch03lev1sec15" TargetMode="External"/><Relationship Id="rId20" Type="http://schemas.openxmlformats.org/officeDocument/2006/relationships/hyperlink" Target="https://learning.oreilly.com/library/view/refactoring-improving-the/9780134757681/ch03.xhtml#ch03lev1sec19" TargetMode="External"/><Relationship Id="rId1" Type="http://schemas.openxmlformats.org/officeDocument/2006/relationships/slideLayout" Target="../slideLayouts/slideLayout4.xml"/><Relationship Id="rId6" Type="http://schemas.openxmlformats.org/officeDocument/2006/relationships/hyperlink" Target="https://learning.oreilly.com/library/view/refactoring-improving-the/9780134757681/ch03.xhtml#ch03lev1sec5" TargetMode="External"/><Relationship Id="rId11" Type="http://schemas.openxmlformats.org/officeDocument/2006/relationships/hyperlink" Target="https://learning.oreilly.com/library/view/refactoring-improving-the/9780134757681/ch03.xhtml#ch03lev1sec10" TargetMode="External"/><Relationship Id="rId24" Type="http://schemas.openxmlformats.org/officeDocument/2006/relationships/hyperlink" Target="https://learning.oreilly.com/library/view/refactoring-improving-the/9780134757681/ch03.xhtml#ch03lev1sec23" TargetMode="External"/><Relationship Id="rId5" Type="http://schemas.openxmlformats.org/officeDocument/2006/relationships/hyperlink" Target="https://learning.oreilly.com/library/view/refactoring-improving-the/9780134757681/ch03.xhtml#ch03lev1sec4" TargetMode="External"/><Relationship Id="rId15" Type="http://schemas.openxmlformats.org/officeDocument/2006/relationships/hyperlink" Target="https://learning.oreilly.com/library/view/refactoring-improving-the/9780134757681/ch03.xhtml#ch03lev1sec14" TargetMode="External"/><Relationship Id="rId23" Type="http://schemas.openxmlformats.org/officeDocument/2006/relationships/hyperlink" Target="https://learning.oreilly.com/library/view/refactoring-improving-the/9780134757681/ch03.xhtml#ch03lev1sec22" TargetMode="External"/><Relationship Id="rId10" Type="http://schemas.openxmlformats.org/officeDocument/2006/relationships/hyperlink" Target="https://learning.oreilly.com/library/view/refactoring-improving-the/9780134757681/ch03.xhtml#ch03lev1sec9" TargetMode="External"/><Relationship Id="rId19" Type="http://schemas.openxmlformats.org/officeDocument/2006/relationships/hyperlink" Target="https://learning.oreilly.com/library/view/refactoring-improving-the/9780134757681/ch03.xhtml#ch03lev1sec18" TargetMode="External"/><Relationship Id="rId4" Type="http://schemas.openxmlformats.org/officeDocument/2006/relationships/hyperlink" Target="https://learning.oreilly.com/library/view/refactoring-improving-the/9780134757681/ch03.xhtml#ch03lev1sec3" TargetMode="External"/><Relationship Id="rId9" Type="http://schemas.openxmlformats.org/officeDocument/2006/relationships/hyperlink" Target="https://learning.oreilly.com/library/view/refactoring-improving-the/9780134757681/ch03.xhtml#ch03lev1sec8" TargetMode="External"/><Relationship Id="rId14" Type="http://schemas.openxmlformats.org/officeDocument/2006/relationships/hyperlink" Target="https://learning.oreilly.com/library/view/refactoring-improving-the/9780134757681/ch03.xhtml#ch03lev1sec13" TargetMode="External"/><Relationship Id="rId22" Type="http://schemas.openxmlformats.org/officeDocument/2006/relationships/hyperlink" Target="https://learning.oreilly.com/library/view/refactoring-improving-the/9780134757681/ch03.xhtml#ch03lev1sec2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S 4530/5500…"/>
          <p:cNvSpPr txBox="1">
            <a:spLocks noGrp="1"/>
          </p:cNvSpPr>
          <p:nvPr>
            <p:ph type="ctrTitle"/>
          </p:nvPr>
        </p:nvSpPr>
        <p:spPr>
          <a:xfrm>
            <a:off x="643465" y="2159035"/>
            <a:ext cx="11717870" cy="2479041"/>
          </a:xfrm>
          <a:prstGeom prst="rect">
            <a:avLst/>
          </a:prstGeom>
        </p:spPr>
        <p:txBody>
          <a:bodyPr/>
          <a:lstStyle/>
          <a:p>
            <a:pPr>
              <a:defRPr sz="4800" spc="-96">
                <a:solidFill>
                  <a:srgbClr val="005493"/>
                </a:solidFill>
              </a:defRPr>
            </a:pPr>
            <a:r>
              <a:rPr dirty="0"/>
              <a:t>CS 4530</a:t>
            </a:r>
          </a:p>
          <a:p>
            <a:pPr>
              <a:defRPr sz="3800" spc="-76">
                <a:solidFill>
                  <a:srgbClr val="005493"/>
                </a:solidFill>
              </a:defRPr>
            </a:pPr>
            <a:r>
              <a:rPr dirty="0"/>
              <a:t>Fundamentals</a:t>
            </a:r>
            <a:r>
              <a:rPr lang="en-US" dirty="0"/>
              <a:t> </a:t>
            </a:r>
            <a:r>
              <a:rPr dirty="0"/>
              <a:t>of Software Engineering</a:t>
            </a:r>
          </a:p>
        </p:txBody>
      </p:sp>
      <p:sp>
        <p:nvSpPr>
          <p:cNvPr id="135" name="Jonathan Bell, Frank Tip, Mitch Wand…"/>
          <p:cNvSpPr txBox="1">
            <a:spLocks noGrp="1"/>
          </p:cNvSpPr>
          <p:nvPr>
            <p:ph type="subTitle" sz="quarter" idx="1"/>
          </p:nvPr>
        </p:nvSpPr>
        <p:spPr>
          <a:xfrm>
            <a:off x="643466" y="5733117"/>
            <a:ext cx="11717868" cy="1016001"/>
          </a:xfrm>
          <a:prstGeom prst="rect">
            <a:avLst/>
          </a:prstGeom>
        </p:spPr>
        <p:txBody>
          <a:bodyPr/>
          <a:lstStyle/>
          <a:p>
            <a:pPr>
              <a:defRPr sz="2400"/>
            </a:pPr>
            <a:r>
              <a:rPr lang="en-US" dirty="0"/>
              <a:t>Jonathan Bell, Adeel Bhutta, Ferdinand Vesely, Mitch Wand</a:t>
            </a:r>
          </a:p>
          <a:p>
            <a:pPr>
              <a:defRPr sz="2400"/>
            </a:pPr>
            <a:r>
              <a:rPr lang="en-US" dirty="0"/>
              <a:t>Khoury College of Computer Sciences</a:t>
            </a:r>
          </a:p>
        </p:txBody>
      </p:sp>
      <p:sp>
        <p:nvSpPr>
          <p:cNvPr id="136" name="Lesson 10.4: Refactoring"/>
          <p:cNvSpPr txBox="1"/>
          <p:nvPr/>
        </p:nvSpPr>
        <p:spPr>
          <a:xfrm>
            <a:off x="643466" y="4604792"/>
            <a:ext cx="11717868" cy="10160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ormAutofit/>
          </a:bodyPr>
          <a:lstStyle>
            <a:lvl1pPr algn="l" defTabSz="587022">
              <a:defRPr sz="3200" b="1">
                <a:solidFill>
                  <a:srgbClr val="000000"/>
                </a:solidFill>
              </a:defRPr>
            </a:lvl1pPr>
          </a:lstStyle>
          <a:p>
            <a:r>
              <a:rPr dirty="0"/>
              <a:t>Lesson 1</a:t>
            </a:r>
            <a:r>
              <a:rPr lang="en-US" dirty="0"/>
              <a:t>1</a:t>
            </a:r>
            <a:r>
              <a:rPr dirty="0"/>
              <a:t>: </a:t>
            </a:r>
            <a:r>
              <a:rPr lang="en-US" dirty="0"/>
              <a:t>Code Smells, </a:t>
            </a:r>
            <a:r>
              <a:rPr dirty="0"/>
              <a:t>Refactoring</a:t>
            </a:r>
            <a:r>
              <a:rPr lang="en-US" dirty="0"/>
              <a:t> and Technical Debt</a:t>
            </a:r>
            <a:endParaRPr dirty="0"/>
          </a:p>
        </p:txBody>
      </p:sp>
      <p:sp>
        <p:nvSpPr>
          <p:cNvPr id="6" name="Rectangle 5">
            <a:extLst>
              <a:ext uri="{FF2B5EF4-FFF2-40B4-BE49-F238E27FC236}">
                <a16:creationId xmlns:a16="http://schemas.microsoft.com/office/drawing/2014/main" id="{3E26312F-241E-4333-BDEC-69C682D1D88D}"/>
              </a:ext>
            </a:extLst>
          </p:cNvPr>
          <p:cNvSpPr/>
          <p:nvPr/>
        </p:nvSpPr>
        <p:spPr>
          <a:xfrm>
            <a:off x="643465" y="8066550"/>
            <a:ext cx="6096000" cy="400110"/>
          </a:xfrm>
          <a:prstGeom prst="rect">
            <a:avLst/>
          </a:prstGeom>
        </p:spPr>
        <p:txBody>
          <a:bodyPr>
            <a:spAutoFit/>
          </a:bodyPr>
          <a:lstStyle/>
          <a:p>
            <a:pPr algn="l" defTabSz="914400" hangingPunct="1"/>
            <a:r>
              <a:rPr lang="en-US" sz="2000" kern="1200" dirty="0">
                <a:solidFill>
                  <a:srgbClr val="5C5962"/>
                </a:solidFill>
                <a:latin typeface="Calibri" panose="020F0502020204030204"/>
              </a:rPr>
              <a:t>© 2021 Released under the </a:t>
            </a:r>
            <a:r>
              <a:rPr lang="en-US" sz="2000" kern="1200" dirty="0">
                <a:solidFill>
                  <a:srgbClr val="D41B2C"/>
                </a:solidFill>
                <a:latin typeface="Calibri" panose="020F0502020204030204"/>
                <a:hlinkClick r:id="rId2"/>
              </a:rPr>
              <a:t>CC BY-SA</a:t>
            </a:r>
            <a:r>
              <a:rPr lang="en-US" sz="2000" kern="1200" dirty="0">
                <a:solidFill>
                  <a:srgbClr val="5C5962"/>
                </a:solidFill>
                <a:latin typeface="Calibri" panose="020F0502020204030204"/>
              </a:rPr>
              <a:t> license</a:t>
            </a:r>
            <a:endParaRPr lang="en-US" sz="2000" kern="1200" dirty="0">
              <a:solidFill>
                <a:prstClr val="black"/>
              </a:solidFill>
              <a:latin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servations"/>
          <p:cNvSpPr txBox="1">
            <a:spLocks noGrp="1"/>
          </p:cNvSpPr>
          <p:nvPr>
            <p:ph type="title"/>
          </p:nvPr>
        </p:nvSpPr>
        <p:spPr>
          <a:prstGeom prst="rect">
            <a:avLst/>
          </a:prstGeom>
        </p:spPr>
        <p:txBody>
          <a:bodyPr/>
          <a:lstStyle>
            <a:lvl1pPr defTabSz="1369804">
              <a:defRPr sz="4740" spc="-94"/>
            </a:lvl1pPr>
          </a:lstStyle>
          <a:p>
            <a:r>
              <a:t>Observations</a:t>
            </a:r>
          </a:p>
        </p:txBody>
      </p:sp>
      <p:sp>
        <p:nvSpPr>
          <p:cNvPr id="182" name="Slide Subtitle"/>
          <p:cNvSpPr txBox="1">
            <a:spLocks noGrp="1"/>
          </p:cNvSpPr>
          <p:nvPr>
            <p:ph type="body" idx="21"/>
          </p:nvPr>
        </p:nvSpPr>
        <p:spPr>
          <a:prstGeom prst="rect">
            <a:avLst/>
          </a:prstGeom>
        </p:spPr>
        <p:txBody>
          <a:bodyPr>
            <a:normAutofit lnSpcReduction="10000"/>
          </a:bodyPr>
          <a:lstStyle/>
          <a:p>
            <a:endParaRPr/>
          </a:p>
        </p:txBody>
      </p:sp>
      <p:sp>
        <p:nvSpPr>
          <p:cNvPr id="183" name="small incremental steps that preserve program behavior…"/>
          <p:cNvSpPr txBox="1">
            <a:spLocks noGrp="1"/>
          </p:cNvSpPr>
          <p:nvPr>
            <p:ph type="body" idx="1"/>
          </p:nvPr>
        </p:nvSpPr>
        <p:spPr>
          <a:prstGeom prst="rect">
            <a:avLst/>
          </a:prstGeom>
        </p:spPr>
        <p:txBody>
          <a:bodyPr/>
          <a:lstStyle/>
          <a:p>
            <a:pPr marL="397256" indent="-397256" defTabSz="1595215">
              <a:spcBef>
                <a:spcPts val="900"/>
              </a:spcBef>
              <a:defRPr sz="3128"/>
            </a:pPr>
            <a:r>
              <a:rPr b="1">
                <a:solidFill>
                  <a:srgbClr val="011993"/>
                </a:solidFill>
              </a:rPr>
              <a:t>small incremental steps</a:t>
            </a:r>
            <a:r>
              <a:t> that preserve program behavior </a:t>
            </a:r>
          </a:p>
          <a:p>
            <a:pPr marL="397256" indent="-397256" defTabSz="1595215">
              <a:spcBef>
                <a:spcPts val="900"/>
              </a:spcBef>
              <a:defRPr sz="3128"/>
            </a:pPr>
            <a:endParaRPr/>
          </a:p>
          <a:p>
            <a:pPr marL="397256" indent="-397256" defTabSz="1595215">
              <a:spcBef>
                <a:spcPts val="900"/>
              </a:spcBef>
              <a:defRPr sz="3128"/>
            </a:pPr>
            <a:r>
              <a:t>most steps are so simple that they can be </a:t>
            </a:r>
            <a:r>
              <a:rPr b="1">
                <a:solidFill>
                  <a:srgbClr val="011993"/>
                </a:solidFill>
              </a:rPr>
              <a:t>automated</a:t>
            </a:r>
          </a:p>
          <a:p>
            <a:pPr marL="958088" lvl="1" indent="-397256" defTabSz="1595215">
              <a:spcBef>
                <a:spcPts val="900"/>
              </a:spcBef>
              <a:buChar char="-"/>
              <a:defRPr sz="3128"/>
            </a:pPr>
            <a:r>
              <a:t>automation limited in complex cases</a:t>
            </a:r>
          </a:p>
          <a:p>
            <a:pPr marL="397256" indent="-397256" defTabSz="1595215">
              <a:spcBef>
                <a:spcPts val="900"/>
              </a:spcBef>
              <a:defRPr sz="3128"/>
            </a:pPr>
            <a:endParaRPr/>
          </a:p>
          <a:p>
            <a:pPr marL="397256" indent="-397256" defTabSz="1595215">
              <a:spcBef>
                <a:spcPts val="900"/>
              </a:spcBef>
              <a:defRPr sz="3128"/>
            </a:pPr>
            <a:r>
              <a:t>refactoring does not always proceed “in a straight line”</a:t>
            </a:r>
          </a:p>
          <a:p>
            <a:pPr marL="958088" lvl="1" indent="-397256" defTabSz="1595215">
              <a:spcBef>
                <a:spcPts val="900"/>
              </a:spcBef>
              <a:buChar char="-"/>
              <a:defRPr sz="3128"/>
            </a:pPr>
            <a:r>
              <a:t>sometimes, undo a step you did earlier… </a:t>
            </a:r>
          </a:p>
          <a:p>
            <a:pPr marL="958088" lvl="1" indent="-397256" defTabSz="1595215">
              <a:spcBef>
                <a:spcPts val="900"/>
              </a:spcBef>
              <a:buChar char="-"/>
              <a:defRPr sz="3128"/>
            </a:pPr>
            <a:r>
              <a:t>…when you have insights for a better design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en to refactor?"/>
          <p:cNvSpPr txBox="1">
            <a:spLocks noGrp="1"/>
          </p:cNvSpPr>
          <p:nvPr>
            <p:ph type="title"/>
          </p:nvPr>
        </p:nvSpPr>
        <p:spPr>
          <a:prstGeom prst="rect">
            <a:avLst/>
          </a:prstGeom>
        </p:spPr>
        <p:txBody>
          <a:bodyPr/>
          <a:lstStyle>
            <a:lvl1pPr defTabSz="1369804">
              <a:defRPr sz="4740" spc="-94"/>
            </a:lvl1pPr>
          </a:lstStyle>
          <a:p>
            <a:r>
              <a:t>When to refactor?</a:t>
            </a:r>
          </a:p>
        </p:txBody>
      </p:sp>
      <p:sp>
        <p:nvSpPr>
          <p:cNvPr id="188" name="Refactoring is incremental redesig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Refactoring is incremental redesign</a:t>
            </a:r>
          </a:p>
        </p:txBody>
      </p:sp>
      <p:sp>
        <p:nvSpPr>
          <p:cNvPr id="189" name="Acknowledge that it will be difficult to get design right the first time…"/>
          <p:cNvSpPr txBox="1">
            <a:spLocks noGrp="1"/>
          </p:cNvSpPr>
          <p:nvPr>
            <p:ph type="body" idx="1"/>
          </p:nvPr>
        </p:nvSpPr>
        <p:spPr>
          <a:xfrm>
            <a:off x="643466" y="3485069"/>
            <a:ext cx="11717868" cy="4832560"/>
          </a:xfrm>
          <a:prstGeom prst="rect">
            <a:avLst/>
          </a:prstGeom>
        </p:spPr>
        <p:txBody>
          <a:bodyPr/>
          <a:lstStyle/>
          <a:p>
            <a:pPr marL="418845" indent="-418845" defTabSz="1681912">
              <a:spcBef>
                <a:spcPts val="3100"/>
              </a:spcBef>
              <a:defRPr sz="3298"/>
            </a:pPr>
            <a:r>
              <a:t>Acknowledge that it will be difficult to get design right the first time</a:t>
            </a:r>
          </a:p>
          <a:p>
            <a:pPr marL="418845" indent="-418845" defTabSz="1681912">
              <a:spcBef>
                <a:spcPts val="3100"/>
              </a:spcBef>
              <a:defRPr sz="3298"/>
            </a:pPr>
            <a:r>
              <a:t>When adding new functionality, fixing a bug, doing code review, or any time</a:t>
            </a:r>
          </a:p>
          <a:p>
            <a:pPr marL="418845" indent="-418845" defTabSz="1681912">
              <a:spcBef>
                <a:spcPts val="3100"/>
              </a:spcBef>
              <a:defRPr sz="3298"/>
            </a:pPr>
            <a:r>
              <a:t>Refactoring evolves design in increments</a:t>
            </a:r>
          </a:p>
          <a:p>
            <a:pPr marL="418845" indent="-418845" defTabSz="1681912">
              <a:spcBef>
                <a:spcPts val="3100"/>
              </a:spcBef>
              <a:defRPr sz="3298"/>
            </a:pPr>
            <a:r>
              <a:t>Refactoring reduces technical debt</a:t>
            </a:r>
          </a:p>
          <a:p>
            <a:pPr marL="418845" indent="-418845" defTabSz="1681912">
              <a:spcBef>
                <a:spcPts val="3100"/>
              </a:spcBef>
              <a:defRPr sz="3298"/>
            </a:pPr>
            <a:r>
              <a:t>What do you refactor?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194" name="Mysterious Nam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Mysterious Name</a:t>
            </a:r>
          </a:p>
        </p:txBody>
      </p:sp>
      <p:sp>
        <p:nvSpPr>
          <p:cNvPr id="195" name="“We may fantasize about being International Men of Mystery, but our code needs to be mundane and clear”…"/>
          <p:cNvSpPr txBox="1"/>
          <p:nvPr/>
        </p:nvSpPr>
        <p:spPr>
          <a:xfrm>
            <a:off x="-20744" y="4211120"/>
            <a:ext cx="12122438" cy="25938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“We may fantasize about being International Men of Mystery, but our code needs to be mundane and clear”</a:t>
            </a:r>
          </a:p>
          <a:p>
            <a:pPr marL="454345" indent="-334151" algn="just">
              <a:lnSpc>
                <a:spcPct val="90000"/>
              </a:lnSpc>
              <a:defRPr sz="3600" spc="-72">
                <a:latin typeface="Helvetica Neue Medium"/>
                <a:ea typeface="Helvetica Neue Medium"/>
                <a:cs typeface="Helvetica Neue Medium"/>
                <a:sym typeface="Helvetica Neue Medium"/>
              </a:defRPr>
            </a:pPr>
            <a:r>
              <a:t>- Martin Fowler on “Mysterious Name”</a:t>
            </a:r>
          </a:p>
        </p:txBody>
      </p:sp>
      <p:sp>
        <p:nvSpPr>
          <p:cNvPr id="196"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1" name="Shotgun Surger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Shotgun Surgery</a:t>
            </a:r>
          </a:p>
        </p:txBody>
      </p:sp>
      <p:sp>
        <p:nvSpPr>
          <p:cNvPr id="202" name="“When the changes are all over the place, they are hard to find, and it’s easy to miss an important change.”…"/>
          <p:cNvSpPr txBox="1"/>
          <p:nvPr/>
        </p:nvSpPr>
        <p:spPr>
          <a:xfrm>
            <a:off x="-20744" y="4211120"/>
            <a:ext cx="12122438" cy="25938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“When the changes are all over the place, they are hard to find, and it’s easy to miss an important change.”</a:t>
            </a:r>
          </a:p>
          <a:p>
            <a:pPr marL="454345" indent="-334151" algn="just">
              <a:lnSpc>
                <a:spcPct val="90000"/>
              </a:lnSpc>
              <a:defRPr sz="3600" spc="-72">
                <a:latin typeface="Helvetica Neue Medium"/>
                <a:ea typeface="Helvetica Neue Medium"/>
                <a:cs typeface="Helvetica Neue Medium"/>
                <a:sym typeface="Helvetica Neue Medium"/>
              </a:defRPr>
            </a:pPr>
            <a:r>
              <a:t>- Martin Fowler on “Shotgun Surgery”</a:t>
            </a:r>
          </a:p>
        </p:txBody>
      </p:sp>
      <p:sp>
        <p:nvSpPr>
          <p:cNvPr id="203"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8" name="A complete list (links to book!)"/>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A complete list (links to book!)</a:t>
            </a:r>
          </a:p>
        </p:txBody>
      </p:sp>
      <p:sp>
        <p:nvSpPr>
          <p:cNvPr id="209" name="Mysterious Name…"/>
          <p:cNvSpPr txBox="1">
            <a:spLocks noGrp="1"/>
          </p:cNvSpPr>
          <p:nvPr>
            <p:ph type="body" sz="quarter" idx="1"/>
          </p:nvPr>
        </p:nvSpPr>
        <p:spPr>
          <a:xfrm>
            <a:off x="759274" y="3165662"/>
            <a:ext cx="3617245" cy="5917958"/>
          </a:xfrm>
          <a:prstGeom prst="rect">
            <a:avLst/>
          </a:prstGeom>
        </p:spPr>
        <p:txBody>
          <a:bodyPr/>
          <a:lstStyle/>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2"/>
              </a:rPr>
              <a:t>Mysterious Name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3"/>
              </a:rPr>
              <a:t>Duplicated Code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4"/>
              </a:rPr>
              <a:t>Long Function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5"/>
              </a:rPr>
              <a:t>Long Parameter List</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6"/>
              </a:rPr>
              <a:t>Global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7"/>
              </a:rPr>
              <a:t>Mutable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8"/>
              </a:rPr>
              <a:t>Divergent Change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9"/>
              </a:rPr>
              <a:t>Shotgun Surgery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0"/>
              </a:rPr>
              <a:t>Feature Envy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1"/>
              </a:rPr>
              <a:t>Data Clumps</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2"/>
              </a:rPr>
              <a:t>Primitive Obsession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3"/>
              </a:rPr>
              <a:t>Repeated Switches</a:t>
            </a:r>
          </a:p>
        </p:txBody>
      </p:sp>
      <p:sp>
        <p:nvSpPr>
          <p:cNvPr id="210"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r>
              <a:t>“Refactoring: Improving the Design of Existing Code,” Martin Fowler, 1992</a:t>
            </a:r>
          </a:p>
        </p:txBody>
      </p:sp>
      <p:sp>
        <p:nvSpPr>
          <p:cNvPr id="211" name="Loops…"/>
          <p:cNvSpPr txBox="1"/>
          <p:nvPr/>
        </p:nvSpPr>
        <p:spPr>
          <a:xfrm>
            <a:off x="4735811" y="3170996"/>
            <a:ext cx="7235790" cy="46642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457200">
              <a:defRPr sz="2900">
                <a:solidFill>
                  <a:srgbClr val="070707"/>
                </a:solidFill>
                <a:latin typeface="Georgia"/>
                <a:ea typeface="Georgia"/>
                <a:cs typeface="Georgia"/>
                <a:sym typeface="Georgia"/>
              </a:defRPr>
            </a:pPr>
            <a:r>
              <a:rPr u="sng">
                <a:hlinkClick r:id="rId14"/>
              </a:rPr>
              <a:t>Loops</a:t>
            </a:r>
          </a:p>
          <a:p>
            <a:pPr algn="l" defTabSz="457200">
              <a:defRPr sz="2900">
                <a:solidFill>
                  <a:srgbClr val="070707"/>
                </a:solidFill>
                <a:latin typeface="Georgia"/>
                <a:ea typeface="Georgia"/>
                <a:cs typeface="Georgia"/>
                <a:sym typeface="Georgia"/>
              </a:defRPr>
            </a:pPr>
            <a:r>
              <a:rPr u="sng">
                <a:hlinkClick r:id="rId15"/>
              </a:rPr>
              <a:t>Lazy Element</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6"/>
              </a:rPr>
              <a:t>Speculative Generality</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7"/>
              </a:rPr>
              <a:t>Temporary Field</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8"/>
              </a:rPr>
              <a:t>Message Chains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9"/>
              </a:rPr>
              <a:t>Middle Man</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0"/>
              </a:rPr>
              <a:t>Insider Trading</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1"/>
              </a:rPr>
              <a:t>Large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2"/>
              </a:rPr>
              <a:t>Alternative Classes with Different Interfaces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3"/>
              </a:rPr>
              <a:t>Data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4"/>
              </a:rPr>
              <a:t>Refused Bequest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Local” Refactorings"/>
          <p:cNvSpPr txBox="1">
            <a:spLocks noGrp="1"/>
          </p:cNvSpPr>
          <p:nvPr>
            <p:ph type="title"/>
          </p:nvPr>
        </p:nvSpPr>
        <p:spPr>
          <a:prstGeom prst="rect">
            <a:avLst/>
          </a:prstGeom>
        </p:spPr>
        <p:txBody>
          <a:bodyPr/>
          <a:lstStyle>
            <a:lvl1pPr defTabSz="1369804">
              <a:defRPr sz="4740" spc="-94"/>
            </a:lvl1pPr>
          </a:lstStyle>
          <a:p>
            <a:r>
              <a:t>“Local” Refactorings</a:t>
            </a:r>
          </a:p>
        </p:txBody>
      </p:sp>
      <p:sp>
        <p:nvSpPr>
          <p:cNvPr id="214" name="Slide Subtitle"/>
          <p:cNvSpPr txBox="1">
            <a:spLocks noGrp="1"/>
          </p:cNvSpPr>
          <p:nvPr>
            <p:ph type="body" idx="21"/>
          </p:nvPr>
        </p:nvSpPr>
        <p:spPr>
          <a:prstGeom prst="rect">
            <a:avLst/>
          </a:prstGeom>
        </p:spPr>
        <p:txBody>
          <a:bodyPr>
            <a:normAutofit lnSpcReduction="10000"/>
          </a:bodyPr>
          <a:lstStyle/>
          <a:p>
            <a:endParaRPr/>
          </a:p>
        </p:txBody>
      </p:sp>
      <p:sp>
        <p:nvSpPr>
          <p:cNvPr id="215" name="Slide bullet text"/>
          <p:cNvSpPr txBox="1">
            <a:spLocks noGrp="1"/>
          </p:cNvSpPr>
          <p:nvPr>
            <p:ph type="body" idx="1"/>
          </p:nvPr>
        </p:nvSpPr>
        <p:spPr>
          <a:prstGeom prst="rect">
            <a:avLst/>
          </a:prstGeom>
        </p:spPr>
        <p:txBody>
          <a:bodyPr/>
          <a:lstStyle/>
          <a:p>
            <a:endParaRPr/>
          </a:p>
        </p:txBody>
      </p:sp>
      <p:graphicFrame>
        <p:nvGraphicFramePr>
          <p:cNvPr id="216" name="Table"/>
          <p:cNvGraphicFramePr/>
          <p:nvPr/>
        </p:nvGraphicFramePr>
        <p:xfrm>
          <a:off x="1264355" y="3353230"/>
          <a:ext cx="10476089" cy="5948680"/>
        </p:xfrm>
        <a:graphic>
          <a:graphicData uri="http://schemas.openxmlformats.org/drawingml/2006/table">
            <a:tbl>
              <a:tblPr bandRow="1">
                <a:tableStyleId>{4C3C2611-4C71-4FC5-86AE-919BDF0F9419}</a:tableStyleId>
              </a:tblPr>
              <a:tblGrid>
                <a:gridCol w="2462720">
                  <a:extLst>
                    <a:ext uri="{9D8B030D-6E8A-4147-A177-3AD203B41FA5}">
                      <a16:colId xmlns:a16="http://schemas.microsoft.com/office/drawing/2014/main" val="20000"/>
                    </a:ext>
                  </a:extLst>
                </a:gridCol>
                <a:gridCol w="8013369">
                  <a:extLst>
                    <a:ext uri="{9D8B030D-6E8A-4147-A177-3AD203B41FA5}">
                      <a16:colId xmlns:a16="http://schemas.microsoft.com/office/drawing/2014/main" val="20001"/>
                    </a:ext>
                  </a:extLst>
                </a:gridCol>
              </a:tblGrid>
              <a:tr h="711200">
                <a:tc>
                  <a:txBody>
                    <a:bodyPr/>
                    <a:lstStyle/>
                    <a:p>
                      <a:pPr defTabSz="914400">
                        <a:defRPr sz="1800"/>
                      </a:pPr>
                      <a:r>
                        <a:rPr sz="2200" b="1">
                          <a:latin typeface="Helvetica"/>
                          <a:ea typeface="Helvetica"/>
                          <a:cs typeface="Helvetica"/>
                          <a:sym typeface="Helvetica"/>
                        </a:rPr>
                        <a:t>Rename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rename variables, fields methods, classes, packages
provide better intuition for the renamed element’s purpose</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EBEBEB"/>
                    </a:solidFill>
                  </a:tcPr>
                </a:tc>
                <a:extLst>
                  <a:ext uri="{0D108BD9-81ED-4DB2-BD59-A6C34878D82A}">
                    <a16:rowId xmlns:a16="http://schemas.microsoft.com/office/drawing/2014/main" val="10000"/>
                  </a:ext>
                </a:extLst>
              </a:tr>
              <a:tr h="1016000">
                <a:tc>
                  <a:txBody>
                    <a:bodyPr/>
                    <a:lstStyle/>
                    <a:p>
                      <a:pPr defTabSz="914400">
                        <a:defRPr sz="1800"/>
                      </a:pPr>
                      <a:r>
                        <a:rPr sz="2200" b="1">
                          <a:latin typeface="Helvetica"/>
                          <a:ea typeface="Helvetica"/>
                          <a:cs typeface="Helvetica"/>
                          <a:sym typeface="Helvetica"/>
                        </a:rPr>
                        <a:t>Extract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extract statements into a new method
enables reuse; avoid cut-and-paste programming
improve readability</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1"/>
                  </a:ext>
                </a:extLst>
              </a:tr>
              <a:tr h="711200">
                <a:tc>
                  <a:txBody>
                    <a:bodyPr/>
                    <a:lstStyle/>
                    <a:p>
                      <a:pPr defTabSz="914400">
                        <a:defRPr sz="1800"/>
                      </a:pPr>
                      <a:r>
                        <a:rPr sz="2200" b="1">
                          <a:latin typeface="Helvetica"/>
                          <a:ea typeface="Helvetica"/>
                          <a:cs typeface="Helvetica"/>
                          <a:sym typeface="Helvetica"/>
                        </a:rPr>
                        <a:t>Inline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method call with the method’s body
often useful as intermediate step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2"/>
                  </a:ext>
                </a:extLst>
              </a:tr>
              <a:tr h="431800">
                <a:tc>
                  <a:txBody>
                    <a:bodyPr/>
                    <a:lstStyle/>
                    <a:p>
                      <a:pPr defTabSz="914400">
                        <a:defRPr sz="1800"/>
                      </a:pPr>
                      <a:r>
                        <a:rPr sz="2200" b="1">
                          <a:latin typeface="Helvetica"/>
                          <a:ea typeface="Helvetica"/>
                          <a:cs typeface="Helvetica"/>
                          <a:sym typeface="Helvetica"/>
                        </a:rPr>
                        <a:t>Extract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introduce a new local variable for a designated expression</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3"/>
                  </a:ext>
                </a:extLst>
              </a:tr>
              <a:tr h="431800">
                <a:tc>
                  <a:txBody>
                    <a:bodyPr/>
                    <a:lstStyle/>
                    <a:p>
                      <a:pPr defTabSz="914400">
                        <a:defRPr sz="1800"/>
                      </a:pPr>
                      <a:r>
                        <a:rPr sz="2200" b="1">
                          <a:latin typeface="Helvetica"/>
                          <a:ea typeface="Helvetica"/>
                          <a:cs typeface="Helvetica"/>
                          <a:sym typeface="Helvetica"/>
                        </a:rPr>
                        <a:t>Inline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local variable with the expression that defines its value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4"/>
                  </a:ext>
                </a:extLst>
              </a:tr>
              <a:tr h="762000">
                <a:tc>
                  <a:txBody>
                    <a:bodyPr/>
                    <a:lstStyle/>
                    <a:p>
                      <a:pPr defTabSz="914400">
                        <a:defRPr sz="1800"/>
                      </a:pPr>
                      <a:r>
                        <a:rPr sz="2200" b="1">
                          <a:latin typeface="Helvetica"/>
                          <a:ea typeface="Helvetica"/>
                          <a:cs typeface="Helvetica"/>
                          <a:sym typeface="Helvetica"/>
                        </a:rPr>
                        <a:t>Change Method Signature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reorder a method’s parameters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5"/>
                  </a:ext>
                </a:extLst>
              </a:tr>
              <a:tr h="762000">
                <a:tc>
                  <a:txBody>
                    <a:bodyPr/>
                    <a:lstStyle/>
                    <a:p>
                      <a:pPr defTabSz="914400">
                        <a:defRPr sz="1800"/>
                      </a:pPr>
                      <a:r>
                        <a:rPr sz="2200" b="1">
                          <a:latin typeface="Helvetica"/>
                          <a:ea typeface="Helvetica"/>
                          <a:cs typeface="Helvetica"/>
                          <a:sym typeface="Helvetica"/>
                        </a:rPr>
                        <a:t>Encapsulate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introduce getter/setter methods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6"/>
                  </a:ext>
                </a:extLst>
              </a:tr>
              <a:tr h="1092200">
                <a:tc>
                  <a:txBody>
                    <a:bodyPr/>
                    <a:lstStyle/>
                    <a:p>
                      <a:pPr defTabSz="914400">
                        <a:defRPr sz="1800"/>
                      </a:pPr>
                      <a:r>
                        <a:rPr sz="2200" b="1">
                          <a:latin typeface="Helvetica"/>
                          <a:ea typeface="Helvetica"/>
                          <a:cs typeface="Helvetica"/>
                          <a:sym typeface="Helvetica"/>
                        </a:rPr>
                        <a:t>Convert Local Variable to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EBEBEB"/>
                    </a:solidFill>
                  </a:tcPr>
                </a:tc>
                <a:tc>
                  <a:txBody>
                    <a:bodyPr/>
                    <a:lstStyle/>
                    <a:p>
                      <a:pPr algn="l" defTabSz="914400">
                        <a:defRPr sz="1800"/>
                      </a:pPr>
                      <a:r>
                        <a:rPr sz="2000">
                          <a:latin typeface="Helvetica"/>
                          <a:ea typeface="Helvetica"/>
                          <a:cs typeface="Helvetica"/>
                          <a:sym typeface="Helvetica"/>
                        </a:rPr>
                        <a:t>convert local variable to field
sometimes useful to enable application of Extract Method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ype-Related Refactorings"/>
          <p:cNvSpPr txBox="1">
            <a:spLocks noGrp="1"/>
          </p:cNvSpPr>
          <p:nvPr>
            <p:ph type="title"/>
          </p:nvPr>
        </p:nvSpPr>
        <p:spPr>
          <a:prstGeom prst="rect">
            <a:avLst/>
          </a:prstGeom>
        </p:spPr>
        <p:txBody>
          <a:bodyPr/>
          <a:lstStyle>
            <a:lvl1pPr defTabSz="1369804">
              <a:defRPr sz="4740" spc="-94"/>
            </a:lvl1pPr>
          </a:lstStyle>
          <a:p>
            <a:r>
              <a:t>Type-Related Refactorings</a:t>
            </a:r>
          </a:p>
        </p:txBody>
      </p:sp>
      <p:sp>
        <p:nvSpPr>
          <p:cNvPr id="221" name="Slide Subtitle"/>
          <p:cNvSpPr txBox="1">
            <a:spLocks noGrp="1"/>
          </p:cNvSpPr>
          <p:nvPr>
            <p:ph type="body" idx="21"/>
          </p:nvPr>
        </p:nvSpPr>
        <p:spPr>
          <a:prstGeom prst="rect">
            <a:avLst/>
          </a:prstGeom>
        </p:spPr>
        <p:txBody>
          <a:bodyPr>
            <a:normAutofit lnSpcReduction="10000"/>
          </a:bodyPr>
          <a:lstStyle/>
          <a:p>
            <a:endParaRPr/>
          </a:p>
        </p:txBody>
      </p:sp>
      <p:graphicFrame>
        <p:nvGraphicFramePr>
          <p:cNvPr id="222" name="Table"/>
          <p:cNvGraphicFramePr/>
          <p:nvPr/>
        </p:nvGraphicFramePr>
        <p:xfrm>
          <a:off x="793214" y="4029091"/>
          <a:ext cx="11418370" cy="3594100"/>
        </p:xfrm>
        <a:graphic>
          <a:graphicData uri="http://schemas.openxmlformats.org/drawingml/2006/table">
            <a:tbl>
              <a:tblPr bandRow="1">
                <a:tableStyleId>{4C3C2611-4C71-4FC5-86AE-919BDF0F9419}</a:tableStyleId>
              </a:tblPr>
              <a:tblGrid>
                <a:gridCol w="4900532">
                  <a:extLst>
                    <a:ext uri="{9D8B030D-6E8A-4147-A177-3AD203B41FA5}">
                      <a16:colId xmlns:a16="http://schemas.microsoft.com/office/drawing/2014/main" val="20000"/>
                    </a:ext>
                  </a:extLst>
                </a:gridCol>
                <a:gridCol w="6517838">
                  <a:extLst>
                    <a:ext uri="{9D8B030D-6E8A-4147-A177-3AD203B41FA5}">
                      <a16:colId xmlns:a16="http://schemas.microsoft.com/office/drawing/2014/main" val="20001"/>
                    </a:ext>
                  </a:extLst>
                </a:gridCol>
              </a:tblGrid>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Generalize Declared Type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replace the type of a declaration with a more general type </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0"/>
                  </a:ext>
                </a:extLst>
              </a:tr>
              <a:tr h="901700">
                <a:tc>
                  <a:txBody>
                    <a:bodyPr/>
                    <a:lstStyle/>
                    <a:p>
                      <a:pPr lvl="1" indent="228600" algn="l" defTabSz="487694">
                        <a:lnSpc>
                          <a:spcPct val="104000"/>
                        </a:lnSpc>
                        <a:spcBef>
                          <a:spcPts val="400"/>
                        </a:spcBef>
                        <a:defRPr sz="2400" b="1">
                          <a:solidFill>
                            <a:srgbClr val="615445"/>
                          </a:solidFill>
                          <a:latin typeface="Helvetica"/>
                          <a:ea typeface="Helvetica"/>
                          <a:cs typeface="Helvetica"/>
                          <a:sym typeface="Helvetica"/>
                        </a:defRPr>
                      </a:pPr>
                      <a:r>
                        <a:t>Extract Interface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create a new interface, and update declarations to use it where possible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1"/>
                  </a:ext>
                </a:extLst>
              </a:tr>
              <a:tr h="90170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Pull Up Members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move methods and fields to a superclass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2"/>
                  </a:ext>
                </a:extLst>
              </a:tr>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Infer Generic Type Arguments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infer type arguments for “raw” uses of generic types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929000">
                        <a:alpha val="43803"/>
                      </a:srgbClr>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Automated Refactorings in VSC"/>
          <p:cNvSpPr txBox="1">
            <a:spLocks noGrp="1"/>
          </p:cNvSpPr>
          <p:nvPr>
            <p:ph type="title"/>
          </p:nvPr>
        </p:nvSpPr>
        <p:spPr>
          <a:prstGeom prst="rect">
            <a:avLst/>
          </a:prstGeom>
        </p:spPr>
        <p:txBody>
          <a:bodyPr/>
          <a:lstStyle>
            <a:lvl1pPr defTabSz="1369804">
              <a:defRPr sz="4740" spc="-94"/>
            </a:lvl1pPr>
          </a:lstStyle>
          <a:p>
            <a:r>
              <a:t>Automated Refactorings in VSC</a:t>
            </a:r>
          </a:p>
        </p:txBody>
      </p:sp>
      <p:sp>
        <p:nvSpPr>
          <p:cNvPr id="227" name="Slide Subtitle"/>
          <p:cNvSpPr txBox="1">
            <a:spLocks noGrp="1"/>
          </p:cNvSpPr>
          <p:nvPr>
            <p:ph type="body" idx="21"/>
          </p:nvPr>
        </p:nvSpPr>
        <p:spPr>
          <a:prstGeom prst="rect">
            <a:avLst/>
          </a:prstGeom>
        </p:spPr>
        <p:txBody>
          <a:bodyPr>
            <a:normAutofit lnSpcReduction="10000"/>
          </a:bodyPr>
          <a:lstStyle/>
          <a:p>
            <a:endParaRPr/>
          </a:p>
        </p:txBody>
      </p:sp>
      <p:sp>
        <p:nvSpPr>
          <p:cNvPr id="228" name="Slide bullet text"/>
          <p:cNvSpPr txBox="1">
            <a:spLocks noGrp="1"/>
          </p:cNvSpPr>
          <p:nvPr>
            <p:ph type="body" idx="1"/>
          </p:nvPr>
        </p:nvSpPr>
        <p:spPr>
          <a:prstGeom prst="rect">
            <a:avLst/>
          </a:prstGeom>
        </p:spPr>
        <p:txBody>
          <a:bodyPr/>
          <a:lstStyle/>
          <a:p>
            <a:endParaRPr/>
          </a:p>
        </p:txBody>
      </p:sp>
      <p:pic>
        <p:nvPicPr>
          <p:cNvPr id="229" name="Image" descr="Image"/>
          <p:cNvPicPr>
            <a:picLocks noChangeAspect="1"/>
          </p:cNvPicPr>
          <p:nvPr/>
        </p:nvPicPr>
        <p:blipFill>
          <a:blip r:embed="rId2"/>
          <a:stretch>
            <a:fillRect/>
          </a:stretch>
        </p:blipFill>
        <p:spPr>
          <a:xfrm>
            <a:off x="3670300" y="3238500"/>
            <a:ext cx="5664200" cy="4635500"/>
          </a:xfrm>
          <a:prstGeom prst="rect">
            <a:avLst/>
          </a:prstGeom>
          <a:ln w="3175">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prstGeom prst="rect">
            <a:avLst/>
          </a:prstGeom>
        </p:spPr>
        <p:txBody>
          <a:bodyPr/>
          <a:lstStyle>
            <a:lvl1pPr defTabSz="1369804">
              <a:defRPr sz="4740" spc="-94"/>
            </a:lvl1pPr>
          </a:lstStyle>
          <a:p>
            <a:r>
              <a:t>Refactoring Risks</a:t>
            </a:r>
          </a:p>
        </p:txBody>
      </p:sp>
      <p:sp>
        <p:nvSpPr>
          <p:cNvPr id="232" name="Slide Subtitle"/>
          <p:cNvSpPr txBox="1">
            <a:spLocks noGrp="1"/>
          </p:cNvSpPr>
          <p:nvPr>
            <p:ph type="body" idx="21"/>
          </p:nvPr>
        </p:nvSpPr>
        <p:spPr>
          <a:prstGeom prst="rect">
            <a:avLst/>
          </a:prstGeom>
        </p:spPr>
        <p:txBody>
          <a:bodyPr>
            <a:normAutofit lnSpcReduction="1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lstStyle/>
          <a:p>
            <a:r>
              <a:rPr dirty="0"/>
              <a:t>Developer time is valuable: is this the best use of time </a:t>
            </a:r>
            <a:r>
              <a:rPr i="1" dirty="0"/>
              <a:t>today</a:t>
            </a:r>
            <a:r>
              <a:rPr dirty="0"/>
              <a:t>?</a:t>
            </a:r>
          </a:p>
          <a:p>
            <a:r>
              <a:rPr dirty="0"/>
              <a:t>Despite best intentions, may not be safe</a:t>
            </a:r>
          </a:p>
          <a:p>
            <a:r>
              <a:rPr dirty="0"/>
              <a:t>Potential for version control conflicts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prstGeom prst="rect">
            <a:avLst/>
          </a:prstGeom>
        </p:spPr>
        <p:txBody>
          <a:bodyPr/>
          <a:lstStyle>
            <a:lvl1pPr defTabSz="1369804">
              <a:defRPr sz="4740" spc="-94"/>
            </a:lvl1pPr>
          </a:lstStyle>
          <a:p>
            <a:r>
              <a:rPr lang="en-US" dirty="0"/>
              <a:t>This leads us into Technical Debt</a:t>
            </a:r>
            <a:endParaRPr dirty="0"/>
          </a:p>
        </p:txBody>
      </p:sp>
      <p:sp>
        <p:nvSpPr>
          <p:cNvPr id="232" name="Slide Subtitle"/>
          <p:cNvSpPr txBox="1">
            <a:spLocks noGrp="1"/>
          </p:cNvSpPr>
          <p:nvPr>
            <p:ph type="body" idx="21"/>
          </p:nvPr>
        </p:nvSpPr>
        <p:spPr>
          <a:prstGeom prst="rect">
            <a:avLst/>
          </a:prstGeom>
        </p:spPr>
        <p:txBody>
          <a:bodyPr>
            <a:normAutofit lnSpcReduction="1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normAutofit/>
          </a:bodyPr>
          <a:lstStyle/>
          <a:p>
            <a:r>
              <a:rPr lang="en-US" dirty="0"/>
              <a:t>Code smells and Refactoring are tightly coupled with Technical debt</a:t>
            </a:r>
          </a:p>
          <a:p>
            <a:r>
              <a:rPr lang="en-US" dirty="0"/>
              <a:t>In software-intensive systems, technical debt consists of </a:t>
            </a:r>
            <a:r>
              <a:rPr lang="en-US" i="1" dirty="0"/>
              <a:t>design or implementation </a:t>
            </a:r>
            <a:r>
              <a:rPr lang="en-US" dirty="0"/>
              <a:t>constructs that are expedient in the short term but that set up a technical context that can make a </a:t>
            </a:r>
            <a:r>
              <a:rPr lang="en-US" i="1" dirty="0"/>
              <a:t>future change</a:t>
            </a:r>
            <a:r>
              <a:rPr lang="en-US" dirty="0"/>
              <a:t> more costly or impossible. </a:t>
            </a:r>
          </a:p>
        </p:txBody>
      </p:sp>
    </p:spTree>
    <p:extLst>
      <p:ext uri="{BB962C8B-B14F-4D97-AF65-F5344CB8AC3E}">
        <p14:creationId xmlns:p14="http://schemas.microsoft.com/office/powerpoint/2010/main" val="38896151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earning Goals"/>
          <p:cNvSpPr txBox="1">
            <a:spLocks noGrp="1"/>
          </p:cNvSpPr>
          <p:nvPr>
            <p:ph type="title"/>
          </p:nvPr>
        </p:nvSpPr>
        <p:spPr>
          <a:prstGeom prst="rect">
            <a:avLst/>
          </a:prstGeom>
        </p:spPr>
        <p:txBody>
          <a:bodyPr/>
          <a:lstStyle>
            <a:lvl1pPr defTabSz="1369804">
              <a:defRPr sz="4740" spc="-94"/>
            </a:lvl1pPr>
          </a:lstStyle>
          <a:p>
            <a:r>
              <a:t>Learning Goals</a:t>
            </a:r>
          </a:p>
        </p:txBody>
      </p:sp>
      <p:sp>
        <p:nvSpPr>
          <p:cNvPr id="139" name="By the end of this lesson, you should be able t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a:defRPr>
                <a:solidFill>
                  <a:srgbClr val="005493"/>
                </a:solidFill>
              </a:defRPr>
            </a:lvl1pPr>
          </a:lstStyle>
          <a:p>
            <a:r>
              <a:rPr dirty="0"/>
              <a:t>By the end of this lesson, you should be able to…</a:t>
            </a:r>
          </a:p>
        </p:txBody>
      </p:sp>
      <p:sp>
        <p:nvSpPr>
          <p:cNvPr id="140" name="Apply refactoring techniques to improve code quality…"/>
          <p:cNvSpPr txBox="1">
            <a:spLocks noGrp="1"/>
          </p:cNvSpPr>
          <p:nvPr>
            <p:ph type="body" idx="1"/>
          </p:nvPr>
        </p:nvSpPr>
        <p:spPr>
          <a:prstGeom prst="rect">
            <a:avLst/>
          </a:prstGeom>
        </p:spPr>
        <p:txBody>
          <a:bodyPr/>
          <a:lstStyle/>
          <a:p>
            <a:pPr marL="514350" indent="-514350">
              <a:buFont typeface="+mj-lt"/>
              <a:buAutoNum type="arabicPeriod"/>
            </a:pPr>
            <a:r>
              <a:rPr lang="en-US" dirty="0"/>
              <a:t>Some common code “smells” (anti-patterns).</a:t>
            </a:r>
          </a:p>
          <a:p>
            <a:pPr marL="514350" indent="-514350">
              <a:buFont typeface="+mj-lt"/>
              <a:buAutoNum type="arabicPeriod"/>
            </a:pPr>
            <a:r>
              <a:rPr lang="en-US" dirty="0"/>
              <a:t>“Refactoring”: restructuring of code to improve structure.</a:t>
            </a:r>
          </a:p>
          <a:p>
            <a:pPr marL="514350" indent="-514350">
              <a:buFont typeface="+mj-lt"/>
              <a:buAutoNum type="arabicPeriod"/>
            </a:pPr>
            <a:r>
              <a:rPr lang="en-US" dirty="0"/>
              <a:t>“Technical Debt”: generalization covering all internal problems in a code-base.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643466" y="759868"/>
            <a:ext cx="11717868" cy="1372516"/>
          </a:xfrm>
          <a:prstGeom prst="rect">
            <a:avLst/>
          </a:prstGeom>
        </p:spPr>
        <p:txBody>
          <a:bodyPr>
            <a:normAutofit/>
          </a:bodyPr>
          <a:lstStyle>
            <a:lvl1pPr defTabSz="1369804">
              <a:defRPr sz="4740" spc="-94"/>
            </a:lvl1pPr>
          </a:lstStyle>
          <a:p>
            <a:r>
              <a:rPr lang="en-US" sz="4400" dirty="0"/>
              <a:t>Technical Debt is Internal but affects maintainability and evolvability</a:t>
            </a:r>
            <a:endParaRPr sz="4400" dirty="0"/>
          </a:p>
        </p:txBody>
      </p:sp>
      <p:sp>
        <p:nvSpPr>
          <p:cNvPr id="233" name="Developer time is valuable: is this the best use of time today?…"/>
          <p:cNvSpPr txBox="1">
            <a:spLocks noGrp="1"/>
          </p:cNvSpPr>
          <p:nvPr>
            <p:ph type="body" idx="1"/>
          </p:nvPr>
        </p:nvSpPr>
        <p:spPr>
          <a:xfrm>
            <a:off x="643466" y="4441947"/>
            <a:ext cx="6267687" cy="3751644"/>
          </a:xfrm>
          <a:prstGeom prst="rect">
            <a:avLst/>
          </a:prstGeom>
        </p:spPr>
        <p:txBody>
          <a:bodyPr>
            <a:normAutofit/>
          </a:bodyPr>
          <a:lstStyle/>
          <a:p>
            <a:pPr>
              <a:spcBef>
                <a:spcPts val="1200"/>
              </a:spcBef>
            </a:pPr>
            <a:r>
              <a:rPr lang="en-US" sz="3200" dirty="0"/>
              <a:t>Usual Scenarios:</a:t>
            </a:r>
          </a:p>
          <a:p>
            <a:pPr lvl="1">
              <a:spcBef>
                <a:spcPts val="1200"/>
              </a:spcBef>
            </a:pPr>
            <a:r>
              <a:rPr lang="en-US" sz="3200" dirty="0"/>
              <a:t>Quick-and-Dirty if-then-else;</a:t>
            </a:r>
          </a:p>
          <a:p>
            <a:pPr lvl="1">
              <a:spcBef>
                <a:spcPts val="1200"/>
              </a:spcBef>
            </a:pPr>
            <a:r>
              <a:rPr lang="en-US" sz="3200" dirty="0"/>
              <a:t>Hitting the Wall;</a:t>
            </a:r>
          </a:p>
          <a:p>
            <a:pPr lvl="1">
              <a:spcBef>
                <a:spcPts val="1200"/>
              </a:spcBef>
            </a:pPr>
            <a:r>
              <a:rPr lang="en-US" sz="3200" dirty="0"/>
              <a:t>Crumbling Under the Load;</a:t>
            </a:r>
          </a:p>
          <a:p>
            <a:pPr lvl="1">
              <a:spcBef>
                <a:spcPts val="1200"/>
              </a:spcBef>
            </a:pPr>
            <a:r>
              <a:rPr lang="en-US" sz="3200" dirty="0"/>
              <a:t>Death by a Thousand Cuts;</a:t>
            </a:r>
          </a:p>
          <a:p>
            <a:pPr lvl="1">
              <a:spcBef>
                <a:spcPts val="1200"/>
              </a:spcBef>
            </a:pPr>
            <a:r>
              <a:rPr lang="en-US" sz="3200" dirty="0"/>
              <a:t>Tactical Investment.</a:t>
            </a:r>
          </a:p>
        </p:txBody>
      </p:sp>
      <p:pic>
        <p:nvPicPr>
          <p:cNvPr id="5" name="Picture 2">
            <a:extLst>
              <a:ext uri="{FF2B5EF4-FFF2-40B4-BE49-F238E27FC236}">
                <a16:creationId xmlns:a16="http://schemas.microsoft.com/office/drawing/2014/main" id="{C5463A71-BD19-47DF-BB76-7B071984D18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2145" y="3540636"/>
            <a:ext cx="5492813" cy="4641427"/>
          </a:xfrm>
          <a:prstGeom prst="rect">
            <a:avLst/>
          </a:prstGeom>
          <a:solidFill>
            <a:srgbClr val="FFFFFF"/>
          </a:solidFill>
        </p:spPr>
      </p:pic>
      <p:sp>
        <p:nvSpPr>
          <p:cNvPr id="6" name="Rectangle 5">
            <a:extLst>
              <a:ext uri="{FF2B5EF4-FFF2-40B4-BE49-F238E27FC236}">
                <a16:creationId xmlns:a16="http://schemas.microsoft.com/office/drawing/2014/main" id="{19D304F5-4208-4AA8-93DD-B2D540FD594F}"/>
              </a:ext>
            </a:extLst>
          </p:cNvPr>
          <p:cNvSpPr/>
          <p:nvPr/>
        </p:nvSpPr>
        <p:spPr>
          <a:xfrm>
            <a:off x="4240331" y="8286942"/>
            <a:ext cx="2511814" cy="486287"/>
          </a:xfrm>
          <a:prstGeom prst="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defTabSz="975390" hangingPunct="1"/>
            <a:r>
              <a:rPr lang="en-US" sz="2560" b="1" kern="1200" dirty="0">
                <a:solidFill>
                  <a:prstClr val="black"/>
                </a:solidFill>
                <a:latin typeface="Ink Free" panose="03080402000500000000" pitchFamily="66" charset="0"/>
              </a:rPr>
              <a:t>Not just code!</a:t>
            </a:r>
          </a:p>
        </p:txBody>
      </p:sp>
      <p:sp>
        <p:nvSpPr>
          <p:cNvPr id="7" name="Developer time is valuable: is this the best use of time today?…">
            <a:extLst>
              <a:ext uri="{FF2B5EF4-FFF2-40B4-BE49-F238E27FC236}">
                <a16:creationId xmlns:a16="http://schemas.microsoft.com/office/drawing/2014/main" id="{84421804-5DE3-46F0-8759-4CE204964E4D}"/>
              </a:ext>
            </a:extLst>
          </p:cNvPr>
          <p:cNvSpPr txBox="1">
            <a:spLocks/>
          </p:cNvSpPr>
          <p:nvPr/>
        </p:nvSpPr>
        <p:spPr>
          <a:xfrm>
            <a:off x="643466" y="2400188"/>
            <a:ext cx="11717868" cy="169136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ormAutofit/>
          </a:bodyPr>
          <a:lstStyle>
            <a:lvl1pPr marL="4318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1pPr>
            <a:lvl2pPr marL="10414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2pPr>
            <a:lvl3pPr marL="16510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3pPr>
            <a:lvl4pPr marL="22606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4pPr>
            <a:lvl5pPr marL="28702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a:lstStyle>
          <a:p>
            <a:pPr hangingPunct="1"/>
            <a:r>
              <a:rPr lang="en-US" dirty="0"/>
              <a:t>Technical debt is a contingent liability whose impact is limited to internal system qualities—­primarily, but not only, maintainability and evolvability.</a:t>
            </a:r>
          </a:p>
        </p:txBody>
      </p:sp>
    </p:spTree>
    <p:extLst>
      <p:ext uri="{BB962C8B-B14F-4D97-AF65-F5344CB8AC3E}">
        <p14:creationId xmlns:p14="http://schemas.microsoft.com/office/powerpoint/2010/main" val="2138062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C512E1-5791-8D4A-9A19-52307D947EB2}"/>
              </a:ext>
            </a:extLst>
          </p:cNvPr>
          <p:cNvSpPr>
            <a:spLocks noGrp="1"/>
          </p:cNvSpPr>
          <p:nvPr>
            <p:ph type="body" idx="1"/>
          </p:nvPr>
        </p:nvSpPr>
        <p:spPr/>
        <p:txBody>
          <a:bodyPr>
            <a:normAutofit/>
          </a:bodyPr>
          <a:lstStyle/>
          <a:p>
            <a:r>
              <a:rPr lang="en-US" sz="3200" dirty="0"/>
              <a:t>Example of Debt</a:t>
            </a:r>
          </a:p>
        </p:txBody>
      </p:sp>
      <p:sp>
        <p:nvSpPr>
          <p:cNvPr id="4" name="Content Placeholder 3">
            <a:extLst>
              <a:ext uri="{FF2B5EF4-FFF2-40B4-BE49-F238E27FC236}">
                <a16:creationId xmlns:a16="http://schemas.microsoft.com/office/drawing/2014/main" id="{98BAAF5E-8F30-8442-874E-789AA4AF334D}"/>
              </a:ext>
            </a:extLst>
          </p:cNvPr>
          <p:cNvSpPr>
            <a:spLocks noGrp="1"/>
          </p:cNvSpPr>
          <p:nvPr>
            <p:ph sz="half" idx="2"/>
          </p:nvPr>
        </p:nvSpPr>
        <p:spPr/>
        <p:txBody>
          <a:bodyPr>
            <a:normAutofit/>
          </a:bodyPr>
          <a:lstStyle/>
          <a:p>
            <a:pPr fontAlgn="base"/>
            <a:r>
              <a:rPr lang="en-US" sz="3200" dirty="0"/>
              <a:t>Code Smells;</a:t>
            </a:r>
          </a:p>
          <a:p>
            <a:pPr fontAlgn="base"/>
            <a:r>
              <a:rPr lang="en-US" sz="3200" dirty="0"/>
              <a:t>Missing tests;</a:t>
            </a:r>
          </a:p>
          <a:p>
            <a:pPr fontAlgn="base"/>
            <a:r>
              <a:rPr lang="en-US" sz="3200" dirty="0"/>
              <a:t>Missing documentation;</a:t>
            </a:r>
          </a:p>
          <a:p>
            <a:pPr fontAlgn="base"/>
            <a:r>
              <a:rPr lang="en-US" sz="3200" dirty="0"/>
              <a:t>Dependency on old versions of third-party systems;</a:t>
            </a:r>
          </a:p>
          <a:p>
            <a:pPr fontAlgn="base"/>
            <a:r>
              <a:rPr lang="en-US" sz="3200" dirty="0"/>
              <a:t>Inefficient and/or non-scalable algorithms.</a:t>
            </a:r>
          </a:p>
        </p:txBody>
      </p:sp>
      <p:sp>
        <p:nvSpPr>
          <p:cNvPr id="5" name="Text Placeholder 4">
            <a:extLst>
              <a:ext uri="{FF2B5EF4-FFF2-40B4-BE49-F238E27FC236}">
                <a16:creationId xmlns:a16="http://schemas.microsoft.com/office/drawing/2014/main" id="{0F1AA0CA-7114-634C-9331-B4187D785255}"/>
              </a:ext>
            </a:extLst>
          </p:cNvPr>
          <p:cNvSpPr>
            <a:spLocks noGrp="1"/>
          </p:cNvSpPr>
          <p:nvPr>
            <p:ph type="body" sz="quarter" idx="3"/>
          </p:nvPr>
        </p:nvSpPr>
        <p:spPr/>
        <p:txBody>
          <a:bodyPr>
            <a:normAutofit/>
          </a:bodyPr>
          <a:lstStyle/>
          <a:p>
            <a:r>
              <a:rPr lang="en-US" sz="3200" dirty="0"/>
              <a:t>Example of Cost</a:t>
            </a:r>
          </a:p>
        </p:txBody>
      </p:sp>
      <p:sp>
        <p:nvSpPr>
          <p:cNvPr id="6" name="Content Placeholder 5">
            <a:extLst>
              <a:ext uri="{FF2B5EF4-FFF2-40B4-BE49-F238E27FC236}">
                <a16:creationId xmlns:a16="http://schemas.microsoft.com/office/drawing/2014/main" id="{25635C79-9951-C745-BD63-FB5DE97110FB}"/>
              </a:ext>
            </a:extLst>
          </p:cNvPr>
          <p:cNvSpPr>
            <a:spLocks noGrp="1"/>
          </p:cNvSpPr>
          <p:nvPr>
            <p:ph sz="quarter" idx="4"/>
          </p:nvPr>
        </p:nvSpPr>
        <p:spPr/>
        <p:txBody>
          <a:bodyPr>
            <a:normAutofit/>
          </a:bodyPr>
          <a:lstStyle/>
          <a:p>
            <a:r>
              <a:rPr lang="en-US" sz="3200" dirty="0"/>
              <a:t>“Smelly” code is less flexible;</a:t>
            </a:r>
          </a:p>
          <a:p>
            <a:r>
              <a:rPr lang="en-US" sz="3200" dirty="0"/>
              <a:t>Need to revert breaking change;</a:t>
            </a:r>
          </a:p>
          <a:p>
            <a:r>
              <a:rPr lang="en-US" sz="3200" dirty="0"/>
              <a:t>Can’t figure out how to use;</a:t>
            </a:r>
          </a:p>
          <a:p>
            <a:r>
              <a:rPr lang="en-US" sz="3200" dirty="0"/>
              <a:t>May have take over maintenance of old system;</a:t>
            </a:r>
          </a:p>
          <a:p>
            <a:r>
              <a:rPr lang="en-US" sz="3200" dirty="0"/>
              <a:t>Lose potential customers.</a:t>
            </a:r>
          </a:p>
        </p:txBody>
      </p:sp>
      <p:sp>
        <p:nvSpPr>
          <p:cNvPr id="7" name="Slide Number Placeholder 6">
            <a:extLst>
              <a:ext uri="{FF2B5EF4-FFF2-40B4-BE49-F238E27FC236}">
                <a16:creationId xmlns:a16="http://schemas.microsoft.com/office/drawing/2014/main" id="{3A24126E-ECF4-9C45-9CEB-B4B2602C4F4C}"/>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21</a:t>
            </a:fld>
            <a:endParaRPr lang="en-US" kern="1200">
              <a:solidFill>
                <a:prstClr val="black">
                  <a:tint val="75000"/>
                </a:prstClr>
              </a:solidFill>
              <a:latin typeface="Calibri" panose="020F0502020204030204"/>
            </a:endParaRPr>
          </a:p>
        </p:txBody>
      </p:sp>
      <p:sp>
        <p:nvSpPr>
          <p:cNvPr id="10" name="Refactoring Risks">
            <a:extLst>
              <a:ext uri="{FF2B5EF4-FFF2-40B4-BE49-F238E27FC236}">
                <a16:creationId xmlns:a16="http://schemas.microsoft.com/office/drawing/2014/main" id="{B6FF4BB0-B9E2-45E7-9305-04B47431732A}"/>
              </a:ext>
            </a:extLst>
          </p:cNvPr>
          <p:cNvSpPr txBox="1">
            <a:spLocks/>
          </p:cNvSpPr>
          <p:nvPr/>
        </p:nvSpPr>
        <p:spPr>
          <a:xfrm>
            <a:off x="643466" y="950524"/>
            <a:ext cx="11717868" cy="160876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Technical Debt is Sum of Internal Problems in Project Codebase</a:t>
            </a:r>
          </a:p>
        </p:txBody>
      </p:sp>
    </p:spTree>
    <p:extLst>
      <p:ext uri="{BB962C8B-B14F-4D97-AF65-F5344CB8AC3E}">
        <p14:creationId xmlns:p14="http://schemas.microsoft.com/office/powerpoint/2010/main" val="9622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71245-AE40-4D40-A8C4-0550C3293505}"/>
              </a:ext>
            </a:extLst>
          </p:cNvPr>
          <p:cNvSpPr>
            <a:spLocks noGrp="1"/>
          </p:cNvSpPr>
          <p:nvPr>
            <p:ph idx="1"/>
          </p:nvPr>
        </p:nvSpPr>
        <p:spPr>
          <a:xfrm>
            <a:off x="894080" y="2133561"/>
            <a:ext cx="10931127" cy="6188570"/>
          </a:xfrm>
        </p:spPr>
        <p:txBody>
          <a:bodyPr>
            <a:normAutofit/>
          </a:bodyPr>
          <a:lstStyle/>
          <a:p>
            <a:r>
              <a:rPr lang="en-US" sz="3600" dirty="0"/>
              <a:t>Prototyping:</a:t>
            </a:r>
          </a:p>
          <a:p>
            <a:pPr lvl="1"/>
            <a:r>
              <a:rPr lang="en-US" sz="3200" dirty="0"/>
              <a:t>If code will be discarded, or drastically rewritten, don’t waste time perfecting it.</a:t>
            </a:r>
          </a:p>
          <a:p>
            <a:r>
              <a:rPr lang="en-US" sz="3600" dirty="0"/>
              <a:t>Getting a product out the door:</a:t>
            </a:r>
          </a:p>
          <a:p>
            <a:pPr lvl="1"/>
            <a:r>
              <a:rPr lang="en-US" sz="3200" dirty="0"/>
              <a:t>Time is often crucial in a competitive environment.</a:t>
            </a:r>
          </a:p>
          <a:p>
            <a:r>
              <a:rPr lang="en-US" sz="3600" dirty="0"/>
              <a:t>Fixing a critical failure:</a:t>
            </a:r>
          </a:p>
          <a:p>
            <a:pPr lvl="1"/>
            <a:r>
              <a:rPr lang="en-US" sz="3200" dirty="0"/>
              <a:t>People are waiting.</a:t>
            </a:r>
          </a:p>
          <a:p>
            <a:r>
              <a:rPr lang="en-US" sz="3600" dirty="0"/>
              <a:t>Maybe a simple algorithm is good enough:</a:t>
            </a:r>
          </a:p>
          <a:p>
            <a:pPr lvl="1"/>
            <a:r>
              <a:rPr lang="en-US" sz="3200" dirty="0"/>
              <a:t>“Premature optimization is the root of all evil”</a:t>
            </a:r>
          </a:p>
          <a:p>
            <a:pPr lvl="2"/>
            <a:r>
              <a:rPr lang="en-US" sz="2800" dirty="0"/>
              <a:t>Tony Hoare, Donald Knuth</a:t>
            </a:r>
          </a:p>
        </p:txBody>
      </p:sp>
      <p:sp>
        <p:nvSpPr>
          <p:cNvPr id="4" name="Slide Number Placeholder 3">
            <a:extLst>
              <a:ext uri="{FF2B5EF4-FFF2-40B4-BE49-F238E27FC236}">
                <a16:creationId xmlns:a16="http://schemas.microsoft.com/office/drawing/2014/main" id="{BCAEBBCD-B78A-D441-BDA0-8AFFA1A512F4}"/>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22</a:t>
            </a:fld>
            <a:endParaRPr lang="en-US" kern="1200">
              <a:solidFill>
                <a:prstClr val="black">
                  <a:tint val="75000"/>
                </a:prstClr>
              </a:solidFill>
              <a:latin typeface="Calibri" panose="020F0502020204030204"/>
            </a:endParaRPr>
          </a:p>
        </p:txBody>
      </p:sp>
      <p:sp>
        <p:nvSpPr>
          <p:cNvPr id="5" name="Refactoring Risks">
            <a:extLst>
              <a:ext uri="{FF2B5EF4-FFF2-40B4-BE49-F238E27FC236}">
                <a16:creationId xmlns:a16="http://schemas.microsoft.com/office/drawing/2014/main" id="{0999C5B7-DA95-47DD-B025-F1C6F17BE081}"/>
              </a:ext>
            </a:extLst>
          </p:cNvPr>
          <p:cNvSpPr txBox="1">
            <a:spLocks/>
          </p:cNvSpPr>
          <p:nvPr/>
        </p:nvSpPr>
        <p:spPr>
          <a:xfrm>
            <a:off x="894080" y="1193411"/>
            <a:ext cx="11717868" cy="160876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Good Reasons to Go Into Technical Debt</a:t>
            </a:r>
          </a:p>
        </p:txBody>
      </p:sp>
    </p:spTree>
    <p:extLst>
      <p:ext uri="{BB962C8B-B14F-4D97-AF65-F5344CB8AC3E}">
        <p14:creationId xmlns:p14="http://schemas.microsoft.com/office/powerpoint/2010/main" val="356948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93A0A-FC60-5E4E-80A2-AB0645F44C89}"/>
              </a:ext>
            </a:extLst>
          </p:cNvPr>
          <p:cNvSpPr>
            <a:spLocks noGrp="1"/>
          </p:cNvSpPr>
          <p:nvPr>
            <p:ph sz="half" idx="1"/>
          </p:nvPr>
        </p:nvSpPr>
        <p:spPr/>
        <p:txBody>
          <a:bodyPr>
            <a:normAutofit/>
          </a:bodyPr>
          <a:lstStyle/>
          <a:p>
            <a:r>
              <a:rPr lang="en-US" dirty="0"/>
              <a:t>Set aside time to pay off technical debt:</a:t>
            </a:r>
          </a:p>
          <a:p>
            <a:pPr lvl="1"/>
            <a:r>
              <a:rPr lang="en-US" dirty="0"/>
              <a:t>Google has (had?) “20%-time” for tasks such as this.</a:t>
            </a:r>
          </a:p>
          <a:p>
            <a:r>
              <a:rPr lang="en-US" dirty="0"/>
              <a:t>A new initiative can take on some technical debt:</a:t>
            </a:r>
          </a:p>
          <a:p>
            <a:pPr lvl="1"/>
            <a:r>
              <a:rPr lang="en-US" dirty="0"/>
              <a:t>Refactoring at the start of a project.</a:t>
            </a:r>
          </a:p>
          <a:p>
            <a:r>
              <a:rPr lang="en-US" dirty="0"/>
              <a:t>Don’t keep on putting off!</a:t>
            </a:r>
          </a:p>
          <a:p>
            <a:pPr lvl="1"/>
            <a:r>
              <a:rPr lang="en-US" dirty="0"/>
              <a:t>When a crisis hits, it’s too late;</a:t>
            </a:r>
          </a:p>
          <a:p>
            <a:pPr lvl="1" fontAlgn="base"/>
            <a:r>
              <a:rPr lang="en-US" dirty="0"/>
              <a:t>Hasty fixes to unmaintainable code multiplies problems;</a:t>
            </a:r>
          </a:p>
          <a:p>
            <a:pPr lvl="1" fontAlgn="base"/>
            <a:r>
              <a:rPr lang="en-US" dirty="0"/>
              <a:t>Eventually mounting technical debt can bury the team.</a:t>
            </a:r>
          </a:p>
          <a:p>
            <a:pPr lvl="1"/>
            <a:endParaRPr lang="en-US" dirty="0"/>
          </a:p>
          <a:p>
            <a:pPr lvl="1"/>
            <a:endParaRPr lang="en-US" dirty="0"/>
          </a:p>
        </p:txBody>
      </p:sp>
      <p:sp>
        <p:nvSpPr>
          <p:cNvPr id="5" name="Content Placeholder 4">
            <a:extLst>
              <a:ext uri="{FF2B5EF4-FFF2-40B4-BE49-F238E27FC236}">
                <a16:creationId xmlns:a16="http://schemas.microsoft.com/office/drawing/2014/main" id="{D6E26061-70E3-774E-89C2-35D13AF36CF7}"/>
              </a:ext>
            </a:extLst>
          </p:cNvPr>
          <p:cNvSpPr>
            <a:spLocks noGrp="1"/>
          </p:cNvSpPr>
          <p:nvPr>
            <p:ph sz="half" idx="2"/>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9FBCB78-749F-6A47-83F2-7889052430D0}"/>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23</a:t>
            </a:fld>
            <a:endParaRPr lang="en-US" kern="1200">
              <a:solidFill>
                <a:prstClr val="black">
                  <a:tint val="75000"/>
                </a:prstClr>
              </a:solidFill>
              <a:latin typeface="Calibri" panose="020F0502020204030204"/>
            </a:endParaRPr>
          </a:p>
        </p:txBody>
      </p:sp>
      <p:grpSp>
        <p:nvGrpSpPr>
          <p:cNvPr id="12" name="Group 11">
            <a:extLst>
              <a:ext uri="{FF2B5EF4-FFF2-40B4-BE49-F238E27FC236}">
                <a16:creationId xmlns:a16="http://schemas.microsoft.com/office/drawing/2014/main" id="{A8E0E2F8-E169-BD42-A76A-A698DFB85F02}"/>
              </a:ext>
              <a:ext uri="{C183D7F6-B498-43B3-948B-1728B52AA6E4}">
                <adec:decorative xmlns:adec="http://schemas.microsoft.com/office/drawing/2017/decorative" val="1"/>
              </a:ext>
            </a:extLst>
          </p:cNvPr>
          <p:cNvGrpSpPr/>
          <p:nvPr/>
        </p:nvGrpSpPr>
        <p:grpSpPr>
          <a:xfrm>
            <a:off x="7268005" y="3697582"/>
            <a:ext cx="2967475" cy="3594021"/>
            <a:chOff x="6813755" y="2323482"/>
            <a:chExt cx="2782008" cy="3369395"/>
          </a:xfrm>
        </p:grpSpPr>
        <p:sp>
          <p:nvSpPr>
            <p:cNvPr id="6" name="Triangle 5">
              <a:extLst>
                <a:ext uri="{FF2B5EF4-FFF2-40B4-BE49-F238E27FC236}">
                  <a16:creationId xmlns:a16="http://schemas.microsoft.com/office/drawing/2014/main" id="{46C9E648-90DE-7340-B04A-41A1EFCF32C7}"/>
                </a:ext>
              </a:extLst>
            </p:cNvPr>
            <p:cNvSpPr/>
            <p:nvPr/>
          </p:nvSpPr>
          <p:spPr>
            <a:xfrm>
              <a:off x="6813755" y="5029200"/>
              <a:ext cx="1796845" cy="663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7" name="Rounded Rectangle 6">
              <a:extLst>
                <a:ext uri="{FF2B5EF4-FFF2-40B4-BE49-F238E27FC236}">
                  <a16:creationId xmlns:a16="http://schemas.microsoft.com/office/drawing/2014/main" id="{42B2F8A3-8342-6943-BA81-9EF408CA90F3}"/>
                </a:ext>
              </a:extLst>
            </p:cNvPr>
            <p:cNvSpPr/>
            <p:nvPr/>
          </p:nvSpPr>
          <p:spPr>
            <a:xfrm rot="1735072">
              <a:off x="8269802" y="4443517"/>
              <a:ext cx="934819" cy="1091381"/>
            </a:xfrm>
            <a:prstGeom prst="roundRect">
              <a:avLst/>
            </a:prstGeom>
            <a:solidFill>
              <a:schemeClr val="accent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8" name="Chord 7">
              <a:extLst>
                <a:ext uri="{FF2B5EF4-FFF2-40B4-BE49-F238E27FC236}">
                  <a16:creationId xmlns:a16="http://schemas.microsoft.com/office/drawing/2014/main" id="{F415538E-AA14-E94E-B65A-43DF58A9544B}"/>
                </a:ext>
              </a:extLst>
            </p:cNvPr>
            <p:cNvSpPr/>
            <p:nvPr/>
          </p:nvSpPr>
          <p:spPr>
            <a:xfrm rot="19194776">
              <a:off x="7315844" y="4110037"/>
              <a:ext cx="1149631" cy="870155"/>
            </a:xfrm>
            <a:prstGeom prst="chord">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1645062D-1ACC-8042-BA71-4DBB712268C0}"/>
                </a:ext>
              </a:extLst>
            </p:cNvPr>
            <p:cNvSpPr/>
            <p:nvPr/>
          </p:nvSpPr>
          <p:spPr>
            <a:xfrm rot="547570">
              <a:off x="6841495" y="3734403"/>
              <a:ext cx="2593795" cy="556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0" name="Plaque 9">
              <a:extLst>
                <a:ext uri="{FF2B5EF4-FFF2-40B4-BE49-F238E27FC236}">
                  <a16:creationId xmlns:a16="http://schemas.microsoft.com/office/drawing/2014/main" id="{47754DCA-63BB-A44D-8178-F09F603A5F00}"/>
                </a:ext>
              </a:extLst>
            </p:cNvPr>
            <p:cNvSpPr/>
            <p:nvPr/>
          </p:nvSpPr>
          <p:spPr>
            <a:xfrm rot="507010">
              <a:off x="8375159" y="2792401"/>
              <a:ext cx="1166352" cy="1064112"/>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1" name="Oval 10">
              <a:extLst>
                <a:ext uri="{FF2B5EF4-FFF2-40B4-BE49-F238E27FC236}">
                  <a16:creationId xmlns:a16="http://schemas.microsoft.com/office/drawing/2014/main" id="{7C4D0FF9-026C-4045-ABE9-931E135AEE3A}"/>
                </a:ext>
              </a:extLst>
            </p:cNvPr>
            <p:cNvSpPr/>
            <p:nvPr/>
          </p:nvSpPr>
          <p:spPr>
            <a:xfrm>
              <a:off x="9048132" y="2323482"/>
              <a:ext cx="547631" cy="521729"/>
            </a:xfrm>
            <a:prstGeom prst="ellipse">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grpSp>
      <p:pic>
        <p:nvPicPr>
          <p:cNvPr id="2050" name="Picture 2">
            <a:extLst>
              <a:ext uri="{FF2B5EF4-FFF2-40B4-BE49-F238E27FC236}">
                <a16:creationId xmlns:a16="http://schemas.microsoft.com/office/drawing/2014/main" id="{3EBB489A-47FD-0043-809B-C7C336C23CE9}"/>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431" y="5516722"/>
            <a:ext cx="1625600" cy="17339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B1A49-EBCD-D945-AB7C-56D22B903D0E}"/>
              </a:ext>
            </a:extLst>
          </p:cNvPr>
          <p:cNvSpPr txBox="1"/>
          <p:nvPr/>
        </p:nvSpPr>
        <p:spPr>
          <a:xfrm>
            <a:off x="11704320" y="2178829"/>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7536" tIns="48768" rIns="97536" bIns="48768" numCol="1" spcCol="0" rtlCol="0" fromWordArt="0" anchor="ctr" anchorCtr="0" forceAA="0" compatLnSpc="1">
            <a:prstTxWarp prst="textNoShape">
              <a:avLst/>
            </a:prstTxWarp>
            <a:noAutofit/>
          </a:bodyPr>
          <a:lstStyle/>
          <a:p>
            <a:pPr algn="l" defTabSz="975390" hangingPunct="1"/>
            <a:endParaRPr lang="en-US" sz="1920" kern="1200" dirty="0">
              <a:solidFill>
                <a:prstClr val="black"/>
              </a:solidFill>
              <a:latin typeface="Calibri" panose="020F0502020204030204"/>
            </a:endParaRPr>
          </a:p>
        </p:txBody>
      </p:sp>
      <p:sp>
        <p:nvSpPr>
          <p:cNvPr id="19" name="Refactoring Risks">
            <a:extLst>
              <a:ext uri="{FF2B5EF4-FFF2-40B4-BE49-F238E27FC236}">
                <a16:creationId xmlns:a16="http://schemas.microsoft.com/office/drawing/2014/main" id="{9CC67859-C497-4F28-80CD-D2DBEA924C30}"/>
              </a:ext>
            </a:extLst>
          </p:cNvPr>
          <p:cNvSpPr txBox="1">
            <a:spLocks/>
          </p:cNvSpPr>
          <p:nvPr/>
        </p:nvSpPr>
        <p:spPr>
          <a:xfrm>
            <a:off x="894080" y="1444155"/>
            <a:ext cx="11717868" cy="160876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Retire Technical Debt at Leisure</a:t>
            </a:r>
          </a:p>
        </p:txBody>
      </p:sp>
    </p:spTree>
    <p:extLst>
      <p:ext uri="{BB962C8B-B14F-4D97-AF65-F5344CB8AC3E}">
        <p14:creationId xmlns:p14="http://schemas.microsoft.com/office/powerpoint/2010/main" val="601710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normAutofit/>
          </a:bodyPr>
          <a:lstStyle/>
          <a:p>
            <a:r>
              <a:rPr lang="en-US" sz="4400" b="1" dirty="0">
                <a:solidFill>
                  <a:schemeClr val="tx1"/>
                </a:solidFill>
                <a:latin typeface="Helvetica Neue"/>
                <a:cs typeface="Helvetica" panose="020B0604020202020204" pitchFamily="34" charset="0"/>
              </a:rPr>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94080" y="2133561"/>
            <a:ext cx="11464608" cy="6188570"/>
          </a:xfrm>
        </p:spPr>
        <p:txBody>
          <a:bodyPr>
            <a:normAutofit/>
          </a:bodyPr>
          <a:lstStyle/>
          <a:p>
            <a:r>
              <a:rPr lang="en-US" sz="4000" dirty="0"/>
              <a:t>You should now be able to:</a:t>
            </a:r>
          </a:p>
          <a:p>
            <a:pPr lvl="1" fontAlgn="base"/>
            <a:r>
              <a:rPr lang="en-US" sz="3600" dirty="0"/>
              <a:t>Review several classes of code smells;</a:t>
            </a:r>
          </a:p>
          <a:p>
            <a:pPr lvl="1" fontAlgn="base"/>
            <a:r>
              <a:rPr lang="en-US" sz="3600" dirty="0"/>
              <a:t>Describe several kinds of refactoring;</a:t>
            </a:r>
          </a:p>
          <a:p>
            <a:pPr lvl="1" fontAlgn="base"/>
            <a:r>
              <a:rPr lang="en-US" sz="3600" dirty="0"/>
              <a:t>Identify the “technical debt” metaphor;</a:t>
            </a:r>
          </a:p>
          <a:p>
            <a:pPr lvl="1" fontAlgn="base"/>
            <a:r>
              <a:rPr lang="en-US" sz="3600" dirty="0"/>
              <a:t>Indicate when and where technical debt is appropriate to accrue versus retire.</a:t>
            </a:r>
          </a:p>
          <a:p>
            <a:endParaRPr lang="en-US" sz="40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pPr defTabSz="975390" hangingPunct="1"/>
            <a:fld id="{86CB4B4D-7CA3-9044-876B-883B54F8677D}" type="slidenum">
              <a:rPr lang="en-US" kern="1200">
                <a:solidFill>
                  <a:prstClr val="black">
                    <a:tint val="75000"/>
                  </a:prstClr>
                </a:solidFill>
                <a:latin typeface="Calibri" panose="020F0502020204030204"/>
              </a:rPr>
              <a:pPr defTabSz="975390" hangingPunct="1"/>
              <a:t>24</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xfrm>
            <a:off x="643466" y="3485069"/>
            <a:ext cx="11717868" cy="5612436"/>
          </a:xfrm>
          <a:prstGeom prst="rect">
            <a:avLst/>
          </a:prstGeom>
        </p:spPr>
        <p:txBody>
          <a:bodyPr>
            <a:noAutofit/>
          </a:bodyPr>
          <a:lstStyle/>
          <a:p>
            <a:pPr marL="393192" indent="-393192" defTabSz="1491179">
              <a:spcBef>
                <a:spcPts val="800"/>
              </a:spcBef>
              <a:defRPr sz="2494"/>
            </a:pPr>
            <a:r>
              <a:rPr sz="3200" b="1" dirty="0">
                <a:solidFill>
                  <a:srgbClr val="011993"/>
                </a:solidFill>
              </a:rPr>
              <a:t>refactoring</a:t>
            </a:r>
            <a:r>
              <a:rPr sz="3200" dirty="0"/>
              <a:t> is the process of applying transformations (</a:t>
            </a:r>
            <a:r>
              <a:rPr sz="3200" dirty="0" err="1"/>
              <a:t>refactorings</a:t>
            </a:r>
            <a:r>
              <a:rPr sz="3200" dirty="0"/>
              <a:t>) to a program, with the goal of improving its design</a:t>
            </a:r>
          </a:p>
          <a:p>
            <a:pPr marL="393192" indent="-393192" defTabSz="1491179">
              <a:spcBef>
                <a:spcPts val="800"/>
              </a:spcBef>
              <a:defRPr sz="2494"/>
            </a:pPr>
            <a:r>
              <a:rPr sz="3200" dirty="0"/>
              <a:t>goals:</a:t>
            </a:r>
          </a:p>
          <a:p>
            <a:pPr marL="917447" lvl="1" indent="-393192" defTabSz="1491179">
              <a:spcBef>
                <a:spcPts val="800"/>
              </a:spcBef>
              <a:buChar char="-"/>
              <a:defRPr sz="2494"/>
            </a:pPr>
            <a:r>
              <a:rPr sz="3200" dirty="0"/>
              <a:t>keep program readable, understandable, and maintainable</a:t>
            </a:r>
          </a:p>
          <a:p>
            <a:pPr marL="917447" lvl="1" indent="-393192" defTabSz="1491179">
              <a:spcBef>
                <a:spcPts val="800"/>
              </a:spcBef>
              <a:buChar char="-"/>
              <a:defRPr sz="2494"/>
            </a:pPr>
            <a:r>
              <a:rPr sz="3200" dirty="0"/>
              <a:t>by eliminating small problems soon, you can avoid big trouble later</a:t>
            </a:r>
          </a:p>
          <a:p>
            <a:pPr marL="393192" indent="-393192" defTabSz="1491179">
              <a:spcBef>
                <a:spcPts val="800"/>
              </a:spcBef>
              <a:defRPr sz="2494"/>
            </a:pPr>
            <a:r>
              <a:rPr sz="3200" dirty="0"/>
              <a:t>characteristics:</a:t>
            </a:r>
          </a:p>
          <a:p>
            <a:pPr marL="917447" lvl="1" indent="-393192" defTabSz="1491179">
              <a:spcBef>
                <a:spcPts val="800"/>
              </a:spcBef>
              <a:buChar char="-"/>
              <a:defRPr sz="2494"/>
            </a:pPr>
            <a:r>
              <a:rPr sz="3200" b="1" dirty="0">
                <a:solidFill>
                  <a:srgbClr val="011993"/>
                </a:solidFill>
              </a:rPr>
              <a:t>behavior-preserving</a:t>
            </a:r>
            <a:r>
              <a:rPr sz="3200" dirty="0"/>
              <a:t>: make sure the program works after each step</a:t>
            </a:r>
          </a:p>
          <a:p>
            <a:pPr marL="917447" lvl="1" indent="-393192" defTabSz="1491179">
              <a:spcBef>
                <a:spcPts val="800"/>
              </a:spcBef>
              <a:buChar char="-"/>
              <a:defRPr sz="2494" b="1">
                <a:solidFill>
                  <a:srgbClr val="011993"/>
                </a:solidFill>
              </a:defRPr>
            </a:pPr>
            <a:r>
              <a:rPr sz="3200" dirty="0"/>
              <a:t>small steps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rPr lang="en-US" dirty="0"/>
              <a:t>Learning Objectives for this Lesson</a:t>
            </a:r>
            <a:endParaRPr dirty="0"/>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prstGeom prst="rect">
            <a:avLst/>
          </a:prstGeom>
        </p:spPr>
        <p:txBody>
          <a:bodyPr>
            <a:normAutofit/>
          </a:bodyPr>
          <a:lstStyle/>
          <a:p>
            <a:pPr marL="393192" indent="-393192" defTabSz="1491179">
              <a:spcBef>
                <a:spcPts val="800"/>
              </a:spcBef>
              <a:defRPr sz="2494"/>
            </a:pPr>
            <a:r>
              <a:rPr lang="en-US" sz="3200" dirty="0">
                <a:solidFill>
                  <a:schemeClr val="tx1">
                    <a:lumMod val="50000"/>
                  </a:schemeClr>
                </a:solidFill>
              </a:rPr>
              <a:t>By the end of this lesson, you should be able to:</a:t>
            </a:r>
          </a:p>
          <a:p>
            <a:pPr marL="1002792" lvl="1" indent="-393192" defTabSz="1491179">
              <a:spcBef>
                <a:spcPts val="800"/>
              </a:spcBef>
              <a:defRPr sz="2494"/>
            </a:pPr>
            <a:r>
              <a:rPr lang="en-US" sz="3200" dirty="0">
                <a:solidFill>
                  <a:schemeClr val="tx1">
                    <a:lumMod val="50000"/>
                  </a:schemeClr>
                </a:solidFill>
              </a:rPr>
              <a:t>Review several classes of code smells;</a:t>
            </a:r>
          </a:p>
          <a:p>
            <a:pPr marL="1002792" lvl="1" indent="-393192" defTabSz="1491179">
              <a:spcBef>
                <a:spcPts val="800"/>
              </a:spcBef>
              <a:defRPr sz="2494"/>
            </a:pPr>
            <a:r>
              <a:rPr lang="en-US" sz="3200" dirty="0">
                <a:solidFill>
                  <a:schemeClr val="tx1">
                    <a:lumMod val="50000"/>
                  </a:schemeClr>
                </a:solidFill>
              </a:rPr>
              <a:t>Describe several kinds of refactoring;</a:t>
            </a:r>
          </a:p>
          <a:p>
            <a:pPr marL="1002792" lvl="1" indent="-393192" defTabSz="1491179">
              <a:spcBef>
                <a:spcPts val="800"/>
              </a:spcBef>
              <a:defRPr sz="2494"/>
            </a:pPr>
            <a:r>
              <a:rPr lang="en-US" sz="3200" dirty="0">
                <a:solidFill>
                  <a:schemeClr val="tx1">
                    <a:lumMod val="50000"/>
                  </a:schemeClr>
                </a:solidFill>
              </a:rPr>
              <a:t>Identify the “technical debt” metaphor;</a:t>
            </a:r>
          </a:p>
          <a:p>
            <a:pPr marL="1002792" lvl="1" indent="-393192" defTabSz="1491179">
              <a:spcBef>
                <a:spcPts val="800"/>
              </a:spcBef>
              <a:defRPr sz="2494"/>
            </a:pPr>
            <a:r>
              <a:rPr lang="en-US" sz="3200" dirty="0">
                <a:solidFill>
                  <a:schemeClr val="tx1">
                    <a:lumMod val="50000"/>
                  </a:schemeClr>
                </a:solidFill>
              </a:rPr>
              <a:t>Indicate when and where technical debt is appropriate to accrue versus retire.</a:t>
            </a:r>
          </a:p>
          <a:p>
            <a:pPr marL="917447" lvl="1" indent="-393192" defTabSz="1491179">
              <a:spcBef>
                <a:spcPts val="800"/>
              </a:spcBef>
              <a:buChar char="-"/>
              <a:defRPr sz="2494" b="1">
                <a:solidFill>
                  <a:srgbClr val="011993"/>
                </a:solidFill>
              </a:defRPr>
            </a:pPr>
            <a:endParaRPr sz="3200" dirty="0">
              <a:solidFill>
                <a:schemeClr val="tx1">
                  <a:lumMod val="50000"/>
                </a:schemeClr>
              </a:solidFill>
            </a:endParaRPr>
          </a:p>
        </p:txBody>
      </p:sp>
    </p:spTree>
    <p:extLst>
      <p:ext uri="{BB962C8B-B14F-4D97-AF65-F5344CB8AC3E}">
        <p14:creationId xmlns:p14="http://schemas.microsoft.com/office/powerpoint/2010/main" val="37258548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History of Refactoring"/>
          <p:cNvSpPr txBox="1">
            <a:spLocks noGrp="1"/>
          </p:cNvSpPr>
          <p:nvPr>
            <p:ph type="title"/>
          </p:nvPr>
        </p:nvSpPr>
        <p:spPr>
          <a:prstGeom prst="rect">
            <a:avLst/>
          </a:prstGeom>
        </p:spPr>
        <p:txBody>
          <a:bodyPr/>
          <a:lstStyle>
            <a:lvl1pPr defTabSz="1369804">
              <a:defRPr sz="4740" spc="-94"/>
            </a:lvl1pPr>
          </a:lstStyle>
          <a:p>
            <a:r>
              <a:t>History of Refactoring</a:t>
            </a:r>
          </a:p>
        </p:txBody>
      </p:sp>
      <p:sp>
        <p:nvSpPr>
          <p:cNvPr id="149" name="Slide Subtitle"/>
          <p:cNvSpPr txBox="1">
            <a:spLocks noGrp="1"/>
          </p:cNvSpPr>
          <p:nvPr>
            <p:ph type="body" idx="21"/>
          </p:nvPr>
        </p:nvSpPr>
        <p:spPr>
          <a:prstGeom prst="rect">
            <a:avLst/>
          </a:prstGeom>
        </p:spPr>
        <p:txBody>
          <a:bodyPr>
            <a:normAutofit lnSpcReduction="10000"/>
          </a:bodyPr>
          <a:lstStyle/>
          <a:p>
            <a:endParaRPr/>
          </a:p>
        </p:txBody>
      </p:sp>
      <p:sp>
        <p:nvSpPr>
          <p:cNvPr id="150" name="refactoring is something good programmers have always done…"/>
          <p:cNvSpPr txBox="1">
            <a:spLocks noGrp="1"/>
          </p:cNvSpPr>
          <p:nvPr>
            <p:ph type="body" idx="1"/>
          </p:nvPr>
        </p:nvSpPr>
        <p:spPr>
          <a:prstGeom prst="rect">
            <a:avLst/>
          </a:prstGeom>
        </p:spPr>
        <p:txBody>
          <a:bodyPr/>
          <a:lstStyle/>
          <a:p>
            <a:pPr marL="406908" indent="-406908" defTabSz="1543197">
              <a:spcBef>
                <a:spcPts val="800"/>
              </a:spcBef>
              <a:defRPr sz="2937"/>
            </a:pPr>
            <a:r>
              <a:rPr dirty="0"/>
              <a:t>refactoring is something good programmers have always done</a:t>
            </a:r>
          </a:p>
          <a:p>
            <a:pPr marL="949452" lvl="1" indent="-406908" defTabSz="1543197">
              <a:spcBef>
                <a:spcPts val="800"/>
              </a:spcBef>
              <a:buChar char="-"/>
              <a:defRPr sz="2937"/>
            </a:pPr>
            <a:r>
              <a:rPr dirty="0"/>
              <a:t>Opdyke’s PhD thesis (1990): refactoring tools for Smalltalk</a:t>
            </a:r>
          </a:p>
          <a:p>
            <a:pPr marL="949452" lvl="1" indent="-406908" defTabSz="1543197">
              <a:spcBef>
                <a:spcPts val="800"/>
              </a:spcBef>
              <a:buChar char="-"/>
              <a:defRPr sz="2937"/>
            </a:pPr>
            <a:r>
              <a:rPr dirty="0"/>
              <a:t>popularized by various agile development methodologies</a:t>
            </a:r>
          </a:p>
          <a:p>
            <a:pPr marL="0" indent="0" defTabSz="1543197">
              <a:spcBef>
                <a:spcPts val="800"/>
              </a:spcBef>
              <a:buNone/>
              <a:defRPr sz="2937"/>
            </a:pPr>
            <a:endParaRPr dirty="0"/>
          </a:p>
          <a:p>
            <a:pPr marL="406908" indent="-406908" defTabSz="1543197">
              <a:spcBef>
                <a:spcPts val="800"/>
              </a:spcBef>
              <a:defRPr sz="2937"/>
            </a:pPr>
            <a:r>
              <a:rPr dirty="0"/>
              <a:t>especially popular in the context of object-oriented languages</a:t>
            </a:r>
          </a:p>
          <a:p>
            <a:pPr marL="949452" lvl="1" indent="-406908" defTabSz="1543197">
              <a:spcBef>
                <a:spcPts val="800"/>
              </a:spcBef>
              <a:buChar char="-"/>
              <a:defRPr sz="2937"/>
            </a:pPr>
            <a:r>
              <a:rPr dirty="0"/>
              <a:t>OO features are well-suited to make designs flexible &amp; reusable </a:t>
            </a:r>
          </a:p>
          <a:p>
            <a:pPr marL="949452" lvl="1" indent="-406908" defTabSz="1543197">
              <a:spcBef>
                <a:spcPts val="800"/>
              </a:spcBef>
              <a:buChar char="-"/>
              <a:defRPr sz="2937"/>
            </a:pPr>
            <a:r>
              <a:rPr dirty="0"/>
              <a:t>but refactoring is not specific to OO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53" name="Martin Fowle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Martin Fowler</a:t>
            </a:r>
          </a:p>
        </p:txBody>
      </p:sp>
      <p:sp>
        <p:nvSpPr>
          <p:cNvPr id="154" name="Slide bullet text"/>
          <p:cNvSpPr txBox="1">
            <a:spLocks noGrp="1"/>
          </p:cNvSpPr>
          <p:nvPr>
            <p:ph type="body" idx="1"/>
          </p:nvPr>
        </p:nvSpPr>
        <p:spPr>
          <a:prstGeom prst="rect">
            <a:avLst/>
          </a:prstGeom>
        </p:spPr>
        <p:txBody>
          <a:bodyPr/>
          <a:lstStyle/>
          <a:p>
            <a:endParaRPr/>
          </a:p>
        </p:txBody>
      </p:sp>
      <p:sp>
        <p:nvSpPr>
          <p:cNvPr id="155" name="“Any fool can write code that a computer can understand. Good programmers write code that humans can understand.”"/>
          <p:cNvSpPr txBox="1"/>
          <p:nvPr/>
        </p:nvSpPr>
        <p:spPr>
          <a:xfrm>
            <a:off x="4992036" y="4594029"/>
            <a:ext cx="7829421" cy="312993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454345" indent="-334151" algn="l">
              <a:lnSpc>
                <a:spcPct val="90000"/>
              </a:lnSpc>
              <a:defRPr sz="4300" spc="-85">
                <a:solidFill>
                  <a:srgbClr val="000000"/>
                </a:solidFill>
                <a:latin typeface="Helvetica Neue Medium"/>
                <a:ea typeface="Helvetica Neue Medium"/>
                <a:cs typeface="Helvetica Neue Medium"/>
                <a:sym typeface="Helvetica Neue Medium"/>
              </a:defRPr>
            </a:lvl1pPr>
          </a:lstStyle>
          <a:p>
            <a:r>
              <a:t>“Any fool can write code that a computer can understand. Good programmers write code that humans can understand.”</a:t>
            </a:r>
          </a:p>
        </p:txBody>
      </p:sp>
      <p:pic>
        <p:nvPicPr>
          <p:cNvPr id="156" name="2560px-Webysther_20150414193208_-_Martin_Fowler.jpg" descr="2560px-Webysther_20150414193208_-_Martin_Fowler.jpg"/>
          <p:cNvPicPr>
            <a:picLocks noChangeAspect="1"/>
          </p:cNvPicPr>
          <p:nvPr/>
        </p:nvPicPr>
        <p:blipFill>
          <a:blip r:embed="rId3"/>
          <a:stretch>
            <a:fillRect/>
          </a:stretch>
        </p:blipFill>
        <p:spPr>
          <a:xfrm>
            <a:off x="114747" y="3321066"/>
            <a:ext cx="4759196" cy="6344975"/>
          </a:xfrm>
          <a:prstGeom prst="rect">
            <a:avLst/>
          </a:prstGeom>
          <a:ln w="3175">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wler’s book"/>
          <p:cNvSpPr txBox="1">
            <a:spLocks noGrp="1"/>
          </p:cNvSpPr>
          <p:nvPr>
            <p:ph type="title"/>
          </p:nvPr>
        </p:nvSpPr>
        <p:spPr>
          <a:prstGeom prst="rect">
            <a:avLst/>
          </a:prstGeom>
        </p:spPr>
        <p:txBody>
          <a:bodyPr/>
          <a:lstStyle>
            <a:lvl1pPr defTabSz="1369804">
              <a:defRPr sz="4740" spc="-94"/>
            </a:lvl1pPr>
          </a:lstStyle>
          <a:p>
            <a:r>
              <a:t>Fowler’s book</a:t>
            </a:r>
          </a:p>
        </p:txBody>
      </p:sp>
      <p:sp>
        <p:nvSpPr>
          <p:cNvPr id="161" name="Slide Subtitle"/>
          <p:cNvSpPr txBox="1">
            <a:spLocks noGrp="1"/>
          </p:cNvSpPr>
          <p:nvPr>
            <p:ph type="body" idx="21"/>
          </p:nvPr>
        </p:nvSpPr>
        <p:spPr>
          <a:prstGeom prst="rect">
            <a:avLst/>
          </a:prstGeom>
        </p:spPr>
        <p:txBody>
          <a:bodyPr>
            <a:normAutofit lnSpcReduction="10000"/>
          </a:bodyPr>
          <a:lstStyle/>
          <a:p>
            <a:endParaRPr/>
          </a:p>
        </p:txBody>
      </p:sp>
      <p:sp>
        <p:nvSpPr>
          <p:cNvPr id="162" name="presents a catalogue of refactorings, similar to the catalogue of design patterns in the GoF book…"/>
          <p:cNvSpPr txBox="1">
            <a:spLocks noGrp="1"/>
          </p:cNvSpPr>
          <p:nvPr>
            <p:ph type="body" idx="1"/>
          </p:nvPr>
        </p:nvSpPr>
        <p:spPr>
          <a:prstGeom prst="rect">
            <a:avLst/>
          </a:prstGeom>
        </p:spPr>
        <p:txBody>
          <a:bodyPr/>
          <a:lstStyle/>
          <a:p>
            <a:pPr marL="375665" indent="-375665" defTabSz="1508519">
              <a:spcBef>
                <a:spcPts val="800"/>
              </a:spcBef>
              <a:defRPr sz="2958"/>
            </a:pPr>
            <a:r>
              <a:t>presents a </a:t>
            </a:r>
            <a:r>
              <a:rPr b="1">
                <a:solidFill>
                  <a:srgbClr val="011993"/>
                </a:solidFill>
              </a:rPr>
              <a:t>catalogue of refactorings</a:t>
            </a:r>
            <a:r>
              <a:t>, similar to the catalogue of design patterns in the GoF book</a:t>
            </a:r>
          </a:p>
          <a:p>
            <a:pPr marL="906018" lvl="1" indent="-375665" defTabSz="1508519">
              <a:spcBef>
                <a:spcPts val="800"/>
              </a:spcBef>
              <a:buChar char="-"/>
              <a:defRPr sz="2958"/>
            </a:pPr>
            <a:r>
              <a:t>catalogues “bad smells” - indications that refactoring may be needed</a:t>
            </a:r>
          </a:p>
          <a:p>
            <a:pPr marL="906018" lvl="1" indent="-375665" defTabSz="1508519">
              <a:spcBef>
                <a:spcPts val="800"/>
              </a:spcBef>
              <a:buChar char="-"/>
              <a:defRPr sz="2958"/>
            </a:pPr>
            <a:r>
              <a:t>explains when and how to apply refactorings</a:t>
            </a:r>
          </a:p>
          <a:p>
            <a:pPr marL="375665" indent="-375665" defTabSz="1508519">
              <a:spcBef>
                <a:spcPts val="800"/>
              </a:spcBef>
              <a:defRPr sz="2958"/>
            </a:pPr>
            <a:endParaRPr/>
          </a:p>
          <a:p>
            <a:pPr marL="375665" indent="-375665" defTabSz="1508519">
              <a:spcBef>
                <a:spcPts val="800"/>
              </a:spcBef>
              <a:defRPr sz="2958"/>
            </a:pPr>
            <a:r>
              <a:t>many of Fowler’s refactorings are the inverse of another refactoring</a:t>
            </a:r>
          </a:p>
          <a:p>
            <a:pPr marL="906018" lvl="1" indent="-375665" defTabSz="1508519">
              <a:spcBef>
                <a:spcPts val="800"/>
              </a:spcBef>
              <a:buChar char="-"/>
              <a:defRPr sz="2958"/>
            </a:pPr>
            <a:r>
              <a:t>often there is not a unique “best” solution</a:t>
            </a:r>
          </a:p>
          <a:p>
            <a:pPr marL="906018" lvl="1" indent="-375665" defTabSz="1508519">
              <a:spcBef>
                <a:spcPts val="800"/>
              </a:spcBef>
              <a:buChar char="-"/>
              <a:defRPr sz="2958"/>
            </a:pPr>
            <a:r>
              <a:t>discussion of the tradeoffs</a:t>
            </a:r>
          </a:p>
        </p:txBody>
      </p:sp>
      <p:pic>
        <p:nvPicPr>
          <p:cNvPr id="163" name="Image" descr="Image"/>
          <p:cNvPicPr>
            <a:picLocks noChangeAspect="1"/>
          </p:cNvPicPr>
          <p:nvPr/>
        </p:nvPicPr>
        <p:blipFill>
          <a:blip r:embed="rId3"/>
          <a:stretch>
            <a:fillRect/>
          </a:stretch>
        </p:blipFill>
        <p:spPr>
          <a:xfrm>
            <a:off x="10462766" y="129256"/>
            <a:ext cx="2645938" cy="2645938"/>
          </a:xfrm>
          <a:prstGeom prst="rect">
            <a:avLst/>
          </a:prstGeom>
          <a:ln w="3175">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Why Refactor?"/>
          <p:cNvSpPr txBox="1">
            <a:spLocks noGrp="1"/>
          </p:cNvSpPr>
          <p:nvPr>
            <p:ph type="title"/>
          </p:nvPr>
        </p:nvSpPr>
        <p:spPr>
          <a:prstGeom prst="rect">
            <a:avLst/>
          </a:prstGeom>
        </p:spPr>
        <p:txBody>
          <a:bodyPr/>
          <a:lstStyle>
            <a:lvl1pPr defTabSz="1369804">
              <a:defRPr sz="4740" spc="-94"/>
            </a:lvl1pPr>
          </a:lstStyle>
          <a:p>
            <a:r>
              <a:t>Why Refactor?</a:t>
            </a:r>
          </a:p>
        </p:txBody>
      </p:sp>
      <p:sp>
        <p:nvSpPr>
          <p:cNvPr id="168" name="Slide Subtitle"/>
          <p:cNvSpPr txBox="1">
            <a:spLocks noGrp="1"/>
          </p:cNvSpPr>
          <p:nvPr>
            <p:ph type="body" idx="21"/>
          </p:nvPr>
        </p:nvSpPr>
        <p:spPr>
          <a:prstGeom prst="rect">
            <a:avLst/>
          </a:prstGeom>
        </p:spPr>
        <p:txBody>
          <a:bodyPr>
            <a:normAutofit lnSpcReduction="10000"/>
          </a:bodyPr>
          <a:lstStyle/>
          <a:p>
            <a:endParaRPr/>
          </a:p>
        </p:txBody>
      </p:sp>
      <p:sp>
        <p:nvSpPr>
          <p:cNvPr id="169" name="requirements have changed, and a different design is needed…"/>
          <p:cNvSpPr txBox="1">
            <a:spLocks noGrp="1"/>
          </p:cNvSpPr>
          <p:nvPr>
            <p:ph type="body" idx="1"/>
          </p:nvPr>
        </p:nvSpPr>
        <p:spPr>
          <a:prstGeom prst="rect">
            <a:avLst/>
          </a:prstGeom>
        </p:spPr>
        <p:txBody>
          <a:bodyPr/>
          <a:lstStyle/>
          <a:p>
            <a:pPr marL="457200" indent="-457200">
              <a:spcBef>
                <a:spcPts val="1000"/>
              </a:spcBef>
              <a:defRPr sz="3200"/>
            </a:pPr>
            <a:r>
              <a:rPr>
                <a:solidFill>
                  <a:srgbClr val="011993"/>
                </a:solidFill>
              </a:rPr>
              <a:t>requirements have changed</a:t>
            </a:r>
            <a:r>
              <a:t>, and a different design is needed</a:t>
            </a:r>
          </a:p>
          <a:p>
            <a:pPr marL="457200" indent="-457200">
              <a:spcBef>
                <a:spcPts val="1000"/>
              </a:spcBef>
              <a:defRPr sz="3200"/>
            </a:pPr>
            <a:endParaRPr/>
          </a:p>
          <a:p>
            <a:pPr marL="457200" indent="-457200">
              <a:spcBef>
                <a:spcPts val="1000"/>
              </a:spcBef>
              <a:defRPr sz="3200"/>
            </a:pPr>
            <a:r>
              <a:rPr>
                <a:solidFill>
                  <a:srgbClr val="011993"/>
                </a:solidFill>
              </a:rPr>
              <a:t>design needs to be more flexible</a:t>
            </a:r>
            <a:r>
              <a:t> (so new features can be added)</a:t>
            </a:r>
          </a:p>
          <a:p>
            <a:pPr marL="1123950" lvl="1" indent="-514350">
              <a:spcBef>
                <a:spcPts val="1000"/>
              </a:spcBef>
              <a:buChar char="-"/>
              <a:defRPr sz="3200"/>
            </a:pPr>
            <a:r>
              <a:t>design patterns are often a target for refactoring</a:t>
            </a:r>
          </a:p>
          <a:p>
            <a:pPr marL="457200" indent="-457200">
              <a:spcBef>
                <a:spcPts val="1000"/>
              </a:spcBef>
              <a:defRPr sz="3200"/>
            </a:pPr>
            <a:endParaRPr/>
          </a:p>
          <a:p>
            <a:pPr marL="457200" indent="-457200">
              <a:spcBef>
                <a:spcPts val="1000"/>
              </a:spcBef>
              <a:defRPr sz="3200"/>
            </a:pPr>
            <a:r>
              <a:t>address sloppiness by programmers</a:t>
            </a:r>
          </a:p>
        </p:txBody>
      </p:sp>
      <p:pic>
        <p:nvPicPr>
          <p:cNvPr id="170" name="Image" descr="Image"/>
          <p:cNvPicPr>
            <a:picLocks noChangeAspect="1"/>
          </p:cNvPicPr>
          <p:nvPr/>
        </p:nvPicPr>
        <p:blipFill>
          <a:blip r:embed="rId3"/>
          <a:stretch>
            <a:fillRect/>
          </a:stretch>
        </p:blipFill>
        <p:spPr>
          <a:xfrm>
            <a:off x="7245773" y="-189315"/>
            <a:ext cx="5232401" cy="2286001"/>
          </a:xfrm>
          <a:prstGeom prst="rect">
            <a:avLst/>
          </a:prstGeom>
          <a:ln w="3175">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 Refactoring"/>
          <p:cNvSpPr txBox="1">
            <a:spLocks noGrp="1"/>
          </p:cNvSpPr>
          <p:nvPr>
            <p:ph type="title"/>
          </p:nvPr>
        </p:nvSpPr>
        <p:spPr>
          <a:prstGeom prst="rect">
            <a:avLst/>
          </a:prstGeom>
        </p:spPr>
        <p:txBody>
          <a:bodyPr/>
          <a:lstStyle>
            <a:lvl1pPr defTabSz="1369804">
              <a:defRPr sz="4740" spc="-94"/>
            </a:lvl1pPr>
          </a:lstStyle>
          <a:p>
            <a:r>
              <a:t>Example Refactoring</a:t>
            </a:r>
          </a:p>
        </p:txBody>
      </p:sp>
      <p:sp>
        <p:nvSpPr>
          <p:cNvPr id="175" name="Consolidating duplicate conditional fragment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Consolidating duplicate conditional fragments</a:t>
            </a:r>
          </a:p>
        </p:txBody>
      </p:sp>
      <p:sp>
        <p:nvSpPr>
          <p:cNvPr id="176" name="if (isSpecialDeal()) {…"/>
          <p:cNvSpPr txBox="1"/>
          <p:nvPr/>
        </p:nvSpPr>
        <p:spPr>
          <a:xfrm>
            <a:off x="912505" y="4303606"/>
            <a:ext cx="4639631" cy="30005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a:solidFill>
                  <a:srgbClr val="000000"/>
                </a:solidFill>
                <a:latin typeface="Courier"/>
                <a:ea typeface="Courier"/>
                <a:cs typeface="Courier"/>
                <a:sym typeface="Courier"/>
              </a:defRPr>
            </a:pPr>
            <a:r>
              <a:t>    send()</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    send()</a:t>
            </a:r>
          </a:p>
          <a:p>
            <a:pPr algn="l" defTabSz="325120">
              <a:defRPr sz="2400">
                <a:solidFill>
                  <a:srgbClr val="000000"/>
                </a:solidFill>
                <a:latin typeface="Courier"/>
                <a:ea typeface="Courier"/>
                <a:cs typeface="Courier"/>
                <a:sym typeface="Courier"/>
              </a:defRPr>
            </a:pPr>
            <a:r>
              <a:t>}</a:t>
            </a:r>
          </a:p>
        </p:txBody>
      </p:sp>
      <p:sp>
        <p:nvSpPr>
          <p:cNvPr id="177" name="if (isSpecialDeal()) {…"/>
          <p:cNvSpPr txBox="1"/>
          <p:nvPr/>
        </p:nvSpPr>
        <p:spPr>
          <a:xfrm>
            <a:off x="7364105" y="4392506"/>
            <a:ext cx="4639632" cy="22639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a:t>
            </a:r>
          </a:p>
          <a:p>
            <a:pPr algn="l" defTabSz="325120">
              <a:defRPr sz="2400">
                <a:solidFill>
                  <a:srgbClr val="000000"/>
                </a:solidFill>
                <a:latin typeface="Courier"/>
                <a:ea typeface="Courier"/>
                <a:cs typeface="Courier"/>
                <a:sym typeface="Courier"/>
              </a:defRPr>
            </a:pPr>
            <a:r>
              <a:t>send()</a:t>
            </a:r>
          </a:p>
        </p:txBody>
      </p:sp>
      <p:sp>
        <p:nvSpPr>
          <p:cNvPr id="178" name="Original Code"/>
          <p:cNvSpPr txBox="1"/>
          <p:nvPr/>
        </p:nvSpPr>
        <p:spPr>
          <a:xfrm>
            <a:off x="1851147" y="3939174"/>
            <a:ext cx="1809506" cy="37665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defRPr sz="2100" b="1">
                <a:solidFill>
                  <a:srgbClr val="000000"/>
                </a:solidFill>
              </a:defRPr>
            </a:lvl1pPr>
          </a:lstStyle>
          <a:p>
            <a:r>
              <a:t>Original Code</a:t>
            </a:r>
          </a:p>
        </p:txBody>
      </p:sp>
      <p:sp>
        <p:nvSpPr>
          <p:cNvPr id="179" name="Refactored Code"/>
          <p:cNvSpPr txBox="1"/>
          <p:nvPr/>
        </p:nvSpPr>
        <p:spPr>
          <a:xfrm>
            <a:off x="8448054" y="3939174"/>
            <a:ext cx="2230092" cy="37665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defRPr sz="2100" b="1">
                <a:solidFill>
                  <a:srgbClr val="000000"/>
                </a:solidFill>
              </a:defRPr>
            </a:lvl1pPr>
          </a:lstStyle>
          <a:p>
            <a:r>
              <a:t>Refactored Code</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497</TotalTime>
  <Words>2850</Words>
  <Application>Microsoft Office PowerPoint</Application>
  <PresentationFormat>Custom</PresentationFormat>
  <Paragraphs>273</Paragraphs>
  <Slides>24</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Arial</vt:lpstr>
      <vt:lpstr>Calibri</vt:lpstr>
      <vt:lpstr>Courier</vt:lpstr>
      <vt:lpstr>Georgia</vt:lpstr>
      <vt:lpstr>Helvetica</vt:lpstr>
      <vt:lpstr>Helvetica Light</vt:lpstr>
      <vt:lpstr>Helvetica Neue</vt:lpstr>
      <vt:lpstr>Helvetica Neue Medium</vt:lpstr>
      <vt:lpstr>Ink Free</vt:lpstr>
      <vt:lpstr>Lucida Grande</vt:lpstr>
      <vt:lpstr>Verdana</vt:lpstr>
      <vt:lpstr>Wingdings</vt:lpstr>
      <vt:lpstr>21_BasicWhite</vt:lpstr>
      <vt:lpstr>Office Theme</vt:lpstr>
      <vt:lpstr>CS 4530 Fundamentals of Software Engineering</vt:lpstr>
      <vt:lpstr>Learning Goals</vt:lpstr>
      <vt:lpstr>Refactoring</vt:lpstr>
      <vt:lpstr>Learning Objectives for this Lesson</vt:lpstr>
      <vt:lpstr>History of Refactoring</vt:lpstr>
      <vt:lpstr>Refactoring</vt:lpstr>
      <vt:lpstr>Fowler’s book</vt:lpstr>
      <vt:lpstr>Why Refactor?</vt:lpstr>
      <vt:lpstr>Example Refactoring</vt:lpstr>
      <vt:lpstr>Observations</vt:lpstr>
      <vt:lpstr>When to refactor?</vt:lpstr>
      <vt:lpstr>Code Smells</vt:lpstr>
      <vt:lpstr>Code Smells</vt:lpstr>
      <vt:lpstr>Code Smells</vt:lpstr>
      <vt:lpstr>“Local” Refactorings</vt:lpstr>
      <vt:lpstr>Type-Related Refactorings</vt:lpstr>
      <vt:lpstr>Automated Refactorings in VSC</vt:lpstr>
      <vt:lpstr>Refactoring Risks</vt:lpstr>
      <vt:lpstr>This leads us into Technical Debt</vt:lpstr>
      <vt:lpstr>Technical Debt is Internal but affects maintainability and evolvability</vt:lpstr>
      <vt:lpstr>PowerPoint Presentation</vt:lpstr>
      <vt:lpstr>PowerPoint Presentation</vt:lpstr>
      <vt:lpstr>PowerPoint Presentation</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4530/5500 Fundamentals/Foundations of Software Engineering</dc:title>
  <dc:creator>Adeel A. Bhutta</dc:creator>
  <cp:lastModifiedBy>Bhutta, Adeel</cp:lastModifiedBy>
  <cp:revision>7</cp:revision>
  <dcterms:modified xsi:type="dcterms:W3CDTF">2022-04-02T15:18:18Z</dcterms:modified>
</cp:coreProperties>
</file>