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8" r:id="rId13"/>
    <p:sldId id="266" r:id="rId14"/>
    <p:sldId id="267" r:id="rId15"/>
    <p:sldId id="269" r:id="rId16"/>
    <p:sldId id="270" r:id="rId17"/>
    <p:sldId id="271" r:id="rId18"/>
    <p:sldId id="272" r:id="rId19"/>
    <p:sldId id="409" r:id="rId20"/>
    <p:sldId id="410" r:id="rId21"/>
    <p:sldId id="407" r:id="rId22"/>
    <p:sldId id="408" r:id="rId23"/>
    <p:sldId id="376"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8" autoAdjust="0"/>
  </p:normalViewPr>
  <p:slideViewPr>
    <p:cSldViewPr snapToGrid="0">
      <p:cViewPr varScale="1">
        <p:scale>
          <a:sx n="41" d="100"/>
          <a:sy n="41" d="100"/>
        </p:scale>
        <p:origin x="150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228600" indent="-228600" defTabSz="584200">
              <a:lnSpc>
                <a:spcPct val="100000"/>
              </a:lnSpc>
              <a:buSzPct val="100000"/>
              <a:buChar char="•"/>
              <a:defRPr>
                <a:latin typeface="Lucida Grande"/>
                <a:ea typeface="Lucida Grande"/>
                <a:cs typeface="Lucida Grande"/>
                <a:sym typeface="Lucida Grande"/>
              </a:defRPr>
            </a:pPr>
            <a:r>
              <a:rPr dirty="0"/>
              <a:t>some examples of widely used </a:t>
            </a:r>
            <a:r>
              <a:rPr dirty="0" err="1"/>
              <a:t>refactorings</a:t>
            </a:r>
            <a:r>
              <a:rPr dirty="0"/>
              <a:t> that are “local” in scope</a:t>
            </a:r>
          </a:p>
          <a:p>
            <a:pPr marL="228600" indent="-228600" defTabSz="584200">
              <a:lnSpc>
                <a:spcPct val="100000"/>
              </a:lnSpc>
              <a:buSzPct val="100000"/>
              <a:buChar char="•"/>
              <a:defRPr>
                <a:latin typeface="Lucida Grande"/>
                <a:ea typeface="Lucida Grande"/>
                <a:cs typeface="Lucida Grande"/>
                <a:sym typeface="Lucida Grande"/>
              </a:defRPr>
            </a:pPr>
            <a:r>
              <a:rPr dirty="0"/>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rPr dirty="0"/>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rPr dirty="0"/>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rPr dirty="0"/>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rPr dirty="0"/>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rPr dirty="0"/>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rPr dirty="0"/>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rPr dirty="0"/>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rPr dirty="0"/>
              <a:t>These are just a few of the hundreds of </a:t>
            </a:r>
            <a:r>
              <a:rPr dirty="0" err="1"/>
              <a:t>refactorings</a:t>
            </a:r>
            <a:r>
              <a:rPr dirty="0"/>
              <a:t> in Fowler’s book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extLst>
      <p:ext uri="{BB962C8B-B14F-4D97-AF65-F5344CB8AC3E}">
        <p14:creationId xmlns:p14="http://schemas.microsoft.com/office/powerpoint/2010/main" val="176959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t>also in the book:</a:t>
            </a:r>
          </a:p>
          <a:p>
            <a:pPr marL="228600" indent="-228600">
              <a:buSzPct val="100000"/>
              <a:buChar char="•"/>
            </a:pPr>
            <a:r>
              <a:t>UML diagrams to illustrate the situation before and after</a:t>
            </a:r>
          </a:p>
          <a:p>
            <a:pPr marL="228600" indent="-228600">
              <a:buSzPct val="100000"/>
              <a:buChar char="•"/>
            </a:pPr>
            <a:r>
              <a:t>examples of code before and after each refactoring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rPr dirty="0"/>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rPr dirty="0"/>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rPr dirty="0"/>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rPr dirty="0"/>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rPr dirty="0"/>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rPr dirty="0"/>
              <a:t>When you add new functionality</a:t>
            </a:r>
          </a:p>
          <a:p>
            <a:r>
              <a:rPr dirty="0"/>
              <a:t>	Do it before you add the new function, to make it easier to add the function</a:t>
            </a:r>
          </a:p>
          <a:p>
            <a:r>
              <a:rPr dirty="0"/>
              <a:t>	Or do it after you add the function, to clean up the code including that function</a:t>
            </a:r>
          </a:p>
          <a:p>
            <a:r>
              <a:rPr dirty="0"/>
              <a:t>When you need to fix a bug</a:t>
            </a:r>
          </a:p>
          <a:p>
            <a:r>
              <a:rPr dirty="0"/>
              <a:t>As you do a code review</a:t>
            </a:r>
          </a:p>
          <a:p>
            <a:r>
              <a:rPr dirty="0"/>
              <a:t>Whenever…</a:t>
            </a:r>
          </a:p>
          <a:p>
            <a:endParaRPr dirty="0"/>
          </a:p>
          <a:p>
            <a:r>
              <a:rPr dirty="0"/>
              <a:t>The idea behind refactoring is to acknowledge that it will be difficult to get a design right the first time</a:t>
            </a:r>
          </a:p>
          <a:p>
            <a:r>
              <a:rPr dirty="0"/>
              <a:t>And as a program’s requirements change, the design may need to change</a:t>
            </a:r>
          </a:p>
          <a:p>
            <a:r>
              <a:rPr dirty="0"/>
              <a:t>It is notoriously difficult (impossible?) to design for all possible changes a priori</a:t>
            </a:r>
          </a:p>
          <a:p>
            <a:r>
              <a:rPr dirty="0"/>
              <a:t>And as agile programming proponents say, “You aren’t </a:t>
            </a:r>
            <a:r>
              <a:rPr dirty="0" err="1"/>
              <a:t>gonna</a:t>
            </a:r>
            <a:r>
              <a:rPr dirty="0"/>
              <a:t> need it” – but what if later you do?</a:t>
            </a:r>
          </a:p>
          <a:p>
            <a:r>
              <a:rPr dirty="0"/>
              <a:t>Refactoring provides techniques for evolving the design in small incremental steps</a:t>
            </a:r>
          </a:p>
          <a:p>
            <a:r>
              <a:rPr dirty="0"/>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smells is a terminology that is often related to refactoring. They are fancy names for small mistakes or code that is a good candidates for refactoring.</a:t>
            </a:r>
          </a:p>
        </p:txBody>
      </p:sp>
    </p:spTree>
    <p:extLst>
      <p:ext uri="{BB962C8B-B14F-4D97-AF65-F5344CB8AC3E}">
        <p14:creationId xmlns:p14="http://schemas.microsoft.com/office/powerpoint/2010/main" val="3386634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rPr dirty="0"/>
              <a:t>Sadly, however, naming is one of the two hardest things in programming. So, perhaps the most common </a:t>
            </a:r>
            <a:r>
              <a:rPr dirty="0" err="1"/>
              <a:t>refactorings</a:t>
            </a:r>
            <a:r>
              <a:rPr dirty="0"/>
              <a:t>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dirty="0"/>
          </a:p>
          <a:p>
            <a:r>
              <a:rPr dirty="0"/>
              <a:t>Renaming is not just an exercise in changing names. When you can’t think of a good name for something, it’s often a sign of a deeper design malaise. Puzzling over a tricky name has often led us to significant simplifications to our code.</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rPr dirty="0"/>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40714" y="7544460"/>
            <a:ext cx="11717870" cy="339723"/>
          </a:xfrm>
          <a:prstGeom prst="rect">
            <a:avLst/>
          </a:prstGeom>
        </p:spPr>
        <p:txBody>
          <a:bodyPr lIns="24383" tIns="24383" rIns="24383" bIns="24383"/>
          <a:lstStyle>
            <a:lvl1pPr defTabSz="487228">
              <a:defRPr sz="1992"/>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296013" y="6912775"/>
            <a:ext cx="10773362" cy="339723"/>
          </a:xfrm>
          <a:prstGeom prst="rect">
            <a:avLst/>
          </a:prstGeom>
        </p:spPr>
        <p:txBody>
          <a:bodyPr lIns="24383" tIns="24383" rIns="24383" bIns="24383"/>
          <a:lstStyle>
            <a:lvl1pPr defTabSz="487228">
              <a:defRPr sz="1992"/>
            </a:lvl1pPr>
          </a:lstStyle>
          <a:p>
            <a:r>
              <a:t>Attribution</a:t>
            </a:r>
          </a:p>
        </p:txBody>
      </p:sp>
      <p:sp>
        <p:nvSpPr>
          <p:cNvPr id="99" name="Body Level One…"/>
          <p:cNvSpPr txBox="1">
            <a:spLocks noGrp="1"/>
          </p:cNvSpPr>
          <p:nvPr>
            <p:ph type="body" sz="quarter" idx="1" hasCustomPrompt="1"/>
          </p:nvPr>
        </p:nvSpPr>
        <p:spPr>
          <a:xfrm>
            <a:off x="935425" y="3853792"/>
            <a:ext cx="11133950" cy="2046016"/>
          </a:xfrm>
          <a:prstGeom prst="rect">
            <a:avLst/>
          </a:prstGeom>
        </p:spPr>
        <p:txBody>
          <a:bodyPr/>
          <a:lstStyle>
            <a:lvl1pPr marL="454345" indent="-334151" defTabSz="1733930">
              <a:lnSpc>
                <a:spcPct val="90000"/>
              </a:lnSpc>
              <a:defRPr sz="6000" b="0" spc="-119">
                <a:latin typeface="Helvetica Neue Medium"/>
                <a:ea typeface="Helvetica Neue Medium"/>
                <a:cs typeface="Helvetica Neue Medium"/>
                <a:sym typeface="Helvetica Neue Medium"/>
              </a:defRPr>
            </a:lvl1pPr>
            <a:lvl2pPr marL="454345" indent="123048" defTabSz="1733930">
              <a:lnSpc>
                <a:spcPct val="90000"/>
              </a:lnSpc>
              <a:defRPr sz="6000" b="0" spc="-119">
                <a:latin typeface="Helvetica Neue Medium"/>
                <a:ea typeface="Helvetica Neue Medium"/>
                <a:cs typeface="Helvetica Neue Medium"/>
                <a:sym typeface="Helvetica Neue Medium"/>
              </a:defRPr>
            </a:lvl2pPr>
            <a:lvl3pPr marL="454345" indent="580248" defTabSz="1733930">
              <a:lnSpc>
                <a:spcPct val="90000"/>
              </a:lnSpc>
              <a:defRPr sz="6000" b="0" spc="-119">
                <a:latin typeface="Helvetica Neue Medium"/>
                <a:ea typeface="Helvetica Neue Medium"/>
                <a:cs typeface="Helvetica Neue Medium"/>
                <a:sym typeface="Helvetica Neue Medium"/>
              </a:defRPr>
            </a:lvl3pPr>
            <a:lvl4pPr marL="454345" indent="1037448" defTabSz="1733930">
              <a:lnSpc>
                <a:spcPct val="90000"/>
              </a:lnSpc>
              <a:defRPr sz="6000" b="0" spc="-119">
                <a:latin typeface="Helvetica Neue Medium"/>
                <a:ea typeface="Helvetica Neue Medium"/>
                <a:cs typeface="Helvetica Neue Medium"/>
                <a:sym typeface="Helvetica Neue Medium"/>
              </a:defRPr>
            </a:lvl4pPr>
            <a:lvl5pPr marL="454345" indent="1494648" defTabSz="1733930">
              <a:lnSpc>
                <a:spcPct val="90000"/>
              </a:lnSpc>
              <a:defRPr sz="6000" b="0" spc="-11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8405707" y="1761066"/>
            <a:ext cx="3967520"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7200053" y="3340946"/>
            <a:ext cx="556768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74508" y="1483359"/>
            <a:ext cx="8859522"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711201" y="-1727201"/>
            <a:ext cx="14427201"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75211" y="946009"/>
            <a:ext cx="11535508" cy="3395698"/>
          </a:xfrm>
        </p:spPr>
        <p:txBody>
          <a:bodyPr anchor="b">
            <a:normAutofit/>
          </a:bodyPr>
          <a:lstStyle>
            <a:lvl1pPr algn="l">
              <a:defRPr sz="3413"/>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75211" y="4604911"/>
            <a:ext cx="10803989" cy="2354862"/>
          </a:xfrm>
        </p:spPr>
        <p:txBody>
          <a:bodyPr>
            <a:normAutofit/>
          </a:bodyPr>
          <a:lstStyle>
            <a:lvl1pPr marL="0" indent="0" algn="l">
              <a:buNone/>
              <a:defRPr sz="2987">
                <a:latin typeface="Verdana" panose="020B0604030504040204" pitchFamily="34" charset="0"/>
                <a:ea typeface="Verdana" panose="020B0604030504040204" pitchFamily="34" charset="0"/>
              </a:defRPr>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75211" y="4345994"/>
            <a:ext cx="115355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94080" y="25963"/>
            <a:ext cx="11216640" cy="1885245"/>
          </a:xfrm>
        </p:spPr>
        <p:txBody>
          <a:bodyPr anchor="b">
            <a:normAutofit/>
          </a:bodyPr>
          <a:lstStyle>
            <a:lvl1pPr>
              <a:defRPr sz="384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94080" y="2133561"/>
            <a:ext cx="8413169"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94080" y="2032438"/>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87307" y="2431628"/>
            <a:ext cx="11216640" cy="4057226"/>
          </a:xfrm>
        </p:spPr>
        <p:txBody>
          <a:bodyPr anchor="b">
            <a:normAutofit/>
          </a:bodyPr>
          <a:lstStyle>
            <a:lvl1pPr>
              <a:defRPr sz="4693"/>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87307" y="6488853"/>
            <a:ext cx="11223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94080" y="2404534"/>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95774" y="519290"/>
            <a:ext cx="11216640"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94080" y="1"/>
            <a:ext cx="11216640"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94080" y="1885245"/>
            <a:ext cx="112166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616374" y="528319"/>
            <a:ext cx="14264642"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43466" y="5019040"/>
            <a:ext cx="11717868"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644101" y="1809140"/>
            <a:ext cx="11716599" cy="339722"/>
          </a:xfrm>
          <a:prstGeom prst="rect">
            <a:avLst/>
          </a:prstGeom>
        </p:spPr>
        <p:txBody>
          <a:bodyPr lIns="24383" tIns="24383" rIns="24383" bIns="24383"/>
          <a:lstStyle>
            <a:lvl1pPr defTabSz="487228">
              <a:defRPr sz="1992"/>
            </a:lvl1pPr>
          </a:lstStyle>
          <a:p>
            <a:r>
              <a:t>Author and Date</a:t>
            </a:r>
          </a:p>
        </p:txBody>
      </p:sp>
      <p:sp>
        <p:nvSpPr>
          <p:cNvPr id="24" name="Body Level One…"/>
          <p:cNvSpPr txBox="1">
            <a:spLocks noGrp="1"/>
          </p:cNvSpPr>
          <p:nvPr>
            <p:ph type="body" sz="quarter" idx="1" hasCustomPrompt="1"/>
          </p:nvPr>
        </p:nvSpPr>
        <p:spPr>
          <a:xfrm>
            <a:off x="643466" y="7411152"/>
            <a:ext cx="11717868"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71502" y="2222500"/>
            <a:ext cx="9372295" cy="6667500"/>
          </a:xfrm>
          <a:prstGeom prst="rect">
            <a:avLst/>
          </a:prstGeom>
        </p:spPr>
        <p:txBody>
          <a:bodyPr/>
          <a:lstStyle>
            <a:lvl1pPr marL="274319" indent="-274319">
              <a:defRPr>
                <a:solidFill>
                  <a:schemeClr val="tx1"/>
                </a:solidFill>
              </a:defRPr>
            </a:lvl1pPr>
            <a:lvl2pPr marL="548638" indent="-274319">
              <a:spcBef>
                <a:spcPts val="1200"/>
              </a:spcBef>
              <a:defRPr>
                <a:solidFill>
                  <a:schemeClr val="tx1"/>
                </a:solidFill>
              </a:defRPr>
            </a:lvl2pPr>
            <a:lvl3pPr marL="754377" indent="-274319">
              <a:spcBef>
                <a:spcPts val="599"/>
              </a:spcBef>
              <a:defRPr sz="3000">
                <a:solidFill>
                  <a:schemeClr val="tx1"/>
                </a:solidFill>
              </a:defRPr>
            </a:lvl3pPr>
            <a:lvl4pPr marL="960115" indent="-274319">
              <a:spcBef>
                <a:spcPts val="0"/>
              </a:spcBef>
              <a:defRPr sz="3000">
                <a:solidFill>
                  <a:schemeClr val="tx1"/>
                </a:solidFill>
              </a:defRPr>
            </a:lvl4pPr>
            <a:lvl5pPr marL="1165855" indent="-274319">
              <a:spcBef>
                <a:spcPts val="0"/>
              </a:spcBef>
              <a:defRPr sz="3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6477184" y="9109687"/>
            <a:ext cx="296947" cy="389915"/>
          </a:xfrm>
          <a:prstGeom prst="rect">
            <a:avLst/>
          </a:prstGeom>
        </p:spPr>
        <p:txBody>
          <a:bodyPr/>
          <a:lstStyle/>
          <a:p>
            <a:pPr defTabSz="584226">
              <a:defRPr/>
            </a:pPr>
            <a:fld id="{86CB4B4D-7CA3-9044-876B-883B54F8677D}" type="slidenum">
              <a:rPr lang="en-US" smtClean="0"/>
              <a:pPr defTabSz="5842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5852159" y="1110826"/>
            <a:ext cx="6477248"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43466" y="1896533"/>
            <a:ext cx="5215468" cy="3137213"/>
          </a:xfrm>
          <a:prstGeom prst="rect">
            <a:avLst/>
          </a:prstGeom>
        </p:spPr>
        <p:txBody>
          <a:bodyPr/>
          <a:lstStyle>
            <a:lvl1pPr>
              <a:defRPr sz="6000" spc="-119"/>
            </a:lvl1pPr>
          </a:lstStyle>
          <a:p>
            <a:r>
              <a:t>Slide Title</a:t>
            </a:r>
          </a:p>
        </p:txBody>
      </p:sp>
      <p:sp>
        <p:nvSpPr>
          <p:cNvPr id="34" name="Body Level One…"/>
          <p:cNvSpPr txBox="1">
            <a:spLocks noGrp="1"/>
          </p:cNvSpPr>
          <p:nvPr>
            <p:ph type="body" sz="quarter" idx="1" hasCustomPrompt="1"/>
          </p:nvPr>
        </p:nvSpPr>
        <p:spPr>
          <a:xfrm>
            <a:off x="643466" y="4984841"/>
            <a:ext cx="5215468"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43466" y="1794933"/>
            <a:ext cx="11717868" cy="764354"/>
          </a:xfrm>
          <a:prstGeom prst="rect">
            <a:avLst/>
          </a:prstGeom>
        </p:spPr>
        <p:txBody>
          <a:bodyPr anchor="t"/>
          <a:lstStyle>
            <a:lvl1pPr>
              <a:defRPr sz="6000" spc="-119"/>
            </a:lvl1pPr>
          </a:lstStyle>
          <a:p>
            <a:r>
              <a:t>Slide Title</a:t>
            </a:r>
          </a:p>
        </p:txBody>
      </p:sp>
      <p:sp>
        <p:nvSpPr>
          <p:cNvPr id="43" name="Slide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solidFill>
                  <a:srgbClr val="005493"/>
                </a:solidFill>
              </a:defRPr>
            </a:lvl1pPr>
          </a:lstStyle>
          <a:p>
            <a:r>
              <a:t>Slide Subtitle</a:t>
            </a:r>
          </a:p>
        </p:txBody>
      </p:sp>
      <p:sp>
        <p:nvSpPr>
          <p:cNvPr id="44" name="Body Level One…"/>
          <p:cNvSpPr txBox="1">
            <a:spLocks noGrp="1"/>
          </p:cNvSpPr>
          <p:nvPr>
            <p:ph type="body" idx="1" hasCustomPrompt="1"/>
          </p:nvPr>
        </p:nvSpPr>
        <p:spPr>
          <a:xfrm>
            <a:off x="643466" y="3485069"/>
            <a:ext cx="11717868" cy="4403207"/>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643466" y="2484779"/>
            <a:ext cx="5215468" cy="498550"/>
          </a:xfrm>
          <a:prstGeom prst="rect">
            <a:avLst/>
          </a:prstGeom>
        </p:spPr>
        <p:txBody>
          <a:bodyPr lIns="24383" tIns="24383" rIns="24383" bIns="24383"/>
          <a:lstStyle>
            <a:lvl1pPr defTabSz="457877">
              <a:defRPr sz="2964"/>
            </a:lvl1pPr>
          </a:lstStyle>
          <a:p>
            <a:r>
              <a:t>Slide Subtitle</a:t>
            </a:r>
          </a:p>
        </p:txBody>
      </p:sp>
      <p:sp>
        <p:nvSpPr>
          <p:cNvPr id="53" name="Body Level One…"/>
          <p:cNvSpPr txBox="1">
            <a:spLocks noGrp="1"/>
          </p:cNvSpPr>
          <p:nvPr>
            <p:ph type="body" sz="quarter" idx="1" hasCustomPrompt="1"/>
          </p:nvPr>
        </p:nvSpPr>
        <p:spPr>
          <a:xfrm>
            <a:off x="643466" y="3485069"/>
            <a:ext cx="5215468" cy="4403536"/>
          </a:xfrm>
          <a:prstGeom prst="rect">
            <a:avLst/>
          </a:prstGeom>
        </p:spPr>
        <p:txBody>
          <a:bodyPr/>
          <a:lstStyle>
            <a:lvl1pPr marL="431800" indent="-431800" defTabSz="1733930">
              <a:lnSpc>
                <a:spcPct val="90000"/>
              </a:lnSpc>
              <a:spcBef>
                <a:spcPts val="3200"/>
              </a:spcBef>
              <a:buSzPct val="123000"/>
              <a:buChar char="•"/>
              <a:defRPr sz="3400" b="0"/>
            </a:lvl1pPr>
            <a:lvl2pPr marL="1041400" indent="-431800" defTabSz="1733930">
              <a:lnSpc>
                <a:spcPct val="90000"/>
              </a:lnSpc>
              <a:spcBef>
                <a:spcPts val="3200"/>
              </a:spcBef>
              <a:buSzPct val="123000"/>
              <a:buChar char="•"/>
              <a:defRPr sz="3400" b="0"/>
            </a:lvl2pPr>
            <a:lvl3pPr marL="1651000" indent="-431800" defTabSz="1733930">
              <a:lnSpc>
                <a:spcPct val="90000"/>
              </a:lnSpc>
              <a:spcBef>
                <a:spcPts val="3200"/>
              </a:spcBef>
              <a:buSzPct val="123000"/>
              <a:buChar char="•"/>
              <a:defRPr sz="3400" b="0"/>
            </a:lvl3pPr>
            <a:lvl4pPr marL="2260600" indent="-431800" defTabSz="1733930">
              <a:lnSpc>
                <a:spcPct val="90000"/>
              </a:lnSpc>
              <a:spcBef>
                <a:spcPts val="3200"/>
              </a:spcBef>
              <a:buSzPct val="123000"/>
              <a:buChar char="•"/>
              <a:defRPr sz="3400" b="0"/>
            </a:lvl4pPr>
            <a:lvl5pPr marL="2870200" indent="-431800" defTabSz="1733930">
              <a:lnSpc>
                <a:spcPct val="90000"/>
              </a:lnSpc>
              <a:spcBef>
                <a:spcPts val="3200"/>
              </a:spcBef>
              <a:buSzPct val="123000"/>
              <a:buChar char="•"/>
              <a:defRPr sz="3400"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6502400" y="1001991"/>
            <a:ext cx="5822333"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643466" y="1794933"/>
            <a:ext cx="5215468" cy="765387"/>
          </a:xfrm>
          <a:prstGeom prst="rect">
            <a:avLst/>
          </a:prstGeom>
        </p:spPr>
        <p:txBody>
          <a:bodyPr anchor="t"/>
          <a:lstStyle>
            <a:lvl1pPr>
              <a:defRPr sz="6000" spc="-11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643464" y="3637279"/>
            <a:ext cx="11717870"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6380889" y="8170057"/>
            <a:ext cx="236357" cy="22772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643466" y="1794933"/>
            <a:ext cx="11717868" cy="765387"/>
          </a:xfrm>
          <a:prstGeom prst="rect">
            <a:avLst/>
          </a:prstGeom>
        </p:spPr>
        <p:txBody>
          <a:bodyPr anchor="t"/>
          <a:lstStyle>
            <a:lvl1pPr>
              <a:defRPr sz="6000" spc="-119"/>
            </a:lvl1pPr>
          </a:lstStyle>
          <a:p>
            <a:r>
              <a:t>Agenda Title</a:t>
            </a:r>
          </a:p>
        </p:txBody>
      </p:sp>
      <p:sp>
        <p:nvSpPr>
          <p:cNvPr id="72" name="Agenda Subtitle"/>
          <p:cNvSpPr txBox="1">
            <a:spLocks noGrp="1"/>
          </p:cNvSpPr>
          <p:nvPr>
            <p:ph type="body" sz="quarter" idx="21" hasCustomPrompt="1"/>
          </p:nvPr>
        </p:nvSpPr>
        <p:spPr>
          <a:xfrm>
            <a:off x="643466" y="2484779"/>
            <a:ext cx="11717868" cy="498550"/>
          </a:xfrm>
          <a:prstGeom prst="rect">
            <a:avLst/>
          </a:prstGeom>
        </p:spPr>
        <p:txBody>
          <a:bodyPr lIns="24383" tIns="24383" rIns="24383" bIns="24383"/>
          <a:lstStyle>
            <a:lvl1pPr defTabSz="457877">
              <a:defRPr sz="2964"/>
            </a:lvl1pPr>
          </a:lstStyle>
          <a:p>
            <a:r>
              <a:t>Agenda Subtitle</a:t>
            </a:r>
          </a:p>
        </p:txBody>
      </p:sp>
      <p:sp>
        <p:nvSpPr>
          <p:cNvPr id="73" name="Body Level One…"/>
          <p:cNvSpPr txBox="1">
            <a:spLocks noGrp="1"/>
          </p:cNvSpPr>
          <p:nvPr>
            <p:ph type="body" idx="1" hasCustomPrompt="1"/>
          </p:nvPr>
        </p:nvSpPr>
        <p:spPr>
          <a:xfrm>
            <a:off x="643466" y="3485069"/>
            <a:ext cx="11717868" cy="4403207"/>
          </a:xfrm>
          <a:prstGeom prst="rect">
            <a:avLst/>
          </a:prstGeom>
        </p:spPr>
        <p:txBody>
          <a:bodyPr/>
          <a:lstStyle>
            <a:lvl1pPr>
              <a:spcBef>
                <a:spcPts val="1200"/>
              </a:spcBef>
              <a:defRPr b="0" spc="-38"/>
            </a:lvl1pPr>
            <a:lvl2pPr>
              <a:spcBef>
                <a:spcPts val="1200"/>
              </a:spcBef>
              <a:defRPr b="0" spc="-38"/>
            </a:lvl2pPr>
            <a:lvl3pPr>
              <a:spcBef>
                <a:spcPts val="1200"/>
              </a:spcBef>
              <a:defRPr b="0" spc="-38"/>
            </a:lvl3pPr>
            <a:lvl4pPr>
              <a:spcBef>
                <a:spcPts val="1200"/>
              </a:spcBef>
              <a:defRPr b="0" spc="-38"/>
            </a:lvl4pPr>
            <a:lvl5pPr>
              <a:spcBef>
                <a:spcPts val="1200"/>
              </a:spcBef>
              <a:defRPr b="0" spc="-38"/>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643466" y="3843649"/>
            <a:ext cx="11717868" cy="2066302"/>
          </a:xfrm>
          <a:prstGeom prst="rect">
            <a:avLst/>
          </a:prstGeom>
        </p:spPr>
        <p:txBody>
          <a:bodyPr anchor="ctr"/>
          <a:lstStyle>
            <a:lvl1pPr algn="ctr" defTabSz="1733930">
              <a:lnSpc>
                <a:spcPct val="80000"/>
              </a:lnSpc>
              <a:defRPr sz="8200" b="0" spc="-164">
                <a:latin typeface="Helvetica Neue Medium"/>
                <a:ea typeface="Helvetica Neue Medium"/>
                <a:cs typeface="Helvetica Neue Medium"/>
                <a:sym typeface="Helvetica Neue Medium"/>
              </a:defRPr>
            </a:lvl1pPr>
            <a:lvl2pPr algn="ctr" defTabSz="1733930">
              <a:lnSpc>
                <a:spcPct val="80000"/>
              </a:lnSpc>
              <a:defRPr sz="8200" b="0" spc="-164">
                <a:latin typeface="Helvetica Neue Medium"/>
                <a:ea typeface="Helvetica Neue Medium"/>
                <a:cs typeface="Helvetica Neue Medium"/>
                <a:sym typeface="Helvetica Neue Medium"/>
              </a:defRPr>
            </a:lvl2pPr>
            <a:lvl3pPr algn="ctr" defTabSz="1733930">
              <a:lnSpc>
                <a:spcPct val="80000"/>
              </a:lnSpc>
              <a:defRPr sz="8200" b="0" spc="-164">
                <a:latin typeface="Helvetica Neue Medium"/>
                <a:ea typeface="Helvetica Neue Medium"/>
                <a:cs typeface="Helvetica Neue Medium"/>
                <a:sym typeface="Helvetica Neue Medium"/>
              </a:defRPr>
            </a:lvl3pPr>
            <a:lvl4pPr algn="ctr" defTabSz="1733930">
              <a:lnSpc>
                <a:spcPct val="80000"/>
              </a:lnSpc>
              <a:defRPr sz="8200" b="0" spc="-164">
                <a:latin typeface="Helvetica Neue Medium"/>
                <a:ea typeface="Helvetica Neue Medium"/>
                <a:cs typeface="Helvetica Neue Medium"/>
                <a:sym typeface="Helvetica Neue Medium"/>
              </a:defRPr>
            </a:lvl4pPr>
            <a:lvl5pPr algn="ctr" defTabSz="1733930">
              <a:lnSpc>
                <a:spcPct val="80000"/>
              </a:lnSpc>
              <a:defRPr sz="8200" b="0" spc="-164">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643466" y="1793027"/>
            <a:ext cx="11717868" cy="3862179"/>
          </a:xfrm>
          <a:prstGeom prst="rect">
            <a:avLst/>
          </a:prstGeom>
        </p:spPr>
        <p:txBody>
          <a:bodyPr anchor="b"/>
          <a:lstStyle>
            <a:lvl1pPr algn="ctr" defTabSz="1733930">
              <a:lnSpc>
                <a:spcPct val="80000"/>
              </a:lnSpc>
              <a:defRPr sz="17600" spc="-176"/>
            </a:lvl1pPr>
            <a:lvl2pPr algn="ctr" defTabSz="1733930">
              <a:lnSpc>
                <a:spcPct val="80000"/>
              </a:lnSpc>
              <a:defRPr sz="17600" spc="-176"/>
            </a:lvl2pPr>
            <a:lvl3pPr algn="ctr" defTabSz="1733930">
              <a:lnSpc>
                <a:spcPct val="80000"/>
              </a:lnSpc>
              <a:defRPr sz="17600" spc="-176"/>
            </a:lvl3pPr>
            <a:lvl4pPr algn="ctr" defTabSz="1733930">
              <a:lnSpc>
                <a:spcPct val="80000"/>
              </a:lnSpc>
              <a:defRPr sz="17600" spc="-176"/>
            </a:lvl4pPr>
            <a:lvl5pPr algn="ctr" defTabSz="1733930">
              <a:lnSpc>
                <a:spcPct val="80000"/>
              </a:lnSpc>
              <a:defRPr sz="17600" spc="-176"/>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643466" y="5625696"/>
            <a:ext cx="11717868" cy="498550"/>
          </a:xfrm>
          <a:prstGeom prst="rect">
            <a:avLst/>
          </a:prstGeom>
        </p:spPr>
        <p:txBody>
          <a:bodyPr lIns="24383" tIns="24383" rIns="24383" bIns="24383"/>
          <a:lstStyle>
            <a:lvl1pPr algn="ctr" defTabSz="457877">
              <a:defRPr sz="2964"/>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643464" y="2592528"/>
            <a:ext cx="11717870" cy="247904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640715" y="5071568"/>
            <a:ext cx="11717868" cy="1016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80889" y="8167799"/>
            <a:ext cx="236357" cy="227721"/>
          </a:xfrm>
          <a:prstGeom prst="rect">
            <a:avLst/>
          </a:prstGeom>
          <a:ln w="3175">
            <a:miter lim="400000"/>
          </a:ln>
        </p:spPr>
        <p:txBody>
          <a:bodyPr wrap="none" lIns="27093" tIns="27093" rIns="27093" bIns="27093" anchor="b">
            <a:spAutoFit/>
          </a:bodyPr>
          <a:lstStyle>
            <a:lvl1pPr defTabSz="415431">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1pPr>
      <a:lvl2pPr marL="0" marR="0" indent="457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2pPr>
      <a:lvl3pPr marL="0" marR="0" indent="914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3pPr>
      <a:lvl4pPr marL="0" marR="0" indent="1371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4pPr>
      <a:lvl5pPr marL="0" marR="0" indent="18288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5pPr>
      <a:lvl6pPr marL="0" marR="0" indent="22860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6pPr>
      <a:lvl7pPr marL="0" marR="0" indent="27432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7pPr>
      <a:lvl8pPr marL="0" marR="0" indent="32004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8pPr>
      <a:lvl9pPr marL="0" marR="0" indent="3657600" algn="ctr" defTabSz="415431"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94080" y="519290"/>
            <a:ext cx="11216640"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75000"/>
                  </a:schemeClr>
                </a:solidFill>
              </a:defRPr>
            </a:lvl1pPr>
          </a:lstStyle>
          <a:p>
            <a:fld id="{54D997E8-DDEE-43F1-8D9B-F8A1E11DE488}" type="datetime1">
              <a:rPr lang="en-US" smtClean="0"/>
              <a:t>4/4/2022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75390" rtl="0" eaLnBrk="1" latinLnBrk="0" hangingPunct="1">
        <a:lnSpc>
          <a:spcPct val="90000"/>
        </a:lnSpc>
        <a:spcBef>
          <a:spcPct val="0"/>
        </a:spcBef>
        <a:buNone/>
        <a:defRPr sz="4693" kern="1200">
          <a:solidFill>
            <a:srgbClr val="0070C0"/>
          </a:solidFill>
          <a:latin typeface="Verdana" panose="020B0604030504040204" pitchFamily="34" charset="0"/>
          <a:ea typeface="Verdana" panose="020B0604030504040204" pitchFamily="34" charset="0"/>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6" TargetMode="External"/><Relationship Id="rId13" Type="http://schemas.openxmlformats.org/officeDocument/2006/relationships/hyperlink" Target="https://learning.oreilly.com/library/view/refactoring-improving-the/9780134757681/ch03.xhtml#ch03lev1sec11" TargetMode="External"/><Relationship Id="rId18" Type="http://schemas.openxmlformats.org/officeDocument/2006/relationships/hyperlink" Target="https://learning.oreilly.com/library/view/refactoring-improving-the/9780134757681/ch03.xhtml#ch03lev1sec16" TargetMode="External"/><Relationship Id="rId3" Type="http://schemas.openxmlformats.org/officeDocument/2006/relationships/hyperlink" Target="https://learning.oreilly.com/library/view/refactoring-improving-the/9780134757681/ch03.xhtml#ch03lev1sec1" TargetMode="External"/><Relationship Id="rId21" Type="http://schemas.openxmlformats.org/officeDocument/2006/relationships/hyperlink" Target="https://learning.oreilly.com/library/view/refactoring-improving-the/9780134757681/ch03.xhtml#ch03lev1sec19" TargetMode="External"/><Relationship Id="rId7" Type="http://schemas.openxmlformats.org/officeDocument/2006/relationships/hyperlink" Target="https://learning.oreilly.com/library/view/refactoring-improving-the/9780134757681/ch03.xhtml#ch03lev1sec5" TargetMode="External"/><Relationship Id="rId12" Type="http://schemas.openxmlformats.org/officeDocument/2006/relationships/hyperlink" Target="https://learning.oreilly.com/library/view/refactoring-improving-the/9780134757681/ch03.xhtml#ch03lev1sec10" TargetMode="External"/><Relationship Id="rId17" Type="http://schemas.openxmlformats.org/officeDocument/2006/relationships/hyperlink" Target="https://learning.oreilly.com/library/view/refactoring-improving-the/9780134757681/ch03.xhtml#ch03lev1sec15" TargetMode="External"/><Relationship Id="rId25" Type="http://schemas.openxmlformats.org/officeDocument/2006/relationships/hyperlink" Target="https://learning.oreilly.com/library/view/refactoring-improving-the/9780134757681/ch03.xhtml#ch03lev1sec23" TargetMode="External"/><Relationship Id="rId2" Type="http://schemas.openxmlformats.org/officeDocument/2006/relationships/notesSlide" Target="../notesSlides/notesSlide7.xml"/><Relationship Id="rId16" Type="http://schemas.openxmlformats.org/officeDocument/2006/relationships/hyperlink" Target="https://learning.oreilly.com/library/view/refactoring-improving-the/9780134757681/ch03.xhtml#ch03lev1sec14" TargetMode="External"/><Relationship Id="rId20" Type="http://schemas.openxmlformats.org/officeDocument/2006/relationships/hyperlink" Target="https://learning.oreilly.com/library/view/refactoring-improving-the/9780134757681/ch03.xhtml#ch03lev1sec18"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4" TargetMode="External"/><Relationship Id="rId11" Type="http://schemas.openxmlformats.org/officeDocument/2006/relationships/hyperlink" Target="https://learning.oreilly.com/library/view/refactoring-improving-the/9780134757681/ch03.xhtml#ch03lev1sec9" TargetMode="External"/><Relationship Id="rId24" Type="http://schemas.openxmlformats.org/officeDocument/2006/relationships/hyperlink" Target="https://learning.oreilly.com/library/view/refactoring-improving-the/9780134757681/ch03.xhtml#ch03lev1sec22" TargetMode="External"/><Relationship Id="rId5" Type="http://schemas.openxmlformats.org/officeDocument/2006/relationships/hyperlink" Target="https://learning.oreilly.com/library/view/refactoring-improving-the/9780134757681/ch03.xhtml#ch03lev1sec3" TargetMode="External"/><Relationship Id="rId15" Type="http://schemas.openxmlformats.org/officeDocument/2006/relationships/hyperlink" Target="https://learning.oreilly.com/library/view/refactoring-improving-the/9780134757681/ch03.xhtml#ch03lev1sec13" TargetMode="External"/><Relationship Id="rId23" Type="http://schemas.openxmlformats.org/officeDocument/2006/relationships/hyperlink" Target="https://learning.oreilly.com/library/view/refactoring-improving-the/9780134757681/ch03.xhtml#ch03lev1sec21" TargetMode="External"/><Relationship Id="rId10" Type="http://schemas.openxmlformats.org/officeDocument/2006/relationships/hyperlink" Target="https://learning.oreilly.com/library/view/refactoring-improving-the/9780134757681/ch03.xhtml#ch03lev1sec8" TargetMode="External"/><Relationship Id="rId19" Type="http://schemas.openxmlformats.org/officeDocument/2006/relationships/hyperlink" Target="https://learning.oreilly.com/library/view/refactoring-improving-the/9780134757681/ch03.xhtml#ch03lev1sec17" TargetMode="External"/><Relationship Id="rId4" Type="http://schemas.openxmlformats.org/officeDocument/2006/relationships/hyperlink" Target="https://learning.oreilly.com/library/view/refactoring-improving-the/9780134757681/ch03.xhtml#ch03lev1sec2" TargetMode="External"/><Relationship Id="rId9" Type="http://schemas.openxmlformats.org/officeDocument/2006/relationships/hyperlink" Target="https://learning.oreilly.com/library/view/refactoring-improving-the/9780134757681/ch03.xhtml#ch03lev1sec7" TargetMode="External"/><Relationship Id="rId14" Type="http://schemas.openxmlformats.org/officeDocument/2006/relationships/hyperlink" Target="https://learning.oreilly.com/library/view/refactoring-improving-the/9780134757681/ch03.xhtml#ch03lev1sec12" TargetMode="External"/><Relationship Id="rId22" Type="http://schemas.openxmlformats.org/officeDocument/2006/relationships/hyperlink" Target="https://learning.oreilly.com/library/view/refactoring-improving-the/9780134757681/ch03.xhtml#ch03lev1sec2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643465" y="2159035"/>
            <a:ext cx="11717870" cy="2479041"/>
          </a:xfrm>
          <a:prstGeom prst="rect">
            <a:avLst/>
          </a:prstGeom>
        </p:spPr>
        <p:txBody>
          <a:bodyPr/>
          <a:lstStyle/>
          <a:p>
            <a:pPr>
              <a:defRPr sz="4800" spc="-96">
                <a:solidFill>
                  <a:srgbClr val="005493"/>
                </a:solidFill>
              </a:defRPr>
            </a:pPr>
            <a:r>
              <a:rPr dirty="0"/>
              <a:t>CS 4530</a:t>
            </a:r>
          </a:p>
          <a:p>
            <a:pPr>
              <a:defRPr sz="3800" spc="-76">
                <a:solidFill>
                  <a:srgbClr val="005493"/>
                </a:solidFill>
              </a:defRPr>
            </a:pPr>
            <a:r>
              <a:rPr dirty="0"/>
              <a:t>Fundamentals</a:t>
            </a:r>
            <a:r>
              <a:rPr lang="en-US" dirty="0"/>
              <a:t> </a:t>
            </a:r>
            <a:r>
              <a:rPr dirty="0"/>
              <a:t>of Software Engineering</a:t>
            </a:r>
          </a:p>
        </p:txBody>
      </p:sp>
      <p:sp>
        <p:nvSpPr>
          <p:cNvPr id="135" name="Jonathan Bell, Frank Tip, Mitch Wand…"/>
          <p:cNvSpPr txBox="1">
            <a:spLocks noGrp="1"/>
          </p:cNvSpPr>
          <p:nvPr>
            <p:ph type="subTitle" sz="quarter" idx="1"/>
          </p:nvPr>
        </p:nvSpPr>
        <p:spPr>
          <a:xfrm>
            <a:off x="643466" y="5733117"/>
            <a:ext cx="11717868" cy="1016001"/>
          </a:xfrm>
          <a:prstGeom prst="rect">
            <a:avLst/>
          </a:prstGeom>
        </p:spPr>
        <p:txBody>
          <a:bodyPr/>
          <a:lstStyle/>
          <a:p>
            <a:pPr>
              <a:defRPr sz="2400"/>
            </a:pPr>
            <a:r>
              <a:rPr lang="en-US" dirty="0"/>
              <a:t>Jonathan Bell, Adeel Bhutta, Ferdinand Vesely, Mitch Wand</a:t>
            </a:r>
          </a:p>
          <a:p>
            <a:pPr>
              <a:defRPr sz="2400"/>
            </a:pPr>
            <a:r>
              <a:rPr lang="en-US" dirty="0"/>
              <a:t>Khoury College of Computer Sciences</a:t>
            </a:r>
          </a:p>
        </p:txBody>
      </p:sp>
      <p:sp>
        <p:nvSpPr>
          <p:cNvPr id="136" name="Lesson 10.4: Refactoring"/>
          <p:cNvSpPr txBox="1"/>
          <p:nvPr/>
        </p:nvSpPr>
        <p:spPr>
          <a:xfrm>
            <a:off x="643466" y="4604792"/>
            <a:ext cx="11717868" cy="1016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ormAutofit/>
          </a:bodyPr>
          <a:lstStyle>
            <a:lvl1pPr algn="l" defTabSz="587022">
              <a:defRPr sz="3200" b="1">
                <a:solidFill>
                  <a:srgbClr val="000000"/>
                </a:solidFill>
              </a:defRPr>
            </a:lvl1pPr>
          </a:lstStyle>
          <a:p>
            <a:r>
              <a:rPr dirty="0"/>
              <a:t>Lesson 1</a:t>
            </a:r>
            <a:r>
              <a:rPr lang="en-US" dirty="0"/>
              <a:t>1</a:t>
            </a:r>
            <a:r>
              <a:rPr dirty="0"/>
              <a:t>: Refactoring</a:t>
            </a:r>
            <a:r>
              <a:rPr lang="en-US" dirty="0"/>
              <a:t>, Code Smells and Technical Debt</a:t>
            </a:r>
            <a:endParaRPr dirty="0"/>
          </a:p>
        </p:txBody>
      </p:sp>
      <p:sp>
        <p:nvSpPr>
          <p:cNvPr id="6" name="Rectangle 5">
            <a:extLst>
              <a:ext uri="{FF2B5EF4-FFF2-40B4-BE49-F238E27FC236}">
                <a16:creationId xmlns:a16="http://schemas.microsoft.com/office/drawing/2014/main" id="{3E26312F-241E-4333-BDEC-69C682D1D88D}"/>
              </a:ext>
            </a:extLst>
          </p:cNvPr>
          <p:cNvSpPr/>
          <p:nvPr/>
        </p:nvSpPr>
        <p:spPr>
          <a:xfrm>
            <a:off x="643465" y="8066550"/>
            <a:ext cx="6096000" cy="400110"/>
          </a:xfrm>
          <a:prstGeom prst="rect">
            <a:avLst/>
          </a:prstGeom>
        </p:spPr>
        <p:txBody>
          <a:bodyPr>
            <a:spAutoFit/>
          </a:bodyPr>
          <a:lstStyle/>
          <a:p>
            <a:pPr algn="l" defTabSz="914400" hangingPunct="1"/>
            <a:r>
              <a:rPr lang="en-US" sz="2000" kern="1200" dirty="0">
                <a:solidFill>
                  <a:srgbClr val="5C5962"/>
                </a:solidFill>
                <a:latin typeface="Calibri" panose="020F0502020204030204"/>
              </a:rPr>
              <a:t>© 2022Released under the </a:t>
            </a:r>
            <a:r>
              <a:rPr lang="en-US" sz="2000" kern="1200" dirty="0">
                <a:solidFill>
                  <a:srgbClr val="D41B2C"/>
                </a:solidFill>
                <a:latin typeface="Calibri" panose="020F0502020204030204"/>
                <a:hlinkClick r:id="rId2"/>
              </a:rPr>
              <a:t>CC BY-SA</a:t>
            </a:r>
            <a:r>
              <a:rPr lang="en-US" sz="2000" kern="1200" dirty="0">
                <a:solidFill>
                  <a:srgbClr val="5C5962"/>
                </a:solidFill>
                <a:latin typeface="Calibri" panose="020F0502020204030204"/>
              </a:rPr>
              <a:t> license</a:t>
            </a:r>
            <a:endParaRPr lang="en-US" sz="20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prstGeom prst="rect">
            <a:avLst/>
          </a:prstGeom>
        </p:spPr>
        <p:txBody>
          <a:bodyPr/>
          <a:lstStyle>
            <a:lvl1pPr defTabSz="1369804">
              <a:defRPr sz="4740" spc="-94"/>
            </a:lvl1pPr>
          </a:lstStyle>
          <a:p>
            <a:r>
              <a:t>When to refactor?</a:t>
            </a:r>
          </a:p>
        </p:txBody>
      </p:sp>
      <p:sp>
        <p:nvSpPr>
          <p:cNvPr id="188" name="Refactoring is incremental redesig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643466" y="3485069"/>
            <a:ext cx="11717868" cy="4832560"/>
          </a:xfrm>
          <a:prstGeom prst="rect">
            <a:avLst/>
          </a:prstGeom>
        </p:spPr>
        <p:txBody>
          <a:bodyPr/>
          <a:lstStyle/>
          <a:p>
            <a:pPr marL="418845" indent="-418845" defTabSz="1681912">
              <a:spcBef>
                <a:spcPts val="3100"/>
              </a:spcBef>
              <a:defRPr sz="3298"/>
            </a:pPr>
            <a:r>
              <a:t>Acknowledge that it will be difficult to get design right the first time</a:t>
            </a:r>
          </a:p>
          <a:p>
            <a:pPr marL="418845" indent="-418845" defTabSz="1681912">
              <a:spcBef>
                <a:spcPts val="3100"/>
              </a:spcBef>
              <a:defRPr sz="3298"/>
            </a:pPr>
            <a:r>
              <a:t>When adding new functionality, fixing a bug, doing code review, or any time</a:t>
            </a:r>
          </a:p>
          <a:p>
            <a:pPr marL="418845" indent="-418845" defTabSz="1681912">
              <a:spcBef>
                <a:spcPts val="3100"/>
              </a:spcBef>
              <a:defRPr sz="3298"/>
            </a:pPr>
            <a:r>
              <a:t>Refactoring evolves design in increments</a:t>
            </a:r>
          </a:p>
          <a:p>
            <a:pPr marL="418845" indent="-418845" defTabSz="1681912">
              <a:spcBef>
                <a:spcPts val="3100"/>
              </a:spcBef>
              <a:defRPr sz="3298"/>
            </a:pPr>
            <a:r>
              <a:t>Refactoring reduces technical debt</a:t>
            </a:r>
          </a:p>
          <a:p>
            <a:pPr marL="418845" indent="-418845" defTabSz="1681912">
              <a:spcBef>
                <a:spcPts val="3100"/>
              </a:spcBef>
              <a:defRPr sz="3298"/>
            </a:pPr>
            <a:r>
              <a:t>What do you refactor?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8" name="A complete list (links to book!)"/>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A complete list (links to book!)</a:t>
            </a:r>
          </a:p>
        </p:txBody>
      </p:sp>
      <p:sp>
        <p:nvSpPr>
          <p:cNvPr id="209" name="Mysterious Name…"/>
          <p:cNvSpPr txBox="1">
            <a:spLocks noGrp="1"/>
          </p:cNvSpPr>
          <p:nvPr>
            <p:ph type="body" sz="quarter" idx="1"/>
          </p:nvPr>
        </p:nvSpPr>
        <p:spPr>
          <a:xfrm>
            <a:off x="759274" y="3165662"/>
            <a:ext cx="3617245" cy="5917958"/>
          </a:xfrm>
          <a:prstGeom prst="rect">
            <a:avLst/>
          </a:prstGeom>
        </p:spPr>
        <p:txBody>
          <a:bodyPr/>
          <a:lstStyle/>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3"/>
              </a:rPr>
              <a:t>Mysterious Name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4"/>
              </a:rPr>
              <a:t>Duplicated Code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5"/>
              </a:rPr>
              <a:t>Long Function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6"/>
              </a:rPr>
              <a:t>Long Parameter List</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7"/>
              </a:rPr>
              <a:t>Global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8"/>
              </a:rPr>
              <a:t>Mutable Data</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9"/>
              </a:rPr>
              <a:t>Divergent Change</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0"/>
              </a:rPr>
              <a:t>Shotgun Surgery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1"/>
              </a:rPr>
              <a:t>Feature Envy</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2"/>
              </a:rPr>
              <a:t>Data Clumps</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3"/>
              </a:rPr>
              <a:t>Primitive Obsession</a:t>
            </a:r>
            <a:endParaRPr>
              <a:solidFill>
                <a:srgbClr val="333333"/>
              </a:solidFill>
            </a:endParaRPr>
          </a:p>
          <a:p>
            <a:pPr marL="0" indent="0" defTabSz="457200">
              <a:lnSpc>
                <a:spcPct val="100000"/>
              </a:lnSpc>
              <a:spcBef>
                <a:spcPts val="0"/>
              </a:spcBef>
              <a:buSzTx/>
              <a:buNone/>
              <a:defRPr sz="2900">
                <a:solidFill>
                  <a:srgbClr val="070707"/>
                </a:solidFill>
                <a:latin typeface="Georgia"/>
                <a:ea typeface="Georgia"/>
                <a:cs typeface="Georgia"/>
                <a:sym typeface="Georgia"/>
              </a:defRPr>
            </a:pPr>
            <a:r>
              <a:rPr u="sng">
                <a:hlinkClick r:id="rId14"/>
              </a:rPr>
              <a:t>Repeated Switches</a:t>
            </a:r>
          </a:p>
        </p:txBody>
      </p:sp>
      <p:sp>
        <p:nvSpPr>
          <p:cNvPr id="210"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
        <p:nvSpPr>
          <p:cNvPr id="211" name="Loops…"/>
          <p:cNvSpPr txBox="1"/>
          <p:nvPr/>
        </p:nvSpPr>
        <p:spPr>
          <a:xfrm>
            <a:off x="4735811" y="3170996"/>
            <a:ext cx="7235790" cy="46642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457200">
              <a:defRPr sz="2900">
                <a:solidFill>
                  <a:srgbClr val="070707"/>
                </a:solidFill>
                <a:latin typeface="Georgia"/>
                <a:ea typeface="Georgia"/>
                <a:cs typeface="Georgia"/>
                <a:sym typeface="Georgia"/>
              </a:defRPr>
            </a:pPr>
            <a:r>
              <a:rPr u="sng">
                <a:hlinkClick r:id="rId15"/>
              </a:rPr>
              <a:t>Loops</a:t>
            </a:r>
          </a:p>
          <a:p>
            <a:pPr algn="l" defTabSz="457200">
              <a:defRPr sz="2900">
                <a:solidFill>
                  <a:srgbClr val="070707"/>
                </a:solidFill>
                <a:latin typeface="Georgia"/>
                <a:ea typeface="Georgia"/>
                <a:cs typeface="Georgia"/>
                <a:sym typeface="Georgia"/>
              </a:defRPr>
            </a:pPr>
            <a:r>
              <a:rPr u="sng">
                <a:hlinkClick r:id="rId16"/>
              </a:rPr>
              <a:t>Lazy Element</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7"/>
              </a:rPr>
              <a:t>Speculative Generality</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8"/>
              </a:rPr>
              <a:t>Temporary Field</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19"/>
              </a:rPr>
              <a:t>Message Chains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0"/>
              </a:rPr>
              <a:t>Middle Man</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1"/>
              </a:rPr>
              <a:t>Insider Trading</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2"/>
              </a:rPr>
              <a:t>Large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3"/>
              </a:rPr>
              <a:t>Alternative Classes with Different Interfaces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4"/>
              </a:rPr>
              <a:t>Data Class</a:t>
            </a:r>
            <a:endParaRPr>
              <a:solidFill>
                <a:srgbClr val="333333"/>
              </a:solidFill>
            </a:endParaRPr>
          </a:p>
          <a:p>
            <a:pPr algn="l" defTabSz="457200">
              <a:defRPr sz="2900">
                <a:solidFill>
                  <a:srgbClr val="070707"/>
                </a:solidFill>
                <a:latin typeface="Georgia"/>
                <a:ea typeface="Georgia"/>
                <a:cs typeface="Georgia"/>
                <a:sym typeface="Georgia"/>
              </a:defRPr>
            </a:pPr>
            <a:r>
              <a:rPr u="sng">
                <a:hlinkClick r:id="rId25"/>
              </a:rPr>
              <a:t>Refused Bequest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194" name="Mysterious Nam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Mysterious Name</a:t>
            </a:r>
          </a:p>
        </p:txBody>
      </p:sp>
      <p:sp>
        <p:nvSpPr>
          <p:cNvPr id="195" name="“We may fantasize about being International Men of Mystery, but our code needs to be mundane and clear”…"/>
          <p:cNvSpPr txBox="1"/>
          <p:nvPr/>
        </p:nvSpPr>
        <p:spPr>
          <a:xfrm>
            <a:off x="-20744" y="4211120"/>
            <a:ext cx="12122438" cy="25938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“We may fantasize about being International Men of Mystery, but our code needs to be mundane and clear”</a:t>
            </a:r>
          </a:p>
          <a:p>
            <a:pPr marL="454345" indent="-334151" algn="just">
              <a:lnSpc>
                <a:spcPct val="90000"/>
              </a:lnSpc>
              <a:defRPr sz="3600" spc="-72">
                <a:latin typeface="Helvetica Neue Medium"/>
                <a:ea typeface="Helvetica Neue Medium"/>
                <a:cs typeface="Helvetica Neue Medium"/>
                <a:sym typeface="Helvetica Neue Medium"/>
              </a:defRPr>
            </a:pPr>
            <a:r>
              <a:t>- Martin Fowler on “Mysterious Name”</a:t>
            </a:r>
          </a:p>
        </p:txBody>
      </p:sp>
      <p:sp>
        <p:nvSpPr>
          <p:cNvPr id="196"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prstGeom prst="rect">
            <a:avLst/>
          </a:prstGeom>
        </p:spPr>
        <p:txBody>
          <a:bodyPr/>
          <a:lstStyle>
            <a:lvl1pPr defTabSz="1369804">
              <a:defRPr sz="4740" spc="-94"/>
            </a:lvl1pPr>
          </a:lstStyle>
          <a:p>
            <a:r>
              <a:t>Code Smells</a:t>
            </a:r>
          </a:p>
        </p:txBody>
      </p:sp>
      <p:sp>
        <p:nvSpPr>
          <p:cNvPr id="201" name="Shotgun Surgery"/>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Shotgun Surgery</a:t>
            </a:r>
          </a:p>
        </p:txBody>
      </p:sp>
      <p:sp>
        <p:nvSpPr>
          <p:cNvPr id="202" name="“When the changes are all over the place, they are hard to find, and it’s easy to miss an important change.”…"/>
          <p:cNvSpPr txBox="1"/>
          <p:nvPr/>
        </p:nvSpPr>
        <p:spPr>
          <a:xfrm>
            <a:off x="-20744" y="4211120"/>
            <a:ext cx="12122438" cy="25938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ctr">
            <a:spAutoFit/>
          </a:bodyPr>
          <a:lstStyle/>
          <a:p>
            <a:pPr marL="454345" indent="-334151" algn="just">
              <a:lnSpc>
                <a:spcPct val="90000"/>
              </a:lnSpc>
              <a:defRPr sz="4800" spc="-96">
                <a:solidFill>
                  <a:srgbClr val="000000"/>
                </a:solidFill>
                <a:latin typeface="Helvetica Neue Medium"/>
                <a:ea typeface="Helvetica Neue Medium"/>
                <a:cs typeface="Helvetica Neue Medium"/>
                <a:sym typeface="Helvetica Neue Medium"/>
              </a:defRPr>
            </a:pPr>
            <a:r>
              <a:t>“When the changes are all over the place, they are hard to find, and it’s easy to miss an important change.”</a:t>
            </a:r>
          </a:p>
          <a:p>
            <a:pPr marL="454345" indent="-334151" algn="just">
              <a:lnSpc>
                <a:spcPct val="90000"/>
              </a:lnSpc>
              <a:defRPr sz="3600" spc="-72">
                <a:latin typeface="Helvetica Neue Medium"/>
                <a:ea typeface="Helvetica Neue Medium"/>
                <a:cs typeface="Helvetica Neue Medium"/>
                <a:sym typeface="Helvetica Neue Medium"/>
              </a:defRPr>
            </a:pPr>
            <a:r>
              <a:t>- Martin Fowler on “Shotgun Surgery”</a:t>
            </a:r>
          </a:p>
        </p:txBody>
      </p:sp>
      <p:sp>
        <p:nvSpPr>
          <p:cNvPr id="203" name="“Refactoring: Improving the Design of Existing Code,” Martin Fowler, 1992"/>
          <p:cNvSpPr txBox="1"/>
          <p:nvPr/>
        </p:nvSpPr>
        <p:spPr>
          <a:xfrm>
            <a:off x="3108130" y="9265952"/>
            <a:ext cx="6788540" cy="27709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r>
              <a:t>“Refactoring: Improving the Design of Existing Code,” Martin Fowler, 1992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prstGeom prst="rect">
            <a:avLst/>
          </a:prstGeom>
        </p:spPr>
        <p:txBody>
          <a:bodyPr/>
          <a:lstStyle>
            <a:lvl1pPr defTabSz="1369804">
              <a:defRPr sz="4740" spc="-94"/>
            </a:lvl1pPr>
          </a:lstStyle>
          <a:p>
            <a:r>
              <a:t>“Local” Refactorings</a:t>
            </a:r>
          </a:p>
        </p:txBody>
      </p:sp>
      <p:sp>
        <p:nvSpPr>
          <p:cNvPr id="214" name="Slide Subtitle"/>
          <p:cNvSpPr txBox="1">
            <a:spLocks noGrp="1"/>
          </p:cNvSpPr>
          <p:nvPr>
            <p:ph type="body" idx="21"/>
          </p:nvPr>
        </p:nvSpPr>
        <p:spPr>
          <a:prstGeom prst="rect">
            <a:avLst/>
          </a:prstGeom>
        </p:spPr>
        <p:txBody>
          <a:bodyPr>
            <a:normAutofit lnSpcReduction="10000"/>
          </a:bodyPr>
          <a:lstStyle/>
          <a:p>
            <a:endParaRPr/>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nvGraphicFramePr>
        <p:xfrm>
          <a:off x="1264355" y="3353230"/>
          <a:ext cx="10476089" cy="5948680"/>
        </p:xfrm>
        <a:graphic>
          <a:graphicData uri="http://schemas.openxmlformats.org/drawingml/2006/table">
            <a:tbl>
              <a:tblPr bandRow="1">
                <a:tableStyleId>{4C3C2611-4C71-4FC5-86AE-919BDF0F9419}</a:tableStyleId>
              </a:tblPr>
              <a:tblGrid>
                <a:gridCol w="2462720">
                  <a:extLst>
                    <a:ext uri="{9D8B030D-6E8A-4147-A177-3AD203B41FA5}">
                      <a16:colId xmlns:a16="http://schemas.microsoft.com/office/drawing/2014/main" val="20000"/>
                    </a:ext>
                  </a:extLst>
                </a:gridCol>
                <a:gridCol w="8013369">
                  <a:extLst>
                    <a:ext uri="{9D8B030D-6E8A-4147-A177-3AD203B41FA5}">
                      <a16:colId xmlns:a16="http://schemas.microsoft.com/office/drawing/2014/main" val="20001"/>
                    </a:ext>
                  </a:extLst>
                </a:gridCol>
              </a:tblGrid>
              <a:tr h="711200">
                <a:tc>
                  <a:txBody>
                    <a:bodyPr/>
                    <a:lstStyle/>
                    <a:p>
                      <a:pPr defTabSz="914400">
                        <a:defRPr sz="1800"/>
                      </a:pPr>
                      <a:r>
                        <a:rPr sz="2200" b="1">
                          <a:latin typeface="Helvetica"/>
                          <a:ea typeface="Helvetica"/>
                          <a:cs typeface="Helvetica"/>
                          <a:sym typeface="Helvetica"/>
                        </a:rPr>
                        <a:t>Rename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rename variables, fields methods, classes, packages
provide better intuition for the renamed element’s purpose</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016000">
                <a:tc>
                  <a:txBody>
                    <a:bodyPr/>
                    <a:lstStyle/>
                    <a:p>
                      <a:pPr defTabSz="914400">
                        <a:defRPr sz="1800"/>
                      </a:pPr>
                      <a:r>
                        <a:rPr sz="2200" b="1">
                          <a:latin typeface="Helvetica"/>
                          <a:ea typeface="Helvetica"/>
                          <a:cs typeface="Helvetica"/>
                          <a:sym typeface="Helvetica"/>
                        </a:rPr>
                        <a:t>Extract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extract statements into a new method
enables reuse; avoid cut-and-paste programming
improve readability</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711200">
                <a:tc>
                  <a:txBody>
                    <a:bodyPr/>
                    <a:lstStyle/>
                    <a:p>
                      <a:pPr defTabSz="914400">
                        <a:defRPr sz="1800"/>
                      </a:pPr>
                      <a:r>
                        <a:rPr sz="2200" b="1">
                          <a:latin typeface="Helvetica"/>
                          <a:ea typeface="Helvetica"/>
                          <a:cs typeface="Helvetica"/>
                          <a:sym typeface="Helvetica"/>
                        </a:rPr>
                        <a:t>Inline Method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method call with the method’s body
often useful as intermediate step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431800">
                <a:tc>
                  <a:txBody>
                    <a:bodyPr/>
                    <a:lstStyle/>
                    <a:p>
                      <a:pPr defTabSz="914400">
                        <a:defRPr sz="1800"/>
                      </a:pPr>
                      <a:r>
                        <a:rPr sz="2200" b="1">
                          <a:latin typeface="Helvetica"/>
                          <a:ea typeface="Helvetica"/>
                          <a:cs typeface="Helvetica"/>
                          <a:sym typeface="Helvetica"/>
                        </a:rPr>
                        <a:t>Extract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introduce a new local variable for a designated expression</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431800">
                <a:tc>
                  <a:txBody>
                    <a:bodyPr/>
                    <a:lstStyle/>
                    <a:p>
                      <a:pPr defTabSz="914400">
                        <a:defRPr sz="1800"/>
                      </a:pPr>
                      <a:r>
                        <a:rPr sz="2200" b="1">
                          <a:latin typeface="Helvetica"/>
                          <a:ea typeface="Helvetica"/>
                          <a:cs typeface="Helvetica"/>
                          <a:sym typeface="Helvetica"/>
                        </a:rPr>
                        <a:t>Inline Local</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000">
                          <a:latin typeface="Helvetica"/>
                          <a:ea typeface="Helvetica"/>
                          <a:cs typeface="Helvetica"/>
                          <a:sym typeface="Helvetica"/>
                        </a:rPr>
                        <a:t>replace a local variable with the expression that defines its value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762000">
                <a:tc>
                  <a:txBody>
                    <a:bodyPr/>
                    <a:lstStyle/>
                    <a:p>
                      <a:pPr defTabSz="914400">
                        <a:defRPr sz="1800"/>
                      </a:pPr>
                      <a:r>
                        <a:rPr sz="2200" b="1">
                          <a:latin typeface="Helvetica"/>
                          <a:ea typeface="Helvetica"/>
                          <a:cs typeface="Helvetica"/>
                          <a:sym typeface="Helvetica"/>
                        </a:rPr>
                        <a:t>Change Method Signature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reorder a method’s parameters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762000">
                <a:tc>
                  <a:txBody>
                    <a:bodyPr/>
                    <a:lstStyle/>
                    <a:p>
                      <a:pPr defTabSz="914400">
                        <a:defRPr sz="1800"/>
                      </a:pPr>
                      <a:r>
                        <a:rPr sz="2200" b="1">
                          <a:latin typeface="Helvetica"/>
                          <a:ea typeface="Helvetica"/>
                          <a:cs typeface="Helvetica"/>
                          <a:sym typeface="Helvetica"/>
                        </a:rPr>
                        <a:t>Encapsulate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000">
                          <a:latin typeface="Helvetica"/>
                          <a:ea typeface="Helvetica"/>
                          <a:cs typeface="Helvetica"/>
                          <a:sym typeface="Helvetica"/>
                        </a:rPr>
                        <a:t>introduce getter/setter methods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092200">
                <a:tc>
                  <a:txBody>
                    <a:bodyPr/>
                    <a:lstStyle/>
                    <a:p>
                      <a:pPr defTabSz="914400">
                        <a:defRPr sz="1800"/>
                      </a:pPr>
                      <a:r>
                        <a:rPr sz="2200" b="1">
                          <a:latin typeface="Helvetica"/>
                          <a:ea typeface="Helvetica"/>
                          <a:cs typeface="Helvetica"/>
                          <a:sym typeface="Helvetica"/>
                        </a:rPr>
                        <a:t>Convert Local Variable to Field</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000">
                          <a:latin typeface="Helvetica"/>
                          <a:ea typeface="Helvetica"/>
                          <a:cs typeface="Helvetica"/>
                          <a:sym typeface="Helvetica"/>
                        </a:rPr>
                        <a:t>convert local variable to field
sometimes useful to enable application of Extract Method </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prstGeom prst="rect">
            <a:avLst/>
          </a:prstGeom>
        </p:spPr>
        <p:txBody>
          <a:bodyPr/>
          <a:lstStyle>
            <a:lvl1pPr defTabSz="1369804">
              <a:defRPr sz="4740" spc="-94"/>
            </a:lvl1pPr>
          </a:lstStyle>
          <a:p>
            <a:r>
              <a:t>Type-Related Refactorings</a:t>
            </a:r>
          </a:p>
        </p:txBody>
      </p:sp>
      <p:sp>
        <p:nvSpPr>
          <p:cNvPr id="221" name="Slide Subtitle"/>
          <p:cNvSpPr txBox="1">
            <a:spLocks noGrp="1"/>
          </p:cNvSpPr>
          <p:nvPr>
            <p:ph type="body" idx="21"/>
          </p:nvPr>
        </p:nvSpPr>
        <p:spPr>
          <a:prstGeom prst="rect">
            <a:avLst/>
          </a:prstGeom>
        </p:spPr>
        <p:txBody>
          <a:bodyPr>
            <a:normAutofit lnSpcReduction="10000"/>
          </a:bodyPr>
          <a:lstStyle/>
          <a:p>
            <a:endParaRPr/>
          </a:p>
        </p:txBody>
      </p:sp>
      <p:graphicFrame>
        <p:nvGraphicFramePr>
          <p:cNvPr id="222" name="Table"/>
          <p:cNvGraphicFramePr/>
          <p:nvPr/>
        </p:nvGraphicFramePr>
        <p:xfrm>
          <a:off x="793214" y="4029091"/>
          <a:ext cx="11418370" cy="3594100"/>
        </p:xfrm>
        <a:graphic>
          <a:graphicData uri="http://schemas.openxmlformats.org/drawingml/2006/table">
            <a:tbl>
              <a:tblPr bandRow="1">
                <a:tableStyleId>{4C3C2611-4C71-4FC5-86AE-919BDF0F9419}</a:tableStyleId>
              </a:tblPr>
              <a:tblGrid>
                <a:gridCol w="4900532">
                  <a:extLst>
                    <a:ext uri="{9D8B030D-6E8A-4147-A177-3AD203B41FA5}">
                      <a16:colId xmlns:a16="http://schemas.microsoft.com/office/drawing/2014/main" val="20000"/>
                    </a:ext>
                  </a:extLst>
                </a:gridCol>
                <a:gridCol w="6517838">
                  <a:extLst>
                    <a:ext uri="{9D8B030D-6E8A-4147-A177-3AD203B41FA5}">
                      <a16:colId xmlns:a16="http://schemas.microsoft.com/office/drawing/2014/main" val="20001"/>
                    </a:ext>
                  </a:extLst>
                </a:gridCol>
              </a:tblGrid>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Generalize Declared Type</a:t>
                      </a:r>
                    </a:p>
                  </a:txBody>
                  <a:tcPr marL="50800" marR="50800" marT="50800" marB="50800"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replace the type of a declaration with a more general type </a:t>
                      </a:r>
                    </a:p>
                  </a:txBody>
                  <a:tcPr marL="50800" marR="50800" marT="50800" marB="50800"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901700">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t>Extract Interface</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create a new interface, and update declarations to use it where possible</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90170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Pull Up Members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move methods and fields to a superclass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89535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t>Infer Generic Type Arguments</a:t>
                      </a:r>
                    </a:p>
                  </a:txBody>
                  <a:tcPr marL="50800" marR="50800" marT="50800" marB="50800"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2400">
                          <a:latin typeface="Helvetica Light"/>
                          <a:ea typeface="Helvetica Light"/>
                          <a:cs typeface="Helvetica Light"/>
                          <a:sym typeface="Helvetica Light"/>
                        </a:rPr>
                        <a:t>infer type arguments for “raw” uses of generic types</a:t>
                      </a:r>
                    </a:p>
                  </a:txBody>
                  <a:tcPr marL="50800" marR="50800" marT="50800" marB="50800"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prstGeom prst="rect">
            <a:avLst/>
          </a:prstGeom>
        </p:spPr>
        <p:txBody>
          <a:bodyPr/>
          <a:lstStyle>
            <a:lvl1pPr defTabSz="1369804">
              <a:defRPr sz="4740" spc="-94"/>
            </a:lvl1pPr>
          </a:lstStyle>
          <a:p>
            <a:r>
              <a:t>Automated Refactorings in VSC</a:t>
            </a:r>
          </a:p>
        </p:txBody>
      </p:sp>
      <p:sp>
        <p:nvSpPr>
          <p:cNvPr id="227" name="Slide Subtitle"/>
          <p:cNvSpPr txBox="1">
            <a:spLocks noGrp="1"/>
          </p:cNvSpPr>
          <p:nvPr>
            <p:ph type="body" idx="21"/>
          </p:nvPr>
        </p:nvSpPr>
        <p:spPr>
          <a:prstGeom prst="rect">
            <a:avLst/>
          </a:prstGeom>
        </p:spPr>
        <p:txBody>
          <a:bodyPr>
            <a:normAutofit lnSpcReduction="1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3670300" y="3238500"/>
            <a:ext cx="5664200" cy="4635500"/>
          </a:xfrm>
          <a:prstGeom prst="rect">
            <a:avLst/>
          </a:prstGeom>
          <a:ln w="3175">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prstGeom prst="rect">
            <a:avLst/>
          </a:prstGeom>
        </p:spPr>
        <p:txBody>
          <a:bodyPr/>
          <a:lstStyle>
            <a:lvl1pPr defTabSz="1369804">
              <a:defRPr sz="4740" spc="-94"/>
            </a:lvl1pPr>
          </a:lstStyle>
          <a:p>
            <a:r>
              <a:t>Refactoring Risks</a:t>
            </a:r>
          </a:p>
        </p:txBody>
      </p:sp>
      <p:sp>
        <p:nvSpPr>
          <p:cNvPr id="232" name="Slide Subtitle"/>
          <p:cNvSpPr txBox="1">
            <a:spLocks noGrp="1"/>
          </p:cNvSpPr>
          <p:nvPr>
            <p:ph type="body" idx="21"/>
          </p:nvPr>
        </p:nvSpPr>
        <p:spPr>
          <a:prstGeom prst="rect">
            <a:avLst/>
          </a:prstGeom>
        </p:spPr>
        <p:txBody>
          <a:bodyPr>
            <a:normAutofit lnSpcReduction="1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643466" y="1186771"/>
            <a:ext cx="11717868" cy="1372516"/>
          </a:xfrm>
          <a:prstGeom prst="rect">
            <a:avLst/>
          </a:prstGeom>
        </p:spPr>
        <p:txBody>
          <a:bodyPr>
            <a:normAutofit/>
          </a:bodyPr>
          <a:lstStyle>
            <a:lvl1pPr defTabSz="1369804">
              <a:defRPr sz="4740" spc="-94"/>
            </a:lvl1pPr>
          </a:lstStyle>
          <a:p>
            <a:r>
              <a:rPr lang="en-US" sz="4400" dirty="0"/>
              <a:t>Technical Debt is Sum of Internal Problems in Project Codebase</a:t>
            </a:r>
            <a:endParaRPr sz="4400" dirty="0"/>
          </a:p>
        </p:txBody>
      </p:sp>
      <p:sp>
        <p:nvSpPr>
          <p:cNvPr id="233" name="Developer time is valuable: is this the best use of time today?…"/>
          <p:cNvSpPr txBox="1">
            <a:spLocks noGrp="1"/>
          </p:cNvSpPr>
          <p:nvPr>
            <p:ph type="body" idx="1"/>
          </p:nvPr>
        </p:nvSpPr>
        <p:spPr>
          <a:xfrm>
            <a:off x="643466" y="3485069"/>
            <a:ext cx="6000191" cy="4403207"/>
          </a:xfrm>
          <a:prstGeom prst="rect">
            <a:avLst/>
          </a:prstGeom>
        </p:spPr>
        <p:txBody>
          <a:bodyPr>
            <a:normAutofit fontScale="92500" lnSpcReduction="20000"/>
          </a:bodyPr>
          <a:lstStyle/>
          <a:p>
            <a:pPr>
              <a:spcBef>
                <a:spcPts val="1200"/>
              </a:spcBef>
            </a:pPr>
            <a:r>
              <a:rPr lang="en-US" dirty="0"/>
              <a:t>Internal because they don’t show as user-visible failures.</a:t>
            </a:r>
          </a:p>
          <a:p>
            <a:pPr>
              <a:spcBef>
                <a:spcPts val="1200"/>
              </a:spcBef>
            </a:pPr>
            <a:r>
              <a:rPr lang="en-US" dirty="0"/>
              <a:t>Examples:</a:t>
            </a:r>
          </a:p>
          <a:p>
            <a:pPr>
              <a:spcBef>
                <a:spcPts val="1200"/>
              </a:spcBef>
            </a:pPr>
            <a:r>
              <a:rPr lang="en-US" dirty="0"/>
              <a:t>Code Smells;</a:t>
            </a:r>
          </a:p>
          <a:p>
            <a:pPr>
              <a:spcBef>
                <a:spcPts val="1200"/>
              </a:spcBef>
            </a:pPr>
            <a:r>
              <a:rPr lang="en-US" dirty="0"/>
              <a:t>Missing tests;</a:t>
            </a:r>
          </a:p>
          <a:p>
            <a:pPr>
              <a:spcBef>
                <a:spcPts val="1200"/>
              </a:spcBef>
            </a:pPr>
            <a:r>
              <a:rPr lang="en-US" dirty="0"/>
              <a:t>Missing documentation;</a:t>
            </a:r>
          </a:p>
          <a:p>
            <a:pPr>
              <a:spcBef>
                <a:spcPts val="1200"/>
              </a:spcBef>
            </a:pPr>
            <a:r>
              <a:rPr lang="en-US" dirty="0"/>
              <a:t>Dependency on old versions of third-party systems;</a:t>
            </a:r>
          </a:p>
          <a:p>
            <a:pPr>
              <a:spcBef>
                <a:spcPts val="1200"/>
              </a:spcBef>
            </a:pPr>
            <a:r>
              <a:rPr lang="en-US" dirty="0"/>
              <a:t>Inefficient and/or non-scalable algorithms.</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3657" y="3485069"/>
            <a:ext cx="5492813" cy="4641427"/>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3500438" y="8080542"/>
            <a:ext cx="2511814" cy="486287"/>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975390" hangingPunct="1"/>
            <a:r>
              <a:rPr lang="en-US" sz="2560" b="1" kern="1200" dirty="0">
                <a:solidFill>
                  <a:prstClr val="black"/>
                </a:solidFill>
                <a:latin typeface="Ink Free" panose="03080402000500000000" pitchFamily="66" charset="0"/>
              </a:rPr>
              <a:t>Not just code!</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lstStyle/>
          <a:p>
            <a:r>
              <a:rPr lang="en-US"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lstStyle/>
          <a:p>
            <a:pPr fontAlgn="base"/>
            <a:r>
              <a:rPr lang="en-US" dirty="0"/>
              <a:t>Code Smells;</a:t>
            </a:r>
          </a:p>
          <a:p>
            <a:pPr fontAlgn="base"/>
            <a:r>
              <a:rPr lang="en-US" dirty="0"/>
              <a:t>Missing tests;</a:t>
            </a:r>
          </a:p>
          <a:p>
            <a:pPr fontAlgn="base"/>
            <a:r>
              <a:rPr lang="en-US" dirty="0"/>
              <a:t>Missing documentation;</a:t>
            </a:r>
          </a:p>
          <a:p>
            <a:pPr fontAlgn="base"/>
            <a:r>
              <a:rPr lang="en-US" dirty="0"/>
              <a:t>Dependency on old versions of third-party systems;</a:t>
            </a:r>
          </a:p>
          <a:p>
            <a:pPr fontAlgn="base"/>
            <a:r>
              <a:rPr lang="en-US"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lstStyle/>
          <a:p>
            <a:r>
              <a:rPr lang="en-US"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lstStyle/>
          <a:p>
            <a:r>
              <a:rPr lang="en-US" dirty="0"/>
              <a:t>“Smelly” code is less flexible;</a:t>
            </a:r>
          </a:p>
          <a:p>
            <a:r>
              <a:rPr lang="en-US" dirty="0"/>
              <a:t>Need to revert breaking change;</a:t>
            </a:r>
          </a:p>
          <a:p>
            <a:r>
              <a:rPr lang="en-US" dirty="0"/>
              <a:t>Can’t figure out how to use;</a:t>
            </a:r>
          </a:p>
          <a:p>
            <a:r>
              <a:rPr lang="en-US" dirty="0"/>
              <a:t>May have take over maintenance of old system;</a:t>
            </a:r>
          </a:p>
          <a:p>
            <a:r>
              <a:rPr lang="en-US"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19</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643466" y="950524"/>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prstGeom prst="rect">
            <a:avLst/>
          </a:prstGeom>
        </p:spPr>
        <p:txBody>
          <a:bodyPr/>
          <a:lstStyle>
            <a:lvl1pPr defTabSz="1369804">
              <a:defRPr sz="4740" spc="-94"/>
            </a:lvl1pPr>
          </a:lstStyle>
          <a:p>
            <a:r>
              <a:t>Learning Goals</a:t>
            </a:r>
          </a:p>
        </p:txBody>
      </p:sp>
      <p:sp>
        <p:nvSpPr>
          <p:cNvPr id="139" name="By the end of this lesson, you should be able t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xfrm>
            <a:off x="643466" y="3500567"/>
            <a:ext cx="11717868" cy="4403207"/>
          </a:xfrm>
          <a:prstGeom prst="rect">
            <a:avLst/>
          </a:prstGeom>
        </p:spPr>
        <p:txBody>
          <a:bodyPr>
            <a:normAutofit lnSpcReduction="10000"/>
          </a:bodyPr>
          <a:lstStyle/>
          <a:p>
            <a:pPr marL="571500" indent="-571500">
              <a:buFont typeface="Arial" panose="020B0604020202020204" pitchFamily="34" charset="0"/>
              <a:buChar char="•"/>
            </a:pPr>
            <a:r>
              <a:rPr lang="en-US" dirty="0"/>
              <a:t>Describe different kinds of “Refactoring”: restructuring of code to improve structure.</a:t>
            </a:r>
          </a:p>
          <a:p>
            <a:pPr marL="571500" indent="-571500">
              <a:buFont typeface="Arial" panose="020B0604020202020204" pitchFamily="34" charset="0"/>
              <a:buChar char="•"/>
            </a:pPr>
            <a:r>
              <a:rPr lang="en-US" sz="4000" dirty="0"/>
              <a:t>Review some common code “smells” (anti-patterns).</a:t>
            </a:r>
          </a:p>
          <a:p>
            <a:pPr marL="571500" indent="-571500">
              <a:buFont typeface="Arial" panose="020B0604020202020204" pitchFamily="34" charset="0"/>
              <a:buChar char="•"/>
            </a:pPr>
            <a:r>
              <a:rPr lang="en-US" sz="4000" dirty="0">
                <a:solidFill>
                  <a:schemeClr val="tx1">
                    <a:lumMod val="50000"/>
                  </a:schemeClr>
                </a:solidFill>
              </a:rPr>
              <a:t>Identify the “technical debt” metaphor; Indicate when and where technical debt is appropriate to accrue versus retire.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p:txBody>
          <a:bodyPr/>
          <a:lstStyle/>
          <a:p>
            <a:r>
              <a:rPr lang="en-US" dirty="0"/>
              <a:t>Prototyping:</a:t>
            </a:r>
          </a:p>
          <a:p>
            <a:pPr lvl="1"/>
            <a:r>
              <a:rPr lang="en-US" dirty="0"/>
              <a:t>If code will be discarded, or drastically rewritten, don’t waste time perfecting it.</a:t>
            </a:r>
          </a:p>
          <a:p>
            <a:r>
              <a:rPr lang="en-US" dirty="0"/>
              <a:t>Getting a product out the door:</a:t>
            </a:r>
          </a:p>
          <a:p>
            <a:pPr lvl="1"/>
            <a:r>
              <a:rPr lang="en-US" dirty="0"/>
              <a:t>Time is often crucial in a competitive environment.</a:t>
            </a:r>
          </a:p>
          <a:p>
            <a:r>
              <a:rPr lang="en-US" dirty="0"/>
              <a:t>Fixing a critical failure:</a:t>
            </a:r>
          </a:p>
          <a:p>
            <a:pPr lvl="1"/>
            <a:r>
              <a:rPr lang="en-US" dirty="0"/>
              <a:t>People are waiting.</a:t>
            </a:r>
          </a:p>
          <a:p>
            <a:r>
              <a:rPr lang="en-US" dirty="0"/>
              <a:t>Maybe a simple algorithm is good enough:</a:t>
            </a:r>
          </a:p>
          <a:p>
            <a:pPr lvl="1"/>
            <a:r>
              <a:rPr lang="en-US" dirty="0"/>
              <a:t>“Premature optimization is the root of all evil”</a:t>
            </a:r>
          </a:p>
          <a:p>
            <a:pPr lvl="2"/>
            <a:r>
              <a:rPr lang="en-US"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20</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894080" y="1193411"/>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975390" hangingPunct="1"/>
            <a:fld id="{20F37917-FD3A-4669-9018-DA04BCDD3D75}" type="slidenum">
              <a:rPr lang="en-US" kern="1200">
                <a:solidFill>
                  <a:prstClr val="black">
                    <a:tint val="75000"/>
                  </a:prstClr>
                </a:solidFill>
                <a:latin typeface="Calibri" panose="020F0502020204030204"/>
              </a:rPr>
              <a:pPr defTabSz="975390" hangingPunct="1"/>
              <a:t>21</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7268005" y="3697582"/>
            <a:ext cx="2967475" cy="3594021"/>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975390" hangingPunct="1"/>
              <a:endParaRPr lang="en-US" sz="192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3431" y="5516722"/>
            <a:ext cx="1625600" cy="17339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1704320" y="2178829"/>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7536" tIns="48768" rIns="97536" bIns="48768" numCol="1" spcCol="0" rtlCol="0" fromWordArt="0" anchor="ctr" anchorCtr="0" forceAA="0" compatLnSpc="1">
            <a:prstTxWarp prst="textNoShape">
              <a:avLst/>
            </a:prstTxWarp>
            <a:noAutofit/>
          </a:bodyPr>
          <a:lstStyle/>
          <a:p>
            <a:pPr algn="l" defTabSz="975390" hangingPunct="1"/>
            <a:endParaRPr lang="en-US" sz="192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894080" y="1444155"/>
            <a:ext cx="11717868" cy="160876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7093" tIns="27093" rIns="27093" bIns="27093"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marL="0" marR="0" lvl="0" indent="0" algn="l" defTabSz="1369804" rtl="0" eaLnBrk="1" fontAlgn="auto" latinLnBrk="0" hangingPunct="1">
              <a:lnSpc>
                <a:spcPct val="100000"/>
              </a:lnSpc>
              <a:spcAft>
                <a:spcPts val="0"/>
              </a:spcAft>
              <a:buClrTx/>
              <a:buSzTx/>
              <a:buFontTx/>
              <a:buNone/>
              <a:tabLst/>
              <a:defRPr/>
            </a:pPr>
            <a:r>
              <a:rPr kumimoji="0" lang="en-US" sz="4400" b="1" i="0" u="none" strike="noStrike" kern="0" cap="none" spc="-94" normalizeH="0" baseline="0" noProof="0" dirty="0">
                <a:ln>
                  <a:noFill/>
                </a:ln>
                <a:solidFill>
                  <a:srgbClr val="000000"/>
                </a:solidFill>
                <a:effectLst/>
                <a:uLnTx/>
                <a:uFillTx/>
                <a:latin typeface="Helvetica Neue"/>
                <a:sym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94080" y="2133561"/>
            <a:ext cx="11464608" cy="6188570"/>
          </a:xfrm>
        </p:spPr>
        <p:txBody>
          <a:bodyPr>
            <a:normAutofit/>
          </a:bodyPr>
          <a:lstStyle/>
          <a:p>
            <a:r>
              <a:rPr lang="en-US" sz="4000" dirty="0"/>
              <a:t>You should now be able to:</a:t>
            </a:r>
          </a:p>
          <a:p>
            <a:pPr lvl="1" fontAlgn="base"/>
            <a:r>
              <a:rPr lang="en-US" sz="3600" dirty="0"/>
              <a:t>Describe different kinds of “Refactoring”: restructuring of code to improve structure.</a:t>
            </a:r>
          </a:p>
          <a:p>
            <a:pPr lvl="1" fontAlgn="base"/>
            <a:r>
              <a:rPr lang="en-US" sz="3600" dirty="0"/>
              <a:t>Review some common code “smells” (anti-patterns).</a:t>
            </a:r>
          </a:p>
          <a:p>
            <a:pPr lvl="1" fontAlgn="base"/>
            <a:r>
              <a:rPr lang="en-US" sz="3600"/>
              <a:t>Identify the “technical debt” metaphor; Indicate when and where technical debt is appropriate to accrue versus retire.</a:t>
            </a:r>
          </a:p>
          <a:p>
            <a:pPr marL="0" indent="0">
              <a:buNone/>
            </a:pPr>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975390" hangingPunct="1"/>
            <a:fld id="{86CB4B4D-7CA3-9044-876B-883B54F8677D}" type="slidenum">
              <a:rPr lang="en-US" kern="1200">
                <a:solidFill>
                  <a:prstClr val="black">
                    <a:tint val="75000"/>
                  </a:prstClr>
                </a:solidFill>
                <a:latin typeface="Calibri" panose="020F0502020204030204"/>
              </a:rPr>
              <a:pPr defTabSz="975390" hangingPunct="1"/>
              <a:t>22</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43" name="Slide Subtitle"/>
          <p:cNvSpPr txBox="1">
            <a:spLocks noGrp="1"/>
          </p:cNvSpPr>
          <p:nvPr>
            <p:ph type="body" idx="21"/>
          </p:nvPr>
        </p:nvSpPr>
        <p:spPr>
          <a:prstGeom prst="rect">
            <a:avLst/>
          </a:prstGeom>
        </p:spPr>
        <p:txBody>
          <a:bodyPr>
            <a:normAutofit lnSpcReduction="1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643466" y="3485069"/>
            <a:ext cx="11717868" cy="5612436"/>
          </a:xfrm>
          <a:prstGeom prst="rect">
            <a:avLst/>
          </a:prstGeom>
        </p:spPr>
        <p:txBody>
          <a:bodyPr>
            <a:noAutofit/>
          </a:bodyPr>
          <a:lstStyle/>
          <a:p>
            <a:pPr marL="393192" indent="-393192" defTabSz="1491179">
              <a:spcBef>
                <a:spcPts val="800"/>
              </a:spcBef>
              <a:defRPr sz="2494"/>
            </a:pPr>
            <a:r>
              <a:rPr sz="3200" b="1" dirty="0">
                <a:solidFill>
                  <a:srgbClr val="011993"/>
                </a:solidFill>
              </a:rPr>
              <a:t>refactoring</a:t>
            </a:r>
            <a:r>
              <a:rPr sz="3200" dirty="0"/>
              <a:t> is the process of applying transformations (</a:t>
            </a:r>
            <a:r>
              <a:rPr sz="3200" dirty="0" err="1"/>
              <a:t>refactorings</a:t>
            </a:r>
            <a:r>
              <a:rPr sz="3200" dirty="0"/>
              <a:t>) to a program, with the goal of improving its design</a:t>
            </a:r>
          </a:p>
          <a:p>
            <a:pPr marL="393192" indent="-393192" defTabSz="1491179">
              <a:spcBef>
                <a:spcPts val="800"/>
              </a:spcBef>
              <a:defRPr sz="2494"/>
            </a:pPr>
            <a:r>
              <a:rPr sz="3200" dirty="0"/>
              <a:t>goals:</a:t>
            </a:r>
          </a:p>
          <a:p>
            <a:pPr marL="917447" lvl="1" indent="-393192" defTabSz="1491179">
              <a:spcBef>
                <a:spcPts val="800"/>
              </a:spcBef>
              <a:buChar char="-"/>
              <a:defRPr sz="2494"/>
            </a:pPr>
            <a:r>
              <a:rPr sz="3200" dirty="0"/>
              <a:t>keep program readable, understandable, and maintainable</a:t>
            </a:r>
          </a:p>
          <a:p>
            <a:pPr marL="917447" lvl="1" indent="-393192" defTabSz="1491179">
              <a:spcBef>
                <a:spcPts val="800"/>
              </a:spcBef>
              <a:buChar char="-"/>
              <a:defRPr sz="2494"/>
            </a:pPr>
            <a:r>
              <a:rPr sz="3200" dirty="0"/>
              <a:t>by eliminating small problems soon, you can avoid big trouble later</a:t>
            </a:r>
          </a:p>
          <a:p>
            <a:pPr marL="393192" indent="-393192" defTabSz="1491179">
              <a:spcBef>
                <a:spcPts val="800"/>
              </a:spcBef>
              <a:defRPr sz="2494"/>
            </a:pPr>
            <a:r>
              <a:rPr sz="3200" dirty="0"/>
              <a:t>characteristics:</a:t>
            </a:r>
          </a:p>
          <a:p>
            <a:pPr marL="917447" lvl="1" indent="-393192" defTabSz="1491179">
              <a:spcBef>
                <a:spcPts val="800"/>
              </a:spcBef>
              <a:buChar char="-"/>
              <a:defRPr sz="2494"/>
            </a:pPr>
            <a:r>
              <a:rPr sz="3200" b="1" dirty="0">
                <a:solidFill>
                  <a:srgbClr val="011993"/>
                </a:solidFill>
              </a:rPr>
              <a:t>behavior-preserving</a:t>
            </a:r>
            <a:r>
              <a:rPr sz="3200" dirty="0"/>
              <a:t>: make sure the program works after each step</a:t>
            </a:r>
          </a:p>
          <a:p>
            <a:pPr marL="917447" lvl="1" indent="-393192" defTabSz="1491179">
              <a:spcBef>
                <a:spcPts val="800"/>
              </a:spcBef>
              <a:buChar char="-"/>
              <a:defRPr sz="2494" b="1">
                <a:solidFill>
                  <a:srgbClr val="011993"/>
                </a:solidFill>
              </a:defRPr>
            </a:pPr>
            <a:r>
              <a:rPr sz="32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prstGeom prst="rect">
            <a:avLst/>
          </a:prstGeom>
        </p:spPr>
        <p:txBody>
          <a:bodyPr/>
          <a:lstStyle>
            <a:lvl1pPr defTabSz="1369804">
              <a:defRPr sz="4740" spc="-94"/>
            </a:lvl1pPr>
          </a:lstStyle>
          <a:p>
            <a:r>
              <a:t>History of Refactoring</a:t>
            </a:r>
          </a:p>
        </p:txBody>
      </p:sp>
      <p:sp>
        <p:nvSpPr>
          <p:cNvPr id="149" name="Slide Subtitle"/>
          <p:cNvSpPr txBox="1">
            <a:spLocks noGrp="1"/>
          </p:cNvSpPr>
          <p:nvPr>
            <p:ph type="body" idx="21"/>
          </p:nvPr>
        </p:nvSpPr>
        <p:spPr>
          <a:prstGeom prst="rect">
            <a:avLst/>
          </a:prstGeom>
        </p:spPr>
        <p:txBody>
          <a:bodyPr>
            <a:normAutofit lnSpcReduction="1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406908" indent="-406908" defTabSz="1543197">
              <a:spcBef>
                <a:spcPts val="800"/>
              </a:spcBef>
              <a:defRPr sz="2937"/>
            </a:pPr>
            <a:r>
              <a:t>refactoring is something good programmers have always done</a:t>
            </a:r>
          </a:p>
          <a:p>
            <a:pPr marL="949452" lvl="1" indent="-406908" defTabSz="1543197">
              <a:spcBef>
                <a:spcPts val="800"/>
              </a:spcBef>
              <a:buChar char="-"/>
              <a:defRPr sz="2937"/>
            </a:pPr>
            <a:r>
              <a:t>Opdyke’s PhD thesis (1990): refactoring tools for Smalltalk</a:t>
            </a:r>
          </a:p>
          <a:p>
            <a:pPr marL="949452" lvl="1" indent="-406908" defTabSz="1543197">
              <a:spcBef>
                <a:spcPts val="800"/>
              </a:spcBef>
              <a:buChar char="-"/>
              <a:defRPr sz="2937"/>
            </a:pPr>
            <a:r>
              <a:t>popularized by various agile development methodologies</a:t>
            </a:r>
          </a:p>
          <a:p>
            <a:pPr marL="406908" indent="-406908" defTabSz="1543197">
              <a:spcBef>
                <a:spcPts val="800"/>
              </a:spcBef>
              <a:defRPr sz="2937"/>
            </a:pPr>
            <a:endParaRPr/>
          </a:p>
          <a:p>
            <a:pPr marL="406908" indent="-406908" defTabSz="1543197">
              <a:spcBef>
                <a:spcPts val="800"/>
              </a:spcBef>
              <a:defRPr sz="2937"/>
            </a:pPr>
            <a:endParaRPr/>
          </a:p>
          <a:p>
            <a:pPr marL="406908" indent="-406908" defTabSz="1543197">
              <a:spcBef>
                <a:spcPts val="800"/>
              </a:spcBef>
              <a:defRPr sz="2937"/>
            </a:pPr>
            <a:r>
              <a:t>especially popular in the context of object-oriented languages</a:t>
            </a:r>
          </a:p>
          <a:p>
            <a:pPr marL="949452" lvl="1" indent="-406908" defTabSz="1543197">
              <a:spcBef>
                <a:spcPts val="800"/>
              </a:spcBef>
              <a:buChar char="-"/>
              <a:defRPr sz="2937"/>
            </a:pPr>
            <a:r>
              <a:t>OO features are well-suited to make designs flexible &amp; reusable </a:t>
            </a:r>
          </a:p>
          <a:p>
            <a:pPr marL="949452" lvl="1" indent="-406908" defTabSz="1543197">
              <a:spcBef>
                <a:spcPts val="800"/>
              </a:spcBef>
              <a:buChar char="-"/>
              <a:defRPr sz="2937"/>
            </a:pPr>
            <a:r>
              <a:t>but refactoring is not specific to OO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t>Refactoring</a:t>
            </a:r>
          </a:p>
        </p:txBody>
      </p:sp>
      <p:sp>
        <p:nvSpPr>
          <p:cNvPr id="153" name="Martin Fowler"/>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4992036" y="4594029"/>
            <a:ext cx="7829421" cy="312993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114747" y="3321066"/>
            <a:ext cx="4759196" cy="6344975"/>
          </a:xfrm>
          <a:prstGeom prst="rect">
            <a:avLst/>
          </a:prstGeom>
          <a:ln w="3175">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prstGeom prst="rect">
            <a:avLst/>
          </a:prstGeom>
        </p:spPr>
        <p:txBody>
          <a:bodyPr/>
          <a:lstStyle>
            <a:lvl1pPr defTabSz="1369804">
              <a:defRPr sz="4740" spc="-94"/>
            </a:lvl1pPr>
          </a:lstStyle>
          <a:p>
            <a:r>
              <a:t>Fowler’s book</a:t>
            </a:r>
          </a:p>
        </p:txBody>
      </p:sp>
      <p:sp>
        <p:nvSpPr>
          <p:cNvPr id="161" name="Slide Subtitle"/>
          <p:cNvSpPr txBox="1">
            <a:spLocks noGrp="1"/>
          </p:cNvSpPr>
          <p:nvPr>
            <p:ph type="body" idx="21"/>
          </p:nvPr>
        </p:nvSpPr>
        <p:spPr>
          <a:prstGeom prst="rect">
            <a:avLst/>
          </a:prstGeom>
        </p:spPr>
        <p:txBody>
          <a:bodyPr>
            <a:normAutofit lnSpcReduction="10000"/>
          </a:bodyPr>
          <a:lstStyle/>
          <a:p>
            <a:endParaRPr/>
          </a:p>
        </p:txBody>
      </p:sp>
      <p:sp>
        <p:nvSpPr>
          <p:cNvPr id="162" name="presents a catalogue of refactorings, similar to the catalogue of design patterns in the GoF book…"/>
          <p:cNvSpPr txBox="1">
            <a:spLocks noGrp="1"/>
          </p:cNvSpPr>
          <p:nvPr>
            <p:ph type="body" idx="1"/>
          </p:nvPr>
        </p:nvSpPr>
        <p:spPr>
          <a:prstGeom prst="rect">
            <a:avLst/>
          </a:prstGeom>
        </p:spPr>
        <p:txBody>
          <a:bodyPr/>
          <a:lstStyle/>
          <a:p>
            <a:pPr marL="375665" indent="-375665" defTabSz="1508519">
              <a:spcBef>
                <a:spcPts val="800"/>
              </a:spcBef>
              <a:defRPr sz="2958"/>
            </a:pPr>
            <a:r>
              <a:t>presents a </a:t>
            </a:r>
            <a:r>
              <a:rPr b="1">
                <a:solidFill>
                  <a:srgbClr val="011993"/>
                </a:solidFill>
              </a:rPr>
              <a:t>catalogue of refactorings</a:t>
            </a:r>
            <a:r>
              <a:t>, similar to the catalogue of design patterns in the GoF book</a:t>
            </a:r>
          </a:p>
          <a:p>
            <a:pPr marL="906018" lvl="1" indent="-375665" defTabSz="1508519">
              <a:spcBef>
                <a:spcPts val="800"/>
              </a:spcBef>
              <a:buChar char="-"/>
              <a:defRPr sz="2958"/>
            </a:pPr>
            <a:r>
              <a:t>catalogues “bad smells” - indications that refactoring may be needed</a:t>
            </a:r>
          </a:p>
          <a:p>
            <a:pPr marL="906018" lvl="1" indent="-375665" defTabSz="1508519">
              <a:spcBef>
                <a:spcPts val="800"/>
              </a:spcBef>
              <a:buChar char="-"/>
              <a:defRPr sz="2958"/>
            </a:pPr>
            <a:r>
              <a:t>explains when and how to apply refactorings</a:t>
            </a:r>
          </a:p>
          <a:p>
            <a:pPr marL="375665" indent="-375665" defTabSz="1508519">
              <a:spcBef>
                <a:spcPts val="800"/>
              </a:spcBef>
              <a:defRPr sz="2958"/>
            </a:pPr>
            <a:endParaRPr/>
          </a:p>
          <a:p>
            <a:pPr marL="375665" indent="-375665" defTabSz="1508519">
              <a:spcBef>
                <a:spcPts val="800"/>
              </a:spcBef>
              <a:defRPr sz="2958"/>
            </a:pPr>
            <a:r>
              <a:t>many of Fowler’s refactorings are the inverse of another refactoring</a:t>
            </a:r>
          </a:p>
          <a:p>
            <a:pPr marL="906018" lvl="1" indent="-375665" defTabSz="1508519">
              <a:spcBef>
                <a:spcPts val="800"/>
              </a:spcBef>
              <a:buChar char="-"/>
              <a:defRPr sz="2958"/>
            </a:pPr>
            <a:r>
              <a:t>often there is not a unique “best” solution</a:t>
            </a:r>
          </a:p>
          <a:p>
            <a:pPr marL="906018" lvl="1" indent="-375665" defTabSz="1508519">
              <a:spcBef>
                <a:spcPts val="800"/>
              </a:spcBef>
              <a:buChar char="-"/>
              <a:defRPr sz="2958"/>
            </a:pPr>
            <a:r>
              <a:t>discussion of the tradeoffs</a:t>
            </a:r>
          </a:p>
        </p:txBody>
      </p:sp>
      <p:pic>
        <p:nvPicPr>
          <p:cNvPr id="163" name="Image" descr="Image"/>
          <p:cNvPicPr>
            <a:picLocks noChangeAspect="1"/>
          </p:cNvPicPr>
          <p:nvPr/>
        </p:nvPicPr>
        <p:blipFill>
          <a:blip r:embed="rId3"/>
          <a:stretch>
            <a:fillRect/>
          </a:stretch>
        </p:blipFill>
        <p:spPr>
          <a:xfrm>
            <a:off x="10462766" y="129256"/>
            <a:ext cx="2645938" cy="2645938"/>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prstGeom prst="rect">
            <a:avLst/>
          </a:prstGeom>
        </p:spPr>
        <p:txBody>
          <a:bodyPr/>
          <a:lstStyle>
            <a:lvl1pPr defTabSz="1369804">
              <a:defRPr sz="4740" spc="-94"/>
            </a:lvl1pPr>
          </a:lstStyle>
          <a:p>
            <a:r>
              <a:t>Why Refactor?</a:t>
            </a:r>
          </a:p>
        </p:txBody>
      </p:sp>
      <p:sp>
        <p:nvSpPr>
          <p:cNvPr id="168" name="Slide Subtitle"/>
          <p:cNvSpPr txBox="1">
            <a:spLocks noGrp="1"/>
          </p:cNvSpPr>
          <p:nvPr>
            <p:ph type="body" idx="21"/>
          </p:nvPr>
        </p:nvSpPr>
        <p:spPr>
          <a:prstGeom prst="rect">
            <a:avLst/>
          </a:prstGeom>
        </p:spPr>
        <p:txBody>
          <a:bodyPr>
            <a:normAutofit lnSpcReduction="10000"/>
          </a:bodyPr>
          <a:lstStyle/>
          <a:p>
            <a:endParaRPr/>
          </a:p>
        </p:txBody>
      </p:sp>
      <p:sp>
        <p:nvSpPr>
          <p:cNvPr id="169" name="requirements have changed, and a different design is needed…"/>
          <p:cNvSpPr txBox="1">
            <a:spLocks noGrp="1"/>
          </p:cNvSpPr>
          <p:nvPr>
            <p:ph type="body" idx="1"/>
          </p:nvPr>
        </p:nvSpPr>
        <p:spPr>
          <a:prstGeom prst="rect">
            <a:avLst/>
          </a:prstGeom>
        </p:spPr>
        <p:txBody>
          <a:bodyPr/>
          <a:lstStyle/>
          <a:p>
            <a:pPr marL="457200" indent="-457200">
              <a:spcBef>
                <a:spcPts val="1000"/>
              </a:spcBef>
              <a:defRPr sz="3200"/>
            </a:pPr>
            <a:r>
              <a:rPr>
                <a:solidFill>
                  <a:srgbClr val="011993"/>
                </a:solidFill>
              </a:rPr>
              <a:t>requirements have changed</a:t>
            </a:r>
            <a:r>
              <a:t>, and a different design is needed</a:t>
            </a:r>
          </a:p>
          <a:p>
            <a:pPr marL="457200" indent="-457200">
              <a:spcBef>
                <a:spcPts val="1000"/>
              </a:spcBef>
              <a:defRPr sz="3200"/>
            </a:pPr>
            <a:endParaRPr/>
          </a:p>
          <a:p>
            <a:pPr marL="457200" indent="-457200">
              <a:spcBef>
                <a:spcPts val="1000"/>
              </a:spcBef>
              <a:defRPr sz="3200"/>
            </a:pPr>
            <a:r>
              <a:rPr>
                <a:solidFill>
                  <a:srgbClr val="011993"/>
                </a:solidFill>
              </a:rPr>
              <a:t>design needs to be more flexible</a:t>
            </a:r>
            <a:r>
              <a:t> (so new features can be added)</a:t>
            </a:r>
          </a:p>
          <a:p>
            <a:pPr marL="1123950" lvl="1" indent="-514350">
              <a:spcBef>
                <a:spcPts val="1000"/>
              </a:spcBef>
              <a:buChar char="-"/>
              <a:defRPr sz="3200"/>
            </a:pPr>
            <a:r>
              <a:t>design patterns are often a target for refactoring</a:t>
            </a:r>
          </a:p>
          <a:p>
            <a:pPr marL="457200" indent="-457200">
              <a:spcBef>
                <a:spcPts val="1000"/>
              </a:spcBef>
              <a:defRPr sz="3200"/>
            </a:pPr>
            <a:endParaRPr/>
          </a:p>
          <a:p>
            <a:pPr marL="457200" indent="-457200">
              <a:spcBef>
                <a:spcPts val="1000"/>
              </a:spcBef>
              <a:defRPr sz="3200"/>
            </a:pPr>
            <a:r>
              <a:t>address sloppiness by programmers</a:t>
            </a:r>
          </a:p>
        </p:txBody>
      </p:sp>
      <p:pic>
        <p:nvPicPr>
          <p:cNvPr id="170" name="Image" descr="Image"/>
          <p:cNvPicPr>
            <a:picLocks noChangeAspect="1"/>
          </p:cNvPicPr>
          <p:nvPr/>
        </p:nvPicPr>
        <p:blipFill>
          <a:blip r:embed="rId3"/>
          <a:stretch>
            <a:fillRect/>
          </a:stretch>
        </p:blipFill>
        <p:spPr>
          <a:xfrm>
            <a:off x="7245773" y="-189315"/>
            <a:ext cx="5232401" cy="2286001"/>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prstGeom prst="rect">
            <a:avLst/>
          </a:prstGeom>
        </p:spPr>
        <p:txBody>
          <a:bodyPr/>
          <a:lstStyle>
            <a:lvl1pPr defTabSz="1369804">
              <a:defRPr sz="4740" spc="-94"/>
            </a:lvl1pPr>
          </a:lstStyle>
          <a:p>
            <a:r>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r>
              <a:t>Consolidating duplicate conditional fragments</a:t>
            </a:r>
          </a:p>
        </p:txBody>
      </p:sp>
      <p:sp>
        <p:nvSpPr>
          <p:cNvPr id="176" name="if (isSpecialDeal()) {…"/>
          <p:cNvSpPr txBox="1"/>
          <p:nvPr/>
        </p:nvSpPr>
        <p:spPr>
          <a:xfrm>
            <a:off x="912505" y="4303606"/>
            <a:ext cx="4639631" cy="30005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a:solidFill>
                  <a:srgbClr val="000000"/>
                </a:solidFill>
                <a:latin typeface="Courier"/>
                <a:ea typeface="Courier"/>
                <a:cs typeface="Courier"/>
                <a:sym typeface="Courier"/>
              </a:defRPr>
            </a:pPr>
            <a:r>
              <a:t>    send()</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    send()</a:t>
            </a:r>
          </a:p>
          <a:p>
            <a:pPr algn="l" defTabSz="325120">
              <a:defRPr sz="2400">
                <a:solidFill>
                  <a:srgbClr val="000000"/>
                </a:solidFill>
                <a:latin typeface="Courier"/>
                <a:ea typeface="Courier"/>
                <a:cs typeface="Courier"/>
                <a:sym typeface="Courier"/>
              </a:defRPr>
            </a:pPr>
            <a:r>
              <a:t>}</a:t>
            </a:r>
          </a:p>
        </p:txBody>
      </p:sp>
      <p:sp>
        <p:nvSpPr>
          <p:cNvPr id="177" name="if (isSpecialDeal()) {…"/>
          <p:cNvSpPr txBox="1"/>
          <p:nvPr/>
        </p:nvSpPr>
        <p:spPr>
          <a:xfrm>
            <a:off x="7364105" y="4392506"/>
            <a:ext cx="4639632" cy="22639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p>
            <a:pPr algn="l" defTabSz="325120">
              <a:defRPr sz="2400">
                <a:solidFill>
                  <a:srgbClr val="000000"/>
                </a:solidFill>
                <a:latin typeface="Courier"/>
                <a:ea typeface="Courier"/>
                <a:cs typeface="Courier"/>
                <a:sym typeface="Courier"/>
              </a:defRPr>
            </a:pPr>
            <a:r>
              <a:rPr b="1">
                <a:solidFill>
                  <a:srgbClr val="011480"/>
                </a:solidFill>
              </a:rPr>
              <a:t>if </a:t>
            </a:r>
            <a:r>
              <a:t>(isSpecialDeal()) {</a:t>
            </a:r>
          </a:p>
          <a:p>
            <a:pPr algn="l" defTabSz="325120">
              <a:defRPr sz="2400">
                <a:solidFill>
                  <a:srgbClr val="000000"/>
                </a:solidFill>
                <a:latin typeface="Courier"/>
                <a:ea typeface="Courier"/>
                <a:cs typeface="Courier"/>
                <a:sym typeface="Courier"/>
              </a:defRPr>
            </a:pPr>
            <a:r>
              <a:t>    total = price * </a:t>
            </a:r>
            <a:r>
              <a:rPr>
                <a:solidFill>
                  <a:srgbClr val="0433FF"/>
                </a:solidFill>
              </a:rPr>
              <a:t>0.95</a:t>
            </a:r>
            <a:r>
              <a:t>;</a:t>
            </a:r>
          </a:p>
          <a:p>
            <a:pPr algn="l" defTabSz="325120">
              <a:defRPr sz="2400" b="1">
                <a:solidFill>
                  <a:srgbClr val="011480"/>
                </a:solidFill>
                <a:latin typeface="Courier"/>
                <a:ea typeface="Courier"/>
                <a:cs typeface="Courier"/>
                <a:sym typeface="Courier"/>
              </a:defRPr>
            </a:pPr>
            <a:r>
              <a:rPr b="0">
                <a:solidFill>
                  <a:srgbClr val="000000"/>
                </a:solidFill>
              </a:rPr>
              <a:t>} </a:t>
            </a:r>
            <a:r>
              <a:t>else </a:t>
            </a:r>
            <a:r>
              <a:rPr b="0">
                <a:solidFill>
                  <a:srgbClr val="000000"/>
                </a:solidFill>
              </a:rPr>
              <a:t>{</a:t>
            </a:r>
          </a:p>
          <a:p>
            <a:pPr algn="l" defTabSz="325120">
              <a:defRPr sz="2400">
                <a:solidFill>
                  <a:srgbClr val="000000"/>
                </a:solidFill>
                <a:latin typeface="Courier"/>
                <a:ea typeface="Courier"/>
                <a:cs typeface="Courier"/>
                <a:sym typeface="Courier"/>
              </a:defRPr>
            </a:pPr>
            <a:r>
              <a:t>    total = price * </a:t>
            </a:r>
            <a:r>
              <a:rPr>
                <a:solidFill>
                  <a:srgbClr val="0433FF"/>
                </a:solidFill>
              </a:rPr>
              <a:t>0.98</a:t>
            </a:r>
            <a:r>
              <a:t>;</a:t>
            </a:r>
          </a:p>
          <a:p>
            <a:pPr algn="l" defTabSz="325120">
              <a:defRPr sz="2400">
                <a:solidFill>
                  <a:srgbClr val="000000"/>
                </a:solidFill>
                <a:latin typeface="Courier"/>
                <a:ea typeface="Courier"/>
                <a:cs typeface="Courier"/>
                <a:sym typeface="Courier"/>
              </a:defRPr>
            </a:pPr>
            <a:r>
              <a:t>}</a:t>
            </a:r>
          </a:p>
          <a:p>
            <a:pPr algn="l" defTabSz="325120">
              <a:defRPr sz="2400">
                <a:solidFill>
                  <a:srgbClr val="000000"/>
                </a:solidFill>
                <a:latin typeface="Courier"/>
                <a:ea typeface="Courier"/>
                <a:cs typeface="Courier"/>
                <a:sym typeface="Courier"/>
              </a:defRPr>
            </a:pPr>
            <a:r>
              <a:t>send()</a:t>
            </a:r>
          </a:p>
        </p:txBody>
      </p:sp>
      <p:sp>
        <p:nvSpPr>
          <p:cNvPr id="178" name="Original Code"/>
          <p:cNvSpPr txBox="1"/>
          <p:nvPr/>
        </p:nvSpPr>
        <p:spPr>
          <a:xfrm>
            <a:off x="1851147" y="3939174"/>
            <a:ext cx="1809506" cy="3766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defRPr sz="2100" b="1">
                <a:solidFill>
                  <a:srgbClr val="000000"/>
                </a:solidFill>
              </a:defRPr>
            </a:lvl1pPr>
          </a:lstStyle>
          <a:p>
            <a:r>
              <a:t>Original Code</a:t>
            </a:r>
          </a:p>
        </p:txBody>
      </p:sp>
      <p:sp>
        <p:nvSpPr>
          <p:cNvPr id="179" name="Refactored Code"/>
          <p:cNvSpPr txBox="1"/>
          <p:nvPr/>
        </p:nvSpPr>
        <p:spPr>
          <a:xfrm>
            <a:off x="8448054" y="3939174"/>
            <a:ext cx="2230092" cy="37665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7093" tIns="27093" rIns="27093" bIns="27093" anchor="ctr">
            <a:spAutoFit/>
          </a:bodyPr>
          <a:lstStyle>
            <a:lvl1pPr>
              <a:defRPr sz="2100" b="1">
                <a:solidFill>
                  <a:srgbClr val="000000"/>
                </a:solidFill>
              </a:defRPr>
            </a:lvl1pPr>
          </a:lstStyle>
          <a:p>
            <a:r>
              <a:t>Refactored Code</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prstGeom prst="rect">
            <a:avLst/>
          </a:prstGeom>
        </p:spPr>
        <p:txBody>
          <a:bodyPr/>
          <a:lstStyle>
            <a:lvl1pPr defTabSz="1369804">
              <a:defRPr sz="4740" spc="-94"/>
            </a:lvl1pPr>
          </a:lstStyle>
          <a:p>
            <a:r>
              <a:t>Observations</a:t>
            </a:r>
          </a:p>
        </p:txBody>
      </p:sp>
      <p:sp>
        <p:nvSpPr>
          <p:cNvPr id="182" name="Slide Subtitle"/>
          <p:cNvSpPr txBox="1">
            <a:spLocks noGrp="1"/>
          </p:cNvSpPr>
          <p:nvPr>
            <p:ph type="body" idx="21"/>
          </p:nvPr>
        </p:nvSpPr>
        <p:spPr>
          <a:prstGeom prst="rect">
            <a:avLst/>
          </a:prstGeom>
        </p:spPr>
        <p:txBody>
          <a:bodyPr>
            <a:normAutofit lnSpcReduction="1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lstStyle/>
          <a:p>
            <a:pPr marL="397256" indent="-397256" defTabSz="1595215">
              <a:spcBef>
                <a:spcPts val="900"/>
              </a:spcBef>
              <a:defRPr sz="3128"/>
            </a:pPr>
            <a:r>
              <a:rPr b="1">
                <a:solidFill>
                  <a:srgbClr val="011993"/>
                </a:solidFill>
              </a:rPr>
              <a:t>small incremental steps</a:t>
            </a:r>
            <a:r>
              <a:t> that preserve program behavior </a:t>
            </a:r>
          </a:p>
          <a:p>
            <a:pPr marL="397256" indent="-397256" defTabSz="1595215">
              <a:spcBef>
                <a:spcPts val="900"/>
              </a:spcBef>
              <a:defRPr sz="3128"/>
            </a:pPr>
            <a:endParaRPr/>
          </a:p>
          <a:p>
            <a:pPr marL="397256" indent="-397256" defTabSz="1595215">
              <a:spcBef>
                <a:spcPts val="900"/>
              </a:spcBef>
              <a:defRPr sz="3128"/>
            </a:pPr>
            <a:r>
              <a:t>most steps are so simple that they can be </a:t>
            </a:r>
            <a:r>
              <a:rPr b="1">
                <a:solidFill>
                  <a:srgbClr val="011993"/>
                </a:solidFill>
              </a:rPr>
              <a:t>automated</a:t>
            </a:r>
          </a:p>
          <a:p>
            <a:pPr marL="958088" lvl="1" indent="-397256" defTabSz="1595215">
              <a:spcBef>
                <a:spcPts val="900"/>
              </a:spcBef>
              <a:buChar char="-"/>
              <a:defRPr sz="3128"/>
            </a:pPr>
            <a:r>
              <a:t>automation limited in complex cases</a:t>
            </a:r>
          </a:p>
          <a:p>
            <a:pPr marL="397256" indent="-397256" defTabSz="1595215">
              <a:spcBef>
                <a:spcPts val="900"/>
              </a:spcBef>
              <a:defRPr sz="3128"/>
            </a:pPr>
            <a:endParaRPr/>
          </a:p>
          <a:p>
            <a:pPr marL="397256" indent="-397256" defTabSz="1595215">
              <a:spcBef>
                <a:spcPts val="900"/>
              </a:spcBef>
              <a:defRPr sz="3128"/>
            </a:pPr>
            <a:r>
              <a:t>refactoring does not always proceed “in a straight line”</a:t>
            </a:r>
          </a:p>
          <a:p>
            <a:pPr marL="958088" lvl="1" indent="-397256" defTabSz="1595215">
              <a:spcBef>
                <a:spcPts val="900"/>
              </a:spcBef>
              <a:buChar char="-"/>
              <a:defRPr sz="3128"/>
            </a:pPr>
            <a:r>
              <a:t>sometimes, undo a step you did earlier… </a:t>
            </a:r>
          </a:p>
          <a:p>
            <a:pPr marL="958088" lvl="1" indent="-397256" defTabSz="1595215">
              <a:spcBef>
                <a:spcPts val="900"/>
              </a:spcBef>
              <a:buChar char="-"/>
              <a:defRPr sz="3128"/>
            </a:pPr>
            <a:r>
              <a:t>…when you have insights for a better design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185</TotalTime>
  <Words>2140</Words>
  <Application>Microsoft Office PowerPoint</Application>
  <PresentationFormat>Custom</PresentationFormat>
  <Paragraphs>249</Paragraphs>
  <Slides>22</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History of Refactoring</vt:lpstr>
      <vt:lpstr>Refactoring</vt:lpstr>
      <vt:lpstr>Fowler’s book</vt:lpstr>
      <vt:lpstr>Why Refactor?</vt:lpstr>
      <vt:lpstr>Example Refactoring</vt:lpstr>
      <vt:lpstr>Observations</vt:lpstr>
      <vt:lpstr>When to refactor?</vt:lpstr>
      <vt:lpstr>Code Smells</vt:lpstr>
      <vt:lpstr>Code Smells</vt:lpstr>
      <vt:lpstr>Code Smells</vt:lpstr>
      <vt:lpstr>“Local” Refactorings</vt:lpstr>
      <vt:lpstr>Type-Related Refactorings</vt:lpstr>
      <vt:lpstr>Automated Refactorings in VSC</vt:lpstr>
      <vt:lpstr>Refactoring Risks</vt:lpstr>
      <vt:lpstr>Technical Debt is Sum of Internal Problems in Project Codebase</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8</cp:revision>
  <dcterms:modified xsi:type="dcterms:W3CDTF">2022-04-04T08:31:23Z</dcterms:modified>
</cp:coreProperties>
</file>