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jpeg" ContentType="image/jpeg"/>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3.jpeg" ContentType="image/jpeg"/>
  <Override PartName="/ppt/charts/chart1.xml" ContentType="application/vnd.openxmlformats-officedocument.drawingml.chart+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charts/chart3.xml" ContentType="application/vnd.openxmlformats-officedocument.drawingml.chart+xml"/>
  <Override PartName="/ppt/notesSlides/notesSlide20.xml" ContentType="application/vnd.openxmlformats-officedocument.presentationml.notesSlide+xml"/>
  <Override PartName="/ppt/charts/chart4.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4.jpeg" ContentType="image/jpeg"/>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1pPr>
    <a:lvl2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2pPr>
    <a:lvl3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3pPr>
    <a:lvl4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4pPr>
    <a:lvl5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5pPr>
    <a:lvl6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6pPr>
    <a:lvl7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7pPr>
    <a:lvl8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8pPr>
    <a:lvl9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 Id="rId2" Type="http://schemas.openxmlformats.org/officeDocument/2006/relationships/image" Target="../media/image12.png"/></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 Id="rId2" Type="http://schemas.openxmlformats.org/officeDocument/2006/relationships/image" Target="../media/image12.png"/></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 Id="rId2" Type="http://schemas.openxmlformats.org/officeDocument/2006/relationships/image" Target="../media/image12.png"/></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 Id="rId2" Type="http://schemas.openxmlformats.org/officeDocument/2006/relationships/image" Target="../media/image12.png"/></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43425"/>
          <c:y val="0.0950154"/>
          <c:w val="0.651575"/>
          <c:h val="0.752445"/>
        </c:manualLayout>
      </c:layout>
      <c:barChart>
        <c:barDir val="col"/>
        <c:grouping val="clustered"/>
        <c:varyColors val="0"/>
        <c:ser>
          <c:idx val="0"/>
          <c:order val="0"/>
          <c:tx>
            <c:strRef>
              <c:f>Sheet1!$A$2</c:f>
              <c:strCache>
                <c:ptCount val="1"/>
                <c:pt idx="0">
                  <c:v>Region 1</c:v>
                </c:pt>
              </c:strCache>
            </c:strRef>
          </c:tx>
          <c:spPr>
            <a:blipFill rotWithShape="1">
              <a:blip r:embed="rId2"/>
              <a:srcRect l="0" t="0" r="0" b="0"/>
              <a:tile tx="0" ty="0" sx="100000" sy="100000" flip="none" algn="tl"/>
            </a:blipFill>
            <a:ln w="12700" cap="flat">
              <a:noFill/>
              <a:miter lim="400000"/>
            </a:ln>
            <a:effectLst>
              <a:outerShdw sx="100000" sy="100000" kx="0" ky="0" algn="tl" rotWithShape="1" blurRad="50800" dist="12700" dir="0">
                <a:srgbClr val="000000">
                  <a:alpha val="50000"/>
                </a:srgbClr>
              </a:outerShdw>
            </a:effectLst>
          </c:spPr>
          <c:invertIfNegative val="0"/>
          <c:dLbls>
            <c:numFmt formatCode="#,##0" sourceLinked="0"/>
            <c:txPr>
              <a:bodyPr/>
              <a:lstStyle/>
              <a:p>
                <a:pPr>
                  <a:defRPr b="0" i="0" strike="noStrike" sz="4000" u="none">
                    <a:solidFill>
                      <a:srgbClr val="FFFFFF"/>
                    </a:solidFill>
                    <a:effectLst>
                      <a:outerShdw sx="100000" sy="100000" kx="0" ky="0" algn="tl" rotWithShape="1" blurRad="127000" dist="65163" dir="2388334">
                        <a:srgbClr val="000000">
                          <a:alpha val="79310"/>
                        </a:srgbClr>
                      </a:outerShdw>
                    </a:effectLst>
                    <a:latin typeface="Gill Sans"/>
                  </a:defRPr>
                </a:pPr>
              </a:p>
            </c:txPr>
            <c:dLblPos val="inEnd"/>
            <c:showLegendKey val="0"/>
            <c:showVal val="1"/>
            <c:showCatName val="0"/>
            <c:showSerName val="0"/>
            <c:showPercent val="0"/>
            <c:showBubbleSize val="0"/>
            <c:showLeaderLines val="0"/>
          </c:dLbls>
          <c:cat>
            <c:strRef>
              <c:f>Sheet1!$B$1:$B$1</c:f>
              <c:strCache>
                <c:ptCount val="1"/>
                <c:pt idx="0">
                  <c:v>Coverage</c:v>
                </c:pt>
              </c:strCache>
            </c:strRef>
          </c:cat>
          <c:val>
            <c:numRef>
              <c:f>Sheet1!$B$2:$B$2</c:f>
              <c:numCache>
                <c:ptCount val="1"/>
                <c:pt idx="0">
                  <c:v>63.000000</c:v>
                </c:pt>
              </c:numCache>
            </c:numRef>
          </c:val>
        </c:ser>
        <c:gapWidth val="4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4800" u="none">
                <a:solidFill>
                  <a:srgbClr val="000000"/>
                </a:solidFill>
                <a:latin typeface="Gill Sans"/>
              </a:defRPr>
            </a:pPr>
          </a:p>
        </c:txPr>
        <c:crossAx val="2094734553"/>
        <c:crosses val="autoZero"/>
        <c:auto val="1"/>
        <c:lblAlgn val="ctr"/>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4800" u="none">
                <a:solidFill>
                  <a:srgbClr val="000000"/>
                </a:solidFill>
                <a:latin typeface="Gill Sans"/>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56374"/>
          <c:y val="0.0950154"/>
          <c:w val="0.638626"/>
          <c:h val="0.752445"/>
        </c:manualLayout>
      </c:layout>
      <c:barChart>
        <c:barDir val="col"/>
        <c:grouping val="clustered"/>
        <c:varyColors val="0"/>
        <c:ser>
          <c:idx val="0"/>
          <c:order val="0"/>
          <c:tx>
            <c:strRef>
              <c:f>Sheet1!$A$2</c:f>
              <c:strCache>
                <c:ptCount val="1"/>
                <c:pt idx="0">
                  <c:v>Region 1</c:v>
                </c:pt>
              </c:strCache>
            </c:strRef>
          </c:tx>
          <c:spPr>
            <a:blipFill rotWithShape="1">
              <a:blip r:embed="rId2"/>
              <a:srcRect l="0" t="0" r="0" b="0"/>
              <a:tile tx="0" ty="0" sx="100000" sy="100000" flip="none" algn="tl"/>
            </a:blipFill>
            <a:ln w="12700" cap="flat">
              <a:noFill/>
              <a:miter lim="400000"/>
            </a:ln>
            <a:effectLst>
              <a:outerShdw sx="100000" sy="100000" kx="0" ky="0" algn="tl" rotWithShape="1" blurRad="50800" dist="12700" dir="0">
                <a:srgbClr val="000000">
                  <a:alpha val="50000"/>
                </a:srgbClr>
              </a:outerShdw>
            </a:effectLst>
          </c:spPr>
          <c:invertIfNegative val="0"/>
          <c:dLbls>
            <c:numFmt formatCode="#,##0" sourceLinked="0"/>
            <c:txPr>
              <a:bodyPr/>
              <a:lstStyle/>
              <a:p>
                <a:pPr>
                  <a:defRPr b="0" i="0" strike="noStrike" sz="4000" u="none">
                    <a:solidFill>
                      <a:srgbClr val="FFFFFF"/>
                    </a:solidFill>
                    <a:effectLst>
                      <a:outerShdw sx="100000" sy="100000" kx="0" ky="0" algn="tl" rotWithShape="1" blurRad="127000" dist="65163" dir="2388334">
                        <a:srgbClr val="000000">
                          <a:alpha val="79310"/>
                        </a:srgbClr>
                      </a:outerShdw>
                    </a:effectLst>
                    <a:latin typeface="Gill Sans"/>
                  </a:defRPr>
                </a:pPr>
              </a:p>
            </c:txPr>
            <c:dLblPos val="inEnd"/>
            <c:showLegendKey val="0"/>
            <c:showVal val="1"/>
            <c:showCatName val="0"/>
            <c:showSerName val="0"/>
            <c:showPercent val="0"/>
            <c:showBubbleSize val="0"/>
            <c:showLeaderLines val="0"/>
          </c:dLbls>
          <c:cat>
            <c:strRef>
              <c:f>Sheet1!$B$1:$B$1</c:f>
              <c:strCache>
                <c:ptCount val="1"/>
                <c:pt idx="0">
                  <c:v>Coverage</c:v>
                </c:pt>
              </c:strCache>
            </c:strRef>
          </c:cat>
          <c:val>
            <c:numRef>
              <c:f>Sheet1!$B$2:$B$2</c:f>
              <c:numCache>
                <c:ptCount val="1"/>
                <c:pt idx="0">
                  <c:v>72.000000</c:v>
                </c:pt>
              </c:numCache>
            </c:numRef>
          </c:val>
        </c:ser>
        <c:gapWidth val="4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4800" u="none">
                <a:solidFill>
                  <a:srgbClr val="000000"/>
                </a:solidFill>
                <a:latin typeface="Gill Sans"/>
              </a:defRPr>
            </a:pPr>
          </a:p>
        </c:txPr>
        <c:crossAx val="2094734553"/>
        <c:crosses val="autoZero"/>
        <c:auto val="1"/>
        <c:lblAlgn val="ctr"/>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4800" u="none">
                <a:solidFill>
                  <a:srgbClr val="000000"/>
                </a:solidFill>
                <a:latin typeface="Gill Sans"/>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49505"/>
          <c:y val="0.0950154"/>
          <c:w val="0.645495"/>
          <c:h val="0.752445"/>
        </c:manualLayout>
      </c:layout>
      <c:barChart>
        <c:barDir val="col"/>
        <c:grouping val="clustered"/>
        <c:varyColors val="0"/>
        <c:ser>
          <c:idx val="0"/>
          <c:order val="0"/>
          <c:tx>
            <c:strRef>
              <c:f>Sheet1!$A$2</c:f>
              <c:strCache>
                <c:ptCount val="1"/>
                <c:pt idx="0">
                  <c:v>Region 1</c:v>
                </c:pt>
              </c:strCache>
            </c:strRef>
          </c:tx>
          <c:spPr>
            <a:blipFill rotWithShape="1">
              <a:blip r:embed="rId2"/>
              <a:srcRect l="0" t="0" r="0" b="0"/>
              <a:tile tx="0" ty="0" sx="100000" sy="100000" flip="none" algn="tl"/>
            </a:blipFill>
            <a:ln w="12700" cap="flat">
              <a:noFill/>
              <a:miter lim="400000"/>
            </a:ln>
            <a:effectLst>
              <a:outerShdw sx="100000" sy="100000" kx="0" ky="0" algn="tl" rotWithShape="1" blurRad="50800" dist="12700" dir="0">
                <a:srgbClr val="000000">
                  <a:alpha val="50000"/>
                </a:srgbClr>
              </a:outerShdw>
            </a:effectLst>
          </c:spPr>
          <c:invertIfNegative val="0"/>
          <c:dLbls>
            <c:numFmt formatCode="#,##0" sourceLinked="0"/>
            <c:txPr>
              <a:bodyPr/>
              <a:lstStyle/>
              <a:p>
                <a:pPr>
                  <a:defRPr b="0" i="0" strike="noStrike" sz="4000" u="none">
                    <a:solidFill>
                      <a:srgbClr val="FFFFFF"/>
                    </a:solidFill>
                    <a:effectLst>
                      <a:outerShdw sx="100000" sy="100000" kx="0" ky="0" algn="tl" rotWithShape="1" blurRad="127000" dist="65163" dir="2388334">
                        <a:srgbClr val="000000">
                          <a:alpha val="79310"/>
                        </a:srgbClr>
                      </a:outerShdw>
                    </a:effectLst>
                    <a:latin typeface="Gill Sans"/>
                  </a:defRPr>
                </a:pPr>
              </a:p>
            </c:txPr>
            <c:dLblPos val="inEnd"/>
            <c:showLegendKey val="0"/>
            <c:showVal val="1"/>
            <c:showCatName val="0"/>
            <c:showSerName val="0"/>
            <c:showPercent val="0"/>
            <c:showBubbleSize val="0"/>
            <c:showLeaderLines val="0"/>
          </c:dLbls>
          <c:cat>
            <c:strRef>
              <c:f>Sheet1!$B$1:$B$1</c:f>
              <c:strCache>
                <c:ptCount val="1"/>
                <c:pt idx="0">
                  <c:v>Coverage</c:v>
                </c:pt>
              </c:strCache>
            </c:strRef>
          </c:cat>
          <c:val>
            <c:numRef>
              <c:f>Sheet1!$B$2:$B$2</c:f>
              <c:numCache>
                <c:ptCount val="1"/>
                <c:pt idx="0">
                  <c:v>91.000000</c:v>
                </c:pt>
              </c:numCache>
            </c:numRef>
          </c:val>
        </c:ser>
        <c:gapWidth val="4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4800" u="none">
                <a:solidFill>
                  <a:srgbClr val="000000"/>
                </a:solidFill>
                <a:latin typeface="Gill Sans"/>
              </a:defRPr>
            </a:pPr>
          </a:p>
        </c:txPr>
        <c:crossAx val="2094734553"/>
        <c:crosses val="autoZero"/>
        <c:auto val="1"/>
        <c:lblAlgn val="ctr"/>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4800" u="none">
                <a:solidFill>
                  <a:srgbClr val="000000"/>
                </a:solidFill>
                <a:latin typeface="Gill Sans"/>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344276"/>
          <c:y val="0.0950154"/>
          <c:w val="0.650724"/>
          <c:h val="0.752445"/>
        </c:manualLayout>
      </c:layout>
      <c:barChart>
        <c:barDir val="col"/>
        <c:grouping val="clustered"/>
        <c:varyColors val="0"/>
        <c:ser>
          <c:idx val="0"/>
          <c:order val="0"/>
          <c:tx>
            <c:strRef>
              <c:f>Sheet1!$A$2</c:f>
              <c:strCache>
                <c:ptCount val="1"/>
                <c:pt idx="0">
                  <c:v>Region 1</c:v>
                </c:pt>
              </c:strCache>
            </c:strRef>
          </c:tx>
          <c:spPr>
            <a:blipFill rotWithShape="1">
              <a:blip r:embed="rId2"/>
              <a:srcRect l="0" t="0" r="0" b="0"/>
              <a:tile tx="0" ty="0" sx="100000" sy="100000" flip="none" algn="tl"/>
            </a:blipFill>
            <a:ln w="12700" cap="flat">
              <a:noFill/>
              <a:miter lim="400000"/>
            </a:ln>
            <a:effectLst>
              <a:outerShdw sx="100000" sy="100000" kx="0" ky="0" algn="tl" rotWithShape="1" blurRad="50800" dist="12700" dir="0">
                <a:srgbClr val="000000">
                  <a:alpha val="50000"/>
                </a:srgbClr>
              </a:outerShdw>
            </a:effectLst>
          </c:spPr>
          <c:invertIfNegative val="0"/>
          <c:dLbls>
            <c:numFmt formatCode="#,##0" sourceLinked="0"/>
            <c:txPr>
              <a:bodyPr/>
              <a:lstStyle/>
              <a:p>
                <a:pPr>
                  <a:defRPr b="0" i="0" strike="noStrike" sz="4000" u="none">
                    <a:solidFill>
                      <a:srgbClr val="FFFFFF"/>
                    </a:solidFill>
                    <a:latin typeface="Gill Sans"/>
                  </a:defRPr>
                </a:pPr>
              </a:p>
            </c:txPr>
            <c:dLblPos val="inEnd"/>
            <c:showLegendKey val="0"/>
            <c:showVal val="1"/>
            <c:showCatName val="0"/>
            <c:showSerName val="0"/>
            <c:showPercent val="0"/>
            <c:showBubbleSize val="0"/>
            <c:showLeaderLines val="0"/>
          </c:dLbls>
          <c:cat>
            <c:strRef>
              <c:f>Sheet1!$B$1:$B$1</c:f>
              <c:strCache>
                <c:ptCount val="1"/>
                <c:pt idx="0">
                  <c:v>Coverage</c:v>
                </c:pt>
              </c:strCache>
            </c:strRef>
          </c:cat>
          <c:val>
            <c:numRef>
              <c:f>Sheet1!$B$2:$B$2</c:f>
              <c:numCache>
                <c:ptCount val="1"/>
                <c:pt idx="0">
                  <c:v>100.000000</c:v>
                </c:pt>
              </c:numCache>
            </c:numRef>
          </c:val>
        </c:ser>
        <c:gapWidth val="40"/>
        <c:overlap val="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b="0" i="0" strike="noStrike" sz="4800" u="none">
                <a:solidFill>
                  <a:srgbClr val="000000"/>
                </a:solidFill>
                <a:latin typeface="Gill Sans"/>
              </a:defRPr>
            </a:pPr>
          </a:p>
        </c:txPr>
        <c:crossAx val="2094734553"/>
        <c:crosses val="autoZero"/>
        <c:auto val="1"/>
        <c:lblAlgn val="ctr"/>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4800" u="none">
                <a:solidFill>
                  <a:srgbClr val="000000"/>
                </a:solidFill>
                <a:latin typeface="Gill Sans"/>
              </a:defRPr>
            </a:pPr>
          </a:p>
        </c:txPr>
        <c:crossAx val="2094734552"/>
        <c:crosses val="autoZero"/>
        <c:crossBetween val="between"/>
        <c:majorUnit val="25"/>
        <c:minorUnit val="12.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 name="Shape 39"/>
          <p:cNvSpPr/>
          <p:nvPr>
            <p:ph type="sldImg"/>
          </p:nvPr>
        </p:nvSpPr>
        <p:spPr>
          <a:xfrm>
            <a:off x="1143000" y="685800"/>
            <a:ext cx="4572000" cy="3429000"/>
          </a:xfrm>
          <a:prstGeom prst="rect">
            <a:avLst/>
          </a:prstGeom>
        </p:spPr>
        <p:txBody>
          <a:bodyPr/>
          <a:lstStyle/>
          <a:p>
            <a:pPr/>
          </a:p>
        </p:txBody>
      </p:sp>
      <p:sp>
        <p:nvSpPr>
          <p:cNvPr id="40" name="Shape 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Calibri"/>
      </a:defRPr>
    </a:lvl1pPr>
    <a:lvl2pPr indent="228600" defTabSz="1828800" latinLnBrk="0">
      <a:defRPr sz="2400">
        <a:latin typeface="+mn-lt"/>
        <a:ea typeface="+mn-ea"/>
        <a:cs typeface="+mn-cs"/>
        <a:sym typeface="Calibri"/>
      </a:defRPr>
    </a:lvl2pPr>
    <a:lvl3pPr indent="457200" defTabSz="1828800" latinLnBrk="0">
      <a:defRPr sz="2400">
        <a:latin typeface="+mn-lt"/>
        <a:ea typeface="+mn-ea"/>
        <a:cs typeface="+mn-cs"/>
        <a:sym typeface="Calibri"/>
      </a:defRPr>
    </a:lvl3pPr>
    <a:lvl4pPr indent="685800" defTabSz="1828800" latinLnBrk="0">
      <a:defRPr sz="2400">
        <a:latin typeface="+mn-lt"/>
        <a:ea typeface="+mn-ea"/>
        <a:cs typeface="+mn-cs"/>
        <a:sym typeface="Calibri"/>
      </a:defRPr>
    </a:lvl4pPr>
    <a:lvl5pPr indent="914400" defTabSz="1828800" latinLnBrk="0">
      <a:defRPr sz="2400">
        <a:latin typeface="+mn-lt"/>
        <a:ea typeface="+mn-ea"/>
        <a:cs typeface="+mn-cs"/>
        <a:sym typeface="Calibri"/>
      </a:defRPr>
    </a:lvl5pPr>
    <a:lvl6pPr indent="1143000" defTabSz="1828800" latinLnBrk="0">
      <a:defRPr sz="2400">
        <a:latin typeface="+mn-lt"/>
        <a:ea typeface="+mn-ea"/>
        <a:cs typeface="+mn-cs"/>
        <a:sym typeface="Calibri"/>
      </a:defRPr>
    </a:lvl6pPr>
    <a:lvl7pPr indent="1371600" defTabSz="1828800" latinLnBrk="0">
      <a:defRPr sz="2400">
        <a:latin typeface="+mn-lt"/>
        <a:ea typeface="+mn-ea"/>
        <a:cs typeface="+mn-cs"/>
        <a:sym typeface="Calibri"/>
      </a:defRPr>
    </a:lvl7pPr>
    <a:lvl8pPr indent="1600200" defTabSz="1828800" latinLnBrk="0">
      <a:defRPr sz="2400">
        <a:latin typeface="+mn-lt"/>
        <a:ea typeface="+mn-ea"/>
        <a:cs typeface="+mn-cs"/>
        <a:sym typeface="Calibri"/>
      </a:defRPr>
    </a:lvl8pPr>
    <a:lvl9pPr indent="1828800" defTabSz="1828800" latinLnBrk="0">
      <a:defRPr sz="24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Shape 49"/>
          <p:cNvSpPr/>
          <p:nvPr>
            <p:ph type="sldImg"/>
          </p:nvPr>
        </p:nvSpPr>
        <p:spPr>
          <a:prstGeom prst="rect">
            <a:avLst/>
          </a:prstGeom>
        </p:spPr>
        <p:txBody>
          <a:bodyPr/>
          <a:lstStyle/>
          <a:p>
            <a:pPr/>
          </a:p>
        </p:txBody>
      </p:sp>
      <p:sp>
        <p:nvSpPr>
          <p:cNvPr id="50" name="Shape 50"/>
          <p:cNvSpPr/>
          <p:nvPr>
            <p:ph type="body" sz="quarter" idx="1"/>
          </p:nvPr>
        </p:nvSpPr>
        <p:spPr>
          <a:prstGeom prst="rect">
            <a:avLst/>
          </a:prstGeom>
        </p:spPr>
        <p:txBody>
          <a:bodyPr/>
          <a:lstStyle/>
          <a:p>
            <a:pPr defTabSz="914400">
              <a:defRPr sz="1700"/>
            </a:pPr>
            <a:r>
              <a:t>We use testing to evaluate our software systems. This is captured in famous V&amp;V terminology:</a:t>
            </a:r>
            <a:br/>
            <a:r>
              <a:t>Validation: Are we building the right product? Verification: Are we building the product right?</a:t>
            </a:r>
          </a:p>
          <a:p>
            <a:pPr defTabSz="914400">
              <a:defRPr sz="1700"/>
            </a:pPr>
            <a:r>
              <a:t>Now, how do we evaluate testing itself? We will have to study two things:</a:t>
            </a:r>
            <a:br/>
            <a:r>
              <a:t>Purpose: Are tests checking the right things? Adequacy: Are they checking the things right?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defRPr sz="1700">
                <a:latin typeface="+mj-lt"/>
                <a:ea typeface="+mj-ea"/>
                <a:cs typeface="+mj-cs"/>
                <a:sym typeface="Helvetica"/>
              </a:defRPr>
            </a:pPr>
            <a:r>
              <a:t>So how do we choose equivalence classes?  The key is to identify </a:t>
            </a:r>
            <a:r>
              <a:rPr b="1"/>
              <a:t>input conditions</a:t>
            </a:r>
            <a:r>
              <a:t> from the spec.  Each input condition induces an equivalence class – valid and invalid inputs.  For example, an input condition that specifies a range of values induces three equivalence classes: one containing values smaller than the lower bound of the range, one with values within the range, and one containing values larger than the upper bound of the range. Similarly, an input condition that specifies a specific value, …</a:t>
            </a:r>
          </a:p>
          <a:p>
            <a:pPr>
              <a:defRPr sz="1700">
                <a:latin typeface="+mj-lt"/>
                <a:ea typeface="+mj-ea"/>
                <a:cs typeface="+mj-cs"/>
                <a:sym typeface="Helvetica"/>
              </a:defRPr>
            </a:pPr>
            <a:r>
              <a:t>Likewise, set membership and conditions that correspond to boolean predicates can be represented using two equivalence classes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Shape 152"/>
          <p:cNvSpPr/>
          <p:nvPr>
            <p:ph type="sldImg"/>
          </p:nvPr>
        </p:nvSpPr>
        <p:spPr>
          <a:prstGeom prst="rect">
            <a:avLst/>
          </a:prstGeom>
        </p:spPr>
        <p:txBody>
          <a:bodyPr/>
          <a:lstStyle/>
          <a:p>
            <a:pPr/>
          </a:p>
        </p:txBody>
      </p:sp>
      <p:sp>
        <p:nvSpPr>
          <p:cNvPr id="153" name="Shape 153"/>
          <p:cNvSpPr/>
          <p:nvPr>
            <p:ph type="body" sz="quarter" idx="1"/>
          </p:nvPr>
        </p:nvSpPr>
        <p:spPr>
          <a:prstGeom prst="rect">
            <a:avLst/>
          </a:prstGeom>
        </p:spPr>
        <p:txBody>
          <a:bodyPr/>
          <a:lstStyle/>
          <a:p>
            <a:pPr/>
            <a:r>
              <a:t>(Point out to students: if you are not aware, there is a one-to-many relationship from zip codes to place names. A place name might be a city, or another name that the USPS historically accepts in place of a city. Ask students if they know of any examples. One is: 02120 -&gt; Roxbury Crossing OR Boston OR Mission Hill OR Roxbury OR Roxbury Xing. Not all 5 digit numbers are valid zip codes, some are reserved for future use)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defTabSz="647700">
              <a:defRPr sz="1600">
                <a:latin typeface="+mj-lt"/>
                <a:ea typeface="+mj-ea"/>
                <a:cs typeface="+mj-cs"/>
                <a:sym typeface="Helvetica"/>
              </a:defRPr>
            </a:pPr>
            <a:r>
              <a:t>Typically, a greater number of errors occurs at the boundaries of an equivalence class rather than at the “center”.  </a:t>
            </a:r>
          </a:p>
          <a:p>
            <a:pPr defTabSz="647700">
              <a:defRPr sz="1600">
                <a:latin typeface="+mj-lt"/>
                <a:ea typeface="+mj-ea"/>
                <a:cs typeface="+mj-cs"/>
                <a:sym typeface="Helvetica"/>
              </a:defRPr>
            </a:pPr>
            <a:r>
              <a:t>Therefore, we specifically look for values that are at the boundaries. </a:t>
            </a:r>
          </a:p>
          <a:p>
            <a:pPr defTabSz="647700">
              <a:defRPr sz="1600">
                <a:latin typeface="+mj-lt"/>
                <a:ea typeface="+mj-ea"/>
                <a:cs typeface="+mj-cs"/>
                <a:sym typeface="Helvetica"/>
              </a:defRPr>
            </a:pPr>
            <a:r>
              <a:t>In the example you see here, we could select a value just outside of the lower end of the range, just inside the lower end of the range, …</a:t>
            </a:r>
          </a:p>
          <a:p>
            <a:pPr defTabSz="647700">
              <a:defRPr sz="1600">
                <a:latin typeface="+mj-lt"/>
                <a:ea typeface="+mj-ea"/>
                <a:cs typeface="+mj-cs"/>
                <a:sym typeface="Helvetica"/>
              </a:defRPr>
            </a:pPr>
            <a:r>
              <a:t>If your system has well-defined inputs and outputs, you can apply this technique both to the input domain and the output domain.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(Read slide - this should follow from the discussion of zip codes with multiple place names that it would be important to encode this behavior in a test to ensure that a future dev doesn’t assume that zip codes have at most one place name)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Another way to generate tests is to consider not just the overall specification, but the actual code that we are testing.</a:t>
            </a:r>
          </a:p>
          <a:p>
            <a:pPr/>
            <a:r>
              <a:t>(Read slide)</a:t>
            </a:r>
          </a:p>
          <a:p>
            <a:pPr/>
            <a:r>
              <a:t>The code snippet on the right might represent the implementation of the USPS zip code lookup. With the code at hand, we can begin to enumerate inputs that will cover the different behaviors.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defTabSz="914400">
              <a:defRPr sz="1600"/>
            </a:pPr>
            <a:r>
              <a:t>When you talk about code coverage, there are a lot of different kinds of coverages that we often talk about. The list is long but here are few important ones.</a:t>
            </a:r>
          </a:p>
          <a:p>
            <a:pPr defTabSz="914400">
              <a:defRPr sz="1600"/>
            </a:pPr>
            <a:r>
              <a:t>&lt;read slide&gt;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defTabSz="914400">
              <a:defRPr sz="1800"/>
            </a:pPr>
            <a:r>
              <a:t>Statement coverage criterion states that each statement (or CFG node) should be covered.</a:t>
            </a:r>
            <a:endParaRPr sz="3600"/>
          </a:p>
          <a:p>
            <a:pPr defTabSz="914400">
              <a:defRPr sz="1800"/>
            </a:pPr>
            <a:r>
              <a:t>The rationale for this criterion is that a defect in a given statement can only be discovered if that statement is executed</a:t>
            </a:r>
            <a:endParaRPr sz="3600"/>
          </a:p>
          <a:p>
            <a:pPr defTabSz="914400">
              <a:defRPr sz="1800"/>
            </a:pPr>
            <a:r>
              <a:t>You can express statement coverage as a percentage: &lt;…&gt;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marL="228599" indent="-228599" defTabSz="914400">
              <a:buSzPct val="100000"/>
              <a:buChar char="•"/>
              <a:defRPr sz="1700">
                <a:latin typeface="+mj-lt"/>
                <a:ea typeface="+mj-ea"/>
                <a:cs typeface="+mj-cs"/>
                <a:sym typeface="Helvetica"/>
              </a:defRPr>
            </a:pPr>
            <a:r>
              <a:t>Let’s apply this to the cgi_decode example. Here block is code is highlighted in a rectangle (or a node in a tree) and then paths are liked edges of the tree</a:t>
            </a:r>
          </a:p>
          <a:p>
            <a:pPr marL="228599" indent="-228599" defTabSz="914400">
              <a:buSzPct val="100000"/>
              <a:buChar char="•"/>
              <a:defRPr sz="1700">
                <a:latin typeface="+mj-lt"/>
                <a:ea typeface="+mj-ea"/>
                <a:cs typeface="+mj-cs"/>
                <a:sym typeface="Helvetica"/>
              </a:defRPr>
            </a:pPr>
            <a:r>
              <a:t>The initial coverage is 7/11 blocks = 63%.  </a:t>
            </a:r>
          </a:p>
          <a:p>
            <a:pPr marL="228599" indent="-228599" defTabSz="914400">
              <a:buSzPct val="100000"/>
              <a:buChar char="•"/>
              <a:defRPr sz="1700">
                <a:latin typeface="+mj-lt"/>
                <a:ea typeface="+mj-ea"/>
                <a:cs typeface="+mj-cs"/>
                <a:sym typeface="Helvetica"/>
              </a:defRPr>
            </a:pPr>
            <a:r>
              <a:t>(We could also count the statements instead (here: 14/20 = 70%), but conceptually, this makes no difference)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defTabSz="914400">
              <a:defRPr sz="1200">
                <a:latin typeface="+mj-lt"/>
                <a:ea typeface="+mj-ea"/>
                <a:cs typeface="+mj-cs"/>
                <a:sym typeface="Helvetica"/>
              </a:defRPr>
            </a:pPr>
            <a:r>
              <a:t>and the coverage increases with each additionally executed statement…</a:t>
            </a:r>
          </a:p>
          <a:p>
            <a:pPr defTabSz="914400">
              <a:defRPr sz="1200">
                <a:latin typeface="+mj-lt"/>
                <a:ea typeface="+mj-ea"/>
                <a:cs typeface="+mj-cs"/>
                <a:sym typeface="Helvetica"/>
              </a:defRPr>
            </a:pPr>
            <a:r>
              <a:t>if we add the second test, coverage increases to 72%</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Shape 457"/>
          <p:cNvSpPr/>
          <p:nvPr>
            <p:ph type="sldImg"/>
          </p:nvPr>
        </p:nvSpPr>
        <p:spPr>
          <a:prstGeom prst="rect">
            <a:avLst/>
          </a:prstGeom>
        </p:spPr>
        <p:txBody>
          <a:bodyPr/>
          <a:lstStyle/>
          <a:p>
            <a:pPr/>
          </a:p>
        </p:txBody>
      </p:sp>
      <p:sp>
        <p:nvSpPr>
          <p:cNvPr id="458" name="Shape 458"/>
          <p:cNvSpPr/>
          <p:nvPr>
            <p:ph type="body" sz="quarter" idx="1"/>
          </p:nvPr>
        </p:nvSpPr>
        <p:spPr>
          <a:prstGeom prst="rect">
            <a:avLst/>
          </a:prstGeom>
        </p:spPr>
        <p:txBody>
          <a:bodyPr/>
          <a:lstStyle>
            <a:lvl1pPr defTabSz="584200">
              <a:defRPr sz="1200">
                <a:latin typeface="Lucida Grande"/>
                <a:ea typeface="Lucida Grande"/>
                <a:cs typeface="Lucida Grande"/>
                <a:sym typeface="Lucida Grande"/>
              </a:defRPr>
            </a:lvl1pPr>
          </a:lstStyle>
          <a:p>
            <a:pPr/>
            <a:r>
              <a:t>Adding the third test increases coverage to 91%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Shape 56"/>
          <p:cNvSpPr/>
          <p:nvPr>
            <p:ph type="sldImg"/>
          </p:nvPr>
        </p:nvSpPr>
        <p:spPr>
          <a:prstGeom prst="rect">
            <a:avLst/>
          </a:prstGeom>
        </p:spPr>
        <p:txBody>
          <a:bodyPr/>
          <a:lstStyle/>
          <a:p>
            <a:pPr/>
          </a:p>
        </p:txBody>
      </p:sp>
      <p:sp>
        <p:nvSpPr>
          <p:cNvPr id="57" name="Shape 57"/>
          <p:cNvSpPr/>
          <p:nvPr>
            <p:ph type="body" sz="quarter" idx="1"/>
          </p:nvPr>
        </p:nvSpPr>
        <p:spPr>
          <a:prstGeom prst="rect">
            <a:avLst/>
          </a:prstGeom>
        </p:spPr>
        <p:txBody>
          <a:bodyPr/>
          <a:lstStyle/>
          <a:p>
            <a:pPr defTabSz="914400">
              <a:defRPr sz="1700"/>
            </a:pPr>
            <a:r>
              <a:t>&lt;read slide</a:t>
            </a:r>
            <a:r>
              <a:t>&gt;</a:t>
            </a:r>
          </a:p>
          <a:p>
            <a:pPr defTabSz="914400">
              <a:defRPr sz="1700"/>
            </a:pPr>
            <a:r>
              <a:t>Discuss: Are there any other qualities for a “good” test?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Shape 557"/>
          <p:cNvSpPr/>
          <p:nvPr>
            <p:ph type="sldImg"/>
          </p:nvPr>
        </p:nvSpPr>
        <p:spPr>
          <a:prstGeom prst="rect">
            <a:avLst/>
          </a:prstGeom>
        </p:spPr>
        <p:txBody>
          <a:bodyPr/>
          <a:lstStyle/>
          <a:p>
            <a:pPr/>
          </a:p>
        </p:txBody>
      </p:sp>
      <p:sp>
        <p:nvSpPr>
          <p:cNvPr id="558" name="Shape 558"/>
          <p:cNvSpPr/>
          <p:nvPr>
            <p:ph type="body" sz="quarter" idx="1"/>
          </p:nvPr>
        </p:nvSpPr>
        <p:spPr>
          <a:prstGeom prst="rect">
            <a:avLst/>
          </a:prstGeom>
        </p:spPr>
        <p:txBody>
          <a:bodyPr/>
          <a:lstStyle>
            <a:lvl1pPr defTabSz="914400">
              <a:defRPr sz="1200">
                <a:latin typeface="+mj-lt"/>
                <a:ea typeface="+mj-ea"/>
                <a:cs typeface="+mj-cs"/>
                <a:sym typeface="Helvetica"/>
              </a:defRPr>
            </a:lvl1pPr>
          </a:lstStyle>
          <a:p>
            <a:pPr/>
            <a:r>
              <a:t>And with adding the last test, we reach 100% block coverage (which is 100% statement coverage, too).</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Shape 563"/>
          <p:cNvSpPr/>
          <p:nvPr>
            <p:ph type="sldImg"/>
          </p:nvPr>
        </p:nvSpPr>
        <p:spPr>
          <a:prstGeom prst="rect">
            <a:avLst/>
          </a:prstGeom>
        </p:spPr>
        <p:txBody>
          <a:bodyPr/>
          <a:lstStyle/>
          <a:p>
            <a:pPr/>
          </a:p>
        </p:txBody>
      </p:sp>
      <p:sp>
        <p:nvSpPr>
          <p:cNvPr id="564" name="Shape 564"/>
          <p:cNvSpPr/>
          <p:nvPr>
            <p:ph type="body" sz="quarter" idx="1"/>
          </p:nvPr>
        </p:nvSpPr>
        <p:spPr>
          <a:prstGeom prst="rect">
            <a:avLst/>
          </a:prstGeom>
        </p:spPr>
        <p:txBody>
          <a:bodyPr/>
          <a:lstStyle/>
          <a:p>
            <a:pPr defTabSz="914400">
              <a:defRPr sz="1900"/>
            </a:pPr>
            <a:r>
              <a:t>Another testing criterion is the </a:t>
            </a:r>
            <a:r>
              <a:rPr u="sng"/>
              <a:t>branch testing criterion</a:t>
            </a:r>
            <a:r>
              <a:t>, which states that each branch in the CFG should be executed at least once.</a:t>
            </a:r>
            <a:endParaRPr sz="3400"/>
          </a:p>
          <a:p>
            <a:pPr defTabSz="914400">
              <a:defRPr sz="1900"/>
            </a:pPr>
            <a:r>
              <a:t>We say that the branch testing criterion </a:t>
            </a:r>
            <a:r>
              <a:rPr u="sng"/>
              <a:t>subsumes</a:t>
            </a:r>
            <a:r>
              <a:t> the statement testing criterion </a:t>
            </a:r>
            <a:endParaRPr sz="3400"/>
          </a:p>
          <a:p>
            <a:pPr defTabSz="914400">
              <a:defRPr sz="1900"/>
            </a:pPr>
            <a:r>
              <a:t>…because if a test suite satisfies the branch testing criterion for a given program, then it also satisfies the statement testing criterion for that program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Shape 573"/>
          <p:cNvSpPr/>
          <p:nvPr>
            <p:ph type="sldImg"/>
          </p:nvPr>
        </p:nvSpPr>
        <p:spPr>
          <a:prstGeom prst="rect">
            <a:avLst/>
          </a:prstGeom>
        </p:spPr>
        <p:txBody>
          <a:bodyPr/>
          <a:lstStyle/>
          <a:p>
            <a:pPr/>
          </a:p>
        </p:txBody>
      </p:sp>
      <p:sp>
        <p:nvSpPr>
          <p:cNvPr id="574" name="Shape 574"/>
          <p:cNvSpPr/>
          <p:nvPr>
            <p:ph type="body" sz="quarter" idx="1"/>
          </p:nvPr>
        </p:nvSpPr>
        <p:spPr>
          <a:prstGeom prst="rect">
            <a:avLst/>
          </a:prstGeom>
        </p:spPr>
        <p:txBody>
          <a:bodyPr/>
          <a:lstStyle/>
          <a:p>
            <a:pPr defTabSz="914400">
              <a:defRPr sz="1700"/>
            </a:pPr>
            <a:r>
              <a:t>Many forms of coverage can be computed automatically using automated tools</a:t>
            </a:r>
          </a:p>
          <a:p>
            <a:pPr defTabSz="914400">
              <a:defRPr sz="1700"/>
            </a:pPr>
            <a:r>
              <a:t>This is typically done by instrumenting the program so that whenever a statement/block is executed, a corresponding counter is updated.</a:t>
            </a:r>
          </a:p>
          <a:p>
            <a:pPr defTabSz="914400">
              <a:defRPr sz="1700"/>
            </a:pPr>
            <a:r>
              <a:t>For JS/TS, the Instanbul/NYC tool can be used to compute coverage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Shape 584"/>
          <p:cNvSpPr/>
          <p:nvPr>
            <p:ph type="sldImg"/>
          </p:nvPr>
        </p:nvSpPr>
        <p:spPr>
          <a:prstGeom prst="rect">
            <a:avLst/>
          </a:prstGeom>
        </p:spPr>
        <p:txBody>
          <a:bodyPr/>
          <a:lstStyle/>
          <a:p>
            <a:pPr/>
          </a:p>
        </p:txBody>
      </p:sp>
      <p:sp>
        <p:nvSpPr>
          <p:cNvPr id="585" name="Shape 585"/>
          <p:cNvSpPr/>
          <p:nvPr>
            <p:ph type="body" sz="quarter" idx="1"/>
          </p:nvPr>
        </p:nvSpPr>
        <p:spPr>
          <a:prstGeom prst="rect">
            <a:avLst/>
          </a:prstGeom>
        </p:spPr>
        <p:txBody>
          <a:bodyPr/>
          <a:lstStyle/>
          <a:p>
            <a:pPr/>
            <a:r>
              <a:t>(Read bullets, then click one-by-one to show all 4 branches covered. The bug is if </a:t>
            </a:r>
            <a:r>
              <a:t>(</a:t>
            </a:r>
            <a:r>
              <a:t>y &gt; 0 and x == 0)</a:t>
            </a:r>
          </a:p>
          <a:p>
            <a:pPr/>
            <a:r>
              <a:t>A strong criteria would be “path” coverage, which would say that in this case, we need to execute all combinations of the branches.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0" name="Shape 590"/>
          <p:cNvSpPr/>
          <p:nvPr>
            <p:ph type="sldImg"/>
          </p:nvPr>
        </p:nvSpPr>
        <p:spPr>
          <a:prstGeom prst="rect">
            <a:avLst/>
          </a:prstGeom>
        </p:spPr>
        <p:txBody>
          <a:bodyPr/>
          <a:lstStyle/>
          <a:p>
            <a:pPr/>
          </a:p>
        </p:txBody>
      </p:sp>
      <p:sp>
        <p:nvSpPr>
          <p:cNvPr id="591" name="Shape 591"/>
          <p:cNvSpPr/>
          <p:nvPr>
            <p:ph type="body" sz="quarter" idx="1"/>
          </p:nvPr>
        </p:nvSpPr>
        <p:spPr>
          <a:prstGeom prst="rect">
            <a:avLst/>
          </a:prstGeom>
        </p:spPr>
        <p:txBody>
          <a:bodyPr/>
          <a:lstStyle>
            <a:lvl1pPr defTabSz="914400">
              <a:defRPr sz="1200"/>
            </a:lvl1pPr>
          </a:lstStyle>
          <a:p>
            <a:pPr/>
            <a:r>
              <a:t>&lt;read slide&gt;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Shape 596"/>
          <p:cNvSpPr/>
          <p:nvPr>
            <p:ph type="sldImg"/>
          </p:nvPr>
        </p:nvSpPr>
        <p:spPr>
          <a:prstGeom prst="rect">
            <a:avLst/>
          </a:prstGeom>
        </p:spPr>
        <p:txBody>
          <a:bodyPr/>
          <a:lstStyle/>
          <a:p>
            <a:pPr/>
          </a:p>
        </p:txBody>
      </p:sp>
      <p:sp>
        <p:nvSpPr>
          <p:cNvPr id="597" name="Shape 597"/>
          <p:cNvSpPr/>
          <p:nvPr>
            <p:ph type="body" sz="quarter" idx="1"/>
          </p:nvPr>
        </p:nvSpPr>
        <p:spPr>
          <a:prstGeom prst="rect">
            <a:avLst/>
          </a:prstGeom>
        </p:spPr>
        <p:txBody>
          <a:bodyPr/>
          <a:lstStyle/>
          <a:p>
            <a:pPr>
              <a:defRPr sz="1700">
                <a:latin typeface="+mj-lt"/>
                <a:ea typeface="+mj-ea"/>
                <a:cs typeface="+mj-cs"/>
                <a:sym typeface="Helvetica"/>
              </a:defRPr>
            </a:pPr>
            <a:r>
              <a:t>The diagram relates to a principle coined by the Italian economist Vilfredo Pareto in the year 1896 that says “roughly 80% of consequences come from 20% of the causes” </a:t>
            </a:r>
          </a:p>
          <a:p>
            <a:pPr>
              <a:defRPr sz="1700">
                <a:latin typeface="+mj-lt"/>
                <a:ea typeface="+mj-ea"/>
                <a:cs typeface="+mj-cs"/>
                <a:sym typeface="Helvetica"/>
              </a:defRPr>
            </a:pPr>
            <a:r>
              <a:t>In the scenario of software engineering, Pareto’s Law can be interpreted to say that approximately 80% of defects originates from 20% of modules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2" name="Shape 602"/>
          <p:cNvSpPr/>
          <p:nvPr>
            <p:ph type="sldImg"/>
          </p:nvPr>
        </p:nvSpPr>
        <p:spPr>
          <a:prstGeom prst="rect">
            <a:avLst/>
          </a:prstGeom>
        </p:spPr>
        <p:txBody>
          <a:bodyPr/>
          <a:lstStyle/>
          <a:p>
            <a:pPr/>
          </a:p>
        </p:txBody>
      </p:sp>
      <p:sp>
        <p:nvSpPr>
          <p:cNvPr id="603" name="Shape 603"/>
          <p:cNvSpPr/>
          <p:nvPr>
            <p:ph type="body" sz="quarter" idx="1"/>
          </p:nvPr>
        </p:nvSpPr>
        <p:spPr>
          <a:prstGeom prst="rect">
            <a:avLst/>
          </a:prstGeom>
        </p:spPr>
        <p:txBody>
          <a:bodyPr/>
          <a:lstStyle/>
          <a:p>
            <a:pPr/>
            <a:r>
              <a:t>Even if we have 100% path coverage, we may not actually have effective tests, because these coverage criteria only reflect the code that is executed, and not what is checked. “What is checked” is our assertions/expectations. </a:t>
            </a:r>
          </a:p>
          <a:p>
            <a:pPr/>
            <a:r>
              <a:t>Generally speaking, we call the part of the test that checks for the correct behavior the “oracle”. (Read slide)</a:t>
            </a:r>
          </a:p>
          <a:p>
            <a:pPr/>
            <a:r>
              <a:t>Examples of oracles:</a:t>
            </a:r>
          </a:p>
          <a:p>
            <a:pPr marL="342900" indent="-342900">
              <a:buSzPct val="100000"/>
              <a:buFont typeface="Arial"/>
              <a:buChar char="•"/>
            </a:pPr>
            <a:r>
              <a:t>Knows the “right” answer: a function that computes 2 + 2 should return 4 – this is something that we can precisely capture, entirely, that we are checking that the answer is “exactly” right. No side-effects, just a function that returns the sum of two integers.</a:t>
            </a:r>
          </a:p>
          <a:p>
            <a:pPr marL="342900" indent="-342900">
              <a:buSzPct val="100000"/>
              <a:buFont typeface="Arial"/>
              <a:buChar char="•"/>
            </a:pPr>
            <a:r>
              <a:t>Acceptable answer: A probabilistic function should be correct N% of the time, or: some part of the output is correct (but unsure about others)</a:t>
            </a:r>
          </a:p>
          <a:p>
            <a:pPr marL="342900" indent="-342900">
              <a:buSzPct val="100000"/>
              <a:buFont typeface="Arial"/>
              <a:buChar char="•"/>
            </a:pPr>
            <a:r>
              <a:t>Same value as last time: just regression tests. Don’t know if the last time was right, but we see the same thing</a:t>
            </a:r>
          </a:p>
          <a:p>
            <a:pPr marL="342900" indent="-342900">
              <a:buSzPct val="100000"/>
              <a:buFont typeface="Arial"/>
              <a:buChar char="•"/>
            </a:pPr>
            <a:r>
              <a:t>Sometimes crashing is expected, like if you are testing that something should throw an exception!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8" name="Shape 608"/>
          <p:cNvSpPr/>
          <p:nvPr>
            <p:ph type="sldImg"/>
          </p:nvPr>
        </p:nvSpPr>
        <p:spPr>
          <a:prstGeom prst="rect">
            <a:avLst/>
          </a:prstGeom>
        </p:spPr>
        <p:txBody>
          <a:bodyPr/>
          <a:lstStyle/>
          <a:p>
            <a:pPr/>
          </a:p>
        </p:txBody>
      </p:sp>
      <p:sp>
        <p:nvSpPr>
          <p:cNvPr id="609" name="Shape 609"/>
          <p:cNvSpPr/>
          <p:nvPr>
            <p:ph type="body" sz="quarter" idx="1"/>
          </p:nvPr>
        </p:nvSpPr>
        <p:spPr>
          <a:prstGeom prst="rect">
            <a:avLst/>
          </a:prstGeom>
        </p:spPr>
        <p:txBody>
          <a:bodyPr/>
          <a:lstStyle/>
          <a:p>
            <a:pPr/>
            <a:r>
              <a:t>(Read slide, then discuss)</a:t>
            </a:r>
          </a:p>
          <a:p>
            <a:pPr/>
            <a:r>
              <a:t>Note that the strawman is probably something that we should do for particular faults that we really want to make sure we are testing for, and it is a good strategy to have in your back pocket. But, there are definitely problems with applying this at scale…</a:t>
            </a:r>
          </a:p>
          <a:p>
            <a:pPr marL="240631" indent="-240631">
              <a:buSzPct val="100000"/>
              <a:buChar char="*"/>
            </a:pPr>
            <a:r>
              <a:t>Do we write realistic bugs?</a:t>
            </a:r>
          </a:p>
          <a:p>
            <a:pPr marL="240631" indent="-240631">
              <a:buSzPct val="100000"/>
              <a:buChar char="*"/>
            </a:pPr>
            <a:r>
              <a:t>Do we inject all of the possible bugs?</a:t>
            </a:r>
          </a:p>
          <a:p>
            <a:pPr marL="240631" indent="-240631">
              <a:buSzPct val="100000"/>
              <a:buChar char="*"/>
            </a:pPr>
            <a:r>
              <a:t>Time intensive to inject bugs</a:t>
            </a:r>
          </a:p>
          <a:p>
            <a:pPr/>
            <a:r>
              <a:t>This approach has been commonly used for grading student test suites.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9" name="Shape 619"/>
          <p:cNvSpPr/>
          <p:nvPr>
            <p:ph type="sldImg"/>
          </p:nvPr>
        </p:nvSpPr>
        <p:spPr>
          <a:prstGeom prst="rect">
            <a:avLst/>
          </a:prstGeom>
        </p:spPr>
        <p:txBody>
          <a:bodyPr/>
          <a:lstStyle/>
          <a:p>
            <a:pPr/>
          </a:p>
        </p:txBody>
      </p:sp>
      <p:sp>
        <p:nvSpPr>
          <p:cNvPr id="620" name="Shape 620"/>
          <p:cNvSpPr/>
          <p:nvPr>
            <p:ph type="body" sz="quarter" idx="1"/>
          </p:nvPr>
        </p:nvSpPr>
        <p:spPr>
          <a:prstGeom prst="rect">
            <a:avLst/>
          </a:prstGeom>
        </p:spPr>
        <p:txBody>
          <a:bodyPr/>
          <a:lstStyle/>
          <a:p>
            <a:pPr/>
            <a:r>
              <a:t>Mutation analysis is an automated approach to evaluate how good tests are at detecting bugs.</a:t>
            </a:r>
          </a:p>
          <a:p>
            <a:pPr/>
            <a:r>
              <a:t>The key idea is to create “mutations” - variants of the code that are likely to be buggy. Then, we could determine whether our test suite detects these “mutants” as a proxy for detecting bugs that we might make.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5" name="Shape 625"/>
          <p:cNvSpPr/>
          <p:nvPr>
            <p:ph type="sldImg"/>
          </p:nvPr>
        </p:nvSpPr>
        <p:spPr>
          <a:prstGeom prst="rect">
            <a:avLst/>
          </a:prstGeom>
        </p:spPr>
        <p:txBody>
          <a:bodyPr/>
          <a:lstStyle/>
          <a:p>
            <a:pPr/>
          </a:p>
        </p:txBody>
      </p:sp>
      <p:sp>
        <p:nvSpPr>
          <p:cNvPr id="626" name="Shape 626"/>
          <p:cNvSpPr/>
          <p:nvPr>
            <p:ph type="body" sz="quarter" idx="1"/>
          </p:nvPr>
        </p:nvSpPr>
        <p:spPr>
          <a:prstGeom prst="rect">
            <a:avLst/>
          </a:prstGeom>
        </p:spPr>
        <p:txBody>
          <a:bodyPr/>
          <a:lstStyle/>
          <a:p>
            <a:pPr/>
            <a:r>
              <a:t>(We will use stryker in today’s activity)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 name="Shape 65"/>
          <p:cNvSpPr/>
          <p:nvPr>
            <p:ph type="sldImg"/>
          </p:nvPr>
        </p:nvSpPr>
        <p:spPr>
          <a:prstGeom prst="rect">
            <a:avLst/>
          </a:prstGeom>
        </p:spPr>
        <p:txBody>
          <a:bodyPr/>
          <a:lstStyle/>
          <a:p>
            <a:pPr/>
          </a:p>
        </p:txBody>
      </p:sp>
      <p:sp>
        <p:nvSpPr>
          <p:cNvPr id="66" name="Shape 66"/>
          <p:cNvSpPr/>
          <p:nvPr>
            <p:ph type="body" sz="quarter" idx="1"/>
          </p:nvPr>
        </p:nvSpPr>
        <p:spPr>
          <a:prstGeom prst="rect">
            <a:avLst/>
          </a:prstGeom>
        </p:spPr>
        <p:txBody>
          <a:bodyPr/>
          <a:lstStyle>
            <a:lvl1pPr defTabSz="914400">
              <a:defRPr sz="1200"/>
            </a:lvl1pPr>
          </a:lstStyle>
          <a:p>
            <a:pPr/>
            <a:r>
              <a:t>&lt;read slide&gt;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3" name="Shape 633"/>
          <p:cNvSpPr/>
          <p:nvPr>
            <p:ph type="sldImg"/>
          </p:nvPr>
        </p:nvSpPr>
        <p:spPr>
          <a:prstGeom prst="rect">
            <a:avLst/>
          </a:prstGeom>
        </p:spPr>
        <p:txBody>
          <a:bodyPr/>
          <a:lstStyle/>
          <a:p>
            <a:pPr/>
          </a:p>
        </p:txBody>
      </p:sp>
      <p:sp>
        <p:nvSpPr>
          <p:cNvPr id="634" name="Shape 634"/>
          <p:cNvSpPr/>
          <p:nvPr>
            <p:ph type="body" sz="quarter" idx="1"/>
          </p:nvPr>
        </p:nvSpPr>
        <p:spPr>
          <a:prstGeom prst="rect">
            <a:avLst/>
          </a:prstGeom>
        </p:spPr>
        <p:txBody>
          <a:bodyPr/>
          <a:lstStyle/>
          <a:p>
            <a:pPr/>
            <a:r>
              <a:t>Review https://stryker-mutator.io/docs/</a:t>
            </a:r>
            <a:br/>
            <a:r>
              <a:t>modifications in code are called mutants. After the mutants have been found, your tests are executed against them one by one. If at least one of your tests fail, we say the mutant is </a:t>
            </a:r>
            <a:r>
              <a:rPr i="1"/>
              <a:t>killed</a:t>
            </a:r>
            <a:r>
              <a:t>. That's what we want! If no test fails, it </a:t>
            </a:r>
            <a:r>
              <a:rPr i="1"/>
              <a:t>survived</a:t>
            </a:r>
            <a:r>
              <a:t>. The better your tests, the fewer mutants survive.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1" name="Shape 641"/>
          <p:cNvSpPr/>
          <p:nvPr>
            <p:ph type="sldImg"/>
          </p:nvPr>
        </p:nvSpPr>
        <p:spPr>
          <a:prstGeom prst="rect">
            <a:avLst/>
          </a:prstGeom>
        </p:spPr>
        <p:txBody>
          <a:bodyPr/>
          <a:lstStyle/>
          <a:p>
            <a:pPr/>
          </a:p>
        </p:txBody>
      </p:sp>
      <p:sp>
        <p:nvSpPr>
          <p:cNvPr id="642" name="Shape 642"/>
          <p:cNvSpPr/>
          <p:nvPr>
            <p:ph type="body" sz="quarter" idx="1"/>
          </p:nvPr>
        </p:nvSpPr>
        <p:spPr>
          <a:prstGeom prst="rect">
            <a:avLst/>
          </a:prstGeom>
        </p:spPr>
        <p:txBody>
          <a:bodyPr/>
          <a:lstStyle/>
          <a:p>
            <a:pPr/>
            <a:r>
              <a:t>Mutation analysis helps us improve our tests as we write them, because it shows us changes to our code (potential bugs!) that our tests do not detect. Remember, that to “detect” a mutant means that at least one test  in your test suite fails when run on the mutated code.</a:t>
            </a:r>
          </a:p>
          <a:p>
            <a:pPr/>
          </a:p>
          <a:p>
            <a:pPr/>
            <a:r>
              <a:t>This screenshot shows a mutation report from the tool Stryker, when run on our overlaps method. Stryker uses the terms “survived” to mean “not detected” and “killed” to mean “detected”. In this screenshot, we can see two undetected mutants, one that is expanded on line 137. The red line shows how the line was before the mutation, and the green line shows the line after the mutation. In this case, the mutation was to replace a &gt;= with a &gt; sign. There is also an undetected mutation on line 138, but it is not expanded (the red dot). When working through the report, you see them a single mutant at a time (because that’s what was run – one mutant at a time).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Shape 651"/>
          <p:cNvSpPr/>
          <p:nvPr>
            <p:ph type="sldImg"/>
          </p:nvPr>
        </p:nvSpPr>
        <p:spPr>
          <a:prstGeom prst="rect">
            <a:avLst/>
          </a:prstGeom>
        </p:spPr>
        <p:txBody>
          <a:bodyPr/>
          <a:lstStyle/>
          <a:p>
            <a:pPr/>
          </a:p>
        </p:txBody>
      </p:sp>
      <p:sp>
        <p:nvSpPr>
          <p:cNvPr id="652" name="Shape 652"/>
          <p:cNvSpPr/>
          <p:nvPr>
            <p:ph type="body" sz="quarter" idx="1"/>
          </p:nvPr>
        </p:nvSpPr>
        <p:spPr>
          <a:prstGeom prst="rect">
            <a:avLst/>
          </a:prstGeom>
        </p:spPr>
        <p:txBody>
          <a:bodyPr/>
          <a:lstStyle/>
          <a:p>
            <a:pPr/>
            <a:r>
              <a:t>We can not ever aim to achieve 100% mutation coverage (detect all of the mutants) because it is likely that not all mutants are bugs. These mutants are called “equivalent mutants”, and there is no automated way to detect them: you have to examine them by hand. The mutant on the left shows that no test detected the removal of the if (!objectlayer) check. Tests that check to see that this method would throw an exception if objectLayer were undefined will still pass, because the method will still throw an error when referencing the property “objects” on that property.</a:t>
            </a:r>
          </a:p>
          <a:p>
            <a:pPr/>
          </a:p>
          <a:p>
            <a:pPr/>
            <a:r>
              <a:t>The one on the right is also equivalent to the original program under the specified semantics, because the specification does not indicate the error message that should be thrown.</a:t>
            </a:r>
          </a:p>
          <a:p>
            <a:pPr/>
          </a:p>
          <a:p>
            <a:pPr/>
            <a:r>
              <a:t>(There should probably be better examples here that truly don’t matter since the one on the left would be detectable if there were allowed to be a test on the exception description, but that’s for next time…)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8" name="Shape 658"/>
          <p:cNvSpPr/>
          <p:nvPr>
            <p:ph type="sldImg"/>
          </p:nvPr>
        </p:nvSpPr>
        <p:spPr>
          <a:prstGeom prst="rect">
            <a:avLst/>
          </a:prstGeom>
        </p:spPr>
        <p:txBody>
          <a:bodyPr/>
          <a:lstStyle/>
          <a:p>
            <a:pPr/>
          </a:p>
        </p:txBody>
      </p:sp>
      <p:sp>
        <p:nvSpPr>
          <p:cNvPr id="659" name="Shape 659"/>
          <p:cNvSpPr/>
          <p:nvPr>
            <p:ph type="body" sz="quarter" idx="1"/>
          </p:nvPr>
        </p:nvSpPr>
        <p:spPr>
          <a:prstGeom prst="rect">
            <a:avLst/>
          </a:prstGeom>
        </p:spPr>
        <p:txBody>
          <a:bodyPr/>
          <a:lstStyle/>
          <a:p>
            <a:pPr/>
            <a:r>
              <a:t>You might look at these mutants, which are caused by such simple operations, and wonder: but do these one-line mutations really represent the kinds of bugs that occur in real software? Because ultimately, that is what we are looking to evaluate, right? Do our tests find real bugs.</a:t>
            </a:r>
          </a:p>
          <a:p>
            <a:pPr/>
            <a:r>
              <a:t>This study (and others that have replicated it) is important because it shows that this process of enhancing a test suite to detect more mutants might be worth the effort, because there is empirical evidence that: given two test suites, where one detects more mutants than the other (on the same SUT), the one that detects more mutants also finds more real bugs.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Shape 72"/>
          <p:cNvSpPr/>
          <p:nvPr>
            <p:ph type="sldImg"/>
          </p:nvPr>
        </p:nvSpPr>
        <p:spPr>
          <a:prstGeom prst="rect">
            <a:avLst/>
          </a:prstGeom>
        </p:spPr>
        <p:txBody>
          <a:bodyPr/>
          <a:lstStyle/>
          <a:p>
            <a:pPr/>
          </a:p>
        </p:txBody>
      </p:sp>
      <p:sp>
        <p:nvSpPr>
          <p:cNvPr id="73" name="Shape 73"/>
          <p:cNvSpPr/>
          <p:nvPr>
            <p:ph type="body" sz="quarter" idx="1"/>
          </p:nvPr>
        </p:nvSpPr>
        <p:spPr>
          <a:prstGeom prst="rect">
            <a:avLst/>
          </a:prstGeom>
        </p:spPr>
        <p:txBody>
          <a:bodyPr/>
          <a:lstStyle/>
          <a:p>
            <a:pPr/>
            <a:r>
              <a:t>&lt;read slide&gt;</a:t>
            </a:r>
            <a:br/>
            <a:r>
              <a:t>We </a:t>
            </a:r>
            <a:r>
              <a:rPr>
                <a:latin typeface="Arial"/>
                <a:ea typeface="Arial"/>
                <a:cs typeface="Arial"/>
                <a:sym typeface="Arial"/>
              </a:rPr>
              <a:t>study in detail a total of 201 commits that likely fix flaky tests in 51 open-source projects. We classify the most common root causes of flaky tests, identify approaches that could manifest flaky behavior, and describe common strategies that developers use to fix flaky tests.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Shape 80"/>
          <p:cNvSpPr/>
          <p:nvPr>
            <p:ph type="sldImg"/>
          </p:nvPr>
        </p:nvSpPr>
        <p:spPr>
          <a:prstGeom prst="rect">
            <a:avLst/>
          </a:prstGeom>
        </p:spPr>
        <p:txBody>
          <a:bodyPr/>
          <a:lstStyle/>
          <a:p>
            <a:pPr/>
          </a:p>
        </p:txBody>
      </p:sp>
      <p:sp>
        <p:nvSpPr>
          <p:cNvPr id="81" name="Shape 81"/>
          <p:cNvSpPr/>
          <p:nvPr>
            <p:ph type="body" sz="quarter" idx="1"/>
          </p:nvPr>
        </p:nvSpPr>
        <p:spPr>
          <a:prstGeom prst="rect">
            <a:avLst/>
          </a:prstGeom>
        </p:spPr>
        <p:txBody>
          <a:bodyPr/>
          <a:lstStyle>
            <a:lvl1pPr defTabSz="914400">
              <a:defRPr sz="1200"/>
            </a:lvl1pPr>
          </a:lstStyle>
          <a:p>
            <a:pPr/>
            <a:r>
              <a:t>&lt;read slide&gt;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Shape 89"/>
          <p:cNvSpPr/>
          <p:nvPr>
            <p:ph type="sldImg"/>
          </p:nvPr>
        </p:nvSpPr>
        <p:spPr>
          <a:prstGeom prst="rect">
            <a:avLst/>
          </a:prstGeom>
        </p:spPr>
        <p:txBody>
          <a:bodyPr/>
          <a:lstStyle/>
          <a:p>
            <a:pPr/>
          </a:p>
        </p:txBody>
      </p:sp>
      <p:sp>
        <p:nvSpPr>
          <p:cNvPr id="90" name="Shape 90"/>
          <p:cNvSpPr/>
          <p:nvPr>
            <p:ph type="body" sz="quarter" idx="1"/>
          </p:nvPr>
        </p:nvSpPr>
        <p:spPr>
          <a:prstGeom prst="rect">
            <a:avLst/>
          </a:prstGeom>
        </p:spPr>
        <p:txBody>
          <a:bodyPr/>
          <a:lstStyle/>
          <a:p>
            <a:pPr lvl="1">
              <a:defRPr sz="3400"/>
            </a:pPr>
            <a:br/>
            <a:r>
              <a:t>Problem: Test is hard to understand; Testing too much code in one test; If it fails, no clue as to what went wrong: </a:t>
            </a:r>
            <a:r>
              <a:rPr sz="3000"/>
              <a:t>“false is not true”; </a:t>
            </a:r>
            <a:r>
              <a:t>Test code has conditionals/loops</a:t>
            </a:r>
          </a:p>
          <a:p>
            <a:pPr>
              <a:defRPr sz="3800"/>
            </a:pPr>
            <a:r>
              <a:t>(Incidentally, also suffers from hard-coding 1000 in the test.)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defTabSz="914400">
              <a:defRPr sz="1200"/>
            </a:pPr>
            <a:r>
              <a:t>&lt;read slide</a:t>
            </a:r>
            <a:r>
              <a:t>&gt;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hape 103"/>
          <p:cNvSpPr/>
          <p:nvPr>
            <p:ph type="sldImg"/>
          </p:nvPr>
        </p:nvSpPr>
        <p:spPr>
          <a:prstGeom prst="rect">
            <a:avLst/>
          </a:prstGeom>
        </p:spPr>
        <p:txBody>
          <a:bodyPr/>
          <a:lstStyle/>
          <a:p>
            <a:pPr/>
          </a:p>
        </p:txBody>
      </p:sp>
      <p:sp>
        <p:nvSpPr>
          <p:cNvPr id="104" name="Shape 104"/>
          <p:cNvSpPr/>
          <p:nvPr>
            <p:ph type="body" sz="quarter" idx="1"/>
          </p:nvPr>
        </p:nvSpPr>
        <p:spPr>
          <a:prstGeom prst="rect">
            <a:avLst/>
          </a:prstGeom>
        </p:spPr>
        <p:txBody>
          <a:bodyPr/>
          <a:lstStyle>
            <a:lvl1pPr defTabSz="914400">
              <a:defRPr sz="1200"/>
            </a:lvl1pPr>
          </a:lstStyle>
          <a:p>
            <a:pPr/>
            <a:r>
              <a:t>&lt;read slide&gt;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Shape 110"/>
          <p:cNvSpPr/>
          <p:nvPr>
            <p:ph type="sldImg"/>
          </p:nvPr>
        </p:nvSpPr>
        <p:spPr>
          <a:prstGeom prst="rect">
            <a:avLst/>
          </a:prstGeom>
        </p:spPr>
        <p:txBody>
          <a:bodyPr/>
          <a:lstStyle/>
          <a:p>
            <a:pPr/>
          </a:p>
        </p:txBody>
      </p:sp>
      <p:sp>
        <p:nvSpPr>
          <p:cNvPr id="111" name="Shape 111"/>
          <p:cNvSpPr/>
          <p:nvPr>
            <p:ph type="body" sz="quarter" idx="1"/>
          </p:nvPr>
        </p:nvSpPr>
        <p:spPr>
          <a:prstGeom prst="rect">
            <a:avLst/>
          </a:prstGeom>
        </p:spPr>
        <p:txBody>
          <a:bodyPr/>
          <a:lstStyle>
            <a:lvl1pPr defTabSz="914400">
              <a:defRPr sz="1200"/>
            </a:lvl1pPr>
          </a:lstStyle>
          <a:p>
            <a:pPr/>
            <a:r>
              <a:t>&lt;read slide&gt;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1" name="Title Text"/>
          <p:cNvSpPr txBox="1"/>
          <p:nvPr>
            <p:ph type="title"/>
          </p:nvPr>
        </p:nvSpPr>
        <p:spPr>
          <a:xfrm>
            <a:off x="374697" y="-953519"/>
            <a:ext cx="23730801" cy="2651128"/>
          </a:xfrm>
          <a:prstGeom prst="rect">
            <a:avLst/>
          </a:prstGeom>
        </p:spPr>
        <p:txBody>
          <a:bodyPr/>
          <a:lstStyle>
            <a:lvl1pPr>
              <a:defRPr sz="7200"/>
            </a:lvl1pPr>
          </a:lstStyle>
          <a:p>
            <a:pPr/>
            <a:r>
              <a:t>Title Text</a:t>
            </a:r>
          </a:p>
        </p:txBody>
      </p:sp>
      <p:sp>
        <p:nvSpPr>
          <p:cNvPr id="22" name="Body Level One…"/>
          <p:cNvSpPr txBox="1"/>
          <p:nvPr>
            <p:ph type="body" idx="1"/>
          </p:nvPr>
        </p:nvSpPr>
        <p:spPr>
          <a:xfrm>
            <a:off x="429699" y="1753618"/>
            <a:ext cx="23620798" cy="10208764"/>
          </a:xfrm>
          <a:prstGeom prst="rect">
            <a:avLst/>
          </a:prstGeom>
        </p:spPr>
        <p:txBody>
          <a:bodyPr/>
          <a:lstStyle>
            <a:lvl1pPr>
              <a:lnSpc>
                <a:spcPct val="100000"/>
              </a:lnSpc>
              <a:defRPr sz="4800">
                <a:latin typeface="Helvetica Neue"/>
                <a:ea typeface="Helvetica Neue"/>
                <a:cs typeface="Helvetica Neue"/>
                <a:sym typeface="Helvetica Neue"/>
              </a:defRPr>
            </a:lvl1pPr>
            <a:lvl2pPr marL="1028700" indent="-533400">
              <a:lnSpc>
                <a:spcPct val="100000"/>
              </a:lnSpc>
              <a:spcBef>
                <a:spcPts val="1000"/>
              </a:spcBef>
              <a:buSzPct val="99000"/>
              <a:buFont typeface="Arial"/>
              <a:buChar char="๏"/>
              <a:defRPr sz="3900">
                <a:latin typeface="Helvetica Neue"/>
                <a:ea typeface="Helvetica Neue"/>
                <a:cs typeface="Helvetica Neue"/>
                <a:sym typeface="Helvetica Neue"/>
              </a:defRPr>
            </a:lvl2pPr>
            <a:lvl3pPr marL="1554478" indent="-640078">
              <a:lnSpc>
                <a:spcPct val="100000"/>
              </a:lnSpc>
              <a:buSzPct val="100000"/>
              <a:buFont typeface="Arial"/>
              <a:buChar char="•"/>
              <a:defRPr sz="2400">
                <a:latin typeface="Helvetica Neue"/>
                <a:ea typeface="Helvetica Neue"/>
                <a:cs typeface="Helvetica Neue"/>
                <a:sym typeface="Helvetica Neue"/>
              </a:defRPr>
            </a:lvl3pPr>
            <a:lvl4pPr marL="2082800" indent="-711200">
              <a:lnSpc>
                <a:spcPct val="100000"/>
              </a:lnSpc>
              <a:buSzPct val="100000"/>
              <a:buFont typeface="Arial"/>
              <a:buChar char="•"/>
              <a:defRPr sz="2400">
                <a:latin typeface="Helvetica Neue"/>
                <a:ea typeface="Helvetica Neue"/>
                <a:cs typeface="Helvetica Neue"/>
                <a:sym typeface="Helvetica Neue"/>
              </a:defRPr>
            </a:lvl4pPr>
            <a:lvl5pPr marL="2540000" indent="-711200">
              <a:lnSpc>
                <a:spcPct val="100000"/>
              </a:lnSpc>
              <a:buSzPct val="100000"/>
              <a:buFont typeface="Arial"/>
              <a:buChar char="•"/>
              <a:defRPr sz="24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3" name="Straight Connector 7"/>
          <p:cNvSpPr/>
          <p:nvPr/>
        </p:nvSpPr>
        <p:spPr>
          <a:xfrm>
            <a:off x="448033" y="1560608"/>
            <a:ext cx="21031201" cy="2"/>
          </a:xfrm>
          <a:prstGeom prst="line">
            <a:avLst/>
          </a:prstGeom>
          <a:ln w="12700">
            <a:solidFill>
              <a:schemeClr val="accent1"/>
            </a:solidFill>
            <a:miter/>
          </a:ln>
        </p:spPr>
        <p:txBody>
          <a:bodyPr lIns="45718" tIns="45718" rIns="45718" bIns="45718"/>
          <a:lstStyle/>
          <a:p>
            <a:pP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31" name="Line"/>
          <p:cNvSpPr/>
          <p:nvPr/>
        </p:nvSpPr>
        <p:spPr>
          <a:xfrm>
            <a:off x="1071560" y="2768206"/>
            <a:ext cx="22252702" cy="180"/>
          </a:xfrm>
          <a:prstGeom prst="line">
            <a:avLst/>
          </a:prstGeom>
          <a:ln w="25400">
            <a:solidFill>
              <a:srgbClr val="9A9A9A"/>
            </a:solidFill>
            <a:miter lim="400000"/>
          </a:ln>
        </p:spPr>
        <p:txBody>
          <a:bodyPr lIns="45718" tIns="45718" rIns="45718" bIns="45718"/>
          <a:lstStyle/>
          <a:p>
            <a:pPr/>
          </a:p>
        </p:txBody>
      </p:sp>
      <p:sp>
        <p:nvSpPr>
          <p:cNvPr id="32" name="Title Text"/>
          <p:cNvSpPr txBox="1"/>
          <p:nvPr>
            <p:ph type="title"/>
          </p:nvPr>
        </p:nvSpPr>
        <p:spPr>
          <a:xfrm>
            <a:off x="1071562" y="464343"/>
            <a:ext cx="22240877" cy="1964534"/>
          </a:xfrm>
          <a:prstGeom prst="rect">
            <a:avLst/>
          </a:prstGeom>
        </p:spPr>
        <p:txBody>
          <a:bodyPr lIns="101600" tIns="101600" rIns="101600" bIns="101600"/>
          <a:lstStyle>
            <a:lvl1pPr defTabSz="821501">
              <a:lnSpc>
                <a:spcPct val="100000"/>
              </a:lnSpc>
              <a:defRPr sz="5800">
                <a:solidFill>
                  <a:srgbClr val="000000"/>
                </a:solidFill>
                <a:latin typeface="Helvetica Neue Light"/>
                <a:ea typeface="Helvetica Neue Light"/>
                <a:cs typeface="Helvetica Neue Light"/>
                <a:sym typeface="Helvetica Neue Light"/>
              </a:defRPr>
            </a:lvl1pPr>
          </a:lstStyle>
          <a:p>
            <a:pPr/>
            <a:r>
              <a:t>Title Text</a:t>
            </a:r>
          </a:p>
        </p:txBody>
      </p:sp>
      <p:sp>
        <p:nvSpPr>
          <p:cNvPr id="33" name="Slide Number"/>
          <p:cNvSpPr txBox="1"/>
          <p:nvPr>
            <p:ph type="sldNum" sz="quarter" idx="2"/>
          </p:nvPr>
        </p:nvSpPr>
        <p:spPr>
          <a:xfrm>
            <a:off x="23117799" y="12882613"/>
            <a:ext cx="470104" cy="476200"/>
          </a:xfrm>
          <a:prstGeom prst="rect">
            <a:avLst/>
          </a:prstGeom>
        </p:spPr>
        <p:txBody>
          <a:bodyPr lIns="101600" tIns="101600" rIns="101600" bIns="101600" anchor="b"/>
          <a:lstStyle>
            <a:lvl1pPr>
              <a:defRPr sz="1800">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078520" y="1330325"/>
            <a:ext cx="21629079" cy="477520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b">
            <a:normAutofit fontScale="100000" lnSpcReduction="0"/>
          </a:bodyPr>
          <a:lstStyle/>
          <a:p>
            <a:pPr/>
            <a:r>
              <a:t>Title Text</a:t>
            </a:r>
          </a:p>
        </p:txBody>
      </p:sp>
      <p:sp>
        <p:nvSpPr>
          <p:cNvPr id="3" name="Body Level One…"/>
          <p:cNvSpPr txBox="1"/>
          <p:nvPr>
            <p:ph type="body" idx="1"/>
          </p:nvPr>
        </p:nvSpPr>
        <p:spPr>
          <a:xfrm>
            <a:off x="1078520" y="6475655"/>
            <a:ext cx="20257480" cy="3311526"/>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traight Connector 7"/>
          <p:cNvSpPr/>
          <p:nvPr/>
        </p:nvSpPr>
        <p:spPr>
          <a:xfrm>
            <a:off x="1078519" y="6111554"/>
            <a:ext cx="21629081" cy="2"/>
          </a:xfrm>
          <a:prstGeom prst="line">
            <a:avLst/>
          </a:prstGeom>
          <a:ln w="12700">
            <a:solidFill>
              <a:schemeClr val="accent1"/>
            </a:solidFill>
            <a:miter/>
          </a:ln>
        </p:spPr>
        <p:txBody>
          <a:bodyPr lIns="45718" tIns="45718" rIns="45718" bIns="45718"/>
          <a:lstStyle/>
          <a:p>
            <a:pPr/>
          </a:p>
        </p:txBody>
      </p:sp>
      <p:sp>
        <p:nvSpPr>
          <p:cNvPr id="5" name="Slide Number"/>
          <p:cNvSpPr txBox="1"/>
          <p:nvPr>
            <p:ph type="sldNum" sz="quarter" idx="2"/>
          </p:nvPr>
        </p:nvSpPr>
        <p:spPr>
          <a:xfrm>
            <a:off x="22203055" y="12835871"/>
            <a:ext cx="504546" cy="483908"/>
          </a:xfrm>
          <a:prstGeom prst="rect">
            <a:avLst/>
          </a:prstGeom>
          <a:ln w="12700">
            <a:miter lim="400000"/>
          </a:ln>
        </p:spPr>
        <p:txBody>
          <a:bodyPr wrap="none" lIns="91438" tIns="91438" rIns="91438" bIns="91438" anchor="ctr">
            <a:spAutoFit/>
          </a:bodyPr>
          <a:lstStyle>
            <a:lvl1pPr algn="r">
              <a:defRPr sz="24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1pPr>
      <a:lvl2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2pPr>
      <a:lvl3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3pPr>
      <a:lvl4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4pPr>
      <a:lvl5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5pPr>
      <a:lvl6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6pPr>
      <a:lvl7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7pPr>
      <a:lvl8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8pPr>
      <a:lvl9pPr marL="0" marR="0" indent="0" algn="l" defTabSz="1828800" rtl="0" latinLnBrk="0">
        <a:lnSpc>
          <a:spcPct val="90000"/>
        </a:lnSpc>
        <a:spcBef>
          <a:spcPts val="0"/>
        </a:spcBef>
        <a:spcAft>
          <a:spcPts val="0"/>
        </a:spcAft>
        <a:buClrTx/>
        <a:buSzTx/>
        <a:buFontTx/>
        <a:buNone/>
        <a:tabLst/>
        <a:defRPr b="0" baseline="0" cap="none" i="0" spc="0" strike="noStrike" sz="6400" u="none">
          <a:solidFill>
            <a:srgbClr val="0070C0"/>
          </a:solidFill>
          <a:uFillTx/>
          <a:latin typeface="Verdana"/>
          <a:ea typeface="Verdana"/>
          <a:cs typeface="Verdana"/>
          <a:sym typeface="Verdana"/>
        </a:defRPr>
      </a:lvl9pPr>
    </p:titleStyle>
    <p:bodyStyle>
      <a:lvl1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1pPr>
      <a:lvl2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2pPr>
      <a:lvl3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3pPr>
      <a:lvl4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4pPr>
      <a:lvl5pPr marL="0" marR="0" indent="0" algn="l" defTabSz="1828800" rtl="0" latinLnBrk="0">
        <a:lnSpc>
          <a:spcPct val="90000"/>
        </a:lnSpc>
        <a:spcBef>
          <a:spcPts val="2000"/>
        </a:spcBef>
        <a:spcAft>
          <a:spcPts val="0"/>
        </a:spcAft>
        <a:buClrTx/>
        <a:buSzTx/>
        <a:buFontTx/>
        <a:buNone/>
        <a:tabLst/>
        <a:defRPr b="0" baseline="0" cap="none" i="0" spc="0" strike="noStrike" sz="5600" u="none">
          <a:solidFill>
            <a:srgbClr val="000000"/>
          </a:solidFill>
          <a:uFillTx/>
          <a:latin typeface="Verdana"/>
          <a:ea typeface="Verdana"/>
          <a:cs typeface="Verdana"/>
          <a:sym typeface="Verdana"/>
        </a:defRPr>
      </a:lvl5pPr>
      <a:lvl6pPr marL="2997200" marR="0" indent="-711200" algn="l" defTabSz="1828800" rtl="0" latinLnBrk="0">
        <a:lnSpc>
          <a:spcPct val="90000"/>
        </a:lnSpc>
        <a:spcBef>
          <a:spcPts val="2000"/>
        </a:spcBef>
        <a:spcAft>
          <a:spcPts val="0"/>
        </a:spcAft>
        <a:buClrTx/>
        <a:buSzPct val="100000"/>
        <a:buFontTx/>
        <a:buChar char="•"/>
        <a:tabLst/>
        <a:defRPr b="0" baseline="0" cap="none" i="0" spc="0" strike="noStrike" sz="5600" u="none">
          <a:solidFill>
            <a:srgbClr val="000000"/>
          </a:solidFill>
          <a:uFillTx/>
          <a:latin typeface="Verdana"/>
          <a:ea typeface="Verdana"/>
          <a:cs typeface="Verdana"/>
          <a:sym typeface="Verdana"/>
        </a:defRPr>
      </a:lvl6pPr>
      <a:lvl7pPr marL="3454400" marR="0" indent="-711200" algn="l" defTabSz="1828800" rtl="0" latinLnBrk="0">
        <a:lnSpc>
          <a:spcPct val="90000"/>
        </a:lnSpc>
        <a:spcBef>
          <a:spcPts val="2000"/>
        </a:spcBef>
        <a:spcAft>
          <a:spcPts val="0"/>
        </a:spcAft>
        <a:buClrTx/>
        <a:buSzPct val="100000"/>
        <a:buFontTx/>
        <a:buChar char="•"/>
        <a:tabLst/>
        <a:defRPr b="0" baseline="0" cap="none" i="0" spc="0" strike="noStrike" sz="5600" u="none">
          <a:solidFill>
            <a:srgbClr val="000000"/>
          </a:solidFill>
          <a:uFillTx/>
          <a:latin typeface="Verdana"/>
          <a:ea typeface="Verdana"/>
          <a:cs typeface="Verdana"/>
          <a:sym typeface="Verdana"/>
        </a:defRPr>
      </a:lvl7pPr>
      <a:lvl8pPr marL="3911600" marR="0" indent="-711200" algn="l" defTabSz="1828800" rtl="0" latinLnBrk="0">
        <a:lnSpc>
          <a:spcPct val="90000"/>
        </a:lnSpc>
        <a:spcBef>
          <a:spcPts val="2000"/>
        </a:spcBef>
        <a:spcAft>
          <a:spcPts val="0"/>
        </a:spcAft>
        <a:buClrTx/>
        <a:buSzPct val="100000"/>
        <a:buFontTx/>
        <a:buChar char="•"/>
        <a:tabLst/>
        <a:defRPr b="0" baseline="0" cap="none" i="0" spc="0" strike="noStrike" sz="5600" u="none">
          <a:solidFill>
            <a:srgbClr val="000000"/>
          </a:solidFill>
          <a:uFillTx/>
          <a:latin typeface="Verdana"/>
          <a:ea typeface="Verdana"/>
          <a:cs typeface="Verdana"/>
          <a:sym typeface="Verdana"/>
        </a:defRPr>
      </a:lvl8pPr>
      <a:lvl9pPr marL="4368800" marR="0" indent="-711200" algn="l" defTabSz="1828800" rtl="0" latinLnBrk="0">
        <a:lnSpc>
          <a:spcPct val="90000"/>
        </a:lnSpc>
        <a:spcBef>
          <a:spcPts val="2000"/>
        </a:spcBef>
        <a:spcAft>
          <a:spcPts val="0"/>
        </a:spcAft>
        <a:buClrTx/>
        <a:buSzPct val="100000"/>
        <a:buFontTx/>
        <a:buChar char="•"/>
        <a:tabLst/>
        <a:defRPr b="0" baseline="0" cap="none" i="0" spc="0" strike="noStrike" sz="5600" u="none">
          <a:solidFill>
            <a:srgbClr val="000000"/>
          </a:solidFill>
          <a:uFillTx/>
          <a:latin typeface="Verdana"/>
          <a:ea typeface="Verdana"/>
          <a:cs typeface="Verdana"/>
          <a:sym typeface="Verdana"/>
        </a:defRPr>
      </a:lvl9pPr>
    </p:bodyStyle>
    <p:otherStyle>
      <a:lvl1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1pPr>
      <a:lvl2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2pPr>
      <a:lvl3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3pPr>
      <a:lvl4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4pPr>
      <a:lvl5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5pPr>
      <a:lvl6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6pPr>
      <a:lvl7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7pPr>
      <a:lvl8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8pPr>
      <a:lvl9pPr marL="0" marR="0" indent="0" algn="r" defTabSz="18288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creativecommons.org/licenses/by-sa/4.0/"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eg"/><Relationship Id="rId4" Type="http://schemas.openxmlformats.org/officeDocument/2006/relationships/hyperlink" Target="https://arstechnica.com/uncategorized/2004/12/4490-2/" TargetMode="External"/><Relationship Id="rId5" Type="http://schemas.openxmlformats.org/officeDocument/2006/relationships/image" Target="../media/image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jpeg"/><Relationship Id="rId5" Type="http://schemas.openxmlformats.org/officeDocument/2006/relationships/chart" Target="../charts/char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jpeg"/><Relationship Id="rId5" Type="http://schemas.openxmlformats.org/officeDocument/2006/relationships/chart" Target="../charts/char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3.jpeg"/><Relationship Id="rId5" Type="http://schemas.openxmlformats.org/officeDocument/2006/relationships/chart" Target="../charts/char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jpeg"/><Relationship Id="rId5" Type="http://schemas.openxmlformats.org/officeDocument/2006/relationships/chart" Target="../charts/char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tif"/><Relationship Id="rId4" Type="http://schemas.openxmlformats.org/officeDocument/2006/relationships/image" Target="../media/image5.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7.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1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Title 1"/>
          <p:cNvSpPr txBox="1"/>
          <p:nvPr>
            <p:ph type="ctrTitle"/>
          </p:nvPr>
        </p:nvSpPr>
        <p:spPr>
          <a:xfrm>
            <a:off x="1078519" y="1330326"/>
            <a:ext cx="21629080" cy="3311522"/>
          </a:xfrm>
          <a:prstGeom prst="rect">
            <a:avLst/>
          </a:prstGeom>
        </p:spPr>
        <p:txBody>
          <a:bodyPr/>
          <a:lstStyle/>
          <a:p>
            <a:pPr/>
            <a:r>
              <a:t>CS 4530: Fundamentals of Software Engineering</a:t>
            </a:r>
            <a:br/>
            <a:br/>
            <a:r>
              <a:t>Module 11: What makes a good test suite?</a:t>
            </a:r>
          </a:p>
        </p:txBody>
      </p:sp>
      <p:sp>
        <p:nvSpPr>
          <p:cNvPr id="43" name="Subtitle 7"/>
          <p:cNvSpPr txBox="1"/>
          <p:nvPr>
            <p:ph type="subTitle" sz="half" idx="1"/>
          </p:nvPr>
        </p:nvSpPr>
        <p:spPr>
          <a:xfrm>
            <a:off x="1078517" y="6475655"/>
            <a:ext cx="21880336" cy="3311524"/>
          </a:xfrm>
          <a:prstGeom prst="rect">
            <a:avLst/>
          </a:prstGeom>
        </p:spPr>
        <p:txBody>
          <a:bodyPr/>
          <a:lstStyle/>
          <a:p>
            <a:pPr>
              <a:lnSpc>
                <a:spcPct val="100000"/>
              </a:lnSpc>
              <a:defRPr sz="4800"/>
            </a:pPr>
            <a:r>
              <a:t>Adeel Bhutta, Jan Vitek, Mitch Wand</a:t>
            </a:r>
          </a:p>
          <a:p>
            <a:pPr>
              <a:lnSpc>
                <a:spcPct val="100000"/>
              </a:lnSpc>
              <a:defRPr sz="4800"/>
            </a:pPr>
            <a:r>
              <a:t>Khoury College of Computer Sciences</a:t>
            </a:r>
          </a:p>
        </p:txBody>
      </p:sp>
      <p:sp>
        <p:nvSpPr>
          <p:cNvPr id="44" name="Slide Number Placeholder 3"/>
          <p:cNvSpPr txBox="1"/>
          <p:nvPr>
            <p:ph type="sldNum" sz="quarter" idx="4294967295"/>
          </p:nvPr>
        </p:nvSpPr>
        <p:spPr>
          <a:xfrm>
            <a:off x="22357536" y="12835870"/>
            <a:ext cx="350062"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 name="Rectangle 4"/>
          <p:cNvSpPr txBox="1"/>
          <p:nvPr/>
        </p:nvSpPr>
        <p:spPr>
          <a:xfrm>
            <a:off x="293151" y="12757437"/>
            <a:ext cx="12009120" cy="640774"/>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defTabSz="1950778">
              <a:defRPr>
                <a:solidFill>
                  <a:srgbClr val="5C5962"/>
                </a:solidFill>
                <a:latin typeface="+mn-lt"/>
                <a:ea typeface="+mn-ea"/>
                <a:cs typeface="+mn-cs"/>
                <a:sym typeface="Calibri"/>
              </a:defRPr>
            </a:pPr>
            <a:r>
              <a:t>© 2023 Released under the </a:t>
            </a:r>
            <a:r>
              <a:rPr u="sng">
                <a:solidFill>
                  <a:srgbClr val="0000FF"/>
                </a:solidFill>
                <a:uFill>
                  <a:solidFill>
                    <a:srgbClr val="0000FF"/>
                  </a:solidFill>
                </a:uFill>
                <a:hlinkClick r:id="rId2" invalidUrl="" action="" tgtFrame="" tooltip="" history="1" highlightClick="0" endSnd="0"/>
              </a:rPr>
              <a:t>CC BY-SA</a:t>
            </a:r>
            <a:r>
              <a:t> license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Course Mechanics"/>
          <p:cNvSpPr txBox="1"/>
          <p:nvPr>
            <p:ph type="title"/>
          </p:nvPr>
        </p:nvSpPr>
        <p:spPr>
          <a:prstGeom prst="rect">
            <a:avLst/>
          </a:prstGeom>
        </p:spPr>
        <p:txBody>
          <a:bodyPr/>
          <a:lstStyle/>
          <a:p>
            <a:pPr/>
            <a:r>
              <a:t>Does the SUT satisfy its spec?</a:t>
            </a:r>
          </a:p>
        </p:txBody>
      </p:sp>
      <p:sp>
        <p:nvSpPr>
          <p:cNvPr id="107" name="See syllabus for all of the usual stuff…"/>
          <p:cNvSpPr txBox="1"/>
          <p:nvPr>
            <p:ph type="body" idx="1"/>
          </p:nvPr>
        </p:nvSpPr>
        <p:spPr>
          <a:xfrm>
            <a:off x="429699" y="1753618"/>
            <a:ext cx="23988346" cy="10208764"/>
          </a:xfrm>
          <a:prstGeom prst="rect">
            <a:avLst/>
          </a:prstGeom>
        </p:spPr>
        <p:txBody>
          <a:bodyPr/>
          <a:lstStyle/>
          <a:p>
            <a:pPr/>
            <a:r>
              <a:t>Test behavior without regard to implementation (“black-box” or “functional testing”)</a:t>
            </a:r>
          </a:p>
          <a:p>
            <a:pPr/>
            <a:r>
              <a:t>What’s a specification?</a:t>
            </a:r>
          </a:p>
          <a:p>
            <a:pPr lvl="1"/>
            <a:r>
              <a:t>A precise definition of all acceptable behaviors of SUT (outputs, state, effects) in all situations </a:t>
            </a:r>
          </a:p>
          <a:p>
            <a:pPr lvl="1"/>
            <a:r>
              <a:t>A specification may be formal (math), informal (natural language) or implicit (“I know it when I see it”).</a:t>
            </a:r>
          </a:p>
          <a:p>
            <a:pPr/>
            <a:r>
              <a:t>A test suite is an approximation to an unwritten specification</a:t>
            </a:r>
          </a:p>
          <a:p>
            <a:pPr lvl="1"/>
            <a:r>
              <a:t>That’s the “T” in TDD</a:t>
            </a:r>
          </a:p>
          <a:p>
            <a:pPr lvl="1"/>
            <a:r>
              <a:t>Adequacy of test suite is likelihood that an implementation passing all tests actually fulfills the spec</a:t>
            </a:r>
          </a:p>
        </p:txBody>
      </p:sp>
      <p:sp>
        <p:nvSpPr>
          <p:cNvPr id="108" name="Slide Number Placeholder 1"/>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lvl1pPr defTabSz="1095390"/>
          </a:lstStyle>
          <a:p>
            <a:pPr/>
            <a:fld id="{86CB4B4D-7CA3-9044-876B-883B54F8677D}" type="slidenum"/>
          </a:p>
        </p:txBody>
      </p:sp>
      <p:sp>
        <p:nvSpPr>
          <p:cNvPr id="109" name="TextBox 6"/>
          <p:cNvSpPr txBox="1"/>
          <p:nvPr/>
        </p:nvSpPr>
        <p:spPr>
          <a:xfrm>
            <a:off x="18933006" y="2841873"/>
            <a:ext cx="5213248" cy="767079"/>
          </a:xfrm>
          <a:prstGeom prst="rect">
            <a:avLst/>
          </a:prstGeom>
          <a:solidFill>
            <a:srgbClr val="FBE5D6"/>
          </a:solidFill>
          <a:ln w="12700">
            <a:solidFill>
              <a:srgbClr val="000000"/>
            </a:solidFill>
          </a:ln>
          <a:extLst>
            <a:ext uri="{C572A759-6A51-4108-AA02-DFA0A04FC94B}">
              <ma14:wrappingTextBoxFlag xmlns:ma14="http://schemas.microsoft.com/office/mac/drawingml/2011/main" val="1"/>
            </a:ext>
          </a:extLst>
        </p:spPr>
        <p:txBody>
          <a:bodyPr wrap="none" lIns="91438" tIns="91438" rIns="91438" bIns="91438">
            <a:spAutoFit/>
          </a:bodyPr>
          <a:lstStyle>
            <a:lvl1pPr algn="ctr">
              <a:defRPr>
                <a:latin typeface="Ink Free"/>
                <a:ea typeface="Ink Free"/>
                <a:cs typeface="Ink Free"/>
                <a:sym typeface="Ink Free"/>
              </a:defRPr>
            </a:lvl1pPr>
          </a:lstStyle>
          <a:p>
            <a:pPr/>
            <a:r>
              <a:t>Not often seen in the wild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09"/>
                                        </p:tgtEl>
                                        <p:attrNameLst>
                                          <p:attrName>style.visibility</p:attrName>
                                        </p:attrNameLst>
                                      </p:cBhvr>
                                      <p:to>
                                        <p:strVal val="visible"/>
                                      </p:to>
                                    </p:set>
                                    <p:animEffect filter="blinds(horizontal)" transition="in">
                                      <p:cBhvr>
                                        <p:cTn id="7" dur="5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Building Test Suites From Specifications (TDD)"/>
          <p:cNvSpPr txBox="1"/>
          <p:nvPr>
            <p:ph type="title"/>
          </p:nvPr>
        </p:nvSpPr>
        <p:spPr>
          <a:prstGeom prst="rect">
            <a:avLst/>
          </a:prstGeom>
        </p:spPr>
        <p:txBody>
          <a:bodyPr/>
          <a:lstStyle/>
          <a:p>
            <a:pPr/>
            <a:r>
              <a:t>Building Test Suites From Specifications</a:t>
            </a:r>
          </a:p>
        </p:txBody>
      </p:sp>
      <p:sp>
        <p:nvSpPr>
          <p:cNvPr id="114" name="Enumerate equivalence classes of inputs to the SUT, and the expected behavior of that class…"/>
          <p:cNvSpPr txBox="1"/>
          <p:nvPr>
            <p:ph type="body" idx="1"/>
          </p:nvPr>
        </p:nvSpPr>
        <p:spPr>
          <a:xfrm>
            <a:off x="429699" y="1753618"/>
            <a:ext cx="24109222" cy="10208764"/>
          </a:xfrm>
          <a:prstGeom prst="rect">
            <a:avLst/>
          </a:prstGeom>
        </p:spPr>
        <p:txBody>
          <a:bodyPr/>
          <a:lstStyle/>
          <a:p>
            <a:pPr/>
            <a:r>
              <a:t>Enumerate equivalence classes of inputs to SUT, and expected behavior of that class</a:t>
            </a:r>
          </a:p>
          <a:p>
            <a:pPr/>
            <a:r>
              <a:t>Identify boundary cases (near misses between input classes)</a:t>
            </a:r>
          </a:p>
          <a:p>
            <a:pPr/>
            <a:r>
              <a:t>Evaluate adequacy of a suite by comparing tested behaviors with specified behaviors</a:t>
            </a:r>
          </a:p>
          <a:p>
            <a:pPr/>
            <a:r>
              <a:t>Sometimes referred to as “black box” testing</a:t>
            </a:r>
          </a:p>
        </p:txBody>
      </p:sp>
      <p:sp>
        <p:nvSpPr>
          <p:cNvPr id="115"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25" name="Group 20"/>
          <p:cNvGrpSpPr/>
          <p:nvPr/>
        </p:nvGrpSpPr>
        <p:grpSpPr>
          <a:xfrm>
            <a:off x="15512791" y="6307219"/>
            <a:ext cx="7858578" cy="5211584"/>
            <a:chOff x="-1" y="-1"/>
            <a:chExt cx="7858577" cy="5211583"/>
          </a:xfrm>
        </p:grpSpPr>
        <p:sp>
          <p:nvSpPr>
            <p:cNvPr id="116" name="Rectangle 7"/>
            <p:cNvSpPr/>
            <p:nvPr/>
          </p:nvSpPr>
          <p:spPr>
            <a:xfrm>
              <a:off x="-1" y="-2"/>
              <a:ext cx="7858578" cy="5211584"/>
            </a:xfrm>
            <a:prstGeom prst="rect">
              <a:avLst/>
            </a:prstGeom>
            <a:solidFill>
              <a:srgbClr val="FFFFFF"/>
            </a:solidFill>
            <a:ln w="12700" cap="flat">
              <a:solidFill>
                <a:srgbClr val="000000"/>
              </a:solidFill>
              <a:prstDash val="solid"/>
              <a:miter lim="800000"/>
            </a:ln>
            <a:effectLst/>
          </p:spPr>
          <p:txBody>
            <a:bodyPr wrap="square" lIns="91438" tIns="91438" rIns="91438" bIns="91438" numCol="1" anchor="ctr">
              <a:noAutofit/>
            </a:bodyPr>
            <a:lstStyle/>
            <a:p>
              <a:pPr algn="ctr" defTabSz="914400">
                <a:defRPr sz="1800">
                  <a:latin typeface="+mn-lt"/>
                  <a:ea typeface="+mn-ea"/>
                  <a:cs typeface="+mn-cs"/>
                  <a:sym typeface="Calibri"/>
                </a:defRPr>
              </a:pPr>
            </a:p>
          </p:txBody>
        </p:sp>
        <p:sp>
          <p:nvSpPr>
            <p:cNvPr id="117" name="Straight Connector 8"/>
            <p:cNvSpPr/>
            <p:nvPr/>
          </p:nvSpPr>
          <p:spPr>
            <a:xfrm>
              <a:off x="2571660" y="-2"/>
              <a:ext cx="2323630" cy="5211584"/>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118" name="Straight Connector 9"/>
            <p:cNvSpPr/>
            <p:nvPr/>
          </p:nvSpPr>
          <p:spPr>
            <a:xfrm flipH="1">
              <a:off x="-2" y="-1"/>
              <a:ext cx="6540112" cy="4422673"/>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119" name="Straight Connector 10"/>
            <p:cNvSpPr/>
            <p:nvPr/>
          </p:nvSpPr>
          <p:spPr>
            <a:xfrm>
              <a:off x="5417455" y="765001"/>
              <a:ext cx="2441120" cy="4446580"/>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120" name="Straight Connector 11"/>
            <p:cNvSpPr/>
            <p:nvPr/>
          </p:nvSpPr>
          <p:spPr>
            <a:xfrm flipV="1">
              <a:off x="-1" y="1601723"/>
              <a:ext cx="7858578" cy="71722"/>
            </a:xfrm>
            <a:prstGeom prst="line">
              <a:avLst/>
            </a:prstGeom>
            <a:noFill/>
            <a:ln w="12700" cap="flat">
              <a:solidFill>
                <a:schemeClr val="accent1"/>
              </a:solidFill>
              <a:prstDash val="solid"/>
              <a:miter lim="800000"/>
            </a:ln>
            <a:effectLst/>
          </p:spPr>
          <p:txBody>
            <a:bodyPr wrap="square" lIns="45718" tIns="45718" rIns="45718" bIns="45718" numCol="1" anchor="t">
              <a:noAutofit/>
            </a:bodyPr>
            <a:lstStyle/>
            <a:p>
              <a:pPr/>
            </a:p>
          </p:txBody>
        </p:sp>
        <p:sp>
          <p:nvSpPr>
            <p:cNvPr id="121" name="Oval 12"/>
            <p:cNvSpPr/>
            <p:nvPr/>
          </p:nvSpPr>
          <p:spPr>
            <a:xfrm>
              <a:off x="306772" y="1063831"/>
              <a:ext cx="411205" cy="394459"/>
            </a:xfrm>
            <a:prstGeom prst="ellipse">
              <a:avLst/>
            </a:prstGeom>
            <a:solidFill>
              <a:srgbClr val="000000"/>
            </a:solidFill>
            <a:ln w="6350" cap="flat">
              <a:solidFill>
                <a:schemeClr val="accent1"/>
              </a:solidFill>
              <a:prstDash val="solid"/>
              <a:miter lim="800000"/>
            </a:ln>
            <a:effectLst/>
          </p:spPr>
          <p:txBody>
            <a:bodyPr wrap="square" lIns="91438" tIns="91438" rIns="91438" bIns="91438" numCol="1" anchor="ctr">
              <a:noAutofit/>
            </a:bodyPr>
            <a:lstStyle/>
            <a:p>
              <a:pPr algn="ctr" defTabSz="914400">
                <a:defRPr sz="1800">
                  <a:solidFill>
                    <a:srgbClr val="FFFFFF"/>
                  </a:solidFill>
                  <a:latin typeface="+mn-lt"/>
                  <a:ea typeface="+mn-ea"/>
                  <a:cs typeface="+mn-cs"/>
                  <a:sym typeface="Calibri"/>
                </a:defRPr>
              </a:pPr>
            </a:p>
          </p:txBody>
        </p:sp>
        <p:sp>
          <p:nvSpPr>
            <p:cNvPr id="122" name="Oval 13"/>
            <p:cNvSpPr/>
            <p:nvPr/>
          </p:nvSpPr>
          <p:spPr>
            <a:xfrm>
              <a:off x="1821047" y="215157"/>
              <a:ext cx="411205" cy="394459"/>
            </a:xfrm>
            <a:prstGeom prst="ellipse">
              <a:avLst/>
            </a:prstGeom>
            <a:solidFill>
              <a:srgbClr val="000000"/>
            </a:solidFill>
            <a:ln w="6350" cap="flat">
              <a:solidFill>
                <a:schemeClr val="accent1"/>
              </a:solidFill>
              <a:prstDash val="solid"/>
              <a:miter lim="800000"/>
            </a:ln>
            <a:effectLst/>
          </p:spPr>
          <p:txBody>
            <a:bodyPr wrap="square" lIns="91438" tIns="91438" rIns="91438" bIns="91438" numCol="1" anchor="ctr">
              <a:noAutofit/>
            </a:bodyPr>
            <a:lstStyle/>
            <a:p>
              <a:pPr algn="ctr" defTabSz="914400">
                <a:defRPr sz="1800">
                  <a:solidFill>
                    <a:srgbClr val="FFFFFF"/>
                  </a:solidFill>
                  <a:latin typeface="+mn-lt"/>
                  <a:ea typeface="+mn-ea"/>
                  <a:cs typeface="+mn-cs"/>
                  <a:sym typeface="Calibri"/>
                </a:defRPr>
              </a:pPr>
            </a:p>
          </p:txBody>
        </p:sp>
        <p:sp>
          <p:nvSpPr>
            <p:cNvPr id="123" name="TextBox 14"/>
            <p:cNvSpPr txBox="1"/>
            <p:nvPr/>
          </p:nvSpPr>
          <p:spPr>
            <a:xfrm>
              <a:off x="791079" y="621567"/>
              <a:ext cx="316443" cy="437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defTabSz="914400">
                <a:defRPr b="1" sz="2600">
                  <a:latin typeface="+mn-lt"/>
                  <a:ea typeface="+mn-ea"/>
                  <a:cs typeface="+mn-cs"/>
                  <a:sym typeface="Calibri"/>
                </a:defRPr>
              </a:lvl1pPr>
            </a:lstStyle>
            <a:p>
              <a:pPr/>
              <a:r>
                <a:t>A</a:t>
              </a:r>
            </a:p>
          </p:txBody>
        </p:sp>
        <p:sp>
          <p:nvSpPr>
            <p:cNvPr id="124" name="TextBox 15"/>
            <p:cNvSpPr txBox="1"/>
            <p:nvPr/>
          </p:nvSpPr>
          <p:spPr>
            <a:xfrm>
              <a:off x="2305354" y="657426"/>
              <a:ext cx="304771" cy="4348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t">
              <a:spAutoFit/>
            </a:bodyPr>
            <a:lstStyle>
              <a:lvl1pPr defTabSz="914400">
                <a:defRPr b="1" sz="2700">
                  <a:latin typeface="+mn-lt"/>
                  <a:ea typeface="+mn-ea"/>
                  <a:cs typeface="+mn-cs"/>
                  <a:sym typeface="Calibri"/>
                </a:defRPr>
              </a:lvl1pPr>
            </a:lstStyle>
            <a:p>
              <a:pPr/>
              <a:r>
                <a:t>B</a:t>
              </a:r>
            </a:p>
          </p:txBody>
        </p:sp>
      </p:grpSp>
      <p:sp>
        <p:nvSpPr>
          <p:cNvPr id="126" name="TextBox 16"/>
          <p:cNvSpPr txBox="1"/>
          <p:nvPr/>
        </p:nvSpPr>
        <p:spPr>
          <a:xfrm>
            <a:off x="15562736" y="11620095"/>
            <a:ext cx="7852229" cy="1185077"/>
          </a:xfrm>
          <a:prstGeom prst="rect">
            <a:avLst/>
          </a:prstGeom>
          <a:gradFill>
            <a:gsLst>
              <a:gs pos="0">
                <a:srgbClr val="A6B6DF"/>
              </a:gs>
              <a:gs pos="50000">
                <a:srgbClr val="98AAD9"/>
              </a:gs>
              <a:gs pos="100000">
                <a:srgbClr val="869DD7"/>
              </a:gs>
            </a:gsLst>
            <a:lin ang="5400000"/>
          </a:gradFill>
          <a:ln w="6350">
            <a:solidFill>
              <a:schemeClr val="accent1"/>
            </a:solidFill>
            <a:miter/>
          </a:ln>
          <a:extLst>
            <a:ext uri="{C572A759-6A51-4108-AA02-DFA0A04FC94B}">
              <ma14:wrappingTextBoxFlag xmlns:ma14="http://schemas.microsoft.com/office/mac/drawingml/2011/main" val="1"/>
            </a:ext>
          </a:extLst>
        </p:spPr>
        <p:txBody>
          <a:bodyPr lIns="45718" tIns="45718" rIns="45718" bIns="45718">
            <a:spAutoFit/>
          </a:bodyPr>
          <a:lstStyle>
            <a:lvl1pPr defTabSz="914400">
              <a:defRPr sz="3800">
                <a:latin typeface="+mn-lt"/>
                <a:ea typeface="+mn-ea"/>
                <a:cs typeface="+mn-cs"/>
                <a:sym typeface="Calibri"/>
              </a:defRPr>
            </a:lvl1pPr>
          </a:lstStyle>
          <a:p>
            <a:pPr/>
            <a:r>
              <a:t>If the program works for input A, it will probably work for input B</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Building Test Suites From Specifications: Zip Code Lookup"/>
          <p:cNvSpPr txBox="1"/>
          <p:nvPr>
            <p:ph type="title"/>
          </p:nvPr>
        </p:nvSpPr>
        <p:spPr>
          <a:prstGeom prst="rect">
            <a:avLst/>
          </a:prstGeom>
        </p:spPr>
        <p:txBody>
          <a:bodyPr/>
          <a:lstStyle/>
          <a:p>
            <a:pPr/>
            <a:r>
              <a:t>Building Test Suites From Specs: Zip Code Lookup</a:t>
            </a:r>
          </a:p>
        </p:txBody>
      </p:sp>
      <p:sp>
        <p:nvSpPr>
          <p:cNvPr id="131" name="USPS ZIP code lookup tool accepts a zip code as input, and outputs:…"/>
          <p:cNvSpPr txBox="1"/>
          <p:nvPr>
            <p:ph type="body" idx="1"/>
          </p:nvPr>
        </p:nvSpPr>
        <p:spPr>
          <a:prstGeom prst="rect">
            <a:avLst/>
          </a:prstGeom>
        </p:spPr>
        <p:txBody>
          <a:bodyPr/>
          <a:lstStyle/>
          <a:p>
            <a:pPr/>
            <a:r>
              <a:t>USPS ZIP code lookup tool accepts a zip code as input, and outputs:</a:t>
            </a:r>
          </a:p>
          <a:p>
            <a:pPr lvl="1"/>
            <a:r>
              <a:t>The “place names” that correspond to that ZIP code, or </a:t>
            </a:r>
          </a:p>
          <a:p>
            <a:pPr lvl="1"/>
            <a:r>
              <a:t>“Invalid zip code”</a:t>
            </a:r>
          </a:p>
          <a:p>
            <a:pPr/>
            <a:r>
              <a:t>Strategy:</a:t>
            </a:r>
          </a:p>
          <a:p>
            <a:pPr lvl="1"/>
            <a:r>
              <a:t>Determine the input equivalence classes, </a:t>
            </a:r>
            <a:br/>
            <a:r>
              <a:t>boundary conditions</a:t>
            </a:r>
          </a:p>
          <a:p>
            <a:pPr lvl="1"/>
            <a:r>
              <a:t>Write tests for those inputs</a:t>
            </a:r>
          </a:p>
        </p:txBody>
      </p:sp>
      <p:sp>
        <p:nvSpPr>
          <p:cNvPr id="132"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35" name="Picture 2.png"/>
          <p:cNvGrpSpPr/>
          <p:nvPr/>
        </p:nvGrpSpPr>
        <p:grpSpPr>
          <a:xfrm>
            <a:off x="14397822" y="3028596"/>
            <a:ext cx="9491196" cy="10480196"/>
            <a:chOff x="0" y="0"/>
            <a:chExt cx="9491195" cy="10480195"/>
          </a:xfrm>
        </p:grpSpPr>
        <p:pic>
          <p:nvPicPr>
            <p:cNvPr id="133" name="Picture 2.png" descr="Picture 2.png"/>
            <p:cNvPicPr>
              <a:picLocks noChangeAspect="1"/>
            </p:cNvPicPr>
            <p:nvPr/>
          </p:nvPicPr>
          <p:blipFill>
            <a:blip r:embed="rId2">
              <a:extLst/>
            </a:blip>
            <a:srcRect l="3406" t="13309" r="71951" b="44353"/>
            <a:stretch>
              <a:fillRect/>
            </a:stretch>
          </p:blipFill>
          <p:spPr>
            <a:xfrm>
              <a:off x="161170" y="161170"/>
              <a:ext cx="9168855" cy="10157855"/>
            </a:xfrm>
            <a:prstGeom prst="rect">
              <a:avLst/>
            </a:prstGeom>
            <a:ln w="12700" cap="flat">
              <a:noFill/>
              <a:miter lim="400000"/>
            </a:ln>
            <a:effectLst/>
          </p:spPr>
        </p:pic>
        <p:pic>
          <p:nvPicPr>
            <p:cNvPr id="134" name="Picture 2.png" descr="Picture 2.png"/>
            <p:cNvPicPr>
              <a:picLocks noChangeAspect="1"/>
            </p:cNvPicPr>
            <p:nvPr/>
          </p:nvPicPr>
          <p:blipFill>
            <a:blip r:embed="rId3">
              <a:extLst/>
            </a:blip>
            <a:stretch>
              <a:fillRect/>
            </a:stretch>
          </p:blipFill>
          <p:spPr>
            <a:xfrm>
              <a:off x="0" y="0"/>
              <a:ext cx="9491196" cy="10480196"/>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Building Test Suites From Specifications: Zip Code Lookup"/>
          <p:cNvSpPr txBox="1"/>
          <p:nvPr>
            <p:ph type="title"/>
          </p:nvPr>
        </p:nvSpPr>
        <p:spPr>
          <a:prstGeom prst="rect">
            <a:avLst/>
          </a:prstGeom>
        </p:spPr>
        <p:txBody>
          <a:bodyPr/>
          <a:lstStyle/>
          <a:p>
            <a:pPr/>
            <a:r>
              <a:t>Building Test Suites From Specs: Zip Code Lookup</a:t>
            </a:r>
          </a:p>
        </p:txBody>
      </p:sp>
      <p:sp>
        <p:nvSpPr>
          <p:cNvPr id="138" name="USPS ZIP code lookup tool accepts a zip code as input, and outputs:…"/>
          <p:cNvSpPr txBox="1"/>
          <p:nvPr>
            <p:ph type="body" idx="1"/>
          </p:nvPr>
        </p:nvSpPr>
        <p:spPr>
          <a:prstGeom prst="rect">
            <a:avLst/>
          </a:prstGeom>
        </p:spPr>
        <p:txBody>
          <a:bodyPr/>
          <a:lstStyle/>
          <a:p>
            <a:pPr/>
            <a:r>
              <a:t>USPS ZIP code lookup tool accepts a zip code as input, and outputs:</a:t>
            </a:r>
          </a:p>
          <a:p>
            <a:pPr lvl="1"/>
            <a:r>
              <a:t>The “place names” that correspond to that ZIP code, or </a:t>
            </a:r>
          </a:p>
          <a:p>
            <a:pPr lvl="1"/>
            <a:r>
              <a:t>“Invalid zip code”</a:t>
            </a:r>
          </a:p>
        </p:txBody>
      </p:sp>
      <p:sp>
        <p:nvSpPr>
          <p:cNvPr id="139"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2" name="Picture 2.png"/>
          <p:cNvGrpSpPr/>
          <p:nvPr/>
        </p:nvGrpSpPr>
        <p:grpSpPr>
          <a:xfrm>
            <a:off x="15662194" y="3028596"/>
            <a:ext cx="8226824" cy="9084073"/>
            <a:chOff x="0" y="0"/>
            <a:chExt cx="8226822" cy="9084072"/>
          </a:xfrm>
        </p:grpSpPr>
        <p:pic>
          <p:nvPicPr>
            <p:cNvPr id="140" name="Picture 2.png" descr="Picture 2.png"/>
            <p:cNvPicPr>
              <a:picLocks noChangeAspect="1"/>
            </p:cNvPicPr>
            <p:nvPr/>
          </p:nvPicPr>
          <p:blipFill>
            <a:blip r:embed="rId3">
              <a:extLst/>
            </a:blip>
            <a:srcRect l="3406" t="13309" r="71951" b="44352"/>
            <a:stretch>
              <a:fillRect/>
            </a:stretch>
          </p:blipFill>
          <p:spPr>
            <a:xfrm>
              <a:off x="139700" y="139700"/>
              <a:ext cx="7947423" cy="8804673"/>
            </a:xfrm>
            <a:prstGeom prst="rect">
              <a:avLst/>
            </a:prstGeom>
            <a:ln w="12700" cap="flat">
              <a:noFill/>
              <a:miter lim="400000"/>
            </a:ln>
            <a:effectLst/>
          </p:spPr>
        </p:pic>
        <p:pic>
          <p:nvPicPr>
            <p:cNvPr id="141" name="Picture 2.png" descr="Picture 2.png"/>
            <p:cNvPicPr>
              <a:picLocks noChangeAspect="1"/>
            </p:cNvPicPr>
            <p:nvPr/>
          </p:nvPicPr>
          <p:blipFill>
            <a:blip r:embed="rId4">
              <a:extLst/>
            </a:blip>
            <a:stretch>
              <a:fillRect/>
            </a:stretch>
          </p:blipFill>
          <p:spPr>
            <a:xfrm>
              <a:off x="0" y="0"/>
              <a:ext cx="8226823" cy="9084073"/>
            </a:xfrm>
            <a:prstGeom prst="rect">
              <a:avLst/>
            </a:prstGeom>
            <a:ln w="12700" cap="flat">
              <a:noFill/>
              <a:miter lim="400000"/>
            </a:ln>
            <a:effectLst/>
          </p:spPr>
        </p:pic>
      </p:grpSp>
      <p:sp>
        <p:nvSpPr>
          <p:cNvPr id="143" name="Oval"/>
          <p:cNvSpPr/>
          <p:nvPr/>
        </p:nvSpPr>
        <p:spPr>
          <a:xfrm>
            <a:off x="6820702" y="6204560"/>
            <a:ext cx="8226823" cy="7306154"/>
          </a:xfrm>
          <a:prstGeom prst="ellipse">
            <a:avLst/>
          </a:prstGeom>
          <a:solidFill>
            <a:srgbClr val="DEA983"/>
          </a:solidFill>
          <a:ln w="12700">
            <a:miter lim="400000"/>
          </a:ln>
        </p:spPr>
        <p:txBody>
          <a:bodyPr lIns="91438" tIns="91438" rIns="91438" bIns="91438" anchor="ctr"/>
          <a:lstStyle/>
          <a:p>
            <a:pPr>
              <a:defRPr>
                <a:latin typeface="+mn-lt"/>
                <a:ea typeface="+mn-ea"/>
                <a:cs typeface="+mn-cs"/>
                <a:sym typeface="Calibri"/>
              </a:defRPr>
            </a:pPr>
          </a:p>
        </p:txBody>
      </p:sp>
      <p:sp>
        <p:nvSpPr>
          <p:cNvPr id="144" name="All possible inputs"/>
          <p:cNvSpPr txBox="1"/>
          <p:nvPr/>
        </p:nvSpPr>
        <p:spPr>
          <a:xfrm>
            <a:off x="9124940" y="6707165"/>
            <a:ext cx="3550685"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All possible inputs</a:t>
            </a:r>
          </a:p>
        </p:txBody>
      </p:sp>
      <p:sp>
        <p:nvSpPr>
          <p:cNvPr id="145" name="Oval"/>
          <p:cNvSpPr/>
          <p:nvPr/>
        </p:nvSpPr>
        <p:spPr>
          <a:xfrm>
            <a:off x="7332950" y="7547315"/>
            <a:ext cx="5986907" cy="5358065"/>
          </a:xfrm>
          <a:prstGeom prst="ellipse">
            <a:avLst/>
          </a:prstGeom>
          <a:solidFill>
            <a:srgbClr val="0A52B1"/>
          </a:solidFill>
          <a:ln w="12700">
            <a:miter lim="400000"/>
          </a:ln>
        </p:spPr>
        <p:txBody>
          <a:bodyPr lIns="91438" tIns="91438" rIns="91438" bIns="91438" anchor="ctr"/>
          <a:lstStyle/>
          <a:p>
            <a:pPr>
              <a:defRPr>
                <a:latin typeface="+mn-lt"/>
                <a:ea typeface="+mn-ea"/>
                <a:cs typeface="+mn-cs"/>
                <a:sym typeface="Calibri"/>
              </a:defRPr>
            </a:pPr>
          </a:p>
        </p:txBody>
      </p:sp>
      <p:sp>
        <p:nvSpPr>
          <p:cNvPr id="146" name="All 5 digit numbers"/>
          <p:cNvSpPr txBox="1"/>
          <p:nvPr/>
        </p:nvSpPr>
        <p:spPr>
          <a:xfrm>
            <a:off x="8489446" y="8057897"/>
            <a:ext cx="3673915"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solidFill>
                  <a:srgbClr val="FFFFFF"/>
                </a:solidFill>
                <a:latin typeface="+mn-lt"/>
                <a:ea typeface="+mn-ea"/>
                <a:cs typeface="+mn-cs"/>
                <a:sym typeface="Calibri"/>
              </a:defRPr>
            </a:lvl1pPr>
          </a:lstStyle>
          <a:p>
            <a:pPr/>
            <a:r>
              <a:t>All 5 digit numbers</a:t>
            </a:r>
          </a:p>
        </p:txBody>
      </p:sp>
      <p:sp>
        <p:nvSpPr>
          <p:cNvPr id="147" name="Oval"/>
          <p:cNvSpPr/>
          <p:nvPr/>
        </p:nvSpPr>
        <p:spPr>
          <a:xfrm>
            <a:off x="8078358" y="8626106"/>
            <a:ext cx="4496091" cy="4212705"/>
          </a:xfrm>
          <a:prstGeom prst="ellipse">
            <a:avLst/>
          </a:prstGeom>
          <a:solidFill>
            <a:srgbClr val="83D3D4"/>
          </a:solidFill>
          <a:ln w="12700">
            <a:miter lim="400000"/>
          </a:ln>
        </p:spPr>
        <p:txBody>
          <a:bodyPr lIns="91438" tIns="91438" rIns="91438" bIns="91438" anchor="ctr"/>
          <a:lstStyle/>
          <a:p>
            <a:pPr>
              <a:defRPr>
                <a:latin typeface="+mn-lt"/>
                <a:ea typeface="+mn-ea"/>
                <a:cs typeface="+mn-cs"/>
                <a:sym typeface="Calibri"/>
              </a:defRPr>
            </a:pPr>
          </a:p>
        </p:txBody>
      </p:sp>
      <p:sp>
        <p:nvSpPr>
          <p:cNvPr id="148" name="Valid ZIP codes"/>
          <p:cNvSpPr txBox="1"/>
          <p:nvPr/>
        </p:nvSpPr>
        <p:spPr>
          <a:xfrm>
            <a:off x="8852438" y="8962414"/>
            <a:ext cx="2947932" cy="640774"/>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Valid ZIP codes</a:t>
            </a:r>
          </a:p>
        </p:txBody>
      </p:sp>
      <p:grpSp>
        <p:nvGrpSpPr>
          <p:cNvPr id="151" name="ZIP codes with multiple place names"/>
          <p:cNvGrpSpPr/>
          <p:nvPr/>
        </p:nvGrpSpPr>
        <p:grpSpPr>
          <a:xfrm>
            <a:off x="9089166" y="9636913"/>
            <a:ext cx="2947935" cy="2966361"/>
            <a:chOff x="0" y="0"/>
            <a:chExt cx="2947934" cy="2966360"/>
          </a:xfrm>
        </p:grpSpPr>
        <p:sp>
          <p:nvSpPr>
            <p:cNvPr id="149" name="Oval"/>
            <p:cNvSpPr/>
            <p:nvPr/>
          </p:nvSpPr>
          <p:spPr>
            <a:xfrm>
              <a:off x="-1" y="-1"/>
              <a:ext cx="2947936" cy="2966362"/>
            </a:xfrm>
            <a:prstGeom prst="ellipse">
              <a:avLst/>
            </a:prstGeom>
            <a:solidFill>
              <a:srgbClr val="34A5DA"/>
            </a:solidFill>
            <a:ln w="12700" cap="flat">
              <a:noFill/>
              <a:miter lim="400000"/>
            </a:ln>
            <a:effectLst/>
          </p:spPr>
          <p:txBody>
            <a:bodyPr wrap="square" lIns="91438" tIns="91438" rIns="91438" bIns="91438" numCol="1" anchor="ctr">
              <a:noAutofit/>
            </a:bodyPr>
            <a:lstStyle/>
            <a:p>
              <a:pPr>
                <a:defRPr>
                  <a:latin typeface="+mn-lt"/>
                  <a:ea typeface="+mn-ea"/>
                  <a:cs typeface="+mn-cs"/>
                  <a:sym typeface="Calibri"/>
                </a:defRPr>
              </a:pPr>
            </a:p>
          </p:txBody>
        </p:sp>
        <p:sp>
          <p:nvSpPr>
            <p:cNvPr id="150" name="ZIP codes with multiple place names"/>
            <p:cNvSpPr txBox="1"/>
            <p:nvPr/>
          </p:nvSpPr>
          <p:spPr>
            <a:xfrm>
              <a:off x="431716" y="45193"/>
              <a:ext cx="2084502" cy="2875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defRPr>
                  <a:latin typeface="+mn-lt"/>
                  <a:ea typeface="+mn-ea"/>
                  <a:cs typeface="+mn-cs"/>
                  <a:sym typeface="Calibri"/>
                </a:defRPr>
              </a:lvl1pPr>
            </a:lstStyle>
            <a:p>
              <a:pPr/>
              <a:r>
                <a:t>ZIP codes with multiple place names</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Building Test Suites From Specifications: Zip Code Lookup"/>
          <p:cNvSpPr txBox="1"/>
          <p:nvPr>
            <p:ph type="title"/>
          </p:nvPr>
        </p:nvSpPr>
        <p:spPr>
          <a:prstGeom prst="rect">
            <a:avLst/>
          </a:prstGeom>
        </p:spPr>
        <p:txBody>
          <a:bodyPr/>
          <a:lstStyle/>
          <a:p>
            <a:pPr/>
            <a:r>
              <a:t>Building Test Suites From Specs: Zip Code Lookup</a:t>
            </a:r>
          </a:p>
        </p:txBody>
      </p:sp>
      <p:sp>
        <p:nvSpPr>
          <p:cNvPr id="156" name="Equivalence classes:…"/>
          <p:cNvSpPr txBox="1"/>
          <p:nvPr>
            <p:ph type="body" idx="1"/>
          </p:nvPr>
        </p:nvSpPr>
        <p:spPr>
          <a:xfrm>
            <a:off x="429699" y="1753618"/>
            <a:ext cx="18686873" cy="10208764"/>
          </a:xfrm>
          <a:prstGeom prst="rect">
            <a:avLst/>
          </a:prstGeom>
        </p:spPr>
        <p:txBody>
          <a:bodyPr/>
          <a:lstStyle/>
          <a:p>
            <a:pPr/>
            <a:r>
              <a:t>Equivalence classes:</a:t>
            </a:r>
          </a:p>
          <a:p>
            <a:pPr lvl="1"/>
            <a:r>
              <a:t>Not a 5 digit number</a:t>
            </a:r>
          </a:p>
          <a:p>
            <a:pPr lvl="1"/>
            <a:r>
              <a:t>A 5 digit numbers: A valid ZIP code; </a:t>
            </a:r>
            <a:br/>
            <a:r>
              <a:t>With one place name; With multiple place names; </a:t>
            </a:r>
            <a:br/>
            <a:r>
              <a:t>Not a valid ZIP code</a:t>
            </a:r>
          </a:p>
          <a:p>
            <a:pPr/>
            <a:r>
              <a:t>Generate at least one input from each class, </a:t>
            </a:r>
            <a:br/>
            <a:r>
              <a:t>plus boundaries (e.g. 4 digit, 6 digit numbers, nothing)</a:t>
            </a:r>
          </a:p>
          <a:p>
            <a:pPr/>
            <a:r>
              <a:t>Encode the expected output of the system for each test</a:t>
            </a:r>
          </a:p>
        </p:txBody>
      </p:sp>
      <p:sp>
        <p:nvSpPr>
          <p:cNvPr id="157"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Oval"/>
          <p:cNvSpPr/>
          <p:nvPr/>
        </p:nvSpPr>
        <p:spPr>
          <a:xfrm>
            <a:off x="16130904" y="1938468"/>
            <a:ext cx="8226823" cy="7306154"/>
          </a:xfrm>
          <a:prstGeom prst="ellipse">
            <a:avLst/>
          </a:prstGeom>
          <a:solidFill>
            <a:srgbClr val="DEA983"/>
          </a:solidFill>
          <a:ln w="12700">
            <a:miter lim="400000"/>
          </a:ln>
        </p:spPr>
        <p:txBody>
          <a:bodyPr lIns="91438" tIns="91438" rIns="91438" bIns="91438" anchor="ctr"/>
          <a:lstStyle/>
          <a:p>
            <a:pPr>
              <a:defRPr>
                <a:latin typeface="+mn-lt"/>
                <a:ea typeface="+mn-ea"/>
                <a:cs typeface="+mn-cs"/>
                <a:sym typeface="Calibri"/>
              </a:defRPr>
            </a:pPr>
          </a:p>
        </p:txBody>
      </p:sp>
      <p:sp>
        <p:nvSpPr>
          <p:cNvPr id="159" name="All possible inputs"/>
          <p:cNvSpPr txBox="1"/>
          <p:nvPr/>
        </p:nvSpPr>
        <p:spPr>
          <a:xfrm>
            <a:off x="18435143" y="2441073"/>
            <a:ext cx="3550686"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All possible inputs</a:t>
            </a:r>
          </a:p>
        </p:txBody>
      </p:sp>
      <p:sp>
        <p:nvSpPr>
          <p:cNvPr id="160" name="Oval"/>
          <p:cNvSpPr/>
          <p:nvPr/>
        </p:nvSpPr>
        <p:spPr>
          <a:xfrm>
            <a:off x="16643154" y="3281223"/>
            <a:ext cx="5986907" cy="5358063"/>
          </a:xfrm>
          <a:prstGeom prst="ellipse">
            <a:avLst/>
          </a:prstGeom>
          <a:solidFill>
            <a:srgbClr val="0A52B1"/>
          </a:solidFill>
          <a:ln w="12700">
            <a:miter lim="400000"/>
          </a:ln>
        </p:spPr>
        <p:txBody>
          <a:bodyPr lIns="91438" tIns="91438" rIns="91438" bIns="91438" anchor="ctr"/>
          <a:lstStyle/>
          <a:p>
            <a:pPr>
              <a:defRPr>
                <a:latin typeface="+mn-lt"/>
                <a:ea typeface="+mn-ea"/>
                <a:cs typeface="+mn-cs"/>
                <a:sym typeface="Calibri"/>
              </a:defRPr>
            </a:pPr>
          </a:p>
        </p:txBody>
      </p:sp>
      <p:sp>
        <p:nvSpPr>
          <p:cNvPr id="161" name="All 5 digit numbers"/>
          <p:cNvSpPr txBox="1"/>
          <p:nvPr/>
        </p:nvSpPr>
        <p:spPr>
          <a:xfrm>
            <a:off x="17799649" y="3791805"/>
            <a:ext cx="3673915"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solidFill>
                  <a:srgbClr val="FFFFFF"/>
                </a:solidFill>
                <a:latin typeface="+mn-lt"/>
                <a:ea typeface="+mn-ea"/>
                <a:cs typeface="+mn-cs"/>
                <a:sym typeface="Calibri"/>
              </a:defRPr>
            </a:lvl1pPr>
          </a:lstStyle>
          <a:p>
            <a:pPr/>
            <a:r>
              <a:t>All 5 digit numbers</a:t>
            </a:r>
          </a:p>
        </p:txBody>
      </p:sp>
      <p:sp>
        <p:nvSpPr>
          <p:cNvPr id="162" name="Oval"/>
          <p:cNvSpPr/>
          <p:nvPr/>
        </p:nvSpPr>
        <p:spPr>
          <a:xfrm>
            <a:off x="17388563" y="4360015"/>
            <a:ext cx="4496090" cy="4212703"/>
          </a:xfrm>
          <a:prstGeom prst="ellipse">
            <a:avLst/>
          </a:prstGeom>
          <a:solidFill>
            <a:srgbClr val="83D3D4"/>
          </a:solidFill>
          <a:ln w="12700">
            <a:miter lim="400000"/>
          </a:ln>
        </p:spPr>
        <p:txBody>
          <a:bodyPr lIns="91438" tIns="91438" rIns="91438" bIns="91438" anchor="ctr"/>
          <a:lstStyle/>
          <a:p>
            <a:pPr>
              <a:defRPr>
                <a:latin typeface="+mn-lt"/>
                <a:ea typeface="+mn-ea"/>
                <a:cs typeface="+mn-cs"/>
                <a:sym typeface="Calibri"/>
              </a:defRPr>
            </a:pPr>
          </a:p>
        </p:txBody>
      </p:sp>
      <p:sp>
        <p:nvSpPr>
          <p:cNvPr id="163" name="Valid ZIP codes"/>
          <p:cNvSpPr txBox="1"/>
          <p:nvPr/>
        </p:nvSpPr>
        <p:spPr>
          <a:xfrm>
            <a:off x="18162640" y="4696323"/>
            <a:ext cx="2947932"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Valid ZIP codes</a:t>
            </a:r>
          </a:p>
        </p:txBody>
      </p:sp>
      <p:grpSp>
        <p:nvGrpSpPr>
          <p:cNvPr id="166" name="ZIP codes with multiple place names"/>
          <p:cNvGrpSpPr/>
          <p:nvPr/>
        </p:nvGrpSpPr>
        <p:grpSpPr>
          <a:xfrm>
            <a:off x="18399369" y="5370821"/>
            <a:ext cx="2947935" cy="2966361"/>
            <a:chOff x="0" y="0"/>
            <a:chExt cx="2947934" cy="2966360"/>
          </a:xfrm>
        </p:grpSpPr>
        <p:sp>
          <p:nvSpPr>
            <p:cNvPr id="164" name="Oval"/>
            <p:cNvSpPr/>
            <p:nvPr/>
          </p:nvSpPr>
          <p:spPr>
            <a:xfrm>
              <a:off x="-1" y="-1"/>
              <a:ext cx="2947936" cy="2966362"/>
            </a:xfrm>
            <a:prstGeom prst="ellipse">
              <a:avLst/>
            </a:prstGeom>
            <a:solidFill>
              <a:srgbClr val="34A5DA"/>
            </a:solidFill>
            <a:ln w="12700" cap="flat">
              <a:noFill/>
              <a:miter lim="400000"/>
            </a:ln>
            <a:effectLst/>
          </p:spPr>
          <p:txBody>
            <a:bodyPr wrap="square" lIns="91438" tIns="91438" rIns="91438" bIns="91438" numCol="1" anchor="ctr">
              <a:noAutofit/>
            </a:bodyPr>
            <a:lstStyle/>
            <a:p>
              <a:pPr>
                <a:defRPr>
                  <a:latin typeface="+mn-lt"/>
                  <a:ea typeface="+mn-ea"/>
                  <a:cs typeface="+mn-cs"/>
                  <a:sym typeface="Calibri"/>
                </a:defRPr>
              </a:pPr>
            </a:p>
          </p:txBody>
        </p:sp>
        <p:sp>
          <p:nvSpPr>
            <p:cNvPr id="165" name="ZIP codes with multiple place names"/>
            <p:cNvSpPr txBox="1"/>
            <p:nvPr/>
          </p:nvSpPr>
          <p:spPr>
            <a:xfrm>
              <a:off x="431716" y="198337"/>
              <a:ext cx="2084502" cy="25696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defRPr sz="3200">
                  <a:latin typeface="+mn-lt"/>
                  <a:ea typeface="+mn-ea"/>
                  <a:cs typeface="+mn-cs"/>
                  <a:sym typeface="Calibri"/>
                </a:defRPr>
              </a:lvl1pPr>
            </a:lstStyle>
            <a:p>
              <a:pPr/>
              <a:r>
                <a:t>ZIP codes with multiple place names</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prstGeom prst="rect">
            <a:avLst/>
          </a:prstGeom>
        </p:spPr>
        <p:txBody>
          <a:bodyPr/>
          <a:lstStyle/>
          <a:p>
            <a:pPr/>
            <a:r>
              <a:t>Make sure regions have the right boundaries</a:t>
            </a:r>
          </a:p>
        </p:txBody>
      </p:sp>
      <p:grpSp>
        <p:nvGrpSpPr>
          <p:cNvPr id="171" name="Picture 2"/>
          <p:cNvGrpSpPr/>
          <p:nvPr/>
        </p:nvGrpSpPr>
        <p:grpSpPr>
          <a:xfrm>
            <a:off x="14083411" y="5068924"/>
            <a:ext cx="10363204" cy="8702678"/>
            <a:chOff x="-1" y="0"/>
            <a:chExt cx="10363202" cy="8702677"/>
          </a:xfrm>
        </p:grpSpPr>
        <p:sp>
          <p:nvSpPr>
            <p:cNvPr id="169" name="Rectangle"/>
            <p:cNvSpPr/>
            <p:nvPr/>
          </p:nvSpPr>
          <p:spPr>
            <a:xfrm>
              <a:off x="0" y="0"/>
              <a:ext cx="10363201" cy="8702677"/>
            </a:xfrm>
            <a:prstGeom prst="rect">
              <a:avLst/>
            </a:prstGeom>
            <a:solidFill>
              <a:srgbClr val="FFFFFF"/>
            </a:solidFill>
            <a:ln w="12700" cap="flat">
              <a:noFill/>
              <a:miter lim="400000"/>
            </a:ln>
            <a:effectLst/>
          </p:spPr>
          <p:txBody>
            <a:bodyPr wrap="square" lIns="91438" tIns="91438" rIns="91438" bIns="91438" numCol="1" anchor="ctr">
              <a:noAutofit/>
            </a:bodyPr>
            <a:lstStyle/>
            <a:p>
              <a:pPr>
                <a:defRPr>
                  <a:latin typeface="+mn-lt"/>
                  <a:ea typeface="+mn-ea"/>
                  <a:cs typeface="+mn-cs"/>
                  <a:sym typeface="Calibri"/>
                </a:defRPr>
              </a:pPr>
            </a:p>
          </p:txBody>
        </p:sp>
        <p:pic>
          <p:nvPicPr>
            <p:cNvPr id="170" name="image4.jpeg" descr="image4.jpeg"/>
            <p:cNvPicPr>
              <a:picLocks noChangeAspect="1"/>
            </p:cNvPicPr>
            <p:nvPr/>
          </p:nvPicPr>
          <p:blipFill>
            <a:blip r:embed="rId3">
              <a:extLst/>
            </a:blip>
            <a:srcRect l="0" t="0" r="10687" b="0"/>
            <a:stretch>
              <a:fillRect/>
            </a:stretch>
          </p:blipFill>
          <p:spPr>
            <a:xfrm>
              <a:off x="-2" y="-1"/>
              <a:ext cx="10363204" cy="8702417"/>
            </a:xfrm>
            <a:prstGeom prst="rect">
              <a:avLst/>
            </a:prstGeom>
            <a:ln w="12700" cap="flat">
              <a:noFill/>
              <a:miter lim="400000"/>
            </a:ln>
            <a:effectLst/>
          </p:spPr>
        </p:pic>
      </p:grpSp>
      <p:sp>
        <p:nvSpPr>
          <p:cNvPr id="172" name="Content Placeholder 2"/>
          <p:cNvSpPr txBox="1"/>
          <p:nvPr>
            <p:ph type="body" idx="1"/>
          </p:nvPr>
        </p:nvSpPr>
        <p:spPr>
          <a:prstGeom prst="rect">
            <a:avLst/>
          </a:prstGeom>
        </p:spPr>
        <p:txBody>
          <a:bodyPr/>
          <a:lstStyle/>
          <a:p>
            <a:pPr/>
            <a:r>
              <a:t>Select “special” values of a range</a:t>
            </a:r>
          </a:p>
          <a:p>
            <a:pPr lvl="1"/>
            <a:r>
              <a:t>Boundary values;</a:t>
            </a:r>
          </a:p>
          <a:p>
            <a:pPr lvl="1"/>
            <a:r>
              <a:t>Barely legal, barely illegal inputs;</a:t>
            </a:r>
          </a:p>
          <a:p>
            <a:pPr lvl="1"/>
            <a:r>
              <a:t>=&gt; boundary testing</a:t>
            </a:r>
          </a:p>
          <a:p>
            <a:pPr/>
            <a:r>
              <a:t>Integer overflow is a problem: may be implicit</a:t>
            </a:r>
          </a:p>
          <a:p>
            <a:pPr lvl="1"/>
            <a:r>
              <a:t>ComAir problem when a list got more than 32767 elems</a:t>
            </a:r>
          </a:p>
          <a:p>
            <a:pPr lvl="1" marL="960315" indent="-465015">
              <a:spcBef>
                <a:spcPts val="2000"/>
              </a:spcBef>
              <a:defRPr sz="3400"/>
            </a:pPr>
            <a:r>
              <a:rPr>
                <a:hlinkClick r:id="rId4" invalidUrl="" action="" tgtFrame="" tooltip="" history="1" highlightClick="0" endSnd="0"/>
              </a:rPr>
              <a:t>https://arstechnica.com/uncategorized/2004/12/4490-2/</a:t>
            </a:r>
          </a:p>
        </p:txBody>
      </p:sp>
      <p:pic>
        <p:nvPicPr>
          <p:cNvPr id="173" name="Image" descr="Image"/>
          <p:cNvPicPr>
            <a:picLocks noChangeAspect="1"/>
          </p:cNvPicPr>
          <p:nvPr/>
        </p:nvPicPr>
        <p:blipFill>
          <a:blip r:embed="rId5">
            <a:extLst/>
          </a:blip>
          <a:stretch>
            <a:fillRect/>
          </a:stretch>
        </p:blipFill>
        <p:spPr>
          <a:xfrm>
            <a:off x="2197247" y="7666222"/>
            <a:ext cx="11823701" cy="76835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Building Tests from Specifications (TDD)"/>
          <p:cNvSpPr txBox="1"/>
          <p:nvPr>
            <p:ph type="title"/>
          </p:nvPr>
        </p:nvSpPr>
        <p:spPr>
          <a:prstGeom prst="rect">
            <a:avLst/>
          </a:prstGeom>
        </p:spPr>
        <p:txBody>
          <a:bodyPr/>
          <a:lstStyle/>
          <a:p>
            <a:pPr/>
            <a:r>
              <a:t>Building Tests from Specifications (TDD)</a:t>
            </a:r>
          </a:p>
        </p:txBody>
      </p:sp>
      <p:sp>
        <p:nvSpPr>
          <p:cNvPr id="178" name="When delivering a feature, it is important to deliver tests to ensure that the feature keeps working this way in the future…"/>
          <p:cNvSpPr txBox="1"/>
          <p:nvPr>
            <p:ph type="body" idx="1"/>
          </p:nvPr>
        </p:nvSpPr>
        <p:spPr>
          <a:xfrm>
            <a:off x="429699" y="1753618"/>
            <a:ext cx="23730800" cy="7708020"/>
          </a:xfrm>
          <a:prstGeom prst="rect">
            <a:avLst/>
          </a:prstGeom>
        </p:spPr>
        <p:txBody>
          <a:bodyPr/>
          <a:lstStyle/>
          <a:p>
            <a:pPr/>
            <a:r>
              <a:t>When delivering a feature, must deliver tests to ensure it keeps working in the future</a:t>
            </a:r>
          </a:p>
          <a:p>
            <a:pPr/>
            <a:r>
              <a:t>You may have specific domain knowledge that future developers do not</a:t>
            </a:r>
          </a:p>
          <a:p>
            <a:pPr/>
            <a:r>
              <a:t>Specs are hard to interpret and check, automated tests are easy </a:t>
            </a:r>
          </a:p>
          <a:p>
            <a:pPr/>
            <a:r>
              <a:t>Beyoncé rule: “If you liked it, you should have put a ring test on it” </a:t>
            </a:r>
          </a:p>
        </p:txBody>
      </p:sp>
      <p:sp>
        <p:nvSpPr>
          <p:cNvPr id="179" name="Oval"/>
          <p:cNvSpPr/>
          <p:nvPr/>
        </p:nvSpPr>
        <p:spPr>
          <a:xfrm>
            <a:off x="16168711" y="6342709"/>
            <a:ext cx="8226823" cy="7306154"/>
          </a:xfrm>
          <a:prstGeom prst="ellipse">
            <a:avLst/>
          </a:prstGeom>
          <a:solidFill>
            <a:srgbClr val="DEA983"/>
          </a:solidFill>
          <a:ln w="12700">
            <a:miter lim="400000"/>
          </a:ln>
        </p:spPr>
        <p:txBody>
          <a:bodyPr lIns="91438" tIns="91438" rIns="91438" bIns="91438" anchor="ctr"/>
          <a:lstStyle/>
          <a:p>
            <a:pPr>
              <a:defRPr>
                <a:latin typeface="+mn-lt"/>
                <a:ea typeface="+mn-ea"/>
                <a:cs typeface="+mn-cs"/>
                <a:sym typeface="Calibri"/>
              </a:defRPr>
            </a:pPr>
          </a:p>
        </p:txBody>
      </p:sp>
      <p:sp>
        <p:nvSpPr>
          <p:cNvPr id="180" name="All possible inputs"/>
          <p:cNvSpPr txBox="1"/>
          <p:nvPr/>
        </p:nvSpPr>
        <p:spPr>
          <a:xfrm>
            <a:off x="18472948" y="6845315"/>
            <a:ext cx="3550686"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All possible inputs</a:t>
            </a:r>
          </a:p>
        </p:txBody>
      </p:sp>
      <p:sp>
        <p:nvSpPr>
          <p:cNvPr id="181" name="Oval"/>
          <p:cNvSpPr/>
          <p:nvPr/>
        </p:nvSpPr>
        <p:spPr>
          <a:xfrm>
            <a:off x="16680960" y="7685465"/>
            <a:ext cx="5986907" cy="5358063"/>
          </a:xfrm>
          <a:prstGeom prst="ellipse">
            <a:avLst/>
          </a:prstGeom>
          <a:solidFill>
            <a:srgbClr val="0A52B1"/>
          </a:solidFill>
          <a:ln w="12700">
            <a:miter lim="400000"/>
          </a:ln>
        </p:spPr>
        <p:txBody>
          <a:bodyPr lIns="91438" tIns="91438" rIns="91438" bIns="91438" anchor="ctr"/>
          <a:lstStyle/>
          <a:p>
            <a:pPr>
              <a:defRPr>
                <a:latin typeface="+mn-lt"/>
                <a:ea typeface="+mn-ea"/>
                <a:cs typeface="+mn-cs"/>
                <a:sym typeface="Calibri"/>
              </a:defRPr>
            </a:pPr>
          </a:p>
        </p:txBody>
      </p:sp>
      <p:sp>
        <p:nvSpPr>
          <p:cNvPr id="182" name="All 5 digit numbers"/>
          <p:cNvSpPr txBox="1"/>
          <p:nvPr/>
        </p:nvSpPr>
        <p:spPr>
          <a:xfrm>
            <a:off x="17837455" y="8196047"/>
            <a:ext cx="3673915"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solidFill>
                  <a:srgbClr val="FFFFFF"/>
                </a:solidFill>
                <a:latin typeface="+mn-lt"/>
                <a:ea typeface="+mn-ea"/>
                <a:cs typeface="+mn-cs"/>
                <a:sym typeface="Calibri"/>
              </a:defRPr>
            </a:lvl1pPr>
          </a:lstStyle>
          <a:p>
            <a:pPr/>
            <a:r>
              <a:t>All 5 digit numbers</a:t>
            </a:r>
          </a:p>
        </p:txBody>
      </p:sp>
      <p:sp>
        <p:nvSpPr>
          <p:cNvPr id="183" name="Oval"/>
          <p:cNvSpPr/>
          <p:nvPr/>
        </p:nvSpPr>
        <p:spPr>
          <a:xfrm>
            <a:off x="17426367" y="8764256"/>
            <a:ext cx="4496091" cy="4212705"/>
          </a:xfrm>
          <a:prstGeom prst="ellipse">
            <a:avLst/>
          </a:prstGeom>
          <a:solidFill>
            <a:srgbClr val="83D3D4"/>
          </a:solidFill>
          <a:ln w="12700">
            <a:miter lim="400000"/>
          </a:ln>
        </p:spPr>
        <p:txBody>
          <a:bodyPr lIns="91438" tIns="91438" rIns="91438" bIns="91438" anchor="ctr"/>
          <a:lstStyle/>
          <a:p>
            <a:pPr>
              <a:defRPr>
                <a:latin typeface="+mn-lt"/>
                <a:ea typeface="+mn-ea"/>
                <a:cs typeface="+mn-cs"/>
                <a:sym typeface="Calibri"/>
              </a:defRPr>
            </a:pPr>
          </a:p>
        </p:txBody>
      </p:sp>
      <p:sp>
        <p:nvSpPr>
          <p:cNvPr id="184" name="Valid ZIP codes"/>
          <p:cNvSpPr txBox="1"/>
          <p:nvPr/>
        </p:nvSpPr>
        <p:spPr>
          <a:xfrm>
            <a:off x="18200446" y="9100565"/>
            <a:ext cx="2947932"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Valid ZIP codes</a:t>
            </a:r>
          </a:p>
        </p:txBody>
      </p:sp>
      <p:grpSp>
        <p:nvGrpSpPr>
          <p:cNvPr id="187" name="ZIP codes with multiple place names"/>
          <p:cNvGrpSpPr/>
          <p:nvPr/>
        </p:nvGrpSpPr>
        <p:grpSpPr>
          <a:xfrm>
            <a:off x="18437174" y="9775063"/>
            <a:ext cx="2947935" cy="2966361"/>
            <a:chOff x="0" y="0"/>
            <a:chExt cx="2947934" cy="2966360"/>
          </a:xfrm>
        </p:grpSpPr>
        <p:sp>
          <p:nvSpPr>
            <p:cNvPr id="185" name="Oval"/>
            <p:cNvSpPr/>
            <p:nvPr/>
          </p:nvSpPr>
          <p:spPr>
            <a:xfrm>
              <a:off x="-1" y="-1"/>
              <a:ext cx="2947936" cy="2966362"/>
            </a:xfrm>
            <a:prstGeom prst="ellipse">
              <a:avLst/>
            </a:prstGeom>
            <a:solidFill>
              <a:srgbClr val="34A5DA"/>
            </a:solidFill>
            <a:ln w="12700" cap="flat">
              <a:noFill/>
              <a:miter lim="400000"/>
            </a:ln>
            <a:effectLst/>
          </p:spPr>
          <p:txBody>
            <a:bodyPr wrap="square" lIns="91438" tIns="91438" rIns="91438" bIns="91438" numCol="1" anchor="ctr">
              <a:noAutofit/>
            </a:bodyPr>
            <a:lstStyle/>
            <a:p>
              <a:pPr>
                <a:defRPr>
                  <a:latin typeface="+mn-lt"/>
                  <a:ea typeface="+mn-ea"/>
                  <a:cs typeface="+mn-cs"/>
                  <a:sym typeface="Calibri"/>
                </a:defRPr>
              </a:pPr>
            </a:p>
          </p:txBody>
        </p:sp>
        <p:sp>
          <p:nvSpPr>
            <p:cNvPr id="186" name="ZIP codes with multiple place names"/>
            <p:cNvSpPr txBox="1"/>
            <p:nvPr/>
          </p:nvSpPr>
          <p:spPr>
            <a:xfrm>
              <a:off x="431716" y="45193"/>
              <a:ext cx="2084502" cy="287597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ctr">
              <a:spAutoFit/>
            </a:bodyPr>
            <a:lstStyle>
              <a:lvl1pPr>
                <a:defRPr>
                  <a:latin typeface="+mn-lt"/>
                  <a:ea typeface="+mn-ea"/>
                  <a:cs typeface="+mn-cs"/>
                  <a:sym typeface="Calibri"/>
                </a:defRPr>
              </a:lvl1pPr>
            </a:lstStyle>
            <a:p>
              <a:pPr/>
              <a:r>
                <a:t>ZIP codes with multiple place names</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Building Test Suites for Code (“Whitebox” Testing)"/>
          <p:cNvSpPr txBox="1"/>
          <p:nvPr>
            <p:ph type="title"/>
          </p:nvPr>
        </p:nvSpPr>
        <p:spPr>
          <a:prstGeom prst="rect">
            <a:avLst/>
          </a:prstGeom>
        </p:spPr>
        <p:txBody>
          <a:bodyPr/>
          <a:lstStyle/>
          <a:p>
            <a:pPr/>
            <a:r>
              <a:t>Building Test Suites for Code (“Whitebox” Testing)</a:t>
            </a:r>
          </a:p>
        </p:txBody>
      </p:sp>
      <p:sp>
        <p:nvSpPr>
          <p:cNvPr id="192" name="Examine the code of the system under test…"/>
          <p:cNvSpPr txBox="1"/>
          <p:nvPr>
            <p:ph type="body" idx="1"/>
          </p:nvPr>
        </p:nvSpPr>
        <p:spPr>
          <a:prstGeom prst="rect">
            <a:avLst/>
          </a:prstGeom>
        </p:spPr>
        <p:txBody>
          <a:bodyPr/>
          <a:lstStyle/>
          <a:p>
            <a:pPr/>
            <a:r>
              <a:t>Examine the code of SUT</a:t>
            </a:r>
          </a:p>
          <a:p>
            <a:pPr lvl="1"/>
            <a:r>
              <a:t>Enumerate all public methods and observable behaviors</a:t>
            </a:r>
          </a:p>
          <a:p>
            <a:pPr lvl="1"/>
            <a:r>
              <a:t>Write tests that execute those methods and check those behaviors</a:t>
            </a:r>
          </a:p>
          <a:p>
            <a:pPr/>
            <a:r>
              <a:t>A “good” test suite executes and checks all of the possible behaviors of our code</a:t>
            </a:r>
          </a:p>
        </p:txBody>
      </p:sp>
      <p:sp>
        <p:nvSpPr>
          <p:cNvPr id="193"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4" name="function getPlaceNames(input: string): string[] {…"/>
          <p:cNvSpPr txBox="1"/>
          <p:nvPr/>
        </p:nvSpPr>
        <p:spPr>
          <a:xfrm>
            <a:off x="5484139" y="5687621"/>
            <a:ext cx="12729658" cy="7980679"/>
          </a:xfrm>
          <a:prstGeom prst="rect">
            <a:avLst/>
          </a:prstGeom>
          <a:ln w="25400">
            <a:solidFill>
              <a:schemeClr val="accent1"/>
            </a:solidFill>
            <a:miter/>
          </a:ln>
          <a:extLst>
            <a:ext uri="{C572A759-6A51-4108-AA02-DFA0A04FC94B}">
              <ma14:wrappingTextBoxFlag xmlns:ma14="http://schemas.microsoft.com/office/mac/drawingml/2011/main" val="1"/>
            </a:ext>
          </a:extLst>
        </p:spPr>
        <p:txBody>
          <a:bodyPr lIns="91438" tIns="91438" rIns="91438" bIns="91438">
            <a:spAutoFit/>
          </a:bodyPr>
          <a:lstStyle/>
          <a:p>
            <a:pPr defTabSz="914400">
              <a:defRPr sz="3000">
                <a:solidFill>
                  <a:srgbClr val="011480"/>
                </a:solidFill>
                <a:latin typeface="Courier"/>
                <a:ea typeface="Courier"/>
                <a:cs typeface="Courier"/>
                <a:sym typeface="Courier"/>
              </a:defRPr>
            </a:pPr>
            <a:r>
              <a:t>function </a:t>
            </a:r>
            <a:r>
              <a:rPr>
                <a:solidFill>
                  <a:srgbClr val="000000"/>
                </a:solidFill>
              </a:rPr>
              <a:t>getPlaceNames</a:t>
            </a:r>
            <a:r>
              <a:rPr>
                <a:solidFill>
                  <a:srgbClr val="272727"/>
                </a:solidFill>
              </a:rPr>
              <a:t>(input: </a:t>
            </a:r>
            <a:r>
              <a:t>string</a:t>
            </a:r>
            <a:r>
              <a:rPr>
                <a:solidFill>
                  <a:srgbClr val="272727"/>
                </a:solidFill>
              </a:rPr>
              <a:t>): </a:t>
            </a:r>
            <a:r>
              <a:t>string</a:t>
            </a:r>
            <a:r>
              <a:rPr>
                <a:solidFill>
                  <a:srgbClr val="272727"/>
                </a:solidFill>
              </a:rPr>
              <a:t>[] {</a:t>
            </a:r>
          </a:p>
          <a:p>
            <a:pPr defTabSz="914400">
              <a:defRPr sz="3000">
                <a:solidFill>
                  <a:srgbClr val="272727"/>
                </a:solidFill>
                <a:latin typeface="Courier"/>
                <a:ea typeface="Courier"/>
                <a:cs typeface="Courier"/>
                <a:sym typeface="Courier"/>
              </a:defRPr>
            </a:pPr>
            <a:r>
              <a:t>  </a:t>
            </a:r>
            <a:r>
              <a:rPr>
                <a:solidFill>
                  <a:srgbClr val="011480"/>
                </a:solidFill>
              </a:rPr>
              <a:t>try</a:t>
            </a:r>
            <a:r>
              <a:t>{</a:t>
            </a:r>
            <a:endParaRPr>
              <a:solidFill>
                <a:srgbClr val="011480"/>
              </a:solidFill>
            </a:endParaRPr>
          </a:p>
          <a:p>
            <a:pPr defTabSz="914400">
              <a:defRPr sz="3000">
                <a:solidFill>
                  <a:srgbClr val="272727"/>
                </a:solidFill>
                <a:latin typeface="Courier"/>
                <a:ea typeface="Courier"/>
                <a:cs typeface="Courier"/>
                <a:sym typeface="Courier"/>
              </a:defRPr>
            </a:pPr>
            <a:r>
              <a:t>    </a:t>
            </a:r>
            <a:r>
              <a:rPr>
                <a:solidFill>
                  <a:srgbClr val="011480"/>
                </a:solidFill>
              </a:rPr>
              <a:t>if</a:t>
            </a:r>
            <a:r>
              <a:t>(input.</a:t>
            </a:r>
            <a:r>
              <a:rPr>
                <a:solidFill>
                  <a:srgbClr val="66187A"/>
                </a:solidFill>
              </a:rPr>
              <a:t>length </a:t>
            </a:r>
            <a:r>
              <a:t>== </a:t>
            </a:r>
            <a:r>
              <a:rPr>
                <a:solidFill>
                  <a:srgbClr val="0073E6"/>
                </a:solidFill>
              </a:rPr>
              <a:t>5</a:t>
            </a:r>
            <a:r>
              <a:t>) {</a:t>
            </a:r>
          </a:p>
          <a:p>
            <a:pPr defTabSz="914400">
              <a:defRPr sz="3000">
                <a:solidFill>
                  <a:srgbClr val="272727"/>
                </a:solidFill>
                <a:latin typeface="Courier"/>
                <a:ea typeface="Courier"/>
                <a:cs typeface="Courier"/>
                <a:sym typeface="Courier"/>
              </a:defRPr>
            </a:pPr>
            <a:r>
              <a:t>      </a:t>
            </a:r>
            <a:r>
              <a:rPr>
                <a:solidFill>
                  <a:srgbClr val="011480"/>
                </a:solidFill>
              </a:rPr>
              <a:t>const </a:t>
            </a:r>
            <a:r>
              <a:rPr>
                <a:solidFill>
                  <a:srgbClr val="458383"/>
                </a:solidFill>
              </a:rPr>
              <a:t>zip </a:t>
            </a:r>
            <a:r>
              <a:t>= </a:t>
            </a:r>
            <a:r>
              <a:rPr i="1"/>
              <a:t>parseInt</a:t>
            </a:r>
            <a:r>
              <a:t>(input);</a:t>
            </a:r>
          </a:p>
          <a:p>
            <a:pPr defTabSz="914400">
              <a:defRPr sz="3000">
                <a:solidFill>
                  <a:srgbClr val="272727"/>
                </a:solidFill>
                <a:latin typeface="Courier"/>
                <a:ea typeface="Courier"/>
                <a:cs typeface="Courier"/>
                <a:sym typeface="Courier"/>
              </a:defRPr>
            </a:pPr>
            <a:r>
              <a:t>      </a:t>
            </a:r>
            <a:r>
              <a:rPr>
                <a:solidFill>
                  <a:srgbClr val="011480"/>
                </a:solidFill>
              </a:rPr>
              <a:t>if </a:t>
            </a:r>
            <a:r>
              <a:t>(isValidZipcode(</a:t>
            </a:r>
            <a:r>
              <a:rPr>
                <a:solidFill>
                  <a:srgbClr val="458383"/>
                </a:solidFill>
              </a:rPr>
              <a:t>zip</a:t>
            </a:r>
            <a:r>
              <a:t>)) {</a:t>
            </a:r>
          </a:p>
          <a:p>
            <a:pPr defTabSz="914400">
              <a:defRPr sz="3000">
                <a:solidFill>
                  <a:srgbClr val="272727"/>
                </a:solidFill>
                <a:latin typeface="Courier"/>
                <a:ea typeface="Courier"/>
                <a:cs typeface="Courier"/>
                <a:sym typeface="Courier"/>
              </a:defRPr>
            </a:pPr>
            <a:r>
              <a:t>        </a:t>
            </a:r>
            <a:r>
              <a:rPr>
                <a:solidFill>
                  <a:srgbClr val="011480"/>
                </a:solidFill>
              </a:rPr>
              <a:t>const </a:t>
            </a:r>
            <a:r>
              <a:t>place = getPrimaryPlace(</a:t>
            </a:r>
            <a:r>
              <a:rPr>
                <a:solidFill>
                  <a:srgbClr val="458383"/>
                </a:solidFill>
              </a:rPr>
              <a:t>zip</a:t>
            </a:r>
            <a:r>
              <a:t>);</a:t>
            </a:r>
          </a:p>
          <a:p>
            <a:pPr defTabSz="914400">
              <a:defRPr sz="3000">
                <a:solidFill>
                  <a:srgbClr val="272727"/>
                </a:solidFill>
                <a:latin typeface="Courier"/>
                <a:ea typeface="Courier"/>
                <a:cs typeface="Courier"/>
                <a:sym typeface="Courier"/>
              </a:defRPr>
            </a:pPr>
            <a:r>
              <a:t>        </a:t>
            </a:r>
            <a:r>
              <a:rPr>
                <a:solidFill>
                  <a:srgbClr val="011480"/>
                </a:solidFill>
              </a:rPr>
              <a:t>if</a:t>
            </a:r>
            <a:r>
              <a:t>(hasMorePlaces(parsed)){</a:t>
            </a:r>
          </a:p>
          <a:p>
            <a:pPr defTabSz="914400">
              <a:defRPr sz="3000">
                <a:solidFill>
                  <a:srgbClr val="272727"/>
                </a:solidFill>
                <a:latin typeface="Courier"/>
                <a:ea typeface="Courier"/>
                <a:cs typeface="Courier"/>
                <a:sym typeface="Courier"/>
              </a:defRPr>
            </a:pPr>
            <a:r>
              <a:t>          </a:t>
            </a:r>
            <a:r>
              <a:rPr>
                <a:solidFill>
                  <a:srgbClr val="011480"/>
                </a:solidFill>
              </a:rPr>
              <a:t>return </a:t>
            </a:r>
            <a:r>
              <a:t>[place].concat(otherPlaces(</a:t>
            </a:r>
            <a:r>
              <a:rPr>
                <a:solidFill>
                  <a:srgbClr val="458383"/>
                </a:solidFill>
              </a:rPr>
              <a:t>zip</a:t>
            </a:r>
            <a:r>
              <a:t>))</a:t>
            </a:r>
          </a:p>
          <a:p>
            <a:pPr defTabSz="914400">
              <a:defRPr sz="3000">
                <a:solidFill>
                  <a:srgbClr val="272727"/>
                </a:solidFill>
                <a:latin typeface="Courier"/>
                <a:ea typeface="Courier"/>
                <a:cs typeface="Courier"/>
                <a:sym typeface="Courier"/>
              </a:defRPr>
            </a:pPr>
            <a:r>
              <a:t>        }</a:t>
            </a:r>
          </a:p>
          <a:p>
            <a:pPr defTabSz="914400">
              <a:defRPr sz="3000">
                <a:solidFill>
                  <a:srgbClr val="272727"/>
                </a:solidFill>
                <a:latin typeface="Courier"/>
                <a:ea typeface="Courier"/>
                <a:cs typeface="Courier"/>
                <a:sym typeface="Courier"/>
              </a:defRPr>
            </a:pPr>
            <a:r>
              <a:t>        </a:t>
            </a:r>
            <a:r>
              <a:rPr>
                <a:solidFill>
                  <a:srgbClr val="011480"/>
                </a:solidFill>
              </a:rPr>
              <a:t>return </a:t>
            </a:r>
            <a:r>
              <a:t>[place];</a:t>
            </a:r>
          </a:p>
          <a:p>
            <a:pPr defTabSz="914400">
              <a:defRPr sz="3000">
                <a:solidFill>
                  <a:srgbClr val="272727"/>
                </a:solidFill>
                <a:latin typeface="Courier"/>
                <a:ea typeface="Courier"/>
                <a:cs typeface="Courier"/>
                <a:sym typeface="Courier"/>
              </a:defRPr>
            </a:pPr>
            <a:r>
              <a:t>      }</a:t>
            </a:r>
          </a:p>
          <a:p>
            <a:pPr defTabSz="914400">
              <a:defRPr sz="3000">
                <a:solidFill>
                  <a:srgbClr val="272727"/>
                </a:solidFill>
                <a:latin typeface="Courier"/>
                <a:ea typeface="Courier"/>
                <a:cs typeface="Courier"/>
                <a:sym typeface="Courier"/>
              </a:defRPr>
            </a:pPr>
            <a:r>
              <a:t>    }</a:t>
            </a:r>
          </a:p>
          <a:p>
            <a:pPr defTabSz="914400">
              <a:defRPr sz="3000">
                <a:solidFill>
                  <a:srgbClr val="272727"/>
                </a:solidFill>
                <a:latin typeface="Courier"/>
                <a:ea typeface="Courier"/>
                <a:cs typeface="Courier"/>
                <a:sym typeface="Courier"/>
              </a:defRPr>
            </a:pPr>
            <a:r>
              <a:t>    </a:t>
            </a:r>
            <a:r>
              <a:rPr>
                <a:solidFill>
                  <a:srgbClr val="011480"/>
                </a:solidFill>
              </a:rPr>
              <a:t>throw new </a:t>
            </a:r>
            <a:r>
              <a:rPr i="1"/>
              <a:t>Error</a:t>
            </a:r>
            <a:r>
              <a:t>(</a:t>
            </a:r>
            <a:r>
              <a:rPr>
                <a:solidFill>
                  <a:srgbClr val="00733B"/>
                </a:solidFill>
              </a:rPr>
              <a:t>"Invalid zip code"</a:t>
            </a:r>
            <a:r>
              <a:t>)</a:t>
            </a:r>
            <a:endParaRPr>
              <a:solidFill>
                <a:srgbClr val="00733B"/>
              </a:solidFill>
            </a:endParaRPr>
          </a:p>
          <a:p>
            <a:pPr defTabSz="914400">
              <a:defRPr sz="3000">
                <a:solidFill>
                  <a:srgbClr val="272727"/>
                </a:solidFill>
                <a:latin typeface="Courier"/>
                <a:ea typeface="Courier"/>
                <a:cs typeface="Courier"/>
                <a:sym typeface="Courier"/>
              </a:defRPr>
            </a:pPr>
            <a:r>
              <a:t>  }</a:t>
            </a:r>
            <a:r>
              <a:rPr>
                <a:solidFill>
                  <a:srgbClr val="011480"/>
                </a:solidFill>
              </a:rPr>
              <a:t>catch</a:t>
            </a:r>
            <a:r>
              <a:t>(err){</a:t>
            </a:r>
          </a:p>
          <a:p>
            <a:pPr defTabSz="914400">
              <a:defRPr sz="3000">
                <a:solidFill>
                  <a:srgbClr val="272727"/>
                </a:solidFill>
                <a:latin typeface="Courier"/>
                <a:ea typeface="Courier"/>
                <a:cs typeface="Courier"/>
                <a:sym typeface="Courier"/>
              </a:defRPr>
            </a:pPr>
            <a:r>
              <a:t>    </a:t>
            </a:r>
            <a:r>
              <a:rPr>
                <a:solidFill>
                  <a:srgbClr val="011480"/>
                </a:solidFill>
              </a:rPr>
              <a:t>throw new </a:t>
            </a:r>
            <a:r>
              <a:rPr i="1"/>
              <a:t>Error</a:t>
            </a:r>
            <a:r>
              <a:t>(</a:t>
            </a:r>
            <a:r>
              <a:rPr>
                <a:solidFill>
                  <a:srgbClr val="00733B"/>
                </a:solidFill>
              </a:rPr>
              <a:t>"Invalid zip code"</a:t>
            </a:r>
            <a:r>
              <a:t>)</a:t>
            </a:r>
            <a:endParaRPr>
              <a:solidFill>
                <a:srgbClr val="00733B"/>
              </a:solidFill>
            </a:endParaRPr>
          </a:p>
          <a:p>
            <a:pPr defTabSz="914400">
              <a:defRPr sz="3000">
                <a:solidFill>
                  <a:srgbClr val="272727"/>
                </a:solidFill>
                <a:latin typeface="Courier"/>
                <a:ea typeface="Courier"/>
                <a:cs typeface="Courier"/>
                <a:sym typeface="Courier"/>
              </a:defRPr>
            </a:pPr>
            <a:r>
              <a:t>  }</a:t>
            </a:r>
          </a:p>
          <a:p>
            <a:pPr defTabSz="914400">
              <a:defRPr sz="3000">
                <a:solidFill>
                  <a:srgbClr val="272727"/>
                </a:solidFill>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Do our tests execute all of the code?"/>
          <p:cNvSpPr txBox="1"/>
          <p:nvPr>
            <p:ph type="title"/>
          </p:nvPr>
        </p:nvSpPr>
        <p:spPr>
          <a:prstGeom prst="rect">
            <a:avLst/>
          </a:prstGeom>
        </p:spPr>
        <p:txBody>
          <a:bodyPr/>
          <a:lstStyle/>
          <a:p>
            <a:pPr/>
            <a:r>
              <a:t>Do our tests execute all of the code?</a:t>
            </a:r>
          </a:p>
        </p:txBody>
      </p:sp>
      <p:sp>
        <p:nvSpPr>
          <p:cNvPr id="199" name="Idea: Quantitative measure the portion of code executed by test suite. Write new test inputs to execute more code.…"/>
          <p:cNvSpPr txBox="1"/>
          <p:nvPr>
            <p:ph type="body" idx="1"/>
          </p:nvPr>
        </p:nvSpPr>
        <p:spPr>
          <a:prstGeom prst="rect">
            <a:avLst/>
          </a:prstGeom>
        </p:spPr>
        <p:txBody>
          <a:bodyPr/>
          <a:lstStyle/>
          <a:p>
            <a:pPr/>
            <a:r>
              <a:t>Idea: Measure portion of code executed by test suite</a:t>
            </a:r>
          </a:p>
          <a:p>
            <a:pPr lvl="1"/>
            <a:r>
              <a:t>If not sufficient, write new test inputs to execute more code.</a:t>
            </a:r>
          </a:p>
          <a:p>
            <a:pPr/>
            <a:r>
              <a:t>This requires a notion of </a:t>
            </a:r>
            <a:r>
              <a:rPr i="1"/>
              <a:t>coverage</a:t>
            </a:r>
          </a:p>
          <a:p>
            <a:pPr lvl="1"/>
            <a:r>
              <a:t>Statement coverage</a:t>
            </a:r>
          </a:p>
          <a:p>
            <a:pPr lvl="1"/>
            <a:r>
              <a:t>Branch coverage</a:t>
            </a:r>
          </a:p>
          <a:p>
            <a:pPr/>
            <a:r>
              <a:t>If something is not covered, it is definitely not tested</a:t>
            </a:r>
          </a:p>
          <a:p>
            <a:pPr/>
            <a:r>
              <a:t>If something is covered, it might be tested</a:t>
            </a:r>
          </a:p>
        </p:txBody>
      </p:sp>
      <p:sp>
        <p:nvSpPr>
          <p:cNvPr id="200"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itle 1"/>
          <p:cNvSpPr txBox="1"/>
          <p:nvPr>
            <p:ph type="title"/>
          </p:nvPr>
        </p:nvSpPr>
        <p:spPr>
          <a:prstGeom prst="rect">
            <a:avLst/>
          </a:prstGeom>
        </p:spPr>
        <p:txBody>
          <a:bodyPr/>
          <a:lstStyle/>
          <a:p>
            <a:pPr/>
            <a:r>
              <a:t>Statement Coverage</a:t>
            </a:r>
          </a:p>
        </p:txBody>
      </p:sp>
      <p:sp>
        <p:nvSpPr>
          <p:cNvPr id="205" name="Content Placeholder 2"/>
          <p:cNvSpPr txBox="1"/>
          <p:nvPr>
            <p:ph type="body" idx="1"/>
          </p:nvPr>
        </p:nvSpPr>
        <p:spPr>
          <a:prstGeom prst="rect">
            <a:avLst/>
          </a:prstGeom>
        </p:spPr>
        <p:txBody>
          <a:bodyPr/>
          <a:lstStyle/>
          <a:p>
            <a:pPr/>
            <a:r>
              <a:t>Adequacy criterion: </a:t>
            </a:r>
            <a:r>
              <a:rPr b="1" i="1">
                <a:solidFill>
                  <a:schemeClr val="accent1">
                    <a:satOff val="-3547"/>
                    <a:lumOff val="-10352"/>
                  </a:schemeClr>
                </a:solidFill>
              </a:rPr>
              <a:t>each statement executed at least once </a:t>
            </a:r>
          </a:p>
          <a:p>
            <a:pPr/>
            <a:r>
              <a:t>Coverage:   </a:t>
            </a:r>
          </a:p>
          <a:p>
            <a:pPr/>
            <a:r>
              <a:t>      </a:t>
            </a:r>
            <a:r>
              <a:rPr u="sng"/>
              <a:t>#executed statements</a:t>
            </a:r>
            <a:br/>
            <a:r>
              <a:t>	   #statements</a:t>
            </a:r>
          </a:p>
        </p:txBody>
      </p:sp>
      <p:sp>
        <p:nvSpPr>
          <p:cNvPr id="206" name="Slide Number Placeholder 3"/>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 name="Title 1"/>
          <p:cNvSpPr txBox="1"/>
          <p:nvPr>
            <p:ph type="title"/>
          </p:nvPr>
        </p:nvSpPr>
        <p:spPr>
          <a:prstGeom prst="rect">
            <a:avLst/>
          </a:prstGeom>
        </p:spPr>
        <p:txBody>
          <a:bodyPr/>
          <a:lstStyle/>
          <a:p>
            <a:pPr/>
            <a:r>
              <a:t>Learning Objectives for this Lesson</a:t>
            </a:r>
          </a:p>
        </p:txBody>
      </p:sp>
      <p:sp>
        <p:nvSpPr>
          <p:cNvPr id="48" name="Text Placeholder 2"/>
          <p:cNvSpPr txBox="1"/>
          <p:nvPr>
            <p:ph type="body" idx="1"/>
          </p:nvPr>
        </p:nvSpPr>
        <p:spPr>
          <a:prstGeom prst="rect">
            <a:avLst/>
          </a:prstGeom>
        </p:spPr>
        <p:txBody>
          <a:bodyPr/>
          <a:lstStyle/>
          <a:p>
            <a:pPr/>
            <a:r>
              <a:t>By the end of this lesson, you should be able to</a:t>
            </a:r>
          </a:p>
          <a:p>
            <a:pPr lvl="1"/>
            <a:r>
              <a:t>Explain what makes a good test, and give examples and counter examples</a:t>
            </a:r>
          </a:p>
          <a:p>
            <a:pPr lvl="1"/>
            <a:r>
              <a:t>Explain goals for a test suite, and sketch how how to judge whether it does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0" name="droppedImage.pdf" descr="droppedImage.pdf"/>
          <p:cNvPicPr>
            <a:picLocks noChangeAspect="1"/>
          </p:cNvPicPr>
          <p:nvPr/>
        </p:nvPicPr>
        <p:blipFill>
          <a:blip r:embed="rId3">
            <a:extLst/>
          </a:blip>
          <a:srcRect l="1696" t="0" r="3390" b="3957"/>
          <a:stretch>
            <a:fillRect/>
          </a:stretch>
        </p:blipFill>
        <p:spPr>
          <a:xfrm>
            <a:off x="5566170" y="348787"/>
            <a:ext cx="13287380" cy="12706417"/>
          </a:xfrm>
          <a:prstGeom prst="rect">
            <a:avLst/>
          </a:prstGeom>
          <a:ln w="12700">
            <a:miter lim="400000"/>
          </a:ln>
        </p:spPr>
      </p:pic>
      <p:sp>
        <p:nvSpPr>
          <p:cNvPr id="211" name="Rounded Rectangle"/>
          <p:cNvSpPr/>
          <p:nvPr/>
        </p:nvSpPr>
        <p:spPr>
          <a:xfrm>
            <a:off x="8352234" y="1321594"/>
            <a:ext cx="5661424" cy="1500189"/>
          </a:xfrm>
          <a:prstGeom prst="roundRect">
            <a:avLst>
              <a:gd name="adj" fmla="val 17857"/>
            </a:avLst>
          </a:prstGeom>
          <a:solidFill>
            <a:srgbClr val="FF9300">
              <a:alpha val="0"/>
            </a:srgbClr>
          </a:solidFill>
          <a:ln w="50800">
            <a:solidFill>
              <a:srgbClr val="000000"/>
            </a:solidFill>
            <a:miter lim="400000"/>
          </a:ln>
        </p:spPr>
        <p:txBody>
          <a:bodyPr lIns="91438" tIns="91438" rIns="91438" bIns="91438" anchor="ctr"/>
          <a:lstStyle/>
          <a:p>
            <a:pPr algn="ctr" defTabSz="821501">
              <a:defRPr sz="4400">
                <a:solidFill>
                  <a:srgbClr val="FF9300">
                    <a:alpha val="45000"/>
                  </a:srgbClr>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 name="Rounded Rectangle"/>
          <p:cNvSpPr/>
          <p:nvPr/>
        </p:nvSpPr>
        <p:spPr>
          <a:xfrm>
            <a:off x="9834560" y="3303982"/>
            <a:ext cx="2553892" cy="535784"/>
          </a:xfrm>
          <a:prstGeom prst="roundRect">
            <a:avLst>
              <a:gd name="adj" fmla="val 50000"/>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 name="Rounded Rectangle"/>
          <p:cNvSpPr/>
          <p:nvPr/>
        </p:nvSpPr>
        <p:spPr>
          <a:xfrm>
            <a:off x="11191875" y="4321966"/>
            <a:ext cx="2446735" cy="1000128"/>
          </a:xfrm>
          <a:prstGeom prst="roundRect">
            <a:avLst>
              <a:gd name="adj" fmla="val 26786"/>
            </a:avLst>
          </a:prstGeom>
          <a:solidFill>
            <a:srgbClr val="FF9300">
              <a:alpha val="0"/>
            </a:srgbClr>
          </a:solidFill>
          <a:ln w="50800">
            <a:solidFill>
              <a:srgbClr val="000000"/>
            </a:solidFill>
            <a:miter lim="400000"/>
          </a:ln>
        </p:spPr>
        <p:txBody>
          <a:bodyPr lIns="91438" tIns="91438" rIns="91438" bIns="91438" anchor="ctr"/>
          <a:lstStyle/>
          <a:p>
            <a:pPr algn="ctr" defTabSz="821501">
              <a:defRPr sz="4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 name="Rounded Rectangle"/>
          <p:cNvSpPr/>
          <p:nvPr/>
        </p:nvSpPr>
        <p:spPr>
          <a:xfrm>
            <a:off x="9352360" y="5786437"/>
            <a:ext cx="2821784" cy="1035846"/>
          </a:xfrm>
          <a:prstGeom prst="roundRect">
            <a:avLst>
              <a:gd name="adj" fmla="val 25862"/>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5" name="Rounded Rectangle"/>
          <p:cNvSpPr/>
          <p:nvPr/>
        </p:nvSpPr>
        <p:spPr>
          <a:xfrm>
            <a:off x="15406687" y="5786437"/>
            <a:ext cx="2411018" cy="1035846"/>
          </a:xfrm>
          <a:prstGeom prst="roundRect">
            <a:avLst>
              <a:gd name="adj" fmla="val 25862"/>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 name="Rounded Rectangle"/>
          <p:cNvSpPr/>
          <p:nvPr/>
        </p:nvSpPr>
        <p:spPr>
          <a:xfrm>
            <a:off x="7584282" y="7304484"/>
            <a:ext cx="2268142" cy="964408"/>
          </a:xfrm>
          <a:prstGeom prst="roundRect">
            <a:avLst>
              <a:gd name="adj" fmla="val 27778"/>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 name="Rounded Rectangle"/>
          <p:cNvSpPr/>
          <p:nvPr/>
        </p:nvSpPr>
        <p:spPr>
          <a:xfrm>
            <a:off x="10656092" y="7268764"/>
            <a:ext cx="5214941" cy="1232298"/>
          </a:xfrm>
          <a:prstGeom prst="roundRect">
            <a:avLst>
              <a:gd name="adj" fmla="val 21739"/>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 name="Rounded Rectangle"/>
          <p:cNvSpPr/>
          <p:nvPr/>
        </p:nvSpPr>
        <p:spPr>
          <a:xfrm>
            <a:off x="8977310" y="9036842"/>
            <a:ext cx="4161237" cy="1250158"/>
          </a:xfrm>
          <a:prstGeom prst="roundRect">
            <a:avLst>
              <a:gd name="adj" fmla="val 21429"/>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 name="Rounded Rectangle"/>
          <p:cNvSpPr/>
          <p:nvPr/>
        </p:nvSpPr>
        <p:spPr>
          <a:xfrm>
            <a:off x="13317140" y="9018984"/>
            <a:ext cx="2821784" cy="964408"/>
          </a:xfrm>
          <a:prstGeom prst="roundRect">
            <a:avLst>
              <a:gd name="adj" fmla="val 27778"/>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 name="Rounded Rectangle"/>
          <p:cNvSpPr/>
          <p:nvPr/>
        </p:nvSpPr>
        <p:spPr>
          <a:xfrm>
            <a:off x="10656092" y="11340702"/>
            <a:ext cx="3053957" cy="1000128"/>
          </a:xfrm>
          <a:prstGeom prst="roundRect">
            <a:avLst>
              <a:gd name="adj" fmla="val 26786"/>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 name="Rounded Rectangle"/>
          <p:cNvSpPr/>
          <p:nvPr/>
        </p:nvSpPr>
        <p:spPr>
          <a:xfrm>
            <a:off x="5709048" y="11769328"/>
            <a:ext cx="3018235" cy="1089424"/>
          </a:xfrm>
          <a:prstGeom prst="roundRect">
            <a:avLst>
              <a:gd name="adj" fmla="val 24590"/>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4" name="A"/>
          <p:cNvGrpSpPr/>
          <p:nvPr/>
        </p:nvGrpSpPr>
        <p:grpSpPr>
          <a:xfrm>
            <a:off x="13281419" y="1178715"/>
            <a:ext cx="875113" cy="875113"/>
            <a:chOff x="-1" y="-1"/>
            <a:chExt cx="875111" cy="875111"/>
          </a:xfrm>
        </p:grpSpPr>
        <p:sp>
          <p:nvSpPr>
            <p:cNvPr id="222"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 name="A"/>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a:t>
              </a:r>
            </a:p>
          </p:txBody>
        </p:sp>
      </p:grpSp>
      <p:grpSp>
        <p:nvGrpSpPr>
          <p:cNvPr id="227" name="B"/>
          <p:cNvGrpSpPr/>
          <p:nvPr/>
        </p:nvGrpSpPr>
        <p:grpSpPr>
          <a:xfrm>
            <a:off x="12066983" y="3053949"/>
            <a:ext cx="875113" cy="875113"/>
            <a:chOff x="-1" y="-1"/>
            <a:chExt cx="875111" cy="875111"/>
          </a:xfrm>
        </p:grpSpPr>
        <p:sp>
          <p:nvSpPr>
            <p:cNvPr id="225"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 name="B"/>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a:t>
              </a:r>
            </a:p>
          </p:txBody>
        </p:sp>
      </p:grpSp>
      <p:grpSp>
        <p:nvGrpSpPr>
          <p:cNvPr id="230" name="C"/>
          <p:cNvGrpSpPr/>
          <p:nvPr/>
        </p:nvGrpSpPr>
        <p:grpSpPr>
          <a:xfrm>
            <a:off x="13138544" y="4036215"/>
            <a:ext cx="875113" cy="875113"/>
            <a:chOff x="-1" y="-1"/>
            <a:chExt cx="875111" cy="875111"/>
          </a:xfrm>
        </p:grpSpPr>
        <p:sp>
          <p:nvSpPr>
            <p:cNvPr id="228"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 name="C"/>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a:t>
              </a:r>
            </a:p>
          </p:txBody>
        </p:sp>
      </p:grpSp>
      <p:grpSp>
        <p:nvGrpSpPr>
          <p:cNvPr id="233" name="D"/>
          <p:cNvGrpSpPr/>
          <p:nvPr/>
        </p:nvGrpSpPr>
        <p:grpSpPr>
          <a:xfrm>
            <a:off x="11638359" y="5750715"/>
            <a:ext cx="875113" cy="875113"/>
            <a:chOff x="-1" y="-1"/>
            <a:chExt cx="875111" cy="875111"/>
          </a:xfrm>
        </p:grpSpPr>
        <p:sp>
          <p:nvSpPr>
            <p:cNvPr id="231"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 name="D"/>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
              </a:r>
            </a:p>
          </p:txBody>
        </p:sp>
      </p:grpSp>
      <p:grpSp>
        <p:nvGrpSpPr>
          <p:cNvPr id="236" name="E"/>
          <p:cNvGrpSpPr/>
          <p:nvPr/>
        </p:nvGrpSpPr>
        <p:grpSpPr>
          <a:xfrm>
            <a:off x="17246200" y="5750715"/>
            <a:ext cx="875113" cy="875113"/>
            <a:chOff x="-1" y="-1"/>
            <a:chExt cx="875111" cy="875111"/>
          </a:xfrm>
        </p:grpSpPr>
        <p:sp>
          <p:nvSpPr>
            <p:cNvPr id="234"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 name="E"/>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a:t>
              </a:r>
            </a:p>
          </p:txBody>
        </p:sp>
      </p:grpSp>
      <p:grpSp>
        <p:nvGrpSpPr>
          <p:cNvPr id="239" name="G"/>
          <p:cNvGrpSpPr/>
          <p:nvPr/>
        </p:nvGrpSpPr>
        <p:grpSpPr>
          <a:xfrm>
            <a:off x="15263811" y="7215187"/>
            <a:ext cx="875113" cy="875113"/>
            <a:chOff x="-1" y="-1"/>
            <a:chExt cx="875111" cy="875111"/>
          </a:xfrm>
        </p:grpSpPr>
        <p:sp>
          <p:nvSpPr>
            <p:cNvPr id="237"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 name="G"/>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242" name="F"/>
          <p:cNvGrpSpPr/>
          <p:nvPr/>
        </p:nvGrpSpPr>
        <p:grpSpPr>
          <a:xfrm>
            <a:off x="9263059" y="7215187"/>
            <a:ext cx="875113" cy="875113"/>
            <a:chOff x="-1" y="-1"/>
            <a:chExt cx="875111" cy="875111"/>
          </a:xfrm>
        </p:grpSpPr>
        <p:sp>
          <p:nvSpPr>
            <p:cNvPr id="240"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 name="F"/>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F</a:t>
              </a:r>
            </a:p>
          </p:txBody>
        </p:sp>
      </p:grpSp>
      <p:grpSp>
        <p:nvGrpSpPr>
          <p:cNvPr id="245" name="H"/>
          <p:cNvGrpSpPr/>
          <p:nvPr/>
        </p:nvGrpSpPr>
        <p:grpSpPr>
          <a:xfrm>
            <a:off x="12459888" y="8786809"/>
            <a:ext cx="875113" cy="875113"/>
            <a:chOff x="-1" y="-1"/>
            <a:chExt cx="875111" cy="875111"/>
          </a:xfrm>
        </p:grpSpPr>
        <p:sp>
          <p:nvSpPr>
            <p:cNvPr id="243"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 name="H"/>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t>
              </a:r>
            </a:p>
          </p:txBody>
        </p:sp>
      </p:grpSp>
      <p:grpSp>
        <p:nvGrpSpPr>
          <p:cNvPr id="248" name="I"/>
          <p:cNvGrpSpPr/>
          <p:nvPr/>
        </p:nvGrpSpPr>
        <p:grpSpPr>
          <a:xfrm>
            <a:off x="15442405" y="8786809"/>
            <a:ext cx="875113" cy="875113"/>
            <a:chOff x="-1" y="-1"/>
            <a:chExt cx="875111" cy="875111"/>
          </a:xfrm>
        </p:grpSpPr>
        <p:sp>
          <p:nvSpPr>
            <p:cNvPr id="246"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 name="I"/>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I</a:t>
              </a:r>
            </a:p>
          </p:txBody>
        </p:sp>
      </p:grpSp>
      <p:grpSp>
        <p:nvGrpSpPr>
          <p:cNvPr id="251" name="L"/>
          <p:cNvGrpSpPr/>
          <p:nvPr/>
        </p:nvGrpSpPr>
        <p:grpSpPr>
          <a:xfrm>
            <a:off x="13138544" y="11197827"/>
            <a:ext cx="875113" cy="875113"/>
            <a:chOff x="-1" y="-1"/>
            <a:chExt cx="875111" cy="875111"/>
          </a:xfrm>
        </p:grpSpPr>
        <p:sp>
          <p:nvSpPr>
            <p:cNvPr id="249"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 name="L"/>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L</a:t>
              </a:r>
            </a:p>
          </p:txBody>
        </p:sp>
      </p:grpSp>
      <p:grpSp>
        <p:nvGrpSpPr>
          <p:cNvPr id="254" name="M"/>
          <p:cNvGrpSpPr/>
          <p:nvPr/>
        </p:nvGrpSpPr>
        <p:grpSpPr>
          <a:xfrm>
            <a:off x="7870027" y="11644309"/>
            <a:ext cx="875113" cy="875113"/>
            <a:chOff x="-1" y="-1"/>
            <a:chExt cx="875111" cy="875111"/>
          </a:xfrm>
        </p:grpSpPr>
        <p:sp>
          <p:nvSpPr>
            <p:cNvPr id="252"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 name="M"/>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M</a:t>
              </a:r>
            </a:p>
          </p:txBody>
        </p:sp>
      </p:grpSp>
      <p:sp>
        <p:nvSpPr>
          <p:cNvPr id="255" name="Rectangle"/>
          <p:cNvSpPr/>
          <p:nvPr/>
        </p:nvSpPr>
        <p:spPr>
          <a:xfrm>
            <a:off x="7709296" y="357188"/>
            <a:ext cx="6929438" cy="607220"/>
          </a:xfrm>
          <a:prstGeom prst="rect">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 name="Line"/>
          <p:cNvSpPr/>
          <p:nvPr/>
        </p:nvSpPr>
        <p:spPr>
          <a:xfrm>
            <a:off x="12924234" y="3571876"/>
            <a:ext cx="160736" cy="180"/>
          </a:xfrm>
          <a:prstGeom prst="line">
            <a:avLst/>
          </a:prstGeom>
          <a:ln w="50800">
            <a:solidFill>
              <a:srgbClr val="000000"/>
            </a:solidFill>
            <a:miter lim="400000"/>
            <a:headEnd type="triangle"/>
          </a:ln>
        </p:spPr>
        <p:txBody>
          <a:bodyPr lIns="45718" tIns="45718" rIns="45718" bIns="45718"/>
          <a:lstStyle/>
          <a:p>
            <a:pPr/>
          </a:p>
        </p:txBody>
      </p:sp>
      <p:grpSp>
        <p:nvGrpSpPr>
          <p:cNvPr id="259" name="“test”"/>
          <p:cNvGrpSpPr/>
          <p:nvPr/>
        </p:nvGrpSpPr>
        <p:grpSpPr>
          <a:xfrm>
            <a:off x="15103078" y="517921"/>
            <a:ext cx="4250535" cy="1107286"/>
            <a:chOff x="0" y="0"/>
            <a:chExt cx="4250534" cy="1107284"/>
          </a:xfrm>
        </p:grpSpPr>
        <p:sp>
          <p:nvSpPr>
            <p:cNvPr id="257"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 name="“test”"/>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“test”</a:t>
              </a:r>
            </a:p>
          </p:txBody>
        </p:sp>
      </p:grpSp>
      <p:grpSp>
        <p:nvGrpSpPr>
          <p:cNvPr id="262" name="✔"/>
          <p:cNvGrpSpPr/>
          <p:nvPr/>
        </p:nvGrpSpPr>
        <p:grpSpPr>
          <a:xfrm>
            <a:off x="13263562" y="1178719"/>
            <a:ext cx="892971" cy="892971"/>
            <a:chOff x="0" y="0"/>
            <a:chExt cx="892970" cy="892970"/>
          </a:xfrm>
        </p:grpSpPr>
        <p:sp>
          <p:nvSpPr>
            <p:cNvPr id="260"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265" name="✔"/>
          <p:cNvGrpSpPr/>
          <p:nvPr/>
        </p:nvGrpSpPr>
        <p:grpSpPr>
          <a:xfrm>
            <a:off x="12049124" y="3053954"/>
            <a:ext cx="892971" cy="892971"/>
            <a:chOff x="0" y="0"/>
            <a:chExt cx="892970" cy="892970"/>
          </a:xfrm>
        </p:grpSpPr>
        <p:sp>
          <p:nvSpPr>
            <p:cNvPr id="263"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268" name="✔"/>
          <p:cNvGrpSpPr/>
          <p:nvPr/>
        </p:nvGrpSpPr>
        <p:grpSpPr>
          <a:xfrm>
            <a:off x="13120687" y="4054078"/>
            <a:ext cx="892971" cy="892971"/>
            <a:chOff x="0" y="0"/>
            <a:chExt cx="892970" cy="892970"/>
          </a:xfrm>
        </p:grpSpPr>
        <p:sp>
          <p:nvSpPr>
            <p:cNvPr id="266"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271" name="✔"/>
          <p:cNvGrpSpPr/>
          <p:nvPr/>
        </p:nvGrpSpPr>
        <p:grpSpPr>
          <a:xfrm>
            <a:off x="11638360" y="5768578"/>
            <a:ext cx="892971" cy="892971"/>
            <a:chOff x="0" y="0"/>
            <a:chExt cx="892970" cy="892970"/>
          </a:xfrm>
        </p:grpSpPr>
        <p:sp>
          <p:nvSpPr>
            <p:cNvPr id="269"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274" name="✔"/>
          <p:cNvGrpSpPr/>
          <p:nvPr/>
        </p:nvGrpSpPr>
        <p:grpSpPr>
          <a:xfrm>
            <a:off x="9263060" y="7215188"/>
            <a:ext cx="892971" cy="892971"/>
            <a:chOff x="0" y="0"/>
            <a:chExt cx="892970" cy="892970"/>
          </a:xfrm>
        </p:grpSpPr>
        <p:sp>
          <p:nvSpPr>
            <p:cNvPr id="272"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277" name="✔"/>
          <p:cNvGrpSpPr/>
          <p:nvPr/>
        </p:nvGrpSpPr>
        <p:grpSpPr>
          <a:xfrm>
            <a:off x="13156406" y="11179970"/>
            <a:ext cx="892971" cy="892971"/>
            <a:chOff x="0" y="0"/>
            <a:chExt cx="892970" cy="892970"/>
          </a:xfrm>
        </p:grpSpPr>
        <p:sp>
          <p:nvSpPr>
            <p:cNvPr id="275"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280" name="✔"/>
          <p:cNvGrpSpPr/>
          <p:nvPr/>
        </p:nvGrpSpPr>
        <p:grpSpPr>
          <a:xfrm>
            <a:off x="7887892" y="11644310"/>
            <a:ext cx="892971" cy="892971"/>
            <a:chOff x="0" y="0"/>
            <a:chExt cx="892970" cy="892970"/>
          </a:xfrm>
        </p:grpSpPr>
        <p:sp>
          <p:nvSpPr>
            <p:cNvPr id="278"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283" name="Group"/>
          <p:cNvGrpSpPr/>
          <p:nvPr/>
        </p:nvGrpSpPr>
        <p:grpSpPr>
          <a:xfrm>
            <a:off x="2242341" y="1489271"/>
            <a:ext cx="4589866" cy="7583293"/>
            <a:chOff x="0" y="-100210"/>
            <a:chExt cx="4589864" cy="7583291"/>
          </a:xfrm>
        </p:grpSpPr>
        <p:sp>
          <p:nvSpPr>
            <p:cNvPr id="281" name="Rectangle"/>
            <p:cNvSpPr/>
            <p:nvPr/>
          </p:nvSpPr>
          <p:spPr>
            <a:xfrm>
              <a:off x="0" y="0"/>
              <a:ext cx="4589865" cy="7483082"/>
            </a:xfrm>
            <a:prstGeom prst="rect">
              <a:avLst/>
            </a:prstGeom>
            <a:solidFill>
              <a:srgbClr val="FFFFFF"/>
            </a:solidFill>
            <a:ln w="50800" cap="flat">
              <a:solidFill>
                <a:srgbClr val="000000"/>
              </a:solidFill>
              <a:prstDash val="solid"/>
              <a:miter lim="400000"/>
            </a:ln>
            <a:effectLst/>
          </p:spPr>
          <p:txBody>
            <a:bodyPr wrap="square" lIns="91438" tIns="91438" rIns="91438" bIns="91438" numCol="1" anchor="ctr">
              <a:noAutofit/>
            </a:bodyP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282" name="2D Column Chart"/>
            <p:cNvGraphicFramePr/>
            <p:nvPr/>
          </p:nvGraphicFramePr>
          <p:xfrm>
            <a:off x="273308" y="-100210"/>
            <a:ext cx="3903747" cy="7351442"/>
          </p:xfrm>
          <a:graphic xmlns:a="http://schemas.openxmlformats.org/drawingml/2006/main">
            <a:graphicData uri="http://schemas.openxmlformats.org/drawingml/2006/chart">
              <c:chart xmlns:c="http://schemas.openxmlformats.org/drawingml/2006/chart" r:id="rId5"/>
            </a:graphicData>
          </a:graphic>
        </p:graphicFrame>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ppt_w</p:attrName>
                                        </p:attrNameLst>
                                      </p:cBhvr>
                                      <p:tavLst>
                                        <p:tav tm="0">
                                          <p:val>
                                            <p:fltVal val="0"/>
                                          </p:val>
                                        </p:tav>
                                        <p:tav tm="100000">
                                          <p:val>
                                            <p:strVal val="#ppt_w"/>
                                          </p:val>
                                        </p:tav>
                                      </p:tavLst>
                                    </p:anim>
                                    <p:anim calcmode="lin" valueType="num">
                                      <p:cBhvr>
                                        <p:cTn id="8" dur="1000" fill="hold"/>
                                        <p:tgtEl>
                                          <p:spTgt spid="2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3"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7" name="droppedImage.pdf" descr="droppedImage.pdf"/>
          <p:cNvPicPr>
            <a:picLocks noChangeAspect="1"/>
          </p:cNvPicPr>
          <p:nvPr/>
        </p:nvPicPr>
        <p:blipFill>
          <a:blip r:embed="rId3">
            <a:extLst/>
          </a:blip>
          <a:srcRect l="1696" t="0" r="3390" b="3957"/>
          <a:stretch>
            <a:fillRect/>
          </a:stretch>
        </p:blipFill>
        <p:spPr>
          <a:xfrm>
            <a:off x="5566170" y="348787"/>
            <a:ext cx="13287380" cy="12706417"/>
          </a:xfrm>
          <a:prstGeom prst="rect">
            <a:avLst/>
          </a:prstGeom>
          <a:ln w="12700">
            <a:miter lim="400000"/>
          </a:ln>
        </p:spPr>
      </p:pic>
      <p:sp>
        <p:nvSpPr>
          <p:cNvPr id="288" name="Rounded Rectangle"/>
          <p:cNvSpPr/>
          <p:nvPr/>
        </p:nvSpPr>
        <p:spPr>
          <a:xfrm>
            <a:off x="8352234" y="1321594"/>
            <a:ext cx="5661424" cy="1500189"/>
          </a:xfrm>
          <a:prstGeom prst="roundRect">
            <a:avLst>
              <a:gd name="adj" fmla="val 17857"/>
            </a:avLst>
          </a:prstGeom>
          <a:solidFill>
            <a:srgbClr val="FF9300">
              <a:alpha val="0"/>
            </a:srgbClr>
          </a:solidFill>
          <a:ln w="50800">
            <a:solidFill>
              <a:srgbClr val="000000"/>
            </a:solidFill>
            <a:miter lim="400000"/>
          </a:ln>
        </p:spPr>
        <p:txBody>
          <a:bodyPr lIns="91438" tIns="91438" rIns="91438" bIns="91438" anchor="ctr"/>
          <a:lstStyle/>
          <a:p>
            <a:pPr algn="ctr" defTabSz="821501">
              <a:defRPr sz="4400">
                <a:solidFill>
                  <a:srgbClr val="FF9300">
                    <a:alpha val="45000"/>
                  </a:srgbClr>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 name="Rounded Rectangle"/>
          <p:cNvSpPr/>
          <p:nvPr/>
        </p:nvSpPr>
        <p:spPr>
          <a:xfrm>
            <a:off x="9834560" y="3303982"/>
            <a:ext cx="2553892" cy="535784"/>
          </a:xfrm>
          <a:prstGeom prst="roundRect">
            <a:avLst>
              <a:gd name="adj" fmla="val 50000"/>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0" name="Rounded Rectangle"/>
          <p:cNvSpPr/>
          <p:nvPr/>
        </p:nvSpPr>
        <p:spPr>
          <a:xfrm>
            <a:off x="11191875" y="4321966"/>
            <a:ext cx="2446735" cy="1000128"/>
          </a:xfrm>
          <a:prstGeom prst="roundRect">
            <a:avLst>
              <a:gd name="adj" fmla="val 26786"/>
            </a:avLst>
          </a:prstGeom>
          <a:solidFill>
            <a:srgbClr val="FF9300">
              <a:alpha val="0"/>
            </a:srgbClr>
          </a:solidFill>
          <a:ln w="50800">
            <a:solidFill>
              <a:srgbClr val="000000"/>
            </a:solidFill>
            <a:miter lim="400000"/>
          </a:ln>
        </p:spPr>
        <p:txBody>
          <a:bodyPr lIns="91438" tIns="91438" rIns="91438" bIns="91438" anchor="ctr"/>
          <a:lstStyle/>
          <a:p>
            <a:pPr algn="ctr" defTabSz="821501">
              <a:defRPr sz="4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 name="Rounded Rectangle"/>
          <p:cNvSpPr/>
          <p:nvPr/>
        </p:nvSpPr>
        <p:spPr>
          <a:xfrm>
            <a:off x="9352360" y="5786437"/>
            <a:ext cx="2821784" cy="1035846"/>
          </a:xfrm>
          <a:prstGeom prst="roundRect">
            <a:avLst>
              <a:gd name="adj" fmla="val 25862"/>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 name="Rounded Rectangle"/>
          <p:cNvSpPr/>
          <p:nvPr/>
        </p:nvSpPr>
        <p:spPr>
          <a:xfrm>
            <a:off x="15406687" y="5786437"/>
            <a:ext cx="2411018" cy="1035846"/>
          </a:xfrm>
          <a:prstGeom prst="roundRect">
            <a:avLst>
              <a:gd name="adj" fmla="val 25862"/>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 name="Rounded Rectangle"/>
          <p:cNvSpPr/>
          <p:nvPr/>
        </p:nvSpPr>
        <p:spPr>
          <a:xfrm>
            <a:off x="7584282" y="7304484"/>
            <a:ext cx="2268142" cy="964408"/>
          </a:xfrm>
          <a:prstGeom prst="roundRect">
            <a:avLst>
              <a:gd name="adj" fmla="val 27778"/>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4" name="Rounded Rectangle"/>
          <p:cNvSpPr/>
          <p:nvPr/>
        </p:nvSpPr>
        <p:spPr>
          <a:xfrm>
            <a:off x="10656092" y="7268764"/>
            <a:ext cx="5214941" cy="1232298"/>
          </a:xfrm>
          <a:prstGeom prst="roundRect">
            <a:avLst>
              <a:gd name="adj" fmla="val 21739"/>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 name="Rounded Rectangle"/>
          <p:cNvSpPr/>
          <p:nvPr/>
        </p:nvSpPr>
        <p:spPr>
          <a:xfrm>
            <a:off x="8977310" y="9036842"/>
            <a:ext cx="4161237" cy="1250158"/>
          </a:xfrm>
          <a:prstGeom prst="roundRect">
            <a:avLst>
              <a:gd name="adj" fmla="val 21429"/>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 name="Rounded Rectangle"/>
          <p:cNvSpPr/>
          <p:nvPr/>
        </p:nvSpPr>
        <p:spPr>
          <a:xfrm>
            <a:off x="13317140" y="9018984"/>
            <a:ext cx="2821784" cy="964408"/>
          </a:xfrm>
          <a:prstGeom prst="roundRect">
            <a:avLst>
              <a:gd name="adj" fmla="val 27778"/>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 name="Rounded Rectangle"/>
          <p:cNvSpPr/>
          <p:nvPr/>
        </p:nvSpPr>
        <p:spPr>
          <a:xfrm>
            <a:off x="10656092" y="11340702"/>
            <a:ext cx="3053957" cy="1000128"/>
          </a:xfrm>
          <a:prstGeom prst="roundRect">
            <a:avLst>
              <a:gd name="adj" fmla="val 26786"/>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 name="Rounded Rectangle"/>
          <p:cNvSpPr/>
          <p:nvPr/>
        </p:nvSpPr>
        <p:spPr>
          <a:xfrm>
            <a:off x="5709048" y="11769328"/>
            <a:ext cx="3018235" cy="1089424"/>
          </a:xfrm>
          <a:prstGeom prst="roundRect">
            <a:avLst>
              <a:gd name="adj" fmla="val 24590"/>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01" name="A"/>
          <p:cNvGrpSpPr/>
          <p:nvPr/>
        </p:nvGrpSpPr>
        <p:grpSpPr>
          <a:xfrm>
            <a:off x="13281419" y="1178715"/>
            <a:ext cx="875113" cy="875113"/>
            <a:chOff x="-1" y="-1"/>
            <a:chExt cx="875111" cy="875111"/>
          </a:xfrm>
        </p:grpSpPr>
        <p:sp>
          <p:nvSpPr>
            <p:cNvPr id="299"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 name="A"/>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a:t>
              </a:r>
            </a:p>
          </p:txBody>
        </p:sp>
      </p:grpSp>
      <p:grpSp>
        <p:nvGrpSpPr>
          <p:cNvPr id="304" name="B"/>
          <p:cNvGrpSpPr/>
          <p:nvPr/>
        </p:nvGrpSpPr>
        <p:grpSpPr>
          <a:xfrm>
            <a:off x="12066983" y="3053949"/>
            <a:ext cx="875113" cy="875113"/>
            <a:chOff x="-1" y="-1"/>
            <a:chExt cx="875111" cy="875111"/>
          </a:xfrm>
        </p:grpSpPr>
        <p:sp>
          <p:nvSpPr>
            <p:cNvPr id="302"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 name="B"/>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a:t>
              </a:r>
            </a:p>
          </p:txBody>
        </p:sp>
      </p:grpSp>
      <p:grpSp>
        <p:nvGrpSpPr>
          <p:cNvPr id="307" name="C"/>
          <p:cNvGrpSpPr/>
          <p:nvPr/>
        </p:nvGrpSpPr>
        <p:grpSpPr>
          <a:xfrm>
            <a:off x="13138544" y="4036215"/>
            <a:ext cx="875113" cy="875113"/>
            <a:chOff x="-1" y="-1"/>
            <a:chExt cx="875111" cy="875111"/>
          </a:xfrm>
        </p:grpSpPr>
        <p:sp>
          <p:nvSpPr>
            <p:cNvPr id="305"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6" name="C"/>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a:t>
              </a:r>
            </a:p>
          </p:txBody>
        </p:sp>
      </p:grpSp>
      <p:grpSp>
        <p:nvGrpSpPr>
          <p:cNvPr id="310" name="D"/>
          <p:cNvGrpSpPr/>
          <p:nvPr/>
        </p:nvGrpSpPr>
        <p:grpSpPr>
          <a:xfrm>
            <a:off x="11638359" y="5750715"/>
            <a:ext cx="875113" cy="875113"/>
            <a:chOff x="-1" y="-1"/>
            <a:chExt cx="875111" cy="875111"/>
          </a:xfrm>
        </p:grpSpPr>
        <p:sp>
          <p:nvSpPr>
            <p:cNvPr id="308"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9" name="D"/>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
              </a:r>
            </a:p>
          </p:txBody>
        </p:sp>
      </p:grpSp>
      <p:grpSp>
        <p:nvGrpSpPr>
          <p:cNvPr id="313" name="E"/>
          <p:cNvGrpSpPr/>
          <p:nvPr/>
        </p:nvGrpSpPr>
        <p:grpSpPr>
          <a:xfrm>
            <a:off x="17246200" y="5750715"/>
            <a:ext cx="875113" cy="875113"/>
            <a:chOff x="-1" y="-1"/>
            <a:chExt cx="875111" cy="875111"/>
          </a:xfrm>
        </p:grpSpPr>
        <p:sp>
          <p:nvSpPr>
            <p:cNvPr id="311"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 name="E"/>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a:t>
              </a:r>
            </a:p>
          </p:txBody>
        </p:sp>
      </p:grpSp>
      <p:grpSp>
        <p:nvGrpSpPr>
          <p:cNvPr id="316" name="G"/>
          <p:cNvGrpSpPr/>
          <p:nvPr/>
        </p:nvGrpSpPr>
        <p:grpSpPr>
          <a:xfrm>
            <a:off x="15263811" y="7215187"/>
            <a:ext cx="875113" cy="875113"/>
            <a:chOff x="-1" y="-1"/>
            <a:chExt cx="875111" cy="875111"/>
          </a:xfrm>
        </p:grpSpPr>
        <p:sp>
          <p:nvSpPr>
            <p:cNvPr id="314"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5" name="G"/>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319" name="F"/>
          <p:cNvGrpSpPr/>
          <p:nvPr/>
        </p:nvGrpSpPr>
        <p:grpSpPr>
          <a:xfrm>
            <a:off x="9263059" y="7215187"/>
            <a:ext cx="875113" cy="875113"/>
            <a:chOff x="-1" y="-1"/>
            <a:chExt cx="875111" cy="875111"/>
          </a:xfrm>
        </p:grpSpPr>
        <p:sp>
          <p:nvSpPr>
            <p:cNvPr id="317"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8" name="F"/>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F</a:t>
              </a:r>
            </a:p>
          </p:txBody>
        </p:sp>
      </p:grpSp>
      <p:grpSp>
        <p:nvGrpSpPr>
          <p:cNvPr id="322" name="H"/>
          <p:cNvGrpSpPr/>
          <p:nvPr/>
        </p:nvGrpSpPr>
        <p:grpSpPr>
          <a:xfrm>
            <a:off x="12459888" y="8786809"/>
            <a:ext cx="875113" cy="875113"/>
            <a:chOff x="-1" y="-1"/>
            <a:chExt cx="875111" cy="875111"/>
          </a:xfrm>
        </p:grpSpPr>
        <p:sp>
          <p:nvSpPr>
            <p:cNvPr id="320"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1" name="H"/>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t>
              </a:r>
            </a:p>
          </p:txBody>
        </p:sp>
      </p:grpSp>
      <p:grpSp>
        <p:nvGrpSpPr>
          <p:cNvPr id="325" name="I"/>
          <p:cNvGrpSpPr/>
          <p:nvPr/>
        </p:nvGrpSpPr>
        <p:grpSpPr>
          <a:xfrm>
            <a:off x="15442405" y="8786809"/>
            <a:ext cx="875113" cy="875113"/>
            <a:chOff x="-1" y="-1"/>
            <a:chExt cx="875111" cy="875111"/>
          </a:xfrm>
        </p:grpSpPr>
        <p:sp>
          <p:nvSpPr>
            <p:cNvPr id="323"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4" name="I"/>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I</a:t>
              </a:r>
            </a:p>
          </p:txBody>
        </p:sp>
      </p:grpSp>
      <p:grpSp>
        <p:nvGrpSpPr>
          <p:cNvPr id="328" name="L"/>
          <p:cNvGrpSpPr/>
          <p:nvPr/>
        </p:nvGrpSpPr>
        <p:grpSpPr>
          <a:xfrm>
            <a:off x="13138544" y="11197827"/>
            <a:ext cx="875113" cy="875113"/>
            <a:chOff x="-1" y="-1"/>
            <a:chExt cx="875111" cy="875111"/>
          </a:xfrm>
        </p:grpSpPr>
        <p:sp>
          <p:nvSpPr>
            <p:cNvPr id="326"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7" name="L"/>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L</a:t>
              </a:r>
            </a:p>
          </p:txBody>
        </p:sp>
      </p:grpSp>
      <p:grpSp>
        <p:nvGrpSpPr>
          <p:cNvPr id="331" name="M"/>
          <p:cNvGrpSpPr/>
          <p:nvPr/>
        </p:nvGrpSpPr>
        <p:grpSpPr>
          <a:xfrm>
            <a:off x="7870027" y="11644309"/>
            <a:ext cx="875113" cy="875113"/>
            <a:chOff x="-1" y="-1"/>
            <a:chExt cx="875111" cy="875111"/>
          </a:xfrm>
        </p:grpSpPr>
        <p:sp>
          <p:nvSpPr>
            <p:cNvPr id="329"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0" name="M"/>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M</a:t>
              </a:r>
            </a:p>
          </p:txBody>
        </p:sp>
      </p:grpSp>
      <p:sp>
        <p:nvSpPr>
          <p:cNvPr id="332" name="Rectangle"/>
          <p:cNvSpPr/>
          <p:nvPr/>
        </p:nvSpPr>
        <p:spPr>
          <a:xfrm>
            <a:off x="7709296" y="357188"/>
            <a:ext cx="6929438" cy="607220"/>
          </a:xfrm>
          <a:prstGeom prst="rect">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3" name="Line"/>
          <p:cNvSpPr/>
          <p:nvPr/>
        </p:nvSpPr>
        <p:spPr>
          <a:xfrm>
            <a:off x="12924234" y="3571876"/>
            <a:ext cx="160736" cy="180"/>
          </a:xfrm>
          <a:prstGeom prst="line">
            <a:avLst/>
          </a:prstGeom>
          <a:ln w="50800">
            <a:solidFill>
              <a:srgbClr val="000000"/>
            </a:solidFill>
            <a:miter lim="400000"/>
            <a:headEnd type="triangle"/>
          </a:ln>
        </p:spPr>
        <p:txBody>
          <a:bodyPr lIns="45718" tIns="45718" rIns="45718" bIns="45718"/>
          <a:lstStyle/>
          <a:p>
            <a:pPr/>
          </a:p>
        </p:txBody>
      </p:sp>
      <p:grpSp>
        <p:nvGrpSpPr>
          <p:cNvPr id="336" name="“test”"/>
          <p:cNvGrpSpPr/>
          <p:nvPr/>
        </p:nvGrpSpPr>
        <p:grpSpPr>
          <a:xfrm>
            <a:off x="15103078" y="517921"/>
            <a:ext cx="4250535" cy="1107286"/>
            <a:chOff x="0" y="0"/>
            <a:chExt cx="4250534" cy="1107284"/>
          </a:xfrm>
        </p:grpSpPr>
        <p:sp>
          <p:nvSpPr>
            <p:cNvPr id="334"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5" name="“test”"/>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“test”</a:t>
              </a:r>
            </a:p>
          </p:txBody>
        </p:sp>
      </p:grpSp>
      <p:grpSp>
        <p:nvGrpSpPr>
          <p:cNvPr id="339" name="✔"/>
          <p:cNvGrpSpPr/>
          <p:nvPr/>
        </p:nvGrpSpPr>
        <p:grpSpPr>
          <a:xfrm>
            <a:off x="13263562" y="1178719"/>
            <a:ext cx="892971" cy="892971"/>
            <a:chOff x="0" y="0"/>
            <a:chExt cx="892970" cy="892970"/>
          </a:xfrm>
        </p:grpSpPr>
        <p:sp>
          <p:nvSpPr>
            <p:cNvPr id="337"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8"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342" name="✔"/>
          <p:cNvGrpSpPr/>
          <p:nvPr/>
        </p:nvGrpSpPr>
        <p:grpSpPr>
          <a:xfrm>
            <a:off x="12049124" y="3053954"/>
            <a:ext cx="892971" cy="892971"/>
            <a:chOff x="0" y="0"/>
            <a:chExt cx="892970" cy="892970"/>
          </a:xfrm>
        </p:grpSpPr>
        <p:sp>
          <p:nvSpPr>
            <p:cNvPr id="340"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345" name="✔"/>
          <p:cNvGrpSpPr/>
          <p:nvPr/>
        </p:nvGrpSpPr>
        <p:grpSpPr>
          <a:xfrm>
            <a:off x="13120687" y="4054078"/>
            <a:ext cx="892971" cy="892971"/>
            <a:chOff x="0" y="0"/>
            <a:chExt cx="892970" cy="892970"/>
          </a:xfrm>
        </p:grpSpPr>
        <p:sp>
          <p:nvSpPr>
            <p:cNvPr id="343"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4"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348" name="✔"/>
          <p:cNvGrpSpPr/>
          <p:nvPr/>
        </p:nvGrpSpPr>
        <p:grpSpPr>
          <a:xfrm>
            <a:off x="11638360" y="5768578"/>
            <a:ext cx="892971" cy="892971"/>
            <a:chOff x="0" y="0"/>
            <a:chExt cx="892970" cy="892970"/>
          </a:xfrm>
        </p:grpSpPr>
        <p:sp>
          <p:nvSpPr>
            <p:cNvPr id="346"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7"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351" name="✔"/>
          <p:cNvGrpSpPr/>
          <p:nvPr/>
        </p:nvGrpSpPr>
        <p:grpSpPr>
          <a:xfrm>
            <a:off x="9263060" y="7215188"/>
            <a:ext cx="892971" cy="892971"/>
            <a:chOff x="0" y="0"/>
            <a:chExt cx="892970" cy="892970"/>
          </a:xfrm>
        </p:grpSpPr>
        <p:sp>
          <p:nvSpPr>
            <p:cNvPr id="349"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0"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354" name="✔"/>
          <p:cNvGrpSpPr/>
          <p:nvPr/>
        </p:nvGrpSpPr>
        <p:grpSpPr>
          <a:xfrm>
            <a:off x="13156406" y="11179970"/>
            <a:ext cx="892971" cy="892971"/>
            <a:chOff x="0" y="0"/>
            <a:chExt cx="892970" cy="892970"/>
          </a:xfrm>
        </p:grpSpPr>
        <p:sp>
          <p:nvSpPr>
            <p:cNvPr id="352"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3"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357" name="✔"/>
          <p:cNvGrpSpPr/>
          <p:nvPr/>
        </p:nvGrpSpPr>
        <p:grpSpPr>
          <a:xfrm>
            <a:off x="7887892" y="11644310"/>
            <a:ext cx="892971" cy="892971"/>
            <a:chOff x="0" y="0"/>
            <a:chExt cx="892970" cy="892970"/>
          </a:xfrm>
        </p:grpSpPr>
        <p:sp>
          <p:nvSpPr>
            <p:cNvPr id="355"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360" name="“a+b”"/>
          <p:cNvGrpSpPr/>
          <p:nvPr/>
        </p:nvGrpSpPr>
        <p:grpSpPr>
          <a:xfrm>
            <a:off x="15567420" y="1071561"/>
            <a:ext cx="4250535" cy="1107286"/>
            <a:chOff x="0" y="0"/>
            <a:chExt cx="4250534" cy="1107284"/>
          </a:xfrm>
        </p:grpSpPr>
        <p:sp>
          <p:nvSpPr>
            <p:cNvPr id="358"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 name="“a+b”"/>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“a+b”</a:t>
              </a:r>
            </a:p>
          </p:txBody>
        </p:sp>
      </p:grpSp>
      <p:grpSp>
        <p:nvGrpSpPr>
          <p:cNvPr id="363" name="✔"/>
          <p:cNvGrpSpPr/>
          <p:nvPr/>
        </p:nvGrpSpPr>
        <p:grpSpPr>
          <a:xfrm>
            <a:off x="17246204" y="5768578"/>
            <a:ext cx="892971" cy="892971"/>
            <a:chOff x="0" y="0"/>
            <a:chExt cx="892970" cy="892970"/>
          </a:xfrm>
        </p:grpSpPr>
        <p:sp>
          <p:nvSpPr>
            <p:cNvPr id="361"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sp>
        <p:nvSpPr>
          <p:cNvPr id="364" name="Rectangle"/>
          <p:cNvSpPr/>
          <p:nvPr/>
        </p:nvSpPr>
        <p:spPr>
          <a:xfrm>
            <a:off x="2369342" y="1589483"/>
            <a:ext cx="4589864" cy="7483079"/>
          </a:xfrm>
          <a:prstGeom prst="rect">
            <a:avLst/>
          </a:prstGeom>
          <a:solidFill>
            <a:srgbClr val="FFFFFF"/>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365" name="2D Column Chart"/>
          <p:cNvGraphicFramePr/>
          <p:nvPr/>
        </p:nvGraphicFramePr>
        <p:xfrm>
          <a:off x="2587876" y="1489271"/>
          <a:ext cx="3761906" cy="7351444"/>
        </p:xfrm>
        <a:graphic xmlns:a="http://schemas.openxmlformats.org/drawingml/2006/main">
          <a:graphicData uri="http://schemas.openxmlformats.org/drawingml/2006/chart">
            <c:chart xmlns:c="http://schemas.openxmlformats.org/drawingml/2006/chart" r:id="rId5"/>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wipe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9" name="droppedImage.pdf" descr="droppedImage.pdf"/>
          <p:cNvPicPr>
            <a:picLocks noChangeAspect="1"/>
          </p:cNvPicPr>
          <p:nvPr/>
        </p:nvPicPr>
        <p:blipFill>
          <a:blip r:embed="rId3">
            <a:extLst/>
          </a:blip>
          <a:srcRect l="1696" t="0" r="3390" b="3957"/>
          <a:stretch>
            <a:fillRect/>
          </a:stretch>
        </p:blipFill>
        <p:spPr>
          <a:xfrm>
            <a:off x="5566170" y="348787"/>
            <a:ext cx="13287380" cy="12706417"/>
          </a:xfrm>
          <a:prstGeom prst="rect">
            <a:avLst/>
          </a:prstGeom>
          <a:ln w="12700">
            <a:miter lim="400000"/>
          </a:ln>
        </p:spPr>
      </p:pic>
      <p:sp>
        <p:nvSpPr>
          <p:cNvPr id="370" name="Rounded Rectangle"/>
          <p:cNvSpPr/>
          <p:nvPr/>
        </p:nvSpPr>
        <p:spPr>
          <a:xfrm>
            <a:off x="8352234" y="1321594"/>
            <a:ext cx="5661424" cy="1500189"/>
          </a:xfrm>
          <a:prstGeom prst="roundRect">
            <a:avLst>
              <a:gd name="adj" fmla="val 17857"/>
            </a:avLst>
          </a:prstGeom>
          <a:solidFill>
            <a:srgbClr val="FF9300">
              <a:alpha val="0"/>
            </a:srgbClr>
          </a:solidFill>
          <a:ln w="50800">
            <a:solidFill>
              <a:srgbClr val="000000"/>
            </a:solidFill>
            <a:miter lim="400000"/>
          </a:ln>
        </p:spPr>
        <p:txBody>
          <a:bodyPr lIns="91438" tIns="91438" rIns="91438" bIns="91438" anchor="ctr"/>
          <a:lstStyle/>
          <a:p>
            <a:pPr algn="ctr" defTabSz="821501">
              <a:defRPr sz="4400">
                <a:solidFill>
                  <a:srgbClr val="FF9300">
                    <a:alpha val="45000"/>
                  </a:srgbClr>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 name="Rounded Rectangle"/>
          <p:cNvSpPr/>
          <p:nvPr/>
        </p:nvSpPr>
        <p:spPr>
          <a:xfrm>
            <a:off x="9834560" y="3303982"/>
            <a:ext cx="2553892" cy="535784"/>
          </a:xfrm>
          <a:prstGeom prst="roundRect">
            <a:avLst>
              <a:gd name="adj" fmla="val 50000"/>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2" name="Rounded Rectangle"/>
          <p:cNvSpPr/>
          <p:nvPr/>
        </p:nvSpPr>
        <p:spPr>
          <a:xfrm>
            <a:off x="11191875" y="4321966"/>
            <a:ext cx="2446735" cy="1000128"/>
          </a:xfrm>
          <a:prstGeom prst="roundRect">
            <a:avLst>
              <a:gd name="adj" fmla="val 26786"/>
            </a:avLst>
          </a:prstGeom>
          <a:solidFill>
            <a:srgbClr val="FF9300">
              <a:alpha val="0"/>
            </a:srgbClr>
          </a:solidFill>
          <a:ln w="50800">
            <a:solidFill>
              <a:srgbClr val="000000"/>
            </a:solidFill>
            <a:miter lim="400000"/>
          </a:ln>
        </p:spPr>
        <p:txBody>
          <a:bodyPr lIns="91438" tIns="91438" rIns="91438" bIns="91438" anchor="ctr"/>
          <a:lstStyle/>
          <a:p>
            <a:pPr algn="ctr" defTabSz="821501">
              <a:defRPr sz="4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 name="Rounded Rectangle"/>
          <p:cNvSpPr/>
          <p:nvPr/>
        </p:nvSpPr>
        <p:spPr>
          <a:xfrm>
            <a:off x="9352360" y="5786437"/>
            <a:ext cx="2821784" cy="1035846"/>
          </a:xfrm>
          <a:prstGeom prst="roundRect">
            <a:avLst>
              <a:gd name="adj" fmla="val 25862"/>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4" name="Rounded Rectangle"/>
          <p:cNvSpPr/>
          <p:nvPr/>
        </p:nvSpPr>
        <p:spPr>
          <a:xfrm>
            <a:off x="15406687" y="5786437"/>
            <a:ext cx="2411018" cy="1035846"/>
          </a:xfrm>
          <a:prstGeom prst="roundRect">
            <a:avLst>
              <a:gd name="adj" fmla="val 25862"/>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5" name="Rounded Rectangle"/>
          <p:cNvSpPr/>
          <p:nvPr/>
        </p:nvSpPr>
        <p:spPr>
          <a:xfrm>
            <a:off x="7584282" y="7304484"/>
            <a:ext cx="2268142" cy="964408"/>
          </a:xfrm>
          <a:prstGeom prst="roundRect">
            <a:avLst>
              <a:gd name="adj" fmla="val 27778"/>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 name="Rounded Rectangle"/>
          <p:cNvSpPr/>
          <p:nvPr/>
        </p:nvSpPr>
        <p:spPr>
          <a:xfrm>
            <a:off x="10656092" y="7268764"/>
            <a:ext cx="5214941" cy="1232298"/>
          </a:xfrm>
          <a:prstGeom prst="roundRect">
            <a:avLst>
              <a:gd name="adj" fmla="val 21739"/>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7" name="Rounded Rectangle"/>
          <p:cNvSpPr/>
          <p:nvPr/>
        </p:nvSpPr>
        <p:spPr>
          <a:xfrm>
            <a:off x="8977310" y="9036842"/>
            <a:ext cx="4161237" cy="1250158"/>
          </a:xfrm>
          <a:prstGeom prst="roundRect">
            <a:avLst>
              <a:gd name="adj" fmla="val 21429"/>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8" name="Rounded Rectangle"/>
          <p:cNvSpPr/>
          <p:nvPr/>
        </p:nvSpPr>
        <p:spPr>
          <a:xfrm>
            <a:off x="13317140" y="9018984"/>
            <a:ext cx="2821784" cy="964408"/>
          </a:xfrm>
          <a:prstGeom prst="roundRect">
            <a:avLst>
              <a:gd name="adj" fmla="val 27778"/>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9" name="Rounded Rectangle"/>
          <p:cNvSpPr/>
          <p:nvPr/>
        </p:nvSpPr>
        <p:spPr>
          <a:xfrm>
            <a:off x="10656092" y="11340702"/>
            <a:ext cx="3053957" cy="1000128"/>
          </a:xfrm>
          <a:prstGeom prst="roundRect">
            <a:avLst>
              <a:gd name="adj" fmla="val 26786"/>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 name="Rounded Rectangle"/>
          <p:cNvSpPr/>
          <p:nvPr/>
        </p:nvSpPr>
        <p:spPr>
          <a:xfrm>
            <a:off x="5709048" y="11769328"/>
            <a:ext cx="3018235" cy="1089424"/>
          </a:xfrm>
          <a:prstGeom prst="roundRect">
            <a:avLst>
              <a:gd name="adj" fmla="val 24590"/>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83" name="A"/>
          <p:cNvGrpSpPr/>
          <p:nvPr/>
        </p:nvGrpSpPr>
        <p:grpSpPr>
          <a:xfrm>
            <a:off x="13281419" y="1178715"/>
            <a:ext cx="875113" cy="875113"/>
            <a:chOff x="-1" y="-1"/>
            <a:chExt cx="875111" cy="875111"/>
          </a:xfrm>
        </p:grpSpPr>
        <p:sp>
          <p:nvSpPr>
            <p:cNvPr id="381"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 name="A"/>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a:t>
              </a:r>
            </a:p>
          </p:txBody>
        </p:sp>
      </p:grpSp>
      <p:grpSp>
        <p:nvGrpSpPr>
          <p:cNvPr id="386" name="B"/>
          <p:cNvGrpSpPr/>
          <p:nvPr/>
        </p:nvGrpSpPr>
        <p:grpSpPr>
          <a:xfrm>
            <a:off x="12066983" y="3053949"/>
            <a:ext cx="875113" cy="875113"/>
            <a:chOff x="-1" y="-1"/>
            <a:chExt cx="875111" cy="875111"/>
          </a:xfrm>
        </p:grpSpPr>
        <p:sp>
          <p:nvSpPr>
            <p:cNvPr id="384"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 name="B"/>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a:t>
              </a:r>
            </a:p>
          </p:txBody>
        </p:sp>
      </p:grpSp>
      <p:grpSp>
        <p:nvGrpSpPr>
          <p:cNvPr id="389" name="C"/>
          <p:cNvGrpSpPr/>
          <p:nvPr/>
        </p:nvGrpSpPr>
        <p:grpSpPr>
          <a:xfrm>
            <a:off x="13138544" y="4036215"/>
            <a:ext cx="875113" cy="875113"/>
            <a:chOff x="-1" y="-1"/>
            <a:chExt cx="875111" cy="875111"/>
          </a:xfrm>
        </p:grpSpPr>
        <p:sp>
          <p:nvSpPr>
            <p:cNvPr id="387"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 name="C"/>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a:t>
              </a:r>
            </a:p>
          </p:txBody>
        </p:sp>
      </p:grpSp>
      <p:grpSp>
        <p:nvGrpSpPr>
          <p:cNvPr id="392" name="D"/>
          <p:cNvGrpSpPr/>
          <p:nvPr/>
        </p:nvGrpSpPr>
        <p:grpSpPr>
          <a:xfrm>
            <a:off x="11638359" y="5750715"/>
            <a:ext cx="875113" cy="875113"/>
            <a:chOff x="-1" y="-1"/>
            <a:chExt cx="875111" cy="875111"/>
          </a:xfrm>
        </p:grpSpPr>
        <p:sp>
          <p:nvSpPr>
            <p:cNvPr id="390"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 name="D"/>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
              </a:r>
            </a:p>
          </p:txBody>
        </p:sp>
      </p:grpSp>
      <p:grpSp>
        <p:nvGrpSpPr>
          <p:cNvPr id="395" name="E"/>
          <p:cNvGrpSpPr/>
          <p:nvPr/>
        </p:nvGrpSpPr>
        <p:grpSpPr>
          <a:xfrm>
            <a:off x="17246200" y="5750715"/>
            <a:ext cx="875113" cy="875113"/>
            <a:chOff x="-1" y="-1"/>
            <a:chExt cx="875111" cy="875111"/>
          </a:xfrm>
        </p:grpSpPr>
        <p:sp>
          <p:nvSpPr>
            <p:cNvPr id="393"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4" name="E"/>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a:t>
              </a:r>
            </a:p>
          </p:txBody>
        </p:sp>
      </p:grpSp>
      <p:grpSp>
        <p:nvGrpSpPr>
          <p:cNvPr id="398" name="G"/>
          <p:cNvGrpSpPr/>
          <p:nvPr/>
        </p:nvGrpSpPr>
        <p:grpSpPr>
          <a:xfrm>
            <a:off x="15263811" y="7215187"/>
            <a:ext cx="875113" cy="875113"/>
            <a:chOff x="-1" y="-1"/>
            <a:chExt cx="875111" cy="875111"/>
          </a:xfrm>
        </p:grpSpPr>
        <p:sp>
          <p:nvSpPr>
            <p:cNvPr id="396"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 name="G"/>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401" name="F"/>
          <p:cNvGrpSpPr/>
          <p:nvPr/>
        </p:nvGrpSpPr>
        <p:grpSpPr>
          <a:xfrm>
            <a:off x="9263059" y="7215187"/>
            <a:ext cx="875113" cy="875113"/>
            <a:chOff x="-1" y="-1"/>
            <a:chExt cx="875111" cy="875111"/>
          </a:xfrm>
        </p:grpSpPr>
        <p:sp>
          <p:nvSpPr>
            <p:cNvPr id="399"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 name="F"/>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F</a:t>
              </a:r>
            </a:p>
          </p:txBody>
        </p:sp>
      </p:grpSp>
      <p:grpSp>
        <p:nvGrpSpPr>
          <p:cNvPr id="404" name="H"/>
          <p:cNvGrpSpPr/>
          <p:nvPr/>
        </p:nvGrpSpPr>
        <p:grpSpPr>
          <a:xfrm>
            <a:off x="12459888" y="8786809"/>
            <a:ext cx="875113" cy="875113"/>
            <a:chOff x="-1" y="-1"/>
            <a:chExt cx="875111" cy="875111"/>
          </a:xfrm>
        </p:grpSpPr>
        <p:sp>
          <p:nvSpPr>
            <p:cNvPr id="402"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 name="H"/>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t>
              </a:r>
            </a:p>
          </p:txBody>
        </p:sp>
      </p:grpSp>
      <p:grpSp>
        <p:nvGrpSpPr>
          <p:cNvPr id="407" name="I"/>
          <p:cNvGrpSpPr/>
          <p:nvPr/>
        </p:nvGrpSpPr>
        <p:grpSpPr>
          <a:xfrm>
            <a:off x="15442405" y="8786809"/>
            <a:ext cx="875113" cy="875113"/>
            <a:chOff x="-1" y="-1"/>
            <a:chExt cx="875111" cy="875111"/>
          </a:xfrm>
        </p:grpSpPr>
        <p:sp>
          <p:nvSpPr>
            <p:cNvPr id="405"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 name="I"/>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I</a:t>
              </a:r>
            </a:p>
          </p:txBody>
        </p:sp>
      </p:grpSp>
      <p:grpSp>
        <p:nvGrpSpPr>
          <p:cNvPr id="410" name="L"/>
          <p:cNvGrpSpPr/>
          <p:nvPr/>
        </p:nvGrpSpPr>
        <p:grpSpPr>
          <a:xfrm>
            <a:off x="13138544" y="11197827"/>
            <a:ext cx="875113" cy="875113"/>
            <a:chOff x="-1" y="-1"/>
            <a:chExt cx="875111" cy="875111"/>
          </a:xfrm>
        </p:grpSpPr>
        <p:sp>
          <p:nvSpPr>
            <p:cNvPr id="408"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 name="L"/>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L</a:t>
              </a:r>
            </a:p>
          </p:txBody>
        </p:sp>
      </p:grpSp>
      <p:grpSp>
        <p:nvGrpSpPr>
          <p:cNvPr id="413" name="M"/>
          <p:cNvGrpSpPr/>
          <p:nvPr/>
        </p:nvGrpSpPr>
        <p:grpSpPr>
          <a:xfrm>
            <a:off x="7870027" y="11644309"/>
            <a:ext cx="875113" cy="875113"/>
            <a:chOff x="-1" y="-1"/>
            <a:chExt cx="875111" cy="875111"/>
          </a:xfrm>
        </p:grpSpPr>
        <p:sp>
          <p:nvSpPr>
            <p:cNvPr id="411"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2" name="M"/>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M</a:t>
              </a:r>
            </a:p>
          </p:txBody>
        </p:sp>
      </p:grpSp>
      <p:sp>
        <p:nvSpPr>
          <p:cNvPr id="414" name="Rectangle"/>
          <p:cNvSpPr/>
          <p:nvPr/>
        </p:nvSpPr>
        <p:spPr>
          <a:xfrm>
            <a:off x="7709296" y="357188"/>
            <a:ext cx="6929438" cy="607220"/>
          </a:xfrm>
          <a:prstGeom prst="rect">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 name="Line"/>
          <p:cNvSpPr/>
          <p:nvPr/>
        </p:nvSpPr>
        <p:spPr>
          <a:xfrm>
            <a:off x="12924234" y="3571876"/>
            <a:ext cx="160736" cy="180"/>
          </a:xfrm>
          <a:prstGeom prst="line">
            <a:avLst/>
          </a:prstGeom>
          <a:ln w="50800">
            <a:solidFill>
              <a:srgbClr val="000000"/>
            </a:solidFill>
            <a:miter lim="400000"/>
            <a:headEnd type="triangle"/>
          </a:ln>
        </p:spPr>
        <p:txBody>
          <a:bodyPr lIns="45718" tIns="45718" rIns="45718" bIns="45718"/>
          <a:lstStyle/>
          <a:p>
            <a:pPr/>
          </a:p>
        </p:txBody>
      </p:sp>
      <p:grpSp>
        <p:nvGrpSpPr>
          <p:cNvPr id="418" name="“test”"/>
          <p:cNvGrpSpPr/>
          <p:nvPr/>
        </p:nvGrpSpPr>
        <p:grpSpPr>
          <a:xfrm>
            <a:off x="15103078" y="517921"/>
            <a:ext cx="4250535" cy="1107286"/>
            <a:chOff x="0" y="0"/>
            <a:chExt cx="4250534" cy="1107284"/>
          </a:xfrm>
        </p:grpSpPr>
        <p:sp>
          <p:nvSpPr>
            <p:cNvPr id="416"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 name="“test”"/>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“test”</a:t>
              </a:r>
            </a:p>
          </p:txBody>
        </p:sp>
      </p:grpSp>
      <p:grpSp>
        <p:nvGrpSpPr>
          <p:cNvPr id="421" name="✔"/>
          <p:cNvGrpSpPr/>
          <p:nvPr/>
        </p:nvGrpSpPr>
        <p:grpSpPr>
          <a:xfrm>
            <a:off x="13263562" y="1178719"/>
            <a:ext cx="892971" cy="892971"/>
            <a:chOff x="0" y="0"/>
            <a:chExt cx="892970" cy="892970"/>
          </a:xfrm>
        </p:grpSpPr>
        <p:sp>
          <p:nvSpPr>
            <p:cNvPr id="419"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24" name="✔"/>
          <p:cNvGrpSpPr/>
          <p:nvPr/>
        </p:nvGrpSpPr>
        <p:grpSpPr>
          <a:xfrm>
            <a:off x="12049124" y="3053954"/>
            <a:ext cx="892971" cy="892971"/>
            <a:chOff x="0" y="0"/>
            <a:chExt cx="892970" cy="892970"/>
          </a:xfrm>
        </p:grpSpPr>
        <p:sp>
          <p:nvSpPr>
            <p:cNvPr id="422"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3"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27" name="✔"/>
          <p:cNvGrpSpPr/>
          <p:nvPr/>
        </p:nvGrpSpPr>
        <p:grpSpPr>
          <a:xfrm>
            <a:off x="13120687" y="4054078"/>
            <a:ext cx="892971" cy="892971"/>
            <a:chOff x="0" y="0"/>
            <a:chExt cx="892970" cy="892970"/>
          </a:xfrm>
        </p:grpSpPr>
        <p:sp>
          <p:nvSpPr>
            <p:cNvPr id="425"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30" name="✔"/>
          <p:cNvGrpSpPr/>
          <p:nvPr/>
        </p:nvGrpSpPr>
        <p:grpSpPr>
          <a:xfrm>
            <a:off x="11638360" y="5768578"/>
            <a:ext cx="892971" cy="892971"/>
            <a:chOff x="0" y="0"/>
            <a:chExt cx="892970" cy="892970"/>
          </a:xfrm>
        </p:grpSpPr>
        <p:sp>
          <p:nvSpPr>
            <p:cNvPr id="428"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33" name="✔"/>
          <p:cNvGrpSpPr/>
          <p:nvPr/>
        </p:nvGrpSpPr>
        <p:grpSpPr>
          <a:xfrm>
            <a:off x="9263060" y="7215188"/>
            <a:ext cx="892971" cy="892971"/>
            <a:chOff x="0" y="0"/>
            <a:chExt cx="892970" cy="892970"/>
          </a:xfrm>
        </p:grpSpPr>
        <p:sp>
          <p:nvSpPr>
            <p:cNvPr id="431"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36" name="✔"/>
          <p:cNvGrpSpPr/>
          <p:nvPr/>
        </p:nvGrpSpPr>
        <p:grpSpPr>
          <a:xfrm>
            <a:off x="13156406" y="11179970"/>
            <a:ext cx="892971" cy="892971"/>
            <a:chOff x="0" y="0"/>
            <a:chExt cx="892970" cy="892970"/>
          </a:xfrm>
        </p:grpSpPr>
        <p:sp>
          <p:nvSpPr>
            <p:cNvPr id="434"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39" name="✔"/>
          <p:cNvGrpSpPr/>
          <p:nvPr/>
        </p:nvGrpSpPr>
        <p:grpSpPr>
          <a:xfrm>
            <a:off x="7887892" y="11644310"/>
            <a:ext cx="892971" cy="892971"/>
            <a:chOff x="0" y="0"/>
            <a:chExt cx="892970" cy="892970"/>
          </a:xfrm>
        </p:grpSpPr>
        <p:sp>
          <p:nvSpPr>
            <p:cNvPr id="437"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8"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42" name="“a+b”"/>
          <p:cNvGrpSpPr/>
          <p:nvPr/>
        </p:nvGrpSpPr>
        <p:grpSpPr>
          <a:xfrm>
            <a:off x="15567420" y="1071561"/>
            <a:ext cx="4250535" cy="1107286"/>
            <a:chOff x="0" y="0"/>
            <a:chExt cx="4250534" cy="1107284"/>
          </a:xfrm>
        </p:grpSpPr>
        <p:sp>
          <p:nvSpPr>
            <p:cNvPr id="440"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 name="“a+b”"/>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“a+b”</a:t>
              </a:r>
            </a:p>
          </p:txBody>
        </p:sp>
      </p:grpSp>
      <p:grpSp>
        <p:nvGrpSpPr>
          <p:cNvPr id="445" name="✔"/>
          <p:cNvGrpSpPr/>
          <p:nvPr/>
        </p:nvGrpSpPr>
        <p:grpSpPr>
          <a:xfrm>
            <a:off x="17246204" y="5768578"/>
            <a:ext cx="892971" cy="892971"/>
            <a:chOff x="0" y="0"/>
            <a:chExt cx="892970" cy="892970"/>
          </a:xfrm>
        </p:grpSpPr>
        <p:sp>
          <p:nvSpPr>
            <p:cNvPr id="443"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48" name="“%3d”"/>
          <p:cNvGrpSpPr/>
          <p:nvPr/>
        </p:nvGrpSpPr>
        <p:grpSpPr>
          <a:xfrm>
            <a:off x="16156779" y="1732358"/>
            <a:ext cx="4250535" cy="1107286"/>
            <a:chOff x="0" y="0"/>
            <a:chExt cx="4250534" cy="1107284"/>
          </a:xfrm>
        </p:grpSpPr>
        <p:sp>
          <p:nvSpPr>
            <p:cNvPr id="446"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7" name="“%3d”"/>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“%3d”</a:t>
              </a:r>
            </a:p>
          </p:txBody>
        </p:sp>
      </p:grpSp>
      <p:grpSp>
        <p:nvGrpSpPr>
          <p:cNvPr id="451" name="✔"/>
          <p:cNvGrpSpPr/>
          <p:nvPr/>
        </p:nvGrpSpPr>
        <p:grpSpPr>
          <a:xfrm>
            <a:off x="15263812" y="7215188"/>
            <a:ext cx="892971" cy="892971"/>
            <a:chOff x="0" y="0"/>
            <a:chExt cx="892970" cy="892970"/>
          </a:xfrm>
        </p:grpSpPr>
        <p:sp>
          <p:nvSpPr>
            <p:cNvPr id="449"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0"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454" name="✔"/>
          <p:cNvGrpSpPr/>
          <p:nvPr/>
        </p:nvGrpSpPr>
        <p:grpSpPr>
          <a:xfrm>
            <a:off x="12477749" y="8786810"/>
            <a:ext cx="892971" cy="892971"/>
            <a:chOff x="0" y="0"/>
            <a:chExt cx="892970" cy="892970"/>
          </a:xfrm>
        </p:grpSpPr>
        <p:sp>
          <p:nvSpPr>
            <p:cNvPr id="452"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3" name="✔"/>
            <p:cNvSpPr txBox="1"/>
            <p:nvPr/>
          </p:nvSpPr>
          <p:spPr>
            <a:xfrm>
              <a:off x="130771" y="152795"/>
              <a:ext cx="631427"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sp>
        <p:nvSpPr>
          <p:cNvPr id="455" name="Rectangle"/>
          <p:cNvSpPr/>
          <p:nvPr/>
        </p:nvSpPr>
        <p:spPr>
          <a:xfrm>
            <a:off x="2267746" y="1589483"/>
            <a:ext cx="4589862" cy="7483079"/>
          </a:xfrm>
          <a:prstGeom prst="rect">
            <a:avLst/>
          </a:prstGeom>
          <a:solidFill>
            <a:srgbClr val="FFFFFF"/>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456" name="2D Column Chart"/>
          <p:cNvGraphicFramePr/>
          <p:nvPr/>
        </p:nvGraphicFramePr>
        <p:xfrm>
          <a:off x="2673729" y="1489271"/>
          <a:ext cx="3835833" cy="7351444"/>
        </p:xfrm>
        <a:graphic xmlns:a="http://schemas.openxmlformats.org/drawingml/2006/main">
          <a:graphicData uri="http://schemas.openxmlformats.org/drawingml/2006/chart">
            <c:chart xmlns:c="http://schemas.openxmlformats.org/drawingml/2006/chart" r:id="rId5"/>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1200">
        <p:wipe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60" name="droppedImage.pdf" descr="droppedImage.pdf"/>
          <p:cNvPicPr>
            <a:picLocks noChangeAspect="1"/>
          </p:cNvPicPr>
          <p:nvPr/>
        </p:nvPicPr>
        <p:blipFill>
          <a:blip r:embed="rId3">
            <a:extLst/>
          </a:blip>
          <a:srcRect l="1696" t="0" r="3390" b="3957"/>
          <a:stretch>
            <a:fillRect/>
          </a:stretch>
        </p:blipFill>
        <p:spPr>
          <a:xfrm>
            <a:off x="5566170" y="348787"/>
            <a:ext cx="13287380" cy="12706417"/>
          </a:xfrm>
          <a:prstGeom prst="rect">
            <a:avLst/>
          </a:prstGeom>
          <a:ln w="12700">
            <a:miter lim="400000"/>
          </a:ln>
        </p:spPr>
      </p:pic>
      <p:sp>
        <p:nvSpPr>
          <p:cNvPr id="461" name="Rounded Rectangle"/>
          <p:cNvSpPr/>
          <p:nvPr/>
        </p:nvSpPr>
        <p:spPr>
          <a:xfrm>
            <a:off x="8352234" y="1321594"/>
            <a:ext cx="5661424" cy="1500189"/>
          </a:xfrm>
          <a:prstGeom prst="roundRect">
            <a:avLst>
              <a:gd name="adj" fmla="val 17857"/>
            </a:avLst>
          </a:prstGeom>
          <a:solidFill>
            <a:srgbClr val="FF9300">
              <a:alpha val="0"/>
            </a:srgbClr>
          </a:solidFill>
          <a:ln w="50800">
            <a:solidFill>
              <a:srgbClr val="000000"/>
            </a:solidFill>
            <a:miter lim="400000"/>
          </a:ln>
        </p:spPr>
        <p:txBody>
          <a:bodyPr lIns="91438" tIns="91438" rIns="91438" bIns="91438" anchor="ctr"/>
          <a:lstStyle/>
          <a:p>
            <a:pPr algn="ctr" defTabSz="821501">
              <a:defRPr sz="4400">
                <a:solidFill>
                  <a:srgbClr val="FF9300">
                    <a:alpha val="45000"/>
                  </a:srgbClr>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2" name="Rounded Rectangle"/>
          <p:cNvSpPr/>
          <p:nvPr/>
        </p:nvSpPr>
        <p:spPr>
          <a:xfrm>
            <a:off x="9834560" y="3303982"/>
            <a:ext cx="2553892" cy="535784"/>
          </a:xfrm>
          <a:prstGeom prst="roundRect">
            <a:avLst>
              <a:gd name="adj" fmla="val 50000"/>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3" name="Rounded Rectangle"/>
          <p:cNvSpPr/>
          <p:nvPr/>
        </p:nvSpPr>
        <p:spPr>
          <a:xfrm>
            <a:off x="11191875" y="4321966"/>
            <a:ext cx="2446735" cy="1000128"/>
          </a:xfrm>
          <a:prstGeom prst="roundRect">
            <a:avLst>
              <a:gd name="adj" fmla="val 26786"/>
            </a:avLst>
          </a:prstGeom>
          <a:solidFill>
            <a:srgbClr val="FF9300">
              <a:alpha val="0"/>
            </a:srgbClr>
          </a:solidFill>
          <a:ln w="50800">
            <a:solidFill>
              <a:srgbClr val="000000"/>
            </a:solidFill>
            <a:miter lim="400000"/>
          </a:ln>
        </p:spPr>
        <p:txBody>
          <a:bodyPr lIns="91438" tIns="91438" rIns="91438" bIns="91438" anchor="ctr"/>
          <a:lstStyle/>
          <a:p>
            <a:pPr algn="ctr" defTabSz="821501">
              <a:defRPr sz="4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4" name="Rounded Rectangle"/>
          <p:cNvSpPr/>
          <p:nvPr/>
        </p:nvSpPr>
        <p:spPr>
          <a:xfrm>
            <a:off x="9352360" y="5786437"/>
            <a:ext cx="2821784" cy="1035846"/>
          </a:xfrm>
          <a:prstGeom prst="roundRect">
            <a:avLst>
              <a:gd name="adj" fmla="val 25862"/>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5" name="Rounded Rectangle"/>
          <p:cNvSpPr/>
          <p:nvPr/>
        </p:nvSpPr>
        <p:spPr>
          <a:xfrm>
            <a:off x="15406687" y="5786437"/>
            <a:ext cx="2411018" cy="1035846"/>
          </a:xfrm>
          <a:prstGeom prst="roundRect">
            <a:avLst>
              <a:gd name="adj" fmla="val 25862"/>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6" name="Rounded Rectangle"/>
          <p:cNvSpPr/>
          <p:nvPr/>
        </p:nvSpPr>
        <p:spPr>
          <a:xfrm>
            <a:off x="7584282" y="7304484"/>
            <a:ext cx="2268142" cy="964408"/>
          </a:xfrm>
          <a:prstGeom prst="roundRect">
            <a:avLst>
              <a:gd name="adj" fmla="val 27778"/>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7" name="Rounded Rectangle"/>
          <p:cNvSpPr/>
          <p:nvPr/>
        </p:nvSpPr>
        <p:spPr>
          <a:xfrm>
            <a:off x="10656092" y="7268764"/>
            <a:ext cx="5214941" cy="1232298"/>
          </a:xfrm>
          <a:prstGeom prst="roundRect">
            <a:avLst>
              <a:gd name="adj" fmla="val 21739"/>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8" name="Rounded Rectangle"/>
          <p:cNvSpPr/>
          <p:nvPr/>
        </p:nvSpPr>
        <p:spPr>
          <a:xfrm>
            <a:off x="8977310" y="9036842"/>
            <a:ext cx="4161237" cy="1250158"/>
          </a:xfrm>
          <a:prstGeom prst="roundRect">
            <a:avLst>
              <a:gd name="adj" fmla="val 21429"/>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9" name="Rounded Rectangle"/>
          <p:cNvSpPr/>
          <p:nvPr/>
        </p:nvSpPr>
        <p:spPr>
          <a:xfrm>
            <a:off x="13317140" y="9018984"/>
            <a:ext cx="2821784" cy="964408"/>
          </a:xfrm>
          <a:prstGeom prst="roundRect">
            <a:avLst>
              <a:gd name="adj" fmla="val 27778"/>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0" name="Rounded Rectangle"/>
          <p:cNvSpPr/>
          <p:nvPr/>
        </p:nvSpPr>
        <p:spPr>
          <a:xfrm>
            <a:off x="10656092" y="11340702"/>
            <a:ext cx="3053957" cy="1000128"/>
          </a:xfrm>
          <a:prstGeom prst="roundRect">
            <a:avLst>
              <a:gd name="adj" fmla="val 26786"/>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1" name="Rounded Rectangle"/>
          <p:cNvSpPr/>
          <p:nvPr/>
        </p:nvSpPr>
        <p:spPr>
          <a:xfrm>
            <a:off x="5709048" y="11769328"/>
            <a:ext cx="3018235" cy="1089424"/>
          </a:xfrm>
          <a:prstGeom prst="roundRect">
            <a:avLst>
              <a:gd name="adj" fmla="val 24590"/>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474" name="A"/>
          <p:cNvGrpSpPr/>
          <p:nvPr/>
        </p:nvGrpSpPr>
        <p:grpSpPr>
          <a:xfrm>
            <a:off x="13281419" y="1178715"/>
            <a:ext cx="875113" cy="875113"/>
            <a:chOff x="-1" y="-1"/>
            <a:chExt cx="875111" cy="875111"/>
          </a:xfrm>
        </p:grpSpPr>
        <p:sp>
          <p:nvSpPr>
            <p:cNvPr id="472"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3" name="A"/>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a:t>
              </a:r>
            </a:p>
          </p:txBody>
        </p:sp>
      </p:grpSp>
      <p:grpSp>
        <p:nvGrpSpPr>
          <p:cNvPr id="477" name="B"/>
          <p:cNvGrpSpPr/>
          <p:nvPr/>
        </p:nvGrpSpPr>
        <p:grpSpPr>
          <a:xfrm>
            <a:off x="12066983" y="3053949"/>
            <a:ext cx="875113" cy="875113"/>
            <a:chOff x="-1" y="-1"/>
            <a:chExt cx="875111" cy="875111"/>
          </a:xfrm>
        </p:grpSpPr>
        <p:sp>
          <p:nvSpPr>
            <p:cNvPr id="475"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6" name="B"/>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a:t>
              </a:r>
            </a:p>
          </p:txBody>
        </p:sp>
      </p:grpSp>
      <p:grpSp>
        <p:nvGrpSpPr>
          <p:cNvPr id="480" name="C"/>
          <p:cNvGrpSpPr/>
          <p:nvPr/>
        </p:nvGrpSpPr>
        <p:grpSpPr>
          <a:xfrm>
            <a:off x="13138544" y="4036215"/>
            <a:ext cx="875113" cy="875113"/>
            <a:chOff x="-1" y="-1"/>
            <a:chExt cx="875111" cy="875111"/>
          </a:xfrm>
        </p:grpSpPr>
        <p:sp>
          <p:nvSpPr>
            <p:cNvPr id="478"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9" name="C"/>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a:t>
              </a:r>
            </a:p>
          </p:txBody>
        </p:sp>
      </p:grpSp>
      <p:grpSp>
        <p:nvGrpSpPr>
          <p:cNvPr id="483" name="D"/>
          <p:cNvGrpSpPr/>
          <p:nvPr/>
        </p:nvGrpSpPr>
        <p:grpSpPr>
          <a:xfrm>
            <a:off x="11638359" y="5750715"/>
            <a:ext cx="875113" cy="875113"/>
            <a:chOff x="-1" y="-1"/>
            <a:chExt cx="875111" cy="875111"/>
          </a:xfrm>
        </p:grpSpPr>
        <p:sp>
          <p:nvSpPr>
            <p:cNvPr id="481"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2" name="D"/>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
              </a:r>
            </a:p>
          </p:txBody>
        </p:sp>
      </p:grpSp>
      <p:grpSp>
        <p:nvGrpSpPr>
          <p:cNvPr id="486" name="E"/>
          <p:cNvGrpSpPr/>
          <p:nvPr/>
        </p:nvGrpSpPr>
        <p:grpSpPr>
          <a:xfrm>
            <a:off x="17246200" y="5750715"/>
            <a:ext cx="875113" cy="875113"/>
            <a:chOff x="-1" y="-1"/>
            <a:chExt cx="875111" cy="875111"/>
          </a:xfrm>
        </p:grpSpPr>
        <p:sp>
          <p:nvSpPr>
            <p:cNvPr id="484"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5" name="E"/>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a:t>
              </a:r>
            </a:p>
          </p:txBody>
        </p:sp>
      </p:grpSp>
      <p:grpSp>
        <p:nvGrpSpPr>
          <p:cNvPr id="489" name="G"/>
          <p:cNvGrpSpPr/>
          <p:nvPr/>
        </p:nvGrpSpPr>
        <p:grpSpPr>
          <a:xfrm>
            <a:off x="15263811" y="7215187"/>
            <a:ext cx="875113" cy="875113"/>
            <a:chOff x="-1" y="-1"/>
            <a:chExt cx="875111" cy="875111"/>
          </a:xfrm>
        </p:grpSpPr>
        <p:sp>
          <p:nvSpPr>
            <p:cNvPr id="487"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8" name="G"/>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492" name="F"/>
          <p:cNvGrpSpPr/>
          <p:nvPr/>
        </p:nvGrpSpPr>
        <p:grpSpPr>
          <a:xfrm>
            <a:off x="9263059" y="7215187"/>
            <a:ext cx="875113" cy="875113"/>
            <a:chOff x="-1" y="-1"/>
            <a:chExt cx="875111" cy="875111"/>
          </a:xfrm>
        </p:grpSpPr>
        <p:sp>
          <p:nvSpPr>
            <p:cNvPr id="490"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1" name="F"/>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F</a:t>
              </a:r>
            </a:p>
          </p:txBody>
        </p:sp>
      </p:grpSp>
      <p:grpSp>
        <p:nvGrpSpPr>
          <p:cNvPr id="495" name="H"/>
          <p:cNvGrpSpPr/>
          <p:nvPr/>
        </p:nvGrpSpPr>
        <p:grpSpPr>
          <a:xfrm>
            <a:off x="12459888" y="8786809"/>
            <a:ext cx="875113" cy="875113"/>
            <a:chOff x="-1" y="-1"/>
            <a:chExt cx="875111" cy="875111"/>
          </a:xfrm>
        </p:grpSpPr>
        <p:sp>
          <p:nvSpPr>
            <p:cNvPr id="493"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4" name="H"/>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t>
              </a:r>
            </a:p>
          </p:txBody>
        </p:sp>
      </p:grpSp>
      <p:grpSp>
        <p:nvGrpSpPr>
          <p:cNvPr id="498" name="I"/>
          <p:cNvGrpSpPr/>
          <p:nvPr/>
        </p:nvGrpSpPr>
        <p:grpSpPr>
          <a:xfrm>
            <a:off x="15442405" y="8786809"/>
            <a:ext cx="875113" cy="875113"/>
            <a:chOff x="-1" y="-1"/>
            <a:chExt cx="875111" cy="875111"/>
          </a:xfrm>
        </p:grpSpPr>
        <p:sp>
          <p:nvSpPr>
            <p:cNvPr id="496"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7" name="I"/>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I</a:t>
              </a:r>
            </a:p>
          </p:txBody>
        </p:sp>
      </p:grpSp>
      <p:grpSp>
        <p:nvGrpSpPr>
          <p:cNvPr id="501" name="L"/>
          <p:cNvGrpSpPr/>
          <p:nvPr/>
        </p:nvGrpSpPr>
        <p:grpSpPr>
          <a:xfrm>
            <a:off x="13138544" y="11197827"/>
            <a:ext cx="875113" cy="875113"/>
            <a:chOff x="-1" y="-1"/>
            <a:chExt cx="875111" cy="875111"/>
          </a:xfrm>
        </p:grpSpPr>
        <p:sp>
          <p:nvSpPr>
            <p:cNvPr id="499"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0" name="L"/>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L</a:t>
              </a:r>
            </a:p>
          </p:txBody>
        </p:sp>
      </p:grpSp>
      <p:grpSp>
        <p:nvGrpSpPr>
          <p:cNvPr id="504" name="M"/>
          <p:cNvGrpSpPr/>
          <p:nvPr/>
        </p:nvGrpSpPr>
        <p:grpSpPr>
          <a:xfrm>
            <a:off x="7870027" y="11644309"/>
            <a:ext cx="875113" cy="875113"/>
            <a:chOff x="-1" y="-1"/>
            <a:chExt cx="875111" cy="875111"/>
          </a:xfrm>
        </p:grpSpPr>
        <p:sp>
          <p:nvSpPr>
            <p:cNvPr id="502" name="Circle"/>
            <p:cNvSpPr/>
            <p:nvPr/>
          </p:nvSpPr>
          <p:spPr>
            <a:xfrm>
              <a:off x="-2" y="-2"/>
              <a:ext cx="875113" cy="875113"/>
            </a:xfrm>
            <a:prstGeom prst="ellipse">
              <a:avLst/>
            </a:prstGeom>
            <a:solidFill>
              <a:srgbClr val="FFFFFF"/>
            </a:solidFill>
            <a:ln w="50800" cap="flat">
              <a:solidFill>
                <a:srgbClr val="FF9300"/>
              </a:solidFill>
              <a:prstDash val="solid"/>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3" name="M"/>
            <p:cNvSpPr txBox="1"/>
            <p:nvPr/>
          </p:nvSpPr>
          <p:spPr>
            <a:xfrm>
              <a:off x="153555" y="105766"/>
              <a:ext cx="567998" cy="663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9300"/>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M</a:t>
              </a:r>
            </a:p>
          </p:txBody>
        </p:sp>
      </p:grpSp>
      <p:sp>
        <p:nvSpPr>
          <p:cNvPr id="505" name="Rectangle"/>
          <p:cNvSpPr/>
          <p:nvPr/>
        </p:nvSpPr>
        <p:spPr>
          <a:xfrm>
            <a:off x="7709296" y="357188"/>
            <a:ext cx="6929438" cy="607220"/>
          </a:xfrm>
          <a:prstGeom prst="rect">
            <a:avLst/>
          </a:prstGeom>
          <a:solidFill>
            <a:srgbClr val="FF9300">
              <a:alpha val="0"/>
            </a:srgbClr>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6" name="Line"/>
          <p:cNvSpPr/>
          <p:nvPr/>
        </p:nvSpPr>
        <p:spPr>
          <a:xfrm>
            <a:off x="12924234" y="3571876"/>
            <a:ext cx="160736" cy="180"/>
          </a:xfrm>
          <a:prstGeom prst="line">
            <a:avLst/>
          </a:prstGeom>
          <a:ln w="50800">
            <a:solidFill>
              <a:srgbClr val="000000"/>
            </a:solidFill>
            <a:miter lim="400000"/>
            <a:headEnd type="triangle"/>
          </a:ln>
        </p:spPr>
        <p:txBody>
          <a:bodyPr lIns="45718" tIns="45718" rIns="45718" bIns="45718"/>
          <a:lstStyle/>
          <a:p>
            <a:pPr/>
          </a:p>
        </p:txBody>
      </p:sp>
      <p:grpSp>
        <p:nvGrpSpPr>
          <p:cNvPr id="509" name="“test”"/>
          <p:cNvGrpSpPr/>
          <p:nvPr/>
        </p:nvGrpSpPr>
        <p:grpSpPr>
          <a:xfrm>
            <a:off x="15103078" y="517921"/>
            <a:ext cx="4250535" cy="1107286"/>
            <a:chOff x="0" y="0"/>
            <a:chExt cx="4250534" cy="1107284"/>
          </a:xfrm>
        </p:grpSpPr>
        <p:sp>
          <p:nvSpPr>
            <p:cNvPr id="507"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8" name="“test”"/>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“test”</a:t>
              </a:r>
            </a:p>
          </p:txBody>
        </p:sp>
      </p:grpSp>
      <p:grpSp>
        <p:nvGrpSpPr>
          <p:cNvPr id="512" name="✔"/>
          <p:cNvGrpSpPr/>
          <p:nvPr/>
        </p:nvGrpSpPr>
        <p:grpSpPr>
          <a:xfrm>
            <a:off x="13263562" y="1178719"/>
            <a:ext cx="892971" cy="892971"/>
            <a:chOff x="0" y="0"/>
            <a:chExt cx="892970" cy="892970"/>
          </a:xfrm>
        </p:grpSpPr>
        <p:sp>
          <p:nvSpPr>
            <p:cNvPr id="510"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1"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15" name="✔"/>
          <p:cNvGrpSpPr/>
          <p:nvPr/>
        </p:nvGrpSpPr>
        <p:grpSpPr>
          <a:xfrm>
            <a:off x="12049124" y="3053954"/>
            <a:ext cx="892971" cy="892971"/>
            <a:chOff x="0" y="0"/>
            <a:chExt cx="892970" cy="892970"/>
          </a:xfrm>
        </p:grpSpPr>
        <p:sp>
          <p:nvSpPr>
            <p:cNvPr id="513"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4"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18" name="✔"/>
          <p:cNvGrpSpPr/>
          <p:nvPr/>
        </p:nvGrpSpPr>
        <p:grpSpPr>
          <a:xfrm>
            <a:off x="13120687" y="4054078"/>
            <a:ext cx="892971" cy="892971"/>
            <a:chOff x="0" y="0"/>
            <a:chExt cx="892970" cy="892970"/>
          </a:xfrm>
        </p:grpSpPr>
        <p:sp>
          <p:nvSpPr>
            <p:cNvPr id="516"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7"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21" name="✔"/>
          <p:cNvGrpSpPr/>
          <p:nvPr/>
        </p:nvGrpSpPr>
        <p:grpSpPr>
          <a:xfrm>
            <a:off x="11638360" y="5768578"/>
            <a:ext cx="892971" cy="892971"/>
            <a:chOff x="0" y="0"/>
            <a:chExt cx="892970" cy="892970"/>
          </a:xfrm>
        </p:grpSpPr>
        <p:sp>
          <p:nvSpPr>
            <p:cNvPr id="519"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0"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24" name="✔"/>
          <p:cNvGrpSpPr/>
          <p:nvPr/>
        </p:nvGrpSpPr>
        <p:grpSpPr>
          <a:xfrm>
            <a:off x="9263060" y="7215188"/>
            <a:ext cx="892971" cy="892971"/>
            <a:chOff x="0" y="0"/>
            <a:chExt cx="892970" cy="892970"/>
          </a:xfrm>
        </p:grpSpPr>
        <p:sp>
          <p:nvSpPr>
            <p:cNvPr id="522"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3"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27" name="✔"/>
          <p:cNvGrpSpPr/>
          <p:nvPr/>
        </p:nvGrpSpPr>
        <p:grpSpPr>
          <a:xfrm>
            <a:off x="13156405" y="11179966"/>
            <a:ext cx="875113" cy="875113"/>
            <a:chOff x="-1" y="-1"/>
            <a:chExt cx="875111" cy="875111"/>
          </a:xfrm>
        </p:grpSpPr>
        <p:sp>
          <p:nvSpPr>
            <p:cNvPr id="525" name="Circle"/>
            <p:cNvSpPr/>
            <p:nvPr/>
          </p:nvSpPr>
          <p:spPr>
            <a:xfrm>
              <a:off x="-2" y="-2"/>
              <a:ext cx="875113" cy="875113"/>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6" name="✔"/>
            <p:cNvSpPr txBox="1"/>
            <p:nvPr/>
          </p:nvSpPr>
          <p:spPr>
            <a:xfrm>
              <a:off x="128155" y="143866"/>
              <a:ext cx="61879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30" name="✔"/>
          <p:cNvGrpSpPr/>
          <p:nvPr/>
        </p:nvGrpSpPr>
        <p:grpSpPr>
          <a:xfrm>
            <a:off x="7887892" y="11644310"/>
            <a:ext cx="892971" cy="892971"/>
            <a:chOff x="0" y="0"/>
            <a:chExt cx="892970" cy="892970"/>
          </a:xfrm>
        </p:grpSpPr>
        <p:sp>
          <p:nvSpPr>
            <p:cNvPr id="528"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9"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33" name="“a+b”"/>
          <p:cNvGrpSpPr/>
          <p:nvPr/>
        </p:nvGrpSpPr>
        <p:grpSpPr>
          <a:xfrm>
            <a:off x="15567420" y="1071561"/>
            <a:ext cx="4250535" cy="1107286"/>
            <a:chOff x="0" y="0"/>
            <a:chExt cx="4250534" cy="1107284"/>
          </a:xfrm>
        </p:grpSpPr>
        <p:sp>
          <p:nvSpPr>
            <p:cNvPr id="531"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2" name="“a+b”"/>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“a+b”</a:t>
              </a:r>
            </a:p>
          </p:txBody>
        </p:sp>
      </p:grpSp>
      <p:grpSp>
        <p:nvGrpSpPr>
          <p:cNvPr id="536" name="✔"/>
          <p:cNvGrpSpPr/>
          <p:nvPr/>
        </p:nvGrpSpPr>
        <p:grpSpPr>
          <a:xfrm>
            <a:off x="17246204" y="5768578"/>
            <a:ext cx="892971" cy="892971"/>
            <a:chOff x="0" y="0"/>
            <a:chExt cx="892970" cy="892970"/>
          </a:xfrm>
        </p:grpSpPr>
        <p:sp>
          <p:nvSpPr>
            <p:cNvPr id="534"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5"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39" name="“%3d”"/>
          <p:cNvGrpSpPr/>
          <p:nvPr/>
        </p:nvGrpSpPr>
        <p:grpSpPr>
          <a:xfrm>
            <a:off x="16156779" y="1732358"/>
            <a:ext cx="4250535" cy="1107286"/>
            <a:chOff x="0" y="0"/>
            <a:chExt cx="4250534" cy="1107284"/>
          </a:xfrm>
        </p:grpSpPr>
        <p:sp>
          <p:nvSpPr>
            <p:cNvPr id="537"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8" name="“%3d”"/>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“%3d”</a:t>
              </a:r>
            </a:p>
          </p:txBody>
        </p:sp>
      </p:grpSp>
      <p:grpSp>
        <p:nvGrpSpPr>
          <p:cNvPr id="542" name="✔"/>
          <p:cNvGrpSpPr/>
          <p:nvPr/>
        </p:nvGrpSpPr>
        <p:grpSpPr>
          <a:xfrm>
            <a:off x="15263812" y="7215188"/>
            <a:ext cx="892971" cy="892971"/>
            <a:chOff x="0" y="0"/>
            <a:chExt cx="892970" cy="892970"/>
          </a:xfrm>
        </p:grpSpPr>
        <p:sp>
          <p:nvSpPr>
            <p:cNvPr id="540"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1"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45" name="✔"/>
          <p:cNvGrpSpPr/>
          <p:nvPr/>
        </p:nvGrpSpPr>
        <p:grpSpPr>
          <a:xfrm>
            <a:off x="12477749" y="8786810"/>
            <a:ext cx="892971" cy="892971"/>
            <a:chOff x="0" y="0"/>
            <a:chExt cx="892970" cy="892970"/>
          </a:xfrm>
        </p:grpSpPr>
        <p:sp>
          <p:nvSpPr>
            <p:cNvPr id="543"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4" name="✔"/>
            <p:cNvSpPr txBox="1"/>
            <p:nvPr/>
          </p:nvSpPr>
          <p:spPr>
            <a:xfrm>
              <a:off x="130771" y="152795"/>
              <a:ext cx="631427"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grpSp>
        <p:nvGrpSpPr>
          <p:cNvPr id="548" name="“%g”"/>
          <p:cNvGrpSpPr/>
          <p:nvPr/>
        </p:nvGrpSpPr>
        <p:grpSpPr>
          <a:xfrm>
            <a:off x="16621123" y="2393156"/>
            <a:ext cx="4250535" cy="1107285"/>
            <a:chOff x="0" y="0"/>
            <a:chExt cx="4250534" cy="1107284"/>
          </a:xfrm>
        </p:grpSpPr>
        <p:sp>
          <p:nvSpPr>
            <p:cNvPr id="546" name="Rounded Rectangle"/>
            <p:cNvSpPr/>
            <p:nvPr/>
          </p:nvSpPr>
          <p:spPr>
            <a:xfrm>
              <a:off x="-1" y="-1"/>
              <a:ext cx="4250536" cy="1107286"/>
            </a:xfrm>
            <a:prstGeom prst="roundRect">
              <a:avLst>
                <a:gd name="adj" fmla="val 24194"/>
              </a:avLst>
            </a:prstGeom>
            <a:blipFill rotWithShape="1">
              <a:blip r:embed="rId4"/>
              <a:srcRect l="0" t="0" r="0" b="0"/>
              <a:tile tx="0" ty="0" sx="100000" sy="100000" flip="none" algn="tl"/>
            </a:blipFill>
            <a:ln w="50800" cap="flat">
              <a:solidFill>
                <a:srgbClr val="FFFFFF"/>
              </a:solidFill>
              <a:prstDash val="solid"/>
              <a:miter lim="400000"/>
            </a:ln>
            <a:effectLst>
              <a:outerShdw sx="100000" sy="100000" kx="0" ky="0" algn="b" rotWithShape="0" blurRad="152400" dist="152400" dir="3420000">
                <a:srgbClr val="000000">
                  <a:alpha val="50000"/>
                </a:srgbClr>
              </a:outerShdw>
            </a:effectLst>
          </p:spPr>
          <p:txBody>
            <a:bodyPr wrap="square" lIns="91438" tIns="91438" rIns="91438" bIns="91438" numCol="1" anchor="ctr">
              <a:noAutofit/>
            </a:bodyPr>
            <a:lstStyle/>
            <a:p>
              <a:pPr algn="ctr" defTabSz="642914">
                <a:lnSpc>
                  <a:spcPts val="5200"/>
                </a:lnSpc>
                <a:tabLst>
                  <a:tab pos="1168400" algn="l"/>
                </a:tabLst>
                <a:defRPr sz="6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7" name="“%g”"/>
            <p:cNvSpPr txBox="1"/>
            <p:nvPr/>
          </p:nvSpPr>
          <p:spPr>
            <a:xfrm>
              <a:off x="103862" y="171510"/>
              <a:ext cx="4042809" cy="764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3576" tIns="53576" rIns="53576" bIns="53576" numCol="1" anchor="ctr">
              <a:spAutoFit/>
            </a:bodyPr>
            <a:lstStyle>
              <a:lvl1pPr algn="ctr" defTabSz="642914">
                <a:lnSpc>
                  <a:spcPts val="5200"/>
                </a:lnSpc>
                <a:tabLst>
                  <a:tab pos="1168400" algn="l"/>
                </a:tabLst>
                <a:defRPr sz="4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“%g”</a:t>
              </a:r>
            </a:p>
          </p:txBody>
        </p:sp>
      </p:grpSp>
      <p:grpSp>
        <p:nvGrpSpPr>
          <p:cNvPr id="551" name="✔"/>
          <p:cNvGrpSpPr/>
          <p:nvPr/>
        </p:nvGrpSpPr>
        <p:grpSpPr>
          <a:xfrm>
            <a:off x="15460265" y="8786810"/>
            <a:ext cx="892971" cy="892971"/>
            <a:chOff x="0" y="0"/>
            <a:chExt cx="892970" cy="892970"/>
          </a:xfrm>
        </p:grpSpPr>
        <p:sp>
          <p:nvSpPr>
            <p:cNvPr id="549"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0"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sp>
        <p:nvSpPr>
          <p:cNvPr id="552" name="Rectangle"/>
          <p:cNvSpPr/>
          <p:nvPr/>
        </p:nvSpPr>
        <p:spPr>
          <a:xfrm>
            <a:off x="2440780" y="1589483"/>
            <a:ext cx="4518424" cy="7483079"/>
          </a:xfrm>
          <a:prstGeom prst="rect">
            <a:avLst/>
          </a:prstGeom>
          <a:solidFill>
            <a:srgbClr val="FFFFFF"/>
          </a:solidFill>
          <a:ln w="50800">
            <a:solidFill>
              <a:srgbClr val="000000"/>
            </a:solidFill>
            <a:miter lim="400000"/>
          </a:ln>
        </p:spPr>
        <p:txBody>
          <a:bodyPr lIns="91438" tIns="91438" rIns="91438" bIns="91438" anchor="ctr"/>
          <a:lstStyle/>
          <a:p>
            <a:pPr algn="ctr" defTabSz="821501">
              <a:defRPr sz="56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aphicFrame>
        <p:nvGraphicFramePr>
          <p:cNvPr id="553" name="2D Column Chart"/>
          <p:cNvGraphicFramePr/>
          <p:nvPr/>
        </p:nvGraphicFramePr>
        <p:xfrm>
          <a:off x="2526438" y="1456727"/>
          <a:ext cx="3894096" cy="7351444"/>
        </p:xfrm>
        <a:graphic xmlns:a="http://schemas.openxmlformats.org/drawingml/2006/main">
          <a:graphicData uri="http://schemas.openxmlformats.org/drawingml/2006/chart">
            <c:chart xmlns:c="http://schemas.openxmlformats.org/drawingml/2006/chart" r:id="rId5"/>
          </a:graphicData>
        </a:graphic>
      </p:graphicFrame>
      <p:grpSp>
        <p:nvGrpSpPr>
          <p:cNvPr id="556" name="✔"/>
          <p:cNvGrpSpPr/>
          <p:nvPr/>
        </p:nvGrpSpPr>
        <p:grpSpPr>
          <a:xfrm>
            <a:off x="13156406" y="11179970"/>
            <a:ext cx="892971" cy="892971"/>
            <a:chOff x="0" y="0"/>
            <a:chExt cx="892970" cy="892970"/>
          </a:xfrm>
        </p:grpSpPr>
        <p:sp>
          <p:nvSpPr>
            <p:cNvPr id="554" name="Circle"/>
            <p:cNvSpPr/>
            <p:nvPr/>
          </p:nvSpPr>
          <p:spPr>
            <a:xfrm>
              <a:off x="-1" y="-1"/>
              <a:ext cx="892971" cy="892971"/>
            </a:xfrm>
            <a:prstGeom prst="ellipse">
              <a:avLst/>
            </a:prstGeom>
            <a:solidFill>
              <a:srgbClr val="FF9300"/>
            </a:solidFill>
            <a:ln w="12700" cap="flat">
              <a:noFill/>
              <a:miter lim="400000"/>
            </a:ln>
            <a:effectLst>
              <a:outerShdw sx="100000" sy="100000" kx="0" ky="0" algn="b" rotWithShape="0" blurRad="76200" dist="76200" dir="2820000">
                <a:srgbClr val="000000">
                  <a:alpha val="50000"/>
                </a:srgbClr>
              </a:outerShdw>
            </a:effectLst>
          </p:spPr>
          <p:txBody>
            <a:bodyPr wrap="square" lIns="91438" tIns="91438" rIns="91438" bIns="91438" numCol="1" anchor="ctr">
              <a:noAutofit/>
            </a:bodyPr>
            <a:lstStyle/>
            <a:p>
              <a:pPr algn="ctr" defTabSz="821501">
                <a:defRPr sz="5400">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5" name="✔"/>
            <p:cNvSpPr txBox="1"/>
            <p:nvPr/>
          </p:nvSpPr>
          <p:spPr>
            <a:xfrm>
              <a:off x="130771" y="152795"/>
              <a:ext cx="631428" cy="587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8" tIns="71438" rIns="71438" bIns="71438" numCol="1" anchor="ctr">
              <a:spAutoFit/>
            </a:bodyPr>
            <a:lstStyle>
              <a:lvl1pPr algn="ctr" defTabSz="821501">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slow" advClick="1" p14:dur="1200">
        <p:wipe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Title 1"/>
          <p:cNvSpPr txBox="1"/>
          <p:nvPr>
            <p:ph type="title"/>
          </p:nvPr>
        </p:nvSpPr>
        <p:spPr>
          <a:prstGeom prst="rect">
            <a:avLst/>
          </a:prstGeom>
        </p:spPr>
        <p:txBody>
          <a:bodyPr/>
          <a:lstStyle/>
          <a:p>
            <a:pPr/>
            <a:r>
              <a:t>Branch Coverage</a:t>
            </a:r>
          </a:p>
        </p:txBody>
      </p:sp>
      <p:sp>
        <p:nvSpPr>
          <p:cNvPr id="561" name="Content Placeholder 2"/>
          <p:cNvSpPr txBox="1"/>
          <p:nvPr>
            <p:ph type="body" idx="1"/>
          </p:nvPr>
        </p:nvSpPr>
        <p:spPr>
          <a:xfrm>
            <a:off x="471014" y="1690282"/>
            <a:ext cx="23912988" cy="9939379"/>
          </a:xfrm>
          <a:prstGeom prst="rect">
            <a:avLst/>
          </a:prstGeom>
        </p:spPr>
        <p:txBody>
          <a:bodyPr/>
          <a:lstStyle/>
          <a:p>
            <a:pPr>
              <a:lnSpc>
                <a:spcPct val="81000"/>
              </a:lnSpc>
              <a:defRPr sz="5800"/>
            </a:pPr>
            <a:r>
              <a:t>Adequacy criterion: </a:t>
            </a:r>
            <a:r>
              <a:rPr b="1" i="1">
                <a:solidFill>
                  <a:srgbClr val="011993"/>
                </a:solidFill>
                <a:latin typeface="+mn-lt"/>
                <a:ea typeface="+mn-ea"/>
                <a:cs typeface="+mn-cs"/>
                <a:sym typeface="Calibri"/>
              </a:rPr>
              <a:t>each branch in the CFG executed at least once</a:t>
            </a:r>
          </a:p>
          <a:p>
            <a:pPr algn="ctr">
              <a:lnSpc>
                <a:spcPct val="81000"/>
              </a:lnSpc>
              <a:defRPr sz="5800"/>
            </a:pPr>
            <a:r>
              <a:t>coverage:   </a:t>
            </a:r>
            <a:r>
              <a:rPr i="1" u="sng">
                <a:latin typeface="+mn-lt"/>
                <a:ea typeface="+mn-ea"/>
                <a:cs typeface="+mn-cs"/>
                <a:sym typeface="Calibri"/>
              </a:rPr>
              <a:t># executed branches</a:t>
            </a:r>
            <a:br>
              <a:rPr i="1" u="sng">
                <a:latin typeface="+mn-lt"/>
                <a:ea typeface="+mn-ea"/>
                <a:cs typeface="+mn-cs"/>
                <a:sym typeface="Calibri"/>
              </a:rPr>
            </a:br>
            <a:r>
              <a:rPr i="1">
                <a:latin typeface="+mn-lt"/>
                <a:ea typeface="+mn-ea"/>
                <a:cs typeface="+mn-cs"/>
                <a:sym typeface="Calibri"/>
              </a:rPr>
              <a:t>	  # branches</a:t>
            </a:r>
          </a:p>
          <a:p>
            <a:pPr>
              <a:lnSpc>
                <a:spcPct val="81000"/>
              </a:lnSpc>
              <a:defRPr i="1" sz="5800">
                <a:latin typeface="+mn-lt"/>
                <a:ea typeface="+mn-ea"/>
                <a:cs typeface="+mn-cs"/>
                <a:sym typeface="Calibri"/>
              </a:defRPr>
            </a:pPr>
          </a:p>
          <a:p>
            <a:pPr>
              <a:defRPr sz="5800"/>
            </a:pPr>
            <a:r>
              <a:t>Subsumes statement coverage because traversing all edges implies traversing all nodes</a:t>
            </a:r>
          </a:p>
          <a:p>
            <a:pPr>
              <a:lnSpc>
                <a:spcPct val="81000"/>
              </a:lnSpc>
              <a:defRPr sz="5800"/>
            </a:pPr>
          </a:p>
          <a:p>
            <a:pPr>
              <a:lnSpc>
                <a:spcPct val="81000"/>
              </a:lnSpc>
              <a:defRPr sz="5800"/>
            </a:pPr>
            <a:r>
              <a:t>Most </a:t>
            </a:r>
            <a:r>
              <a:rPr>
                <a:solidFill>
                  <a:srgbClr val="FF0000"/>
                </a:solidFill>
              </a:rPr>
              <a:t>widely used criterion in industry</a:t>
            </a:r>
          </a:p>
        </p:txBody>
      </p:sp>
      <p:sp>
        <p:nvSpPr>
          <p:cNvPr id="562" name="Slide Number Placeholder 3"/>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6" name="Title 1"/>
          <p:cNvSpPr txBox="1"/>
          <p:nvPr>
            <p:ph type="title"/>
          </p:nvPr>
        </p:nvSpPr>
        <p:spPr>
          <a:prstGeom prst="rect">
            <a:avLst/>
          </a:prstGeom>
        </p:spPr>
        <p:txBody>
          <a:bodyPr/>
          <a:lstStyle/>
          <a:p>
            <a:pPr/>
            <a:r>
              <a:t>Branch Coverage Measures</a:t>
            </a:r>
          </a:p>
        </p:txBody>
      </p:sp>
      <p:sp>
        <p:nvSpPr>
          <p:cNvPr id="567" name="Content Placeholder 2"/>
          <p:cNvSpPr txBox="1"/>
          <p:nvPr>
            <p:ph type="body" idx="1"/>
          </p:nvPr>
        </p:nvSpPr>
        <p:spPr>
          <a:prstGeom prst="rect">
            <a:avLst/>
          </a:prstGeom>
        </p:spPr>
        <p:txBody>
          <a:bodyPr/>
          <a:lstStyle/>
          <a:p>
            <a:pPr/>
            <a:r>
              <a:t>Coverage is computed automatically while the tests execute</a:t>
            </a:r>
          </a:p>
          <a:p>
            <a:pPr>
              <a:defRPr>
                <a:latin typeface="Consolas"/>
                <a:ea typeface="Consolas"/>
                <a:cs typeface="Consolas"/>
                <a:sym typeface="Consolas"/>
              </a:defRPr>
            </a:pPr>
            <a:r>
              <a:t>jest --coverage </a:t>
            </a:r>
          </a:p>
        </p:txBody>
      </p:sp>
      <p:sp>
        <p:nvSpPr>
          <p:cNvPr id="568" name="Slide Number Placeholder 3"/>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571" name="Image"/>
          <p:cNvGrpSpPr/>
          <p:nvPr/>
        </p:nvGrpSpPr>
        <p:grpSpPr>
          <a:xfrm>
            <a:off x="3361740" y="3463557"/>
            <a:ext cx="18863337" cy="9924774"/>
            <a:chOff x="0" y="0"/>
            <a:chExt cx="18863335" cy="9924773"/>
          </a:xfrm>
        </p:grpSpPr>
        <p:pic>
          <p:nvPicPr>
            <p:cNvPr id="569" name="Image" descr="Image"/>
            <p:cNvPicPr>
              <a:picLocks noChangeAspect="1"/>
            </p:cNvPicPr>
            <p:nvPr/>
          </p:nvPicPr>
          <p:blipFill>
            <a:blip r:embed="rId3">
              <a:extLst/>
            </a:blip>
            <a:stretch>
              <a:fillRect/>
            </a:stretch>
          </p:blipFill>
          <p:spPr>
            <a:xfrm>
              <a:off x="544758" y="365415"/>
              <a:ext cx="17773821" cy="8463108"/>
            </a:xfrm>
            <a:prstGeom prst="rect">
              <a:avLst/>
            </a:prstGeom>
            <a:ln w="12700" cap="flat">
              <a:noFill/>
              <a:miter lim="400000"/>
            </a:ln>
            <a:effectLst/>
          </p:spPr>
        </p:pic>
        <p:pic>
          <p:nvPicPr>
            <p:cNvPr id="570" name="Image" descr="Image"/>
            <p:cNvPicPr>
              <a:picLocks noChangeAspect="1"/>
            </p:cNvPicPr>
            <p:nvPr/>
          </p:nvPicPr>
          <p:blipFill>
            <a:blip r:embed="rId4">
              <a:extLst/>
            </a:blip>
            <a:stretch>
              <a:fillRect/>
            </a:stretch>
          </p:blipFill>
          <p:spPr>
            <a:xfrm>
              <a:off x="0" y="-1"/>
              <a:ext cx="18863337" cy="9924774"/>
            </a:xfrm>
            <a:prstGeom prst="rect">
              <a:avLst/>
            </a:prstGeom>
            <a:ln w="12700" cap="flat">
              <a:noFill/>
              <a:miter lim="400000"/>
            </a:ln>
            <a:effectLst/>
          </p:spPr>
        </p:pic>
      </p:grpSp>
      <p:sp>
        <p:nvSpPr>
          <p:cNvPr id="572" name="*see example at https://github.com/philipbeel/example-typescript-nyc-mocha-coverage"/>
          <p:cNvSpPr txBox="1"/>
          <p:nvPr/>
        </p:nvSpPr>
        <p:spPr>
          <a:xfrm>
            <a:off x="5628919" y="12855871"/>
            <a:ext cx="12143808" cy="443907"/>
          </a:xfrm>
          <a:prstGeom prst="rect">
            <a:avLst/>
          </a:prstGeom>
          <a:ln w="12700">
            <a:miter lim="400000"/>
          </a:ln>
          <a:extLst>
            <a:ext uri="{C572A759-6A51-4108-AA02-DFA0A04FC94B}">
              <ma14:wrappingTextBoxFlag xmlns:ma14="http://schemas.microsoft.com/office/mac/drawingml/2011/main" val="1"/>
            </a:ext>
          </a:extLst>
        </p:spPr>
        <p:txBody>
          <a:bodyPr wrap="none" lIns="71438" tIns="71438" rIns="71438" bIns="71438" anchor="ctr">
            <a:spAutoFit/>
          </a:bodyPr>
          <a:lstStyle/>
          <a:p>
            <a:pPr lvl="1" indent="1100113">
              <a:spcBef>
                <a:spcPts val="1400"/>
              </a:spcBef>
              <a:defRPr sz="2400">
                <a:latin typeface="+mn-lt"/>
                <a:ea typeface="+mn-ea"/>
                <a:cs typeface="+mn-cs"/>
                <a:sym typeface="Calibri"/>
              </a:defRPr>
            </a:pPr>
            <a:r>
              <a:t>*see example at https://github.com/philipbeel/example-typescript-nyc-mocha-coverage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Every Branch Executed != Every Behavior Executed"/>
          <p:cNvSpPr txBox="1"/>
          <p:nvPr>
            <p:ph type="title"/>
          </p:nvPr>
        </p:nvSpPr>
        <p:spPr>
          <a:prstGeom prst="rect">
            <a:avLst/>
          </a:prstGeom>
        </p:spPr>
        <p:txBody>
          <a:bodyPr/>
          <a:lstStyle/>
          <a:p>
            <a:pPr/>
            <a:r>
              <a:t>Every Branch Executed != Every Behavior</a:t>
            </a:r>
          </a:p>
        </p:txBody>
      </p:sp>
      <p:sp>
        <p:nvSpPr>
          <p:cNvPr id="577" name="In this example, all branches are covered by the test…"/>
          <p:cNvSpPr txBox="1"/>
          <p:nvPr>
            <p:ph type="body" idx="1"/>
          </p:nvPr>
        </p:nvSpPr>
        <p:spPr>
          <a:prstGeom prst="rect">
            <a:avLst/>
          </a:prstGeom>
        </p:spPr>
        <p:txBody>
          <a:bodyPr/>
          <a:lstStyle/>
          <a:p>
            <a:pPr/>
            <a:r>
              <a:t>In this example, all branches are covered by the test</a:t>
            </a:r>
          </a:p>
          <a:p>
            <a:pPr/>
            <a:r>
              <a:t>However: magic will crash under certain inputs</a:t>
            </a:r>
          </a:p>
        </p:txBody>
      </p:sp>
      <p:sp>
        <p:nvSpPr>
          <p:cNvPr id="578"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9" name="function magic(x: number, y: number) {…"/>
          <p:cNvSpPr txBox="1"/>
          <p:nvPr/>
        </p:nvSpPr>
        <p:spPr>
          <a:xfrm>
            <a:off x="12606963" y="3832266"/>
            <a:ext cx="9463007" cy="83870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p>
            <a:pPr defTabSz="914400">
              <a:defRPr sz="3200">
                <a:solidFill>
                  <a:srgbClr val="011480"/>
                </a:solidFill>
                <a:latin typeface="Courier"/>
                <a:ea typeface="Courier"/>
                <a:cs typeface="Courier"/>
                <a:sym typeface="Courier"/>
              </a:defRPr>
            </a:pPr>
            <a:r>
              <a:t>function </a:t>
            </a:r>
            <a:r>
              <a:rPr>
                <a:solidFill>
                  <a:srgbClr val="000000"/>
                </a:solidFill>
              </a:rPr>
              <a:t>magic</a:t>
            </a:r>
            <a:r>
              <a:rPr>
                <a:solidFill>
                  <a:srgbClr val="272727"/>
                </a:solidFill>
              </a:rPr>
              <a:t>(x: </a:t>
            </a:r>
            <a:r>
              <a:t>number</a:t>
            </a:r>
            <a:r>
              <a:rPr>
                <a:solidFill>
                  <a:srgbClr val="272727"/>
                </a:solidFill>
              </a:rPr>
              <a:t>, y: </a:t>
            </a:r>
            <a:r>
              <a:t>number</a:t>
            </a:r>
            <a:r>
              <a:rPr>
                <a:solidFill>
                  <a:srgbClr val="272727"/>
                </a:solidFill>
              </a:rPr>
              <a:t>) {</a:t>
            </a:r>
          </a:p>
          <a:p>
            <a:pPr defTabSz="914400">
              <a:defRPr sz="3200">
                <a:solidFill>
                  <a:srgbClr val="272727"/>
                </a:solidFill>
                <a:latin typeface="Courier"/>
                <a:ea typeface="Courier"/>
                <a:cs typeface="Courier"/>
                <a:sym typeface="Courier"/>
              </a:defRPr>
            </a:pPr>
            <a:r>
              <a:t>  </a:t>
            </a:r>
            <a:r>
              <a:rPr>
                <a:solidFill>
                  <a:srgbClr val="011480"/>
                </a:solidFill>
              </a:rPr>
              <a:t>let </a:t>
            </a:r>
            <a:r>
              <a:rPr>
                <a:solidFill>
                  <a:srgbClr val="458383"/>
                </a:solidFill>
              </a:rPr>
              <a:t>z </a:t>
            </a:r>
            <a:r>
              <a:t>= </a:t>
            </a:r>
            <a:r>
              <a:rPr>
                <a:solidFill>
                  <a:srgbClr val="0073E6"/>
                </a:solidFill>
              </a:rPr>
              <a:t>0</a:t>
            </a:r>
            <a:r>
              <a:t>;</a:t>
            </a:r>
            <a:endParaRPr>
              <a:solidFill>
                <a:srgbClr val="011480"/>
              </a:solidFill>
            </a:endParaRPr>
          </a:p>
          <a:p>
            <a:pPr defTabSz="914400">
              <a:defRPr sz="3200">
                <a:solidFill>
                  <a:srgbClr val="272727"/>
                </a:solidFill>
                <a:latin typeface="Courier"/>
                <a:ea typeface="Courier"/>
                <a:cs typeface="Courier"/>
                <a:sym typeface="Courier"/>
              </a:defRPr>
            </a:pPr>
            <a:r>
              <a:t>  </a:t>
            </a:r>
            <a:r>
              <a:rPr>
                <a:solidFill>
                  <a:srgbClr val="011480"/>
                </a:solidFill>
              </a:rPr>
              <a:t>if </a:t>
            </a:r>
            <a:r>
              <a:t>(x !== </a:t>
            </a:r>
            <a:r>
              <a:rPr>
                <a:solidFill>
                  <a:srgbClr val="0073E6"/>
                </a:solidFill>
              </a:rPr>
              <a:t>0</a:t>
            </a:r>
            <a:r>
              <a:t>) {</a:t>
            </a:r>
          </a:p>
          <a:p>
            <a:pPr defTabSz="914400">
              <a:defRPr sz="3200">
                <a:solidFill>
                  <a:srgbClr val="272727"/>
                </a:solidFill>
                <a:latin typeface="Courier"/>
                <a:ea typeface="Courier"/>
                <a:cs typeface="Courier"/>
                <a:sym typeface="Courier"/>
              </a:defRPr>
            </a:pPr>
            <a:r>
              <a:t>    </a:t>
            </a:r>
            <a:r>
              <a:rPr>
                <a:solidFill>
                  <a:srgbClr val="458383"/>
                </a:solidFill>
              </a:rPr>
              <a:t>z </a:t>
            </a:r>
            <a:r>
              <a:t>= x + </a:t>
            </a:r>
            <a:r>
              <a:rPr>
                <a:solidFill>
                  <a:srgbClr val="0073E6"/>
                </a:solidFill>
              </a:rPr>
              <a:t>10</a:t>
            </a:r>
            <a:r>
              <a:t>;</a:t>
            </a:r>
          </a:p>
          <a:p>
            <a:pPr defTabSz="914400">
              <a:defRPr sz="3200">
                <a:solidFill>
                  <a:srgbClr val="272727"/>
                </a:solidFill>
                <a:latin typeface="Courier"/>
                <a:ea typeface="Courier"/>
                <a:cs typeface="Courier"/>
                <a:sym typeface="Courier"/>
              </a:defRPr>
            </a:pPr>
            <a:r>
              <a:t>  } </a:t>
            </a:r>
            <a:r>
              <a:rPr>
                <a:solidFill>
                  <a:srgbClr val="011480"/>
                </a:solidFill>
              </a:rPr>
              <a:t>else </a:t>
            </a:r>
            <a:r>
              <a:t>{</a:t>
            </a:r>
            <a:endParaRPr>
              <a:solidFill>
                <a:srgbClr val="011480"/>
              </a:solidFill>
            </a:endParaRPr>
          </a:p>
          <a:p>
            <a:pPr defTabSz="914400">
              <a:defRPr sz="3200">
                <a:solidFill>
                  <a:srgbClr val="272727"/>
                </a:solidFill>
                <a:latin typeface="Courier"/>
                <a:ea typeface="Courier"/>
                <a:cs typeface="Courier"/>
                <a:sym typeface="Courier"/>
              </a:defRPr>
            </a:pPr>
            <a:r>
              <a:t>    </a:t>
            </a:r>
            <a:r>
              <a:rPr>
                <a:solidFill>
                  <a:srgbClr val="458383"/>
                </a:solidFill>
              </a:rPr>
              <a:t>z </a:t>
            </a:r>
            <a:r>
              <a:t>= </a:t>
            </a:r>
            <a:r>
              <a:rPr>
                <a:solidFill>
                  <a:srgbClr val="0073E6"/>
                </a:solidFill>
              </a:rPr>
              <a:t>0</a:t>
            </a:r>
            <a:r>
              <a:t>;</a:t>
            </a:r>
          </a:p>
          <a:p>
            <a:pPr defTabSz="914400">
              <a:defRPr sz="3200">
                <a:solidFill>
                  <a:srgbClr val="272727"/>
                </a:solidFill>
                <a:latin typeface="Courier"/>
                <a:ea typeface="Courier"/>
                <a:cs typeface="Courier"/>
                <a:sym typeface="Courier"/>
              </a:defRPr>
            </a:pPr>
            <a:r>
              <a:t>  }</a:t>
            </a:r>
          </a:p>
          <a:p>
            <a:pPr defTabSz="914400">
              <a:defRPr sz="3200">
                <a:solidFill>
                  <a:srgbClr val="272727"/>
                </a:solidFill>
                <a:latin typeface="Courier"/>
                <a:ea typeface="Courier"/>
                <a:cs typeface="Courier"/>
                <a:sym typeface="Courier"/>
              </a:defRPr>
            </a:pPr>
            <a:r>
              <a:t>  </a:t>
            </a:r>
            <a:r>
              <a:rPr>
                <a:solidFill>
                  <a:srgbClr val="011480"/>
                </a:solidFill>
              </a:rPr>
              <a:t>if </a:t>
            </a:r>
            <a:r>
              <a:t>(y &gt; </a:t>
            </a:r>
            <a:r>
              <a:rPr>
                <a:solidFill>
                  <a:srgbClr val="0073E6"/>
                </a:solidFill>
              </a:rPr>
              <a:t>0</a:t>
            </a:r>
            <a:r>
              <a:t>) {</a:t>
            </a:r>
          </a:p>
          <a:p>
            <a:pPr defTabSz="914400">
              <a:defRPr sz="3200">
                <a:solidFill>
                  <a:srgbClr val="272727"/>
                </a:solidFill>
                <a:latin typeface="Courier"/>
                <a:ea typeface="Courier"/>
                <a:cs typeface="Courier"/>
                <a:sym typeface="Courier"/>
              </a:defRPr>
            </a:pPr>
            <a:r>
              <a:t>    </a:t>
            </a:r>
            <a:r>
              <a:rPr>
                <a:solidFill>
                  <a:srgbClr val="011480"/>
                </a:solidFill>
              </a:rPr>
              <a:t>return </a:t>
            </a:r>
            <a:r>
              <a:t>y / </a:t>
            </a:r>
            <a:r>
              <a:rPr>
                <a:solidFill>
                  <a:srgbClr val="458383"/>
                </a:solidFill>
              </a:rPr>
              <a:t>z</a:t>
            </a:r>
            <a:r>
              <a:t>;</a:t>
            </a:r>
            <a:endParaRPr>
              <a:solidFill>
                <a:srgbClr val="011480"/>
              </a:solidFill>
            </a:endParaRPr>
          </a:p>
          <a:p>
            <a:pPr defTabSz="914400">
              <a:defRPr sz="3200">
                <a:solidFill>
                  <a:srgbClr val="272727"/>
                </a:solidFill>
                <a:latin typeface="Courier"/>
                <a:ea typeface="Courier"/>
                <a:cs typeface="Courier"/>
                <a:sym typeface="Courier"/>
              </a:defRPr>
            </a:pPr>
            <a:r>
              <a:t>  } </a:t>
            </a:r>
            <a:r>
              <a:rPr>
                <a:solidFill>
                  <a:srgbClr val="011480"/>
                </a:solidFill>
              </a:rPr>
              <a:t>else </a:t>
            </a:r>
            <a:r>
              <a:t>{</a:t>
            </a:r>
            <a:endParaRPr>
              <a:solidFill>
                <a:srgbClr val="011480"/>
              </a:solidFill>
            </a:endParaRPr>
          </a:p>
          <a:p>
            <a:pPr defTabSz="914400">
              <a:defRPr sz="3200">
                <a:solidFill>
                  <a:srgbClr val="272727"/>
                </a:solidFill>
                <a:latin typeface="Courier"/>
                <a:ea typeface="Courier"/>
                <a:cs typeface="Courier"/>
                <a:sym typeface="Courier"/>
              </a:defRPr>
            </a:pPr>
            <a:r>
              <a:t>    </a:t>
            </a:r>
            <a:r>
              <a:rPr>
                <a:solidFill>
                  <a:srgbClr val="011480"/>
                </a:solidFill>
              </a:rPr>
              <a:t>return </a:t>
            </a:r>
            <a:r>
              <a:t>x;</a:t>
            </a:r>
            <a:endParaRPr>
              <a:solidFill>
                <a:srgbClr val="011480"/>
              </a:solidFill>
            </a:endParaRPr>
          </a:p>
          <a:p>
            <a:pPr defTabSz="914400">
              <a:defRPr sz="3200">
                <a:solidFill>
                  <a:srgbClr val="272727"/>
                </a:solidFill>
                <a:latin typeface="Courier"/>
                <a:ea typeface="Courier"/>
                <a:cs typeface="Courier"/>
                <a:sym typeface="Courier"/>
              </a:defRPr>
            </a:pPr>
            <a:r>
              <a:t>  }</a:t>
            </a:r>
          </a:p>
          <a:p>
            <a:pPr defTabSz="914400">
              <a:defRPr sz="3200">
                <a:solidFill>
                  <a:srgbClr val="272727"/>
                </a:solidFill>
                <a:latin typeface="Courier"/>
                <a:ea typeface="Courier"/>
                <a:cs typeface="Courier"/>
                <a:sym typeface="Courier"/>
              </a:defRPr>
            </a:pPr>
            <a:r>
              <a:t>}</a:t>
            </a:r>
          </a:p>
          <a:p>
            <a:pPr defTabSz="914400">
              <a:defRPr i="1" sz="3200">
                <a:solidFill>
                  <a:srgbClr val="272727"/>
                </a:solidFill>
                <a:latin typeface="Courier"/>
                <a:ea typeface="Courier"/>
                <a:cs typeface="Courier"/>
                <a:sym typeface="Courier"/>
              </a:defRPr>
            </a:pPr>
            <a:r>
              <a:t>test</a:t>
            </a:r>
            <a:r>
              <a:rPr i="0"/>
              <a:t>(</a:t>
            </a:r>
            <a:r>
              <a:rPr i="0">
                <a:solidFill>
                  <a:srgbClr val="00733B"/>
                </a:solidFill>
              </a:rPr>
              <a:t>“100% branch coverage"</a:t>
            </a:r>
            <a:r>
              <a:rPr i="0"/>
              <a:t>, () =&gt; {</a:t>
            </a:r>
            <a:endParaRPr>
              <a:solidFill>
                <a:srgbClr val="00733B"/>
              </a:solidFill>
            </a:endParaRPr>
          </a:p>
          <a:p>
            <a:pPr defTabSz="914400">
              <a:defRPr sz="3200">
                <a:solidFill>
                  <a:srgbClr val="272727"/>
                </a:solidFill>
                <a:latin typeface="Courier"/>
                <a:ea typeface="Courier"/>
                <a:cs typeface="Courier"/>
                <a:sym typeface="Courier"/>
              </a:defRPr>
            </a:pPr>
            <a:r>
              <a:t>  </a:t>
            </a:r>
            <a:r>
              <a:rPr i="1"/>
              <a:t>expect</a:t>
            </a:r>
            <a:r>
              <a:t>(</a:t>
            </a:r>
            <a:r>
              <a:rPr>
                <a:solidFill>
                  <a:srgbClr val="000000"/>
                </a:solidFill>
              </a:rPr>
              <a:t>magic</a:t>
            </a:r>
            <a:r>
              <a:t>(</a:t>
            </a:r>
            <a:r>
              <a:rPr>
                <a:solidFill>
                  <a:srgbClr val="0073E6"/>
                </a:solidFill>
              </a:rPr>
              <a:t>1</a:t>
            </a:r>
            <a:r>
              <a:t>, </a:t>
            </a:r>
            <a:r>
              <a:rPr>
                <a:solidFill>
                  <a:srgbClr val="0073E6"/>
                </a:solidFill>
              </a:rPr>
              <a:t>22</a:t>
            </a:r>
            <a:r>
              <a:t>)).</a:t>
            </a:r>
            <a:r>
              <a:rPr>
                <a:solidFill>
                  <a:srgbClr val="7A7A43"/>
                </a:solidFill>
              </a:rPr>
              <a:t>toBe</a:t>
            </a:r>
            <a:r>
              <a:t>(</a:t>
            </a:r>
            <a:r>
              <a:rPr>
                <a:solidFill>
                  <a:srgbClr val="0073E6"/>
                </a:solidFill>
              </a:rPr>
              <a:t>2</a:t>
            </a:r>
            <a:r>
              <a:t>); </a:t>
            </a:r>
            <a:r>
              <a:rPr>
                <a:solidFill>
                  <a:srgbClr val="808080"/>
                </a:solidFill>
              </a:rPr>
              <a:t>//T1</a:t>
            </a:r>
          </a:p>
          <a:p>
            <a:pPr defTabSz="914400">
              <a:defRPr sz="3200">
                <a:solidFill>
                  <a:srgbClr val="808080"/>
                </a:solidFill>
                <a:latin typeface="Courier"/>
                <a:ea typeface="Courier"/>
                <a:cs typeface="Courier"/>
                <a:sym typeface="Courier"/>
              </a:defRPr>
            </a:pPr>
            <a:r>
              <a:t>  </a:t>
            </a:r>
            <a:r>
              <a:rPr i="1">
                <a:solidFill>
                  <a:srgbClr val="272727"/>
                </a:solidFill>
              </a:rPr>
              <a:t>expect</a:t>
            </a:r>
            <a:r>
              <a:rPr>
                <a:solidFill>
                  <a:srgbClr val="272727"/>
                </a:solidFill>
              </a:rPr>
              <a:t>(</a:t>
            </a:r>
            <a:r>
              <a:rPr>
                <a:solidFill>
                  <a:srgbClr val="000000"/>
                </a:solidFill>
              </a:rPr>
              <a:t>magic</a:t>
            </a:r>
            <a:r>
              <a:rPr>
                <a:solidFill>
                  <a:srgbClr val="272727"/>
                </a:solidFill>
              </a:rPr>
              <a:t>(</a:t>
            </a:r>
            <a:r>
              <a:rPr>
                <a:solidFill>
                  <a:srgbClr val="0073E6"/>
                </a:solidFill>
              </a:rPr>
              <a:t>0</a:t>
            </a:r>
            <a:r>
              <a:rPr>
                <a:solidFill>
                  <a:srgbClr val="272727"/>
                </a:solidFill>
              </a:rPr>
              <a:t>, -</a:t>
            </a:r>
            <a:r>
              <a:rPr>
                <a:solidFill>
                  <a:srgbClr val="0073E6"/>
                </a:solidFill>
              </a:rPr>
              <a:t>10</a:t>
            </a:r>
            <a:r>
              <a:rPr>
                <a:solidFill>
                  <a:srgbClr val="272727"/>
                </a:solidFill>
              </a:rPr>
              <a:t>)).</a:t>
            </a:r>
            <a:r>
              <a:rPr>
                <a:solidFill>
                  <a:srgbClr val="7A7A43"/>
                </a:solidFill>
              </a:rPr>
              <a:t>toBe</a:t>
            </a:r>
            <a:r>
              <a:rPr>
                <a:solidFill>
                  <a:srgbClr val="272727"/>
                </a:solidFill>
              </a:rPr>
              <a:t>(</a:t>
            </a:r>
            <a:r>
              <a:rPr>
                <a:solidFill>
                  <a:srgbClr val="0073E6"/>
                </a:solidFill>
              </a:rPr>
              <a:t>0</a:t>
            </a:r>
            <a:r>
              <a:rPr>
                <a:solidFill>
                  <a:srgbClr val="272727"/>
                </a:solidFill>
              </a:rPr>
              <a:t>); </a:t>
            </a:r>
            <a:r>
              <a:t>//T2</a:t>
            </a:r>
            <a:endParaRPr>
              <a:solidFill>
                <a:srgbClr val="272727"/>
              </a:solidFill>
            </a:endParaRPr>
          </a:p>
          <a:p>
            <a:pPr defTabSz="914400">
              <a:defRPr sz="3200">
                <a:solidFill>
                  <a:srgbClr val="272727"/>
                </a:solidFill>
                <a:latin typeface="Courier"/>
                <a:ea typeface="Courier"/>
                <a:cs typeface="Courier"/>
                <a:sym typeface="Courier"/>
              </a:defRPr>
            </a:pPr>
            <a:r>
              <a:t>});</a:t>
            </a:r>
          </a:p>
        </p:txBody>
      </p:sp>
      <p:sp>
        <p:nvSpPr>
          <p:cNvPr id="580" name="✅ T1"/>
          <p:cNvSpPr txBox="1"/>
          <p:nvPr/>
        </p:nvSpPr>
        <p:spPr>
          <a:xfrm>
            <a:off x="16600820" y="4831996"/>
            <a:ext cx="1210661" cy="7797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 T1</a:t>
            </a:r>
          </a:p>
        </p:txBody>
      </p:sp>
      <p:sp>
        <p:nvSpPr>
          <p:cNvPr id="581" name="✅ T2"/>
          <p:cNvSpPr txBox="1"/>
          <p:nvPr/>
        </p:nvSpPr>
        <p:spPr>
          <a:xfrm>
            <a:off x="15073885" y="5693357"/>
            <a:ext cx="1210661" cy="7797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 T2</a:t>
            </a:r>
          </a:p>
        </p:txBody>
      </p:sp>
      <p:sp>
        <p:nvSpPr>
          <p:cNvPr id="582" name="✅ T1"/>
          <p:cNvSpPr txBox="1"/>
          <p:nvPr/>
        </p:nvSpPr>
        <p:spPr>
          <a:xfrm>
            <a:off x="16032281" y="7214299"/>
            <a:ext cx="1210661" cy="7797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 T1</a:t>
            </a:r>
          </a:p>
        </p:txBody>
      </p:sp>
      <p:sp>
        <p:nvSpPr>
          <p:cNvPr id="583" name="✅ T2"/>
          <p:cNvSpPr txBox="1"/>
          <p:nvPr/>
        </p:nvSpPr>
        <p:spPr>
          <a:xfrm>
            <a:off x="15295642" y="8189269"/>
            <a:ext cx="1210661" cy="7797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 T2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5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1" grpId="3"/>
      <p:bldP build="whole" bldLvl="1" animBg="1" rev="0" advAuto="0" spid="583" grpId="4"/>
      <p:bldP build="whole" bldLvl="1" animBg="1" rev="0" advAuto="0" spid="580" grpId="1"/>
      <p:bldP build="whole" bldLvl="1" animBg="1" rev="0" advAuto="0" spid="582" grpId="2"/>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Title 1"/>
          <p:cNvSpPr txBox="1"/>
          <p:nvPr>
            <p:ph type="title"/>
          </p:nvPr>
        </p:nvSpPr>
        <p:spPr>
          <a:prstGeom prst="rect">
            <a:avLst/>
          </a:prstGeom>
        </p:spPr>
        <p:txBody>
          <a:bodyPr/>
          <a:lstStyle/>
          <a:p>
            <a:pPr/>
            <a:r>
              <a:t>100% Coverage may be Impossible</a:t>
            </a:r>
          </a:p>
        </p:txBody>
      </p:sp>
      <p:sp>
        <p:nvSpPr>
          <p:cNvPr id="588" name="Text Placeholder 2"/>
          <p:cNvSpPr txBox="1"/>
          <p:nvPr>
            <p:ph type="body" idx="1"/>
          </p:nvPr>
        </p:nvSpPr>
        <p:spPr>
          <a:prstGeom prst="rect">
            <a:avLst/>
          </a:prstGeom>
        </p:spPr>
        <p:txBody>
          <a:bodyPr/>
          <a:lstStyle/>
          <a:p>
            <a:pPr/>
            <a:r>
              <a:t>Branch coverage</a:t>
            </a:r>
          </a:p>
          <a:p>
            <a:pPr lvl="1" marL="1151792" indent="-656492">
              <a:defRPr sz="4800"/>
            </a:pPr>
            <a:r>
              <a:t>Dead Branches e.g., </a:t>
            </a:r>
            <a:r>
              <a:rPr sz="3700">
                <a:latin typeface="Consolas"/>
                <a:ea typeface="Consolas"/>
                <a:cs typeface="Consolas"/>
                <a:sym typeface="Consolas"/>
              </a:rPr>
              <a:t>if (x &lt; 0) A; else if (x == 0) B; else if (x &gt; 0) C;</a:t>
            </a:r>
          </a:p>
          <a:p>
            <a:pPr lvl="1" marL="1151792" indent="-656492">
              <a:defRPr sz="4800">
                <a:latin typeface="Andale Mono"/>
                <a:ea typeface="Andale Mono"/>
                <a:cs typeface="Andale Mono"/>
                <a:sym typeface="Andale Mono"/>
              </a:defRPr>
            </a:pPr>
            <a:r>
              <a:rPr>
                <a:latin typeface="Consolas"/>
                <a:ea typeface="Consolas"/>
                <a:cs typeface="Consolas"/>
                <a:sym typeface="Consolas"/>
              </a:rPr>
              <a:t>(x &gt; 0)</a:t>
            </a:r>
            <a:r>
              <a:rPr>
                <a:latin typeface="Helvetica Neue"/>
                <a:ea typeface="Helvetica Neue"/>
                <a:cs typeface="Helvetica Neue"/>
                <a:sym typeface="Helvetica Neue"/>
              </a:rPr>
              <a:t> test will always succeed</a:t>
            </a:r>
          </a:p>
          <a:p>
            <a:pPr/>
            <a:r>
              <a:t>Statement coverage</a:t>
            </a:r>
          </a:p>
          <a:p>
            <a:pPr lvl="1" marL="1151792" indent="-656492">
              <a:defRPr sz="4800"/>
            </a:pPr>
            <a:r>
              <a:t>Dead code (e.g., defensive programming)</a:t>
            </a:r>
          </a:p>
        </p:txBody>
      </p:sp>
      <p:sp>
        <p:nvSpPr>
          <p:cNvPr id="589" name="Slide Number Placeholder 6"/>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lvl1pPr defTabSz="1095390"/>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3" name="Title 1"/>
          <p:cNvSpPr txBox="1"/>
          <p:nvPr>
            <p:ph type="title"/>
          </p:nvPr>
        </p:nvSpPr>
        <p:spPr>
          <a:prstGeom prst="rect">
            <a:avLst/>
          </a:prstGeom>
        </p:spPr>
        <p:txBody>
          <a:bodyPr/>
          <a:lstStyle/>
          <a:p>
            <a:pPr/>
            <a:r>
              <a:t>Pareto’s Law</a:t>
            </a:r>
          </a:p>
        </p:txBody>
      </p:sp>
      <p:sp>
        <p:nvSpPr>
          <p:cNvPr id="594" name="Shape 1422"/>
          <p:cNvSpPr/>
          <p:nvPr/>
        </p:nvSpPr>
        <p:spPr>
          <a:xfrm>
            <a:off x="3304253" y="4805538"/>
            <a:ext cx="17039987" cy="3599693"/>
          </a:xfrm>
          <a:prstGeom prst="roundRect">
            <a:avLst>
              <a:gd name="adj" fmla="val 5971"/>
            </a:avLst>
          </a:prstGeom>
          <a:blipFill>
            <a:blip r:embed="rId3"/>
          </a:blipFill>
          <a:ln w="12700">
            <a:miter lim="400000"/>
          </a:ln>
          <a:effectLst>
            <a:outerShdw sx="100000" sy="100000" kx="0" ky="0" algn="b" rotWithShape="0" blurRad="76200" dist="0" dir="16200000">
              <a:srgbClr val="000000">
                <a:alpha val="30000"/>
              </a:srgbClr>
            </a:outerShdw>
          </a:effectLst>
        </p:spPr>
        <p:txBody>
          <a:bodyPr lIns="91438" tIns="91438" rIns="91438" bIns="91438" anchor="ctr"/>
          <a:lstStyle/>
          <a:p>
            <a:pPr defTabSz="914400">
              <a:lnSpc>
                <a:spcPts val="10000"/>
              </a:lnSpc>
              <a:tabLst>
                <a:tab pos="1676400" algn="l"/>
              </a:tabLst>
              <a:defRPr sz="1800">
                <a:solidFill>
                  <a:srgbClr val="FFFFFF"/>
                </a:solidFill>
                <a:effectLst>
                  <a:outerShdw sx="100000" sy="100000" kx="0" ky="0" algn="b" rotWithShape="0" blurRad="38100" dist="12700" dir="5400000">
                    <a:srgbClr val="000000">
                      <a:alpha val="50000"/>
                    </a:srgbClr>
                  </a:outerShdw>
                </a:effectLst>
              </a:defRPr>
            </a:pPr>
          </a:p>
        </p:txBody>
      </p:sp>
      <p:sp>
        <p:nvSpPr>
          <p:cNvPr id="595" name="Shape 1423"/>
          <p:cNvSpPr txBox="1"/>
          <p:nvPr/>
        </p:nvSpPr>
        <p:spPr>
          <a:xfrm>
            <a:off x="4989493" y="5125809"/>
            <a:ext cx="15652569" cy="2672061"/>
          </a:xfrm>
          <a:prstGeom prst="rect">
            <a:avLst/>
          </a:prstGeom>
          <a:ln w="12700">
            <a:miter lim="400000"/>
          </a:ln>
          <a:extLst>
            <a:ext uri="{C572A759-6A51-4108-AA02-DFA0A04FC94B}">
              <ma14:wrappingTextBoxFlag xmlns:ma14="http://schemas.microsoft.com/office/mac/drawingml/2011/main" val="1"/>
            </a:ext>
          </a:extLst>
        </p:spPr>
        <p:txBody>
          <a:bodyPr lIns="76200" tIns="76200" rIns="76200" bIns="76200" anchor="ctr">
            <a:spAutoFit/>
          </a:bodyPr>
          <a:lstStyle/>
          <a:p>
            <a:pPr defTabSz="914400">
              <a:lnSpc>
                <a:spcPts val="10000"/>
              </a:lnSpc>
              <a:tabLst>
                <a:tab pos="1676400" algn="l"/>
              </a:tabLst>
              <a:defRPr sz="8000">
                <a:solidFill>
                  <a:srgbClr val="FFFFFF"/>
                </a:solidFill>
                <a:effectLst>
                  <a:outerShdw sx="100000" sy="100000" kx="0" ky="0" algn="b" rotWithShape="0" blurRad="38100" dist="12700" dir="5400000">
                    <a:srgbClr val="000000">
                      <a:alpha val="50000"/>
                    </a:srgbClr>
                  </a:outerShdw>
                </a:effectLst>
              </a:defRPr>
            </a:pPr>
            <a:r>
              <a:t>Approximately 80% of defects</a:t>
            </a:r>
            <a:br/>
            <a:r>
              <a:t>come from 20% of modules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9" name="Good Tests have Strong Oracles"/>
          <p:cNvSpPr txBox="1"/>
          <p:nvPr>
            <p:ph type="title"/>
          </p:nvPr>
        </p:nvSpPr>
        <p:spPr>
          <a:prstGeom prst="rect">
            <a:avLst/>
          </a:prstGeom>
        </p:spPr>
        <p:txBody>
          <a:bodyPr/>
          <a:lstStyle/>
          <a:p>
            <a:pPr/>
            <a:r>
              <a:t>Good Tests have Strong Oracles</a:t>
            </a:r>
          </a:p>
        </p:txBody>
      </p:sp>
      <p:sp>
        <p:nvSpPr>
          <p:cNvPr id="600" name="Test oracle defines criteria for when test should fail…"/>
          <p:cNvSpPr txBox="1"/>
          <p:nvPr>
            <p:ph type="body" idx="1"/>
          </p:nvPr>
        </p:nvSpPr>
        <p:spPr>
          <a:prstGeom prst="rect">
            <a:avLst/>
          </a:prstGeom>
        </p:spPr>
        <p:txBody>
          <a:bodyPr/>
          <a:lstStyle/>
          <a:p>
            <a:pPr/>
            <a:r>
              <a:t>Test oracle defines criteria for when test should fail</a:t>
            </a:r>
          </a:p>
          <a:p>
            <a:pPr/>
            <a:r>
              <a:t>Strong oracles check all observable behaviors and side-effects</a:t>
            </a:r>
          </a:p>
          <a:p>
            <a:pPr/>
            <a:r>
              <a:t>How to determine an oracle?</a:t>
            </a:r>
          </a:p>
          <a:p>
            <a:pPr lvl="1"/>
            <a:r>
              <a:t>Function returns the exact “right” answer</a:t>
            </a:r>
          </a:p>
          <a:p>
            <a:pPr lvl="1"/>
            <a:r>
              <a:t>Function returns an acceptable answer</a:t>
            </a:r>
          </a:p>
          <a:p>
            <a:pPr lvl="1"/>
            <a:r>
              <a:t>Returns the same value as last time</a:t>
            </a:r>
          </a:p>
          <a:p>
            <a:pPr lvl="1"/>
            <a:r>
              <a:t>Function returns without crashing</a:t>
            </a:r>
          </a:p>
          <a:p>
            <a:pPr lvl="1"/>
            <a:r>
              <a:t>Function crashes (as expected)</a:t>
            </a:r>
          </a:p>
        </p:txBody>
      </p:sp>
      <p:sp>
        <p:nvSpPr>
          <p:cNvPr id="601"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Title 1"/>
          <p:cNvSpPr txBox="1"/>
          <p:nvPr>
            <p:ph type="title"/>
          </p:nvPr>
        </p:nvSpPr>
        <p:spPr>
          <a:prstGeom prst="rect">
            <a:avLst/>
          </a:prstGeom>
        </p:spPr>
        <p:txBody>
          <a:bodyPr/>
          <a:lstStyle/>
          <a:p>
            <a:pPr/>
            <a:r>
              <a:t>What makes for a good test suite?</a:t>
            </a:r>
          </a:p>
        </p:txBody>
      </p:sp>
      <p:sp>
        <p:nvSpPr>
          <p:cNvPr id="53" name="Content Placeholder 2"/>
          <p:cNvSpPr txBox="1"/>
          <p:nvPr>
            <p:ph type="body" idx="1"/>
          </p:nvPr>
        </p:nvSpPr>
        <p:spPr>
          <a:prstGeom prst="rect">
            <a:avLst/>
          </a:prstGeom>
        </p:spPr>
        <p:txBody>
          <a:bodyPr/>
          <a:lstStyle/>
          <a:p>
            <a:pPr/>
            <a:r>
              <a:t>Desirable properties of a test suite:</a:t>
            </a:r>
          </a:p>
          <a:p>
            <a:pPr lvl="1"/>
            <a:r>
              <a:t>Find bugs</a:t>
            </a:r>
          </a:p>
          <a:p>
            <a:pPr lvl="1"/>
            <a:r>
              <a:t>Run automatically</a:t>
            </a:r>
          </a:p>
          <a:p>
            <a:pPr lvl="1"/>
            <a:r>
              <a:t>Are relatively cheap to run</a:t>
            </a:r>
          </a:p>
          <a:p>
            <a:pPr/>
            <a:r>
              <a:t>Desirable properties of one individual test:</a:t>
            </a:r>
          </a:p>
          <a:p>
            <a:pPr lvl="1"/>
            <a:r>
              <a:t>Understandable and debuggable</a:t>
            </a:r>
          </a:p>
          <a:p>
            <a:pPr lvl="1"/>
            <a:r>
              <a:t>No false alarms</a:t>
            </a:r>
          </a:p>
        </p:txBody>
      </p:sp>
      <p:sp>
        <p:nvSpPr>
          <p:cNvPr id="54" name="Slide Number Placeholder 3"/>
          <p:cNvSpPr txBox="1"/>
          <p:nvPr>
            <p:ph type="sldNum" sz="quarter" idx="4294967295"/>
          </p:nvPr>
        </p:nvSpPr>
        <p:spPr>
          <a:xfrm>
            <a:off x="22357536" y="12835870"/>
            <a:ext cx="350062"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 name="Related Terminology: “test smells”"/>
          <p:cNvSpPr/>
          <p:nvPr/>
        </p:nvSpPr>
        <p:spPr>
          <a:xfrm>
            <a:off x="15872256" y="11072747"/>
            <a:ext cx="8180022" cy="1085407"/>
          </a:xfrm>
          <a:prstGeom prst="rect">
            <a:avLst/>
          </a:prstGeom>
          <a:solidFill>
            <a:srgbClr val="FBE5D6"/>
          </a:solidFill>
          <a:ln w="25400">
            <a:solidFill>
              <a:srgbClr val="0070C0"/>
            </a:solidFill>
          </a:ln>
          <a:extLst>
            <a:ext uri="{C572A759-6A51-4108-AA02-DFA0A04FC94B}">
              <ma14:wrappingTextBoxFlag xmlns:ma14="http://schemas.microsoft.com/office/mac/drawingml/2011/main" val="1"/>
            </a:ext>
          </a:extLst>
        </p:spPr>
        <p:txBody>
          <a:bodyPr lIns="91438" tIns="91438" rIns="91438" bIns="91438"/>
          <a:lstStyle>
            <a:lvl1pPr>
              <a:defRPr sz="4200">
                <a:latin typeface="Ink Free"/>
                <a:ea typeface="Ink Free"/>
                <a:cs typeface="Ink Free"/>
                <a:sym typeface="Ink Free"/>
              </a:defRPr>
            </a:lvl1pPr>
          </a:lstStyle>
          <a:p>
            <a:pPr/>
            <a:r>
              <a:t>Related Terminology: “test smells”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5" name="How to evaluate the strength of test oracles?"/>
          <p:cNvSpPr txBox="1"/>
          <p:nvPr>
            <p:ph type="title"/>
          </p:nvPr>
        </p:nvSpPr>
        <p:spPr>
          <a:prstGeom prst="rect">
            <a:avLst/>
          </a:prstGeom>
        </p:spPr>
        <p:txBody>
          <a:bodyPr/>
          <a:lstStyle/>
          <a:p>
            <a:pPr/>
            <a:r>
              <a:t>How to evaluate the strength of test oracles?</a:t>
            </a:r>
          </a:p>
        </p:txBody>
      </p:sp>
      <p:sp>
        <p:nvSpPr>
          <p:cNvPr id="606" name="Goal: “A good test suite finds all of the bugs”…"/>
          <p:cNvSpPr txBox="1"/>
          <p:nvPr>
            <p:ph type="body" idx="1"/>
          </p:nvPr>
        </p:nvSpPr>
        <p:spPr>
          <a:prstGeom prst="rect">
            <a:avLst/>
          </a:prstGeom>
        </p:spPr>
        <p:txBody>
          <a:bodyPr/>
          <a:lstStyle/>
          <a:p>
            <a:pPr/>
            <a:r>
              <a:t>Goal: “A good test suite finds all of the bugs”</a:t>
            </a:r>
          </a:p>
          <a:p>
            <a:pPr/>
            <a:r>
              <a:t>Problem: How to know the bugs that we could make?</a:t>
            </a:r>
          </a:p>
          <a:p>
            <a:pPr/>
            <a:r>
              <a:t>Strawman — “Seeded Faults”</a:t>
            </a:r>
          </a:p>
          <a:p>
            <a:pPr lvl="1"/>
            <a:r>
              <a:t>Create N variations of the codebase, each with a single manually-written defect</a:t>
            </a:r>
          </a:p>
          <a:p>
            <a:pPr lvl="1"/>
            <a:r>
              <a:t>Evaluate the number of defects detected by test suite</a:t>
            </a:r>
          </a:p>
          <a:p>
            <a:pPr lvl="1"/>
            <a:r>
              <a:t>Test suite is “good” if it finds all of the bugs you can think of</a:t>
            </a:r>
          </a:p>
        </p:txBody>
      </p:sp>
      <p:sp>
        <p:nvSpPr>
          <p:cNvPr id="607"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1" name="Mutation Analysis Tests the Tests"/>
          <p:cNvSpPr txBox="1"/>
          <p:nvPr>
            <p:ph type="title"/>
          </p:nvPr>
        </p:nvSpPr>
        <p:spPr>
          <a:prstGeom prst="rect">
            <a:avLst/>
          </a:prstGeom>
        </p:spPr>
        <p:txBody>
          <a:bodyPr/>
          <a:lstStyle/>
          <a:p>
            <a:pPr/>
            <a:r>
              <a:t>Mutation Analysis </a:t>
            </a:r>
            <a:r>
              <a:t>t</a:t>
            </a:r>
            <a:r>
              <a:t>ests the Tests</a:t>
            </a:r>
          </a:p>
        </p:txBody>
      </p:sp>
      <p:sp>
        <p:nvSpPr>
          <p:cNvPr id="612" name="Idea: What if many (real) bugs could be represented by a single, one-line “mutation” to the program?"/>
          <p:cNvSpPr txBox="1"/>
          <p:nvPr>
            <p:ph type="body" idx="1"/>
          </p:nvPr>
        </p:nvSpPr>
        <p:spPr>
          <a:xfrm>
            <a:off x="429699" y="1753618"/>
            <a:ext cx="24384001" cy="10208764"/>
          </a:xfrm>
          <a:prstGeom prst="rect">
            <a:avLst/>
          </a:prstGeom>
        </p:spPr>
        <p:txBody>
          <a:bodyPr/>
          <a:lstStyle/>
          <a:p>
            <a:pPr/>
            <a:r>
              <a:t>Idea: What bugs could be represented by a single, one-line “mutation” to the program?</a:t>
            </a:r>
          </a:p>
        </p:txBody>
      </p:sp>
      <p:sp>
        <p:nvSpPr>
          <p:cNvPr id="613"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4" name="public contains(location: PlayerLocation): boolean {…"/>
          <p:cNvSpPr txBox="1"/>
          <p:nvPr/>
        </p:nvSpPr>
        <p:spPr>
          <a:xfrm>
            <a:off x="2768598" y="3004820"/>
            <a:ext cx="18092788" cy="4475479"/>
          </a:xfrm>
          <a:prstGeom prst="rect">
            <a:avLst/>
          </a:prstGeom>
          <a:ln w="25400">
            <a:solidFill>
              <a:schemeClr val="accent1"/>
            </a:solidFill>
            <a:miter/>
          </a:ln>
          <a:extLst>
            <a:ext uri="{C572A759-6A51-4108-AA02-DFA0A04FC94B}">
              <ma14:wrappingTextBoxFlag xmlns:ma14="http://schemas.microsoft.com/office/mac/drawingml/2011/main" val="1"/>
            </a:ext>
          </a:extLst>
        </p:spPr>
        <p:txBody>
          <a:bodyPr wrap="none" lIns="91438" tIns="91438" rIns="91438" bIns="91438">
            <a:spAutoFit/>
          </a:bodyPr>
          <a:lstStyle/>
          <a:p>
            <a:pPr defTabSz="914400">
              <a:defRPr sz="3500">
                <a:solidFill>
                  <a:srgbClr val="011480"/>
                </a:solidFill>
                <a:latin typeface="Courier"/>
                <a:ea typeface="Courier"/>
                <a:cs typeface="Courier"/>
                <a:sym typeface="Courier"/>
              </a:defRPr>
            </a:pPr>
            <a:r>
              <a:t>public </a:t>
            </a:r>
            <a:r>
              <a:rPr>
                <a:solidFill>
                  <a:srgbClr val="7A7A43"/>
                </a:solidFill>
              </a:rPr>
              <a:t>contains</a:t>
            </a:r>
            <a:r>
              <a:rPr>
                <a:solidFill>
                  <a:srgbClr val="272727"/>
                </a:solidFill>
              </a:rPr>
              <a:t>(location: PlayerLocation): </a:t>
            </a:r>
            <a:r>
              <a:t>boolean </a:t>
            </a:r>
            <a:r>
              <a:rPr>
                <a:solidFill>
                  <a:srgbClr val="272727"/>
                </a:solidFill>
              </a:rPr>
              <a:t>{</a:t>
            </a:r>
            <a:endParaRPr>
              <a:solidFill>
                <a:srgbClr val="272727"/>
              </a:solidFill>
            </a:endParaRPr>
          </a:p>
          <a:p>
            <a:pPr defTabSz="914400">
              <a:defRPr sz="3500">
                <a:solidFill>
                  <a:srgbClr val="272727"/>
                </a:solidFill>
                <a:latin typeface="Courier"/>
                <a:ea typeface="Courier"/>
                <a:cs typeface="Courier"/>
                <a:sym typeface="Courier"/>
              </a:defRPr>
            </a:pPr>
            <a:r>
              <a:t>  </a:t>
            </a:r>
            <a:r>
              <a:rPr>
                <a:solidFill>
                  <a:srgbClr val="011480"/>
                </a:solidFill>
              </a:rPr>
              <a:t>return </a:t>
            </a:r>
            <a:r>
              <a:t>(</a:t>
            </a:r>
            <a:endParaRPr>
              <a:solidFill>
                <a:srgbClr val="011480"/>
              </a:solidFill>
            </a:endParaRPr>
          </a:p>
          <a:p>
            <a:pPr defTabSz="914400">
              <a:defRPr sz="3500">
                <a:solidFill>
                  <a:srgbClr val="272727"/>
                </a:solidFill>
                <a:latin typeface="Courier"/>
                <a:ea typeface="Courier"/>
                <a:cs typeface="Courier"/>
                <a:sym typeface="Courier"/>
              </a:defRPr>
            </a:pPr>
            <a:r>
              <a:t>    location.x + </a:t>
            </a:r>
            <a:r>
              <a:rPr i="1">
                <a:solidFill>
                  <a:srgbClr val="66187A"/>
                </a:solidFill>
              </a:rPr>
              <a:t>PLAYER_SPRITE_WIDTH </a:t>
            </a:r>
            <a:r>
              <a:t>/ </a:t>
            </a:r>
            <a:r>
              <a:rPr>
                <a:solidFill>
                  <a:srgbClr val="0073E6"/>
                </a:solidFill>
              </a:rPr>
              <a:t>2 </a:t>
            </a:r>
            <a:r>
              <a:t>&gt; </a:t>
            </a:r>
            <a:r>
              <a:rPr>
                <a:solidFill>
                  <a:srgbClr val="011480"/>
                </a:solidFill>
              </a:rPr>
              <a:t>this</a:t>
            </a:r>
            <a:r>
              <a:t>.</a:t>
            </a:r>
            <a:r>
              <a:rPr>
                <a:solidFill>
                  <a:srgbClr val="66187A"/>
                </a:solidFill>
              </a:rPr>
              <a:t>_x </a:t>
            </a:r>
            <a:r>
              <a:t>&amp;&amp;</a:t>
            </a:r>
            <a:endParaRPr i="1">
              <a:solidFill>
                <a:srgbClr val="66187A"/>
              </a:solidFill>
            </a:endParaRPr>
          </a:p>
          <a:p>
            <a:pPr defTabSz="914400">
              <a:defRPr sz="3500">
                <a:solidFill>
                  <a:srgbClr val="272727"/>
                </a:solidFill>
                <a:latin typeface="Courier"/>
                <a:ea typeface="Courier"/>
                <a:cs typeface="Courier"/>
                <a:sym typeface="Courier"/>
              </a:defRPr>
            </a:pPr>
            <a:r>
              <a:t>    location.x - </a:t>
            </a:r>
            <a:r>
              <a:rPr i="1">
                <a:solidFill>
                  <a:srgbClr val="66187A"/>
                </a:solidFill>
              </a:rPr>
              <a:t>PLAYER_SPRITE_WIDTH </a:t>
            </a:r>
            <a:r>
              <a:t>/ </a:t>
            </a:r>
            <a:r>
              <a:rPr>
                <a:solidFill>
                  <a:srgbClr val="0073E6"/>
                </a:solidFill>
              </a:rPr>
              <a:t>2 </a:t>
            </a:r>
            <a:r>
              <a:t>&lt; </a:t>
            </a:r>
            <a:r>
              <a:rPr>
                <a:solidFill>
                  <a:srgbClr val="011480"/>
                </a:solidFill>
              </a:rPr>
              <a:t>this</a:t>
            </a:r>
            <a:r>
              <a:t>.</a:t>
            </a:r>
            <a:r>
              <a:rPr>
                <a:solidFill>
                  <a:srgbClr val="66187A"/>
                </a:solidFill>
              </a:rPr>
              <a:t>_x </a:t>
            </a:r>
            <a:r>
              <a:t>+ </a:t>
            </a:r>
            <a:r>
              <a:rPr>
                <a:solidFill>
                  <a:srgbClr val="011480"/>
                </a:solidFill>
              </a:rPr>
              <a:t>this</a:t>
            </a:r>
            <a:r>
              <a:t>.</a:t>
            </a:r>
            <a:r>
              <a:rPr>
                <a:solidFill>
                  <a:srgbClr val="66187A"/>
                </a:solidFill>
              </a:rPr>
              <a:t>_width </a:t>
            </a:r>
            <a:r>
              <a:t>&amp;&amp;</a:t>
            </a:r>
            <a:endParaRPr>
              <a:solidFill>
                <a:srgbClr val="66187A"/>
              </a:solidFill>
            </a:endParaRPr>
          </a:p>
          <a:p>
            <a:pPr defTabSz="914400">
              <a:defRPr sz="3500">
                <a:solidFill>
                  <a:srgbClr val="272727"/>
                </a:solidFill>
                <a:latin typeface="Courier"/>
                <a:ea typeface="Courier"/>
                <a:cs typeface="Courier"/>
                <a:sym typeface="Courier"/>
              </a:defRPr>
            </a:pPr>
            <a:r>
              <a:t>    location.y + </a:t>
            </a:r>
            <a:r>
              <a:rPr i="1">
                <a:solidFill>
                  <a:srgbClr val="66187A"/>
                </a:solidFill>
              </a:rPr>
              <a:t>PLAYER_SPRITE_HEIGHT </a:t>
            </a:r>
            <a:r>
              <a:t>/ </a:t>
            </a:r>
            <a:r>
              <a:rPr>
                <a:solidFill>
                  <a:srgbClr val="0073E6"/>
                </a:solidFill>
              </a:rPr>
              <a:t>2 </a:t>
            </a:r>
            <a:r>
              <a:t>&gt; </a:t>
            </a:r>
            <a:r>
              <a:rPr>
                <a:solidFill>
                  <a:srgbClr val="011480"/>
                </a:solidFill>
              </a:rPr>
              <a:t>this</a:t>
            </a:r>
            <a:r>
              <a:t>.</a:t>
            </a:r>
            <a:r>
              <a:rPr>
                <a:solidFill>
                  <a:srgbClr val="66187A"/>
                </a:solidFill>
              </a:rPr>
              <a:t>_y </a:t>
            </a:r>
            <a:r>
              <a:t>&amp;&amp;</a:t>
            </a:r>
            <a:endParaRPr i="1">
              <a:solidFill>
                <a:srgbClr val="66187A"/>
              </a:solidFill>
            </a:endParaRPr>
          </a:p>
          <a:p>
            <a:pPr defTabSz="914400">
              <a:defRPr sz="3500">
                <a:solidFill>
                  <a:srgbClr val="272727"/>
                </a:solidFill>
                <a:latin typeface="Courier"/>
                <a:ea typeface="Courier"/>
                <a:cs typeface="Courier"/>
                <a:sym typeface="Courier"/>
              </a:defRPr>
            </a:pPr>
            <a:r>
              <a:t>    location.y - </a:t>
            </a:r>
            <a:r>
              <a:rPr i="1">
                <a:solidFill>
                  <a:srgbClr val="66187A"/>
                </a:solidFill>
              </a:rPr>
              <a:t>PLAYER_SPRITE_HEIGHT </a:t>
            </a:r>
            <a:r>
              <a:t>/ </a:t>
            </a:r>
            <a:r>
              <a:rPr>
                <a:solidFill>
                  <a:srgbClr val="0073E6"/>
                </a:solidFill>
              </a:rPr>
              <a:t>2 </a:t>
            </a:r>
            <a:r>
              <a:t>&lt; </a:t>
            </a:r>
            <a:r>
              <a:rPr>
                <a:solidFill>
                  <a:srgbClr val="011480"/>
                </a:solidFill>
              </a:rPr>
              <a:t>this</a:t>
            </a:r>
            <a:r>
              <a:t>.</a:t>
            </a:r>
            <a:r>
              <a:rPr>
                <a:solidFill>
                  <a:srgbClr val="66187A"/>
                </a:solidFill>
              </a:rPr>
              <a:t>_y </a:t>
            </a:r>
            <a:r>
              <a:t>+ </a:t>
            </a:r>
            <a:r>
              <a:rPr>
                <a:solidFill>
                  <a:srgbClr val="011480"/>
                </a:solidFill>
              </a:rPr>
              <a:t>this</a:t>
            </a:r>
            <a:r>
              <a:t>.</a:t>
            </a:r>
            <a:r>
              <a:rPr>
                <a:solidFill>
                  <a:srgbClr val="66187A"/>
                </a:solidFill>
              </a:rPr>
              <a:t>_height</a:t>
            </a:r>
            <a:endParaRPr>
              <a:solidFill>
                <a:srgbClr val="66187A"/>
              </a:solidFill>
            </a:endParaRPr>
          </a:p>
          <a:p>
            <a:pPr defTabSz="914400">
              <a:defRPr sz="3500">
                <a:solidFill>
                  <a:srgbClr val="66187A"/>
                </a:solidFill>
                <a:latin typeface="Courier"/>
                <a:ea typeface="Courier"/>
                <a:cs typeface="Courier"/>
                <a:sym typeface="Courier"/>
              </a:defRPr>
            </a:pPr>
            <a:r>
              <a:t>  </a:t>
            </a:r>
            <a:r>
              <a:rPr>
                <a:solidFill>
                  <a:srgbClr val="272727"/>
                </a:solidFill>
              </a:rPr>
              <a:t>);</a:t>
            </a:r>
            <a:endParaRPr>
              <a:solidFill>
                <a:srgbClr val="272727"/>
              </a:solidFill>
            </a:endParaRPr>
          </a:p>
          <a:p>
            <a:pPr defTabSz="914400">
              <a:defRPr sz="3500">
                <a:solidFill>
                  <a:srgbClr val="272727"/>
                </a:solidFill>
                <a:latin typeface="Courier"/>
                <a:ea typeface="Courier"/>
                <a:cs typeface="Courier"/>
                <a:sym typeface="Courier"/>
              </a:defRPr>
            </a:pPr>
            <a:r>
              <a:t>}</a:t>
            </a:r>
          </a:p>
        </p:txBody>
      </p:sp>
      <p:sp>
        <p:nvSpPr>
          <p:cNvPr id="615" name="Correct code for ‘Contains” in IP1"/>
          <p:cNvSpPr txBox="1"/>
          <p:nvPr/>
        </p:nvSpPr>
        <p:spPr>
          <a:xfrm>
            <a:off x="8257040" y="7445244"/>
            <a:ext cx="6357733"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Correct code for ‘Contains” in IP1</a:t>
            </a:r>
          </a:p>
        </p:txBody>
      </p:sp>
      <p:sp>
        <p:nvSpPr>
          <p:cNvPr id="616" name="public contains(location: PlayerLocation): boolean {…"/>
          <p:cNvSpPr txBox="1"/>
          <p:nvPr/>
        </p:nvSpPr>
        <p:spPr>
          <a:xfrm>
            <a:off x="2673759" y="8350810"/>
            <a:ext cx="18603411" cy="4577079"/>
          </a:xfrm>
          <a:prstGeom prst="rect">
            <a:avLst/>
          </a:prstGeom>
          <a:ln w="25400">
            <a:solidFill>
              <a:schemeClr val="accent1"/>
            </a:solidFill>
            <a:miter/>
          </a:ln>
          <a:extLst>
            <a:ext uri="{C572A759-6A51-4108-AA02-DFA0A04FC94B}">
              <ma14:wrappingTextBoxFlag xmlns:ma14="http://schemas.microsoft.com/office/mac/drawingml/2011/main" val="1"/>
            </a:ext>
          </a:extLst>
        </p:spPr>
        <p:txBody>
          <a:bodyPr wrap="none" lIns="91438" tIns="91438" rIns="91438" bIns="91438">
            <a:spAutoFit/>
          </a:bodyPr>
          <a:lstStyle/>
          <a:p>
            <a:pPr defTabSz="914400">
              <a:defRPr>
                <a:solidFill>
                  <a:srgbClr val="011480"/>
                </a:solidFill>
                <a:latin typeface="Courier"/>
                <a:ea typeface="Courier"/>
                <a:cs typeface="Courier"/>
                <a:sym typeface="Courier"/>
              </a:defRPr>
            </a:pPr>
            <a:r>
              <a:t>public </a:t>
            </a:r>
            <a:r>
              <a:rPr>
                <a:solidFill>
                  <a:srgbClr val="7A7A43"/>
                </a:solidFill>
              </a:rPr>
              <a:t>contains</a:t>
            </a:r>
            <a:r>
              <a:rPr>
                <a:solidFill>
                  <a:srgbClr val="272727"/>
                </a:solidFill>
              </a:rPr>
              <a:t>(location: PlayerLocation): </a:t>
            </a:r>
            <a:r>
              <a:t>boolean </a:t>
            </a:r>
            <a:r>
              <a:rPr>
                <a:solidFill>
                  <a:srgbClr val="272727"/>
                </a:solidFill>
              </a:rPr>
              <a:t>{</a:t>
            </a:r>
            <a:endParaRPr>
              <a:solidFill>
                <a:srgbClr val="272727"/>
              </a:solidFill>
            </a:endParaRPr>
          </a:p>
          <a:p>
            <a:pPr defTabSz="914400">
              <a:defRPr>
                <a:solidFill>
                  <a:srgbClr val="272727"/>
                </a:solidFill>
                <a:latin typeface="Courier"/>
                <a:ea typeface="Courier"/>
                <a:cs typeface="Courier"/>
                <a:sym typeface="Courier"/>
              </a:defRPr>
            </a:pPr>
            <a:r>
              <a:t>  </a:t>
            </a:r>
            <a:r>
              <a:rPr>
                <a:solidFill>
                  <a:srgbClr val="011480"/>
                </a:solidFill>
              </a:rPr>
              <a:t>return </a:t>
            </a:r>
            <a:r>
              <a:t>(</a:t>
            </a:r>
            <a:endParaRPr>
              <a:solidFill>
                <a:srgbClr val="011480"/>
              </a:solidFill>
            </a:endParaRPr>
          </a:p>
          <a:p>
            <a:pPr defTabSz="914400">
              <a:defRPr>
                <a:solidFill>
                  <a:srgbClr val="272727"/>
                </a:solidFill>
                <a:latin typeface="Courier"/>
                <a:ea typeface="Courier"/>
                <a:cs typeface="Courier"/>
                <a:sym typeface="Courier"/>
              </a:defRPr>
            </a:pPr>
            <a:r>
              <a:t>    location.x + </a:t>
            </a:r>
            <a:r>
              <a:rPr i="1">
                <a:solidFill>
                  <a:srgbClr val="66187A"/>
                </a:solidFill>
              </a:rPr>
              <a:t>PLAYER_SPRITE_WIDTH </a:t>
            </a:r>
            <a:r>
              <a:t>/ </a:t>
            </a:r>
            <a:r>
              <a:rPr>
                <a:solidFill>
                  <a:srgbClr val="0073E6"/>
                </a:solidFill>
              </a:rPr>
              <a:t>2 </a:t>
            </a:r>
            <a:r>
              <a:rPr b="1"/>
              <a:t>&lt;</a:t>
            </a:r>
            <a:r>
              <a:t> </a:t>
            </a:r>
            <a:r>
              <a:rPr>
                <a:solidFill>
                  <a:srgbClr val="011480"/>
                </a:solidFill>
              </a:rPr>
              <a:t>this</a:t>
            </a:r>
            <a:r>
              <a:t>.</a:t>
            </a:r>
            <a:r>
              <a:rPr>
                <a:solidFill>
                  <a:srgbClr val="66187A"/>
                </a:solidFill>
              </a:rPr>
              <a:t>_x </a:t>
            </a:r>
            <a:r>
              <a:t>&amp;&amp;</a:t>
            </a:r>
            <a:endParaRPr i="1">
              <a:solidFill>
                <a:srgbClr val="66187A"/>
              </a:solidFill>
            </a:endParaRPr>
          </a:p>
          <a:p>
            <a:pPr defTabSz="914400">
              <a:defRPr>
                <a:solidFill>
                  <a:srgbClr val="272727"/>
                </a:solidFill>
                <a:latin typeface="Courier"/>
                <a:ea typeface="Courier"/>
                <a:cs typeface="Courier"/>
                <a:sym typeface="Courier"/>
              </a:defRPr>
            </a:pPr>
            <a:r>
              <a:t>    location.x - </a:t>
            </a:r>
            <a:r>
              <a:rPr i="1">
                <a:solidFill>
                  <a:srgbClr val="66187A"/>
                </a:solidFill>
              </a:rPr>
              <a:t>PLAYER_SPRITE_WIDTH </a:t>
            </a:r>
            <a:r>
              <a:t>/ </a:t>
            </a:r>
            <a:r>
              <a:rPr>
                <a:solidFill>
                  <a:srgbClr val="0073E6"/>
                </a:solidFill>
              </a:rPr>
              <a:t>2 </a:t>
            </a:r>
            <a:r>
              <a:t>&lt; </a:t>
            </a:r>
            <a:r>
              <a:rPr>
                <a:solidFill>
                  <a:srgbClr val="011480"/>
                </a:solidFill>
              </a:rPr>
              <a:t>this</a:t>
            </a:r>
            <a:r>
              <a:t>.</a:t>
            </a:r>
            <a:r>
              <a:rPr>
                <a:solidFill>
                  <a:srgbClr val="66187A"/>
                </a:solidFill>
              </a:rPr>
              <a:t>_x </a:t>
            </a:r>
            <a:r>
              <a:t>+ </a:t>
            </a:r>
            <a:r>
              <a:rPr>
                <a:solidFill>
                  <a:srgbClr val="011480"/>
                </a:solidFill>
              </a:rPr>
              <a:t>this</a:t>
            </a:r>
            <a:r>
              <a:t>.</a:t>
            </a:r>
            <a:r>
              <a:rPr>
                <a:solidFill>
                  <a:srgbClr val="66187A"/>
                </a:solidFill>
              </a:rPr>
              <a:t>_width </a:t>
            </a:r>
            <a:r>
              <a:t>&amp;&amp;</a:t>
            </a:r>
            <a:endParaRPr>
              <a:solidFill>
                <a:srgbClr val="66187A"/>
              </a:solidFill>
            </a:endParaRPr>
          </a:p>
          <a:p>
            <a:pPr defTabSz="914400">
              <a:defRPr>
                <a:solidFill>
                  <a:srgbClr val="272727"/>
                </a:solidFill>
                <a:latin typeface="Courier"/>
                <a:ea typeface="Courier"/>
                <a:cs typeface="Courier"/>
                <a:sym typeface="Courier"/>
              </a:defRPr>
            </a:pPr>
            <a:r>
              <a:t>    location.y + </a:t>
            </a:r>
            <a:r>
              <a:rPr i="1">
                <a:solidFill>
                  <a:srgbClr val="66187A"/>
                </a:solidFill>
              </a:rPr>
              <a:t>PLAYER_SPRITE_HEIGHT </a:t>
            </a:r>
            <a:r>
              <a:t>/ </a:t>
            </a:r>
            <a:r>
              <a:rPr>
                <a:solidFill>
                  <a:srgbClr val="0073E6"/>
                </a:solidFill>
              </a:rPr>
              <a:t>2 </a:t>
            </a:r>
            <a:r>
              <a:t>&gt; </a:t>
            </a:r>
            <a:r>
              <a:rPr>
                <a:solidFill>
                  <a:srgbClr val="011480"/>
                </a:solidFill>
              </a:rPr>
              <a:t>this</a:t>
            </a:r>
            <a:r>
              <a:t>.</a:t>
            </a:r>
            <a:r>
              <a:rPr>
                <a:solidFill>
                  <a:srgbClr val="66187A"/>
                </a:solidFill>
              </a:rPr>
              <a:t>_y </a:t>
            </a:r>
            <a:r>
              <a:t>&amp;&amp;</a:t>
            </a:r>
            <a:endParaRPr i="1">
              <a:solidFill>
                <a:srgbClr val="66187A"/>
              </a:solidFill>
            </a:endParaRPr>
          </a:p>
          <a:p>
            <a:pPr defTabSz="914400">
              <a:defRPr>
                <a:solidFill>
                  <a:srgbClr val="272727"/>
                </a:solidFill>
                <a:latin typeface="Courier"/>
                <a:ea typeface="Courier"/>
                <a:cs typeface="Courier"/>
                <a:sym typeface="Courier"/>
              </a:defRPr>
            </a:pPr>
            <a:r>
              <a:t>    location.y - </a:t>
            </a:r>
            <a:r>
              <a:rPr i="1">
                <a:solidFill>
                  <a:srgbClr val="66187A"/>
                </a:solidFill>
              </a:rPr>
              <a:t>PLAYER_SPRITE_HEIGHT </a:t>
            </a:r>
            <a:r>
              <a:t>/ </a:t>
            </a:r>
            <a:r>
              <a:rPr>
                <a:solidFill>
                  <a:srgbClr val="0073E6"/>
                </a:solidFill>
              </a:rPr>
              <a:t>2 </a:t>
            </a:r>
            <a:r>
              <a:t>&lt; </a:t>
            </a:r>
            <a:r>
              <a:rPr>
                <a:solidFill>
                  <a:srgbClr val="011480"/>
                </a:solidFill>
              </a:rPr>
              <a:t>this</a:t>
            </a:r>
            <a:r>
              <a:t>.</a:t>
            </a:r>
            <a:r>
              <a:rPr>
                <a:solidFill>
                  <a:srgbClr val="66187A"/>
                </a:solidFill>
              </a:rPr>
              <a:t>_y </a:t>
            </a:r>
            <a:r>
              <a:t>+ </a:t>
            </a:r>
            <a:r>
              <a:rPr>
                <a:solidFill>
                  <a:srgbClr val="011480"/>
                </a:solidFill>
              </a:rPr>
              <a:t>this</a:t>
            </a:r>
            <a:r>
              <a:t>.</a:t>
            </a:r>
            <a:r>
              <a:rPr>
                <a:solidFill>
                  <a:srgbClr val="66187A"/>
                </a:solidFill>
              </a:rPr>
              <a:t>_height</a:t>
            </a:r>
            <a:endParaRPr>
              <a:solidFill>
                <a:srgbClr val="66187A"/>
              </a:solidFill>
            </a:endParaRPr>
          </a:p>
          <a:p>
            <a:pPr defTabSz="914400">
              <a:defRPr>
                <a:solidFill>
                  <a:srgbClr val="66187A"/>
                </a:solidFill>
                <a:latin typeface="Courier"/>
                <a:ea typeface="Courier"/>
                <a:cs typeface="Courier"/>
                <a:sym typeface="Courier"/>
              </a:defRPr>
            </a:pPr>
            <a:r>
              <a:t>  </a:t>
            </a:r>
            <a:r>
              <a:rPr>
                <a:solidFill>
                  <a:srgbClr val="272727"/>
                </a:solidFill>
              </a:rPr>
              <a:t>);</a:t>
            </a:r>
            <a:endParaRPr>
              <a:solidFill>
                <a:srgbClr val="272727"/>
              </a:solidFill>
            </a:endParaRPr>
          </a:p>
          <a:p>
            <a:pPr defTabSz="914400">
              <a:defRPr>
                <a:solidFill>
                  <a:srgbClr val="272727"/>
                </a:solidFill>
                <a:latin typeface="Courier"/>
                <a:ea typeface="Courier"/>
                <a:cs typeface="Courier"/>
                <a:sym typeface="Courier"/>
              </a:defRPr>
            </a:pPr>
            <a:r>
              <a:t>}</a:t>
            </a:r>
          </a:p>
        </p:txBody>
      </p:sp>
      <p:sp>
        <p:nvSpPr>
          <p:cNvPr id="617" name="Mutated (and buggy) code for ‘Contains” in IP1"/>
          <p:cNvSpPr txBox="1"/>
          <p:nvPr/>
        </p:nvSpPr>
        <p:spPr>
          <a:xfrm>
            <a:off x="6796429" y="12984754"/>
            <a:ext cx="8900909" cy="640774"/>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Mutated (and buggy) code for ‘Contains” in IP1</a:t>
            </a:r>
          </a:p>
        </p:txBody>
      </p:sp>
      <p:sp>
        <p:nvSpPr>
          <p:cNvPr id="618" name="Rectangle"/>
          <p:cNvSpPr/>
          <p:nvPr/>
        </p:nvSpPr>
        <p:spPr>
          <a:xfrm>
            <a:off x="13923790" y="9610567"/>
            <a:ext cx="579843" cy="526476"/>
          </a:xfrm>
          <a:prstGeom prst="rect">
            <a:avLst/>
          </a:prstGeom>
          <a:ln w="114300">
            <a:solidFill>
              <a:srgbClr val="F14C0E"/>
            </a:solidFill>
            <a:miter/>
          </a:ln>
        </p:spPr>
        <p:txBody>
          <a:bodyPr lIns="91438" tIns="91438" rIns="91438" bIns="91438" anchor="ctr"/>
          <a:lstStyle/>
          <a:p>
            <a:pPr>
              <a:defRPr>
                <a:latin typeface="+mn-lt"/>
                <a:ea typeface="+mn-ea"/>
                <a:cs typeface="+mn-cs"/>
                <a:sym typeface="Calibri"/>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2" name="Mutation Analysis Tests the Tests"/>
          <p:cNvSpPr txBox="1"/>
          <p:nvPr>
            <p:ph type="title"/>
          </p:nvPr>
        </p:nvSpPr>
        <p:spPr>
          <a:prstGeom prst="rect">
            <a:avLst/>
          </a:prstGeom>
        </p:spPr>
        <p:txBody>
          <a:bodyPr/>
          <a:lstStyle/>
          <a:p>
            <a:pPr/>
            <a:r>
              <a:t>Mutation Analysis </a:t>
            </a:r>
            <a:r>
              <a:t>t</a:t>
            </a:r>
            <a:r>
              <a:t>ests the Tests</a:t>
            </a:r>
          </a:p>
        </p:txBody>
      </p:sp>
      <p:sp>
        <p:nvSpPr>
          <p:cNvPr id="623" name="Automatically mutates SUT to create mutants, each a single change to the code…"/>
          <p:cNvSpPr txBox="1"/>
          <p:nvPr>
            <p:ph type="body" idx="1"/>
          </p:nvPr>
        </p:nvSpPr>
        <p:spPr>
          <a:prstGeom prst="rect">
            <a:avLst/>
          </a:prstGeom>
        </p:spPr>
        <p:txBody>
          <a:bodyPr/>
          <a:lstStyle/>
          <a:p>
            <a:pPr/>
            <a:r>
              <a:t>Automatically mutates SUT to create mutants, each a single change to the code</a:t>
            </a:r>
          </a:p>
          <a:p>
            <a:pPr/>
            <a:r>
              <a:t>Runs each test on each mutant, until finding that a mutant is detected by a test</a:t>
            </a:r>
          </a:p>
          <a:p>
            <a:pPr/>
            <a:r>
              <a:t>Can be a time-consuming process to run, but fully automated</a:t>
            </a:r>
          </a:p>
          <a:p>
            <a:pPr/>
            <a:r>
              <a:t>State-of-the-art mutation analysis tools:</a:t>
            </a:r>
          </a:p>
          <a:p>
            <a:pPr lvl="1"/>
            <a:r>
              <a:t>Pit (JVM)</a:t>
            </a:r>
          </a:p>
          <a:p>
            <a:pPr lvl="1"/>
            <a:r>
              <a:t>Stryker (JS/TS, C#, Scala)</a:t>
            </a:r>
          </a:p>
        </p:txBody>
      </p:sp>
      <p:sp>
        <p:nvSpPr>
          <p:cNvPr id="624"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28" name="Image" descr="Image"/>
          <p:cNvPicPr>
            <a:picLocks noChangeAspect="1"/>
          </p:cNvPicPr>
          <p:nvPr/>
        </p:nvPicPr>
        <p:blipFill>
          <a:blip r:embed="rId3">
            <a:extLst/>
          </a:blip>
          <a:stretch>
            <a:fillRect/>
          </a:stretch>
        </p:blipFill>
        <p:spPr>
          <a:xfrm>
            <a:off x="725110" y="4065010"/>
            <a:ext cx="23029975" cy="6403459"/>
          </a:xfrm>
          <a:prstGeom prst="rect">
            <a:avLst/>
          </a:prstGeom>
          <a:ln w="12700">
            <a:miter lim="400000"/>
          </a:ln>
        </p:spPr>
      </p:pic>
      <p:sp>
        <p:nvSpPr>
          <p:cNvPr id="629" name="Mutation Report Shows Undetected Mutants"/>
          <p:cNvSpPr txBox="1"/>
          <p:nvPr>
            <p:ph type="title"/>
          </p:nvPr>
        </p:nvSpPr>
        <p:spPr>
          <a:prstGeom prst="rect">
            <a:avLst/>
          </a:prstGeom>
        </p:spPr>
        <p:txBody>
          <a:bodyPr/>
          <a:lstStyle/>
          <a:p>
            <a:pPr/>
            <a:r>
              <a:t>Mutation Report Shows Undetected Mutants</a:t>
            </a:r>
          </a:p>
        </p:txBody>
      </p:sp>
      <p:sp>
        <p:nvSpPr>
          <p:cNvPr id="630" name="Mutants “detected” are bugs that are found…"/>
          <p:cNvSpPr txBox="1"/>
          <p:nvPr>
            <p:ph type="body" idx="1"/>
          </p:nvPr>
        </p:nvSpPr>
        <p:spPr>
          <a:prstGeom prst="rect">
            <a:avLst/>
          </a:prstGeom>
        </p:spPr>
        <p:txBody>
          <a:bodyPr/>
          <a:lstStyle/>
          <a:p>
            <a:pPr/>
            <a:r>
              <a:t>Mutants “detected” are bugs that are found</a:t>
            </a:r>
          </a:p>
          <a:p>
            <a:pPr/>
            <a:r>
              <a:t>Mutants “undetected” might be bugs, or could be equivalent to original program (requires a human to tell)</a:t>
            </a:r>
          </a:p>
        </p:txBody>
      </p:sp>
      <p:sp>
        <p:nvSpPr>
          <p:cNvPr id="631"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2" name="Image" descr="Image"/>
          <p:cNvPicPr>
            <a:picLocks noChangeAspect="1"/>
          </p:cNvPicPr>
          <p:nvPr/>
        </p:nvPicPr>
        <p:blipFill>
          <a:blip r:embed="rId4">
            <a:extLst/>
          </a:blip>
          <a:stretch>
            <a:fillRect/>
          </a:stretch>
        </p:blipFill>
        <p:spPr>
          <a:xfrm>
            <a:off x="6436288" y="9418847"/>
            <a:ext cx="18004251" cy="4390770"/>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6" name="Use Mutation Analysis While Writing Tests"/>
          <p:cNvSpPr txBox="1"/>
          <p:nvPr>
            <p:ph type="title"/>
          </p:nvPr>
        </p:nvSpPr>
        <p:spPr>
          <a:prstGeom prst="rect">
            <a:avLst/>
          </a:prstGeom>
        </p:spPr>
        <p:txBody>
          <a:bodyPr/>
          <a:lstStyle/>
          <a:p>
            <a:pPr/>
            <a:r>
              <a:t>Use Mutation Analysis While Writing Tests</a:t>
            </a:r>
          </a:p>
        </p:txBody>
      </p:sp>
      <p:sp>
        <p:nvSpPr>
          <p:cNvPr id="637" name="When you feel “done” writing tests, run a mutation analysis…"/>
          <p:cNvSpPr txBox="1"/>
          <p:nvPr>
            <p:ph type="body" idx="1"/>
          </p:nvPr>
        </p:nvSpPr>
        <p:spPr>
          <a:prstGeom prst="rect">
            <a:avLst/>
          </a:prstGeom>
        </p:spPr>
        <p:txBody>
          <a:bodyPr/>
          <a:lstStyle/>
          <a:p>
            <a:pPr/>
            <a:r>
              <a:t>When you feel “done” writing tests, run a mutation analysis</a:t>
            </a:r>
          </a:p>
          <a:p>
            <a:pPr/>
            <a:r>
              <a:t>Inspect undetected mutants, and try to strengthen tests to detect those mutants</a:t>
            </a:r>
          </a:p>
        </p:txBody>
      </p:sp>
      <p:sp>
        <p:nvSpPr>
          <p:cNvPr id="638"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39" name="Image" descr="Image"/>
          <p:cNvPicPr>
            <a:picLocks noChangeAspect="1"/>
          </p:cNvPicPr>
          <p:nvPr/>
        </p:nvPicPr>
        <p:blipFill>
          <a:blip r:embed="rId3">
            <a:extLst/>
          </a:blip>
          <a:stretch>
            <a:fillRect/>
          </a:stretch>
        </p:blipFill>
        <p:spPr>
          <a:xfrm>
            <a:off x="807566" y="4131531"/>
            <a:ext cx="22865063" cy="7628694"/>
          </a:xfrm>
          <a:prstGeom prst="rect">
            <a:avLst/>
          </a:prstGeom>
          <a:ln w="25400">
            <a:solidFill>
              <a:schemeClr val="accent1"/>
            </a:solidFill>
            <a:miter/>
          </a:ln>
        </p:spPr>
      </p:pic>
      <p:sp>
        <p:nvSpPr>
          <p:cNvPr id="640" name="Detailed mutation report for “overlaps” method - two mutants were not detected!"/>
          <p:cNvSpPr txBox="1"/>
          <p:nvPr/>
        </p:nvSpPr>
        <p:spPr>
          <a:xfrm>
            <a:off x="3797795" y="11807753"/>
            <a:ext cx="15457308" cy="640773"/>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a:latin typeface="+mn-lt"/>
                <a:ea typeface="+mn-ea"/>
                <a:cs typeface="+mn-cs"/>
                <a:sym typeface="Calibri"/>
              </a:defRPr>
            </a:lvl1pPr>
          </a:lstStyle>
          <a:p>
            <a:pPr/>
            <a:r>
              <a:t>Detailed mutation report for “overlaps” method - two mutants were not detected!</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4" name="Undetected Mutants May Not Be Bugs"/>
          <p:cNvSpPr txBox="1"/>
          <p:nvPr>
            <p:ph type="title"/>
          </p:nvPr>
        </p:nvSpPr>
        <p:spPr>
          <a:prstGeom prst="rect">
            <a:avLst/>
          </a:prstGeom>
        </p:spPr>
        <p:txBody>
          <a:bodyPr/>
          <a:lstStyle/>
          <a:p>
            <a:pPr/>
            <a:r>
              <a:t>Undetected Mutants May Not Be Bugs</a:t>
            </a:r>
          </a:p>
        </p:txBody>
      </p:sp>
      <p:sp>
        <p:nvSpPr>
          <p:cNvPr id="645" name="Unfortunately, we can not automatically tell if an undetected mutant is a bug or not"/>
          <p:cNvSpPr txBox="1"/>
          <p:nvPr>
            <p:ph type="body" sz="quarter" idx="1"/>
          </p:nvPr>
        </p:nvSpPr>
        <p:spPr>
          <a:xfrm>
            <a:off x="429699" y="1753618"/>
            <a:ext cx="23620798" cy="1671262"/>
          </a:xfrm>
          <a:prstGeom prst="rect">
            <a:avLst/>
          </a:prstGeom>
        </p:spPr>
        <p:txBody>
          <a:bodyPr/>
          <a:lstStyle/>
          <a:p>
            <a:pPr/>
            <a:r>
              <a:t>Unfortunately, we can not automatically tell if an undetected mutant is a bug or not</a:t>
            </a:r>
          </a:p>
        </p:txBody>
      </p:sp>
      <p:sp>
        <p:nvSpPr>
          <p:cNvPr id="646"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47" name="This mutant is equivalent to the original program: Even without this check for undefined, an error is still thrown when the undefined layer is dereferenced on the following line"/>
          <p:cNvSpPr txBox="1"/>
          <p:nvPr/>
        </p:nvSpPr>
        <p:spPr>
          <a:xfrm>
            <a:off x="135708" y="7485758"/>
            <a:ext cx="13403498" cy="106399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defRPr sz="3000">
                <a:latin typeface="+mn-lt"/>
                <a:ea typeface="+mn-ea"/>
                <a:cs typeface="+mn-cs"/>
                <a:sym typeface="Calibri"/>
              </a:defRPr>
            </a:pPr>
            <a:r>
              <a:t>This mutant is </a:t>
            </a:r>
            <a:r>
              <a:rPr i="1"/>
              <a:t>equivalent</a:t>
            </a:r>
            <a:r>
              <a:t> to the original program: Even without this check for undefined, an error is still thrown when the undefined layer is dereferenced</a:t>
            </a:r>
          </a:p>
        </p:txBody>
      </p:sp>
      <p:pic>
        <p:nvPicPr>
          <p:cNvPr id="648" name="Image" descr="Image"/>
          <p:cNvPicPr>
            <a:picLocks noChangeAspect="1"/>
          </p:cNvPicPr>
          <p:nvPr/>
        </p:nvPicPr>
        <p:blipFill>
          <a:blip r:embed="rId3">
            <a:extLst/>
          </a:blip>
          <a:stretch>
            <a:fillRect/>
          </a:stretch>
        </p:blipFill>
        <p:spPr>
          <a:xfrm>
            <a:off x="218568" y="2682512"/>
            <a:ext cx="13753366" cy="4680555"/>
          </a:xfrm>
          <a:prstGeom prst="rect">
            <a:avLst/>
          </a:prstGeom>
          <a:ln w="25400">
            <a:solidFill>
              <a:schemeClr val="accent1"/>
            </a:solidFill>
            <a:miter/>
          </a:ln>
        </p:spPr>
      </p:pic>
      <p:pic>
        <p:nvPicPr>
          <p:cNvPr id="649" name="Image" descr="Image"/>
          <p:cNvPicPr>
            <a:picLocks noChangeAspect="1"/>
          </p:cNvPicPr>
          <p:nvPr/>
        </p:nvPicPr>
        <p:blipFill>
          <a:blip r:embed="rId4">
            <a:extLst/>
          </a:blip>
          <a:stretch>
            <a:fillRect/>
          </a:stretch>
        </p:blipFill>
        <p:spPr>
          <a:xfrm>
            <a:off x="10526756" y="8973206"/>
            <a:ext cx="13753367" cy="4652125"/>
          </a:xfrm>
          <a:prstGeom prst="rect">
            <a:avLst/>
          </a:prstGeom>
          <a:ln w="25400">
            <a:solidFill>
              <a:schemeClr val="accent1"/>
            </a:solidFill>
            <a:miter/>
          </a:ln>
        </p:spPr>
      </p:pic>
      <p:sp>
        <p:nvSpPr>
          <p:cNvPr id="650" name="This mutant is equivalent to the original program: Even though the error message changed, the specification doesn’t indicate what error message should be thrown."/>
          <p:cNvSpPr txBox="1"/>
          <p:nvPr/>
        </p:nvSpPr>
        <p:spPr>
          <a:xfrm>
            <a:off x="13591219" y="7357079"/>
            <a:ext cx="11003325" cy="154659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defRPr sz="3000">
                <a:latin typeface="+mn-lt"/>
                <a:ea typeface="+mn-ea"/>
                <a:cs typeface="+mn-cs"/>
                <a:sym typeface="Calibri"/>
              </a:defRPr>
            </a:pPr>
            <a:r>
              <a:t>This mutant is </a:t>
            </a:r>
            <a:r>
              <a:rPr i="1"/>
              <a:t>equivalent</a:t>
            </a:r>
            <a:r>
              <a:t> to the original program: Even though the error message changed, the specification doesn’t indicate what error message should be thrown.</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Mutants are a Valid Substitute for Real Faults"/>
          <p:cNvSpPr txBox="1"/>
          <p:nvPr>
            <p:ph type="title"/>
          </p:nvPr>
        </p:nvSpPr>
        <p:spPr>
          <a:prstGeom prst="rect">
            <a:avLst/>
          </a:prstGeom>
        </p:spPr>
        <p:txBody>
          <a:bodyPr/>
          <a:lstStyle/>
          <a:p>
            <a:pPr/>
            <a:r>
              <a:t>Mutants are a Valid Substitute for Real Faults</a:t>
            </a:r>
          </a:p>
        </p:txBody>
      </p:sp>
      <p:sp>
        <p:nvSpPr>
          <p:cNvPr id="655" name="Researchers have studied the question of whether a test suite that finds more mutants also finds more real faults…"/>
          <p:cNvSpPr txBox="1"/>
          <p:nvPr>
            <p:ph type="body" idx="1"/>
          </p:nvPr>
        </p:nvSpPr>
        <p:spPr>
          <a:xfrm>
            <a:off x="429699" y="1753618"/>
            <a:ext cx="14553098" cy="10208764"/>
          </a:xfrm>
          <a:prstGeom prst="rect">
            <a:avLst/>
          </a:prstGeom>
        </p:spPr>
        <p:txBody>
          <a:bodyPr/>
          <a:lstStyle/>
          <a:p>
            <a:pPr/>
            <a:r>
              <a:t>Do mutants really represent real bugs?</a:t>
            </a:r>
          </a:p>
          <a:p>
            <a:pPr lvl="1"/>
            <a:r>
              <a:t>Researchers have studied whether a test suite that finds more mutants also finds more real faults</a:t>
            </a:r>
          </a:p>
          <a:p>
            <a:pPr lvl="1"/>
            <a:r>
              <a:t>Conclusion: For the 357 real faults studied, yes</a:t>
            </a:r>
          </a:p>
          <a:p>
            <a:pPr lvl="1"/>
            <a:r>
              <a:t>This reproduced in many other contexts</a:t>
            </a:r>
          </a:p>
        </p:txBody>
      </p:sp>
      <p:sp>
        <p:nvSpPr>
          <p:cNvPr id="656"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57" name="Image" descr="Image"/>
          <p:cNvPicPr>
            <a:picLocks noChangeAspect="1"/>
          </p:cNvPicPr>
          <p:nvPr/>
        </p:nvPicPr>
        <p:blipFill>
          <a:blip r:embed="rId3">
            <a:extLst/>
          </a:blip>
          <a:srcRect l="2622" t="3096" r="2622" b="9670"/>
          <a:stretch>
            <a:fillRect/>
          </a:stretch>
        </p:blipFill>
        <p:spPr>
          <a:xfrm>
            <a:off x="14870135" y="1868058"/>
            <a:ext cx="9329634" cy="11497563"/>
          </a:xfrm>
          <a:prstGeom prst="rect">
            <a:avLst/>
          </a:prstGeom>
          <a:ln w="12700">
            <a:miter lim="400000"/>
          </a:ln>
          <a:effectLst>
            <a:outerShdw sx="100000" sy="100000" kx="0" ky="0" algn="b" rotWithShape="0" blurRad="254000" dist="127000" dir="16200000">
              <a:srgbClr val="000000">
                <a:alpha val="70000"/>
              </a:srgbClr>
            </a:outerShdw>
          </a:effectLst>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1" name="Activity: strengthening a test suite"/>
          <p:cNvSpPr txBox="1"/>
          <p:nvPr>
            <p:ph type="title"/>
          </p:nvPr>
        </p:nvSpPr>
        <p:spPr>
          <a:prstGeom prst="rect">
            <a:avLst/>
          </a:prstGeom>
        </p:spPr>
        <p:txBody>
          <a:bodyPr/>
          <a:lstStyle/>
          <a:p>
            <a:pPr/>
            <a:r>
              <a:t>Activity: strengthening a test suite</a:t>
            </a:r>
          </a:p>
        </p:txBody>
      </p:sp>
      <p:sp>
        <p:nvSpPr>
          <p:cNvPr id="662" name="Double-click to edit"/>
          <p:cNvSpPr txBox="1"/>
          <p:nvPr>
            <p:ph type="body" idx="1"/>
          </p:nvPr>
        </p:nvSpPr>
        <p:spPr>
          <a:prstGeom prst="rect">
            <a:avLst/>
          </a:prstGeom>
        </p:spPr>
        <p:txBody>
          <a:bodyPr/>
          <a:lstStyle/>
          <a:p>
            <a:pPr/>
            <a:r>
              <a:t>Enhance transcript server tests to improve line coverage and mutation coverage</a:t>
            </a:r>
          </a:p>
          <a:p>
            <a:pPr/>
            <a:r>
              <a:t>Download on Module 11 webpage</a:t>
            </a:r>
          </a:p>
        </p:txBody>
      </p:sp>
      <p:sp>
        <p:nvSpPr>
          <p:cNvPr id="663" name="Slide Number"/>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Title 1"/>
          <p:cNvSpPr txBox="1"/>
          <p:nvPr>
            <p:ph type="title"/>
          </p:nvPr>
        </p:nvSpPr>
        <p:spPr>
          <a:prstGeom prst="rect">
            <a:avLst/>
          </a:prstGeom>
        </p:spPr>
        <p:txBody>
          <a:bodyPr/>
          <a:lstStyle/>
          <a:p>
            <a:pPr/>
            <a:r>
              <a:t>Review</a:t>
            </a:r>
          </a:p>
        </p:txBody>
      </p:sp>
      <p:sp>
        <p:nvSpPr>
          <p:cNvPr id="666" name="Slide Number Placeholder 3"/>
          <p:cNvSpPr txBox="1"/>
          <p:nvPr>
            <p:ph type="sldNum" sz="quarter" idx="4294967295"/>
          </p:nvPr>
        </p:nvSpPr>
        <p:spPr>
          <a:xfrm>
            <a:off x="22203052" y="12835870"/>
            <a:ext cx="504546" cy="483908"/>
          </a:xfrm>
          <a:prstGeom prst="rect">
            <a:avLst/>
          </a:prstGeom>
          <a:extLst>
            <a:ext uri="{C572A759-6A51-4108-AA02-DFA0A04FC94B}">
              <ma14:wrappingTextBoxFlag xmlns:ma14="http://schemas.microsoft.com/office/mac/drawingml/2011/main" val="1"/>
            </a:ext>
          </a:extLst>
        </p:spPr>
        <p:txBody>
          <a:bodyPr/>
          <a:lstStyle>
            <a:lvl1pPr defTabSz="1095390"/>
          </a:lstStyle>
          <a:p>
            <a:pPr/>
            <a:fld id="{86CB4B4D-7CA3-9044-876B-883B54F8677D}" type="slidenum"/>
          </a:p>
        </p:txBody>
      </p:sp>
      <p:sp>
        <p:nvSpPr>
          <p:cNvPr id="667" name="Text Placeholder 2"/>
          <p:cNvSpPr txBox="1"/>
          <p:nvPr>
            <p:ph type="body" idx="1"/>
          </p:nvPr>
        </p:nvSpPr>
        <p:spPr>
          <a:prstGeom prst="rect">
            <a:avLst/>
          </a:prstGeom>
        </p:spPr>
        <p:txBody>
          <a:bodyPr/>
          <a:lstStyle/>
          <a:p>
            <a:pPr/>
            <a:r>
              <a:t>Now you should be able to</a:t>
            </a:r>
          </a:p>
          <a:p>
            <a:pPr lvl="1"/>
            <a:r>
              <a:t>Explain what makes a good test, and give examples and counter examples</a:t>
            </a:r>
          </a:p>
          <a:p>
            <a:pPr lvl="1"/>
            <a:r>
              <a:t>Explain goals for a test suite, and sketch how how to judge whether it does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Title 1"/>
          <p:cNvSpPr txBox="1"/>
          <p:nvPr>
            <p:ph type="title"/>
          </p:nvPr>
        </p:nvSpPr>
        <p:spPr>
          <a:prstGeom prst="rect">
            <a:avLst/>
          </a:prstGeom>
        </p:spPr>
        <p:txBody>
          <a:bodyPr/>
          <a:lstStyle/>
          <a:p>
            <a:pPr/>
            <a:r>
              <a:t>Good Tests are Hermetic</a:t>
            </a:r>
          </a:p>
        </p:txBody>
      </p:sp>
      <p:sp>
        <p:nvSpPr>
          <p:cNvPr id="60" name="Content Placeholder 2"/>
          <p:cNvSpPr txBox="1"/>
          <p:nvPr>
            <p:ph type="body" sz="half" idx="1"/>
          </p:nvPr>
        </p:nvSpPr>
        <p:spPr>
          <a:xfrm>
            <a:off x="429699" y="1753618"/>
            <a:ext cx="23620798" cy="4930060"/>
          </a:xfrm>
          <a:prstGeom prst="rect">
            <a:avLst/>
          </a:prstGeom>
        </p:spPr>
        <p:txBody>
          <a:bodyPr/>
          <a:lstStyle/>
          <a:p>
            <a:pPr/>
            <a:r>
              <a:t>Contain all information necessary to set up, execute, and tear down environment</a:t>
            </a:r>
          </a:p>
          <a:p>
            <a:pPr/>
            <a:r>
              <a:t>Leaves no trace of its execution</a:t>
            </a:r>
          </a:p>
          <a:p>
            <a:pPr/>
            <a:r>
              <a:t>Important to reduce test failures </a:t>
            </a:r>
          </a:p>
        </p:txBody>
      </p:sp>
      <p:sp>
        <p:nvSpPr>
          <p:cNvPr id="61" name="Slide Number Placeholder 3"/>
          <p:cNvSpPr txBox="1"/>
          <p:nvPr>
            <p:ph type="sldNum" sz="quarter" idx="4294967295"/>
          </p:nvPr>
        </p:nvSpPr>
        <p:spPr>
          <a:xfrm>
            <a:off x="22357536" y="12835870"/>
            <a:ext cx="350062"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2" name="“Software Engineering at Google: Lessons Learned from Programming Over Time,” Wright, Winters and Manshreck, 2020 (O’Reilly)"/>
          <p:cNvSpPr txBox="1"/>
          <p:nvPr/>
        </p:nvSpPr>
        <p:spPr>
          <a:xfrm>
            <a:off x="1319679" y="12790703"/>
            <a:ext cx="20912939" cy="574244"/>
          </a:xfrm>
          <a:prstGeom prst="rect">
            <a:avLst/>
          </a:prstGeom>
          <a:ln w="12700">
            <a:miter lim="400000"/>
          </a:ln>
          <a:extLst>
            <a:ext uri="{C572A759-6A51-4108-AA02-DFA0A04FC94B}">
              <ma14:wrappingTextBoxFlag xmlns:ma14="http://schemas.microsoft.com/office/mac/drawingml/2011/main" val="1"/>
            </a:ext>
          </a:extLst>
        </p:spPr>
        <p:txBody>
          <a:bodyPr wrap="none" lIns="76200" tIns="76200" rIns="76200" bIns="76200" anchor="ctr">
            <a:spAutoFit/>
          </a:bodyPr>
          <a:lstStyle>
            <a:lvl1pPr algn="ctr" defTabSz="4876677">
              <a:defRPr sz="2800">
                <a:solidFill>
                  <a:srgbClr val="5E5E5E"/>
                </a:solidFill>
                <a:latin typeface="Helvetica Neue"/>
                <a:ea typeface="Helvetica Neue"/>
                <a:cs typeface="Helvetica Neue"/>
                <a:sym typeface="Helvetica Neue"/>
              </a:defRPr>
            </a:lvl1pPr>
          </a:lstStyle>
          <a:p>
            <a:pPr/>
            <a:r>
              <a:t>“Software Engineering at Google: Lessons Learned from Programming Over Time,” Wright, Winters and Manshreck, 2020 (O’Reilly)</a:t>
            </a:r>
          </a:p>
        </p:txBody>
      </p:sp>
      <p:sp>
        <p:nvSpPr>
          <p:cNvPr id="63" name="describe('Create student', () =&gt; {…"/>
          <p:cNvSpPr txBox="1"/>
          <p:nvPr/>
        </p:nvSpPr>
        <p:spPr>
          <a:xfrm>
            <a:off x="1384066" y="5771574"/>
            <a:ext cx="19159135" cy="4429126"/>
          </a:xfrm>
          <a:prstGeom prst="rect">
            <a:avLst/>
          </a:prstGeom>
          <a:ln>
            <a:solidFill>
              <a:srgbClr val="000000"/>
            </a:solidFill>
          </a:ln>
          <a:extLst>
            <a:ext uri="{C572A759-6A51-4108-AA02-DFA0A04FC94B}">
              <ma14:wrappingTextBoxFlag xmlns:ma14="http://schemas.microsoft.com/office/mac/drawingml/2011/main" val="1"/>
            </a:ext>
          </a:extLst>
        </p:spPr>
        <p:txBody>
          <a:bodyPr wrap="none" lIns="76200" tIns="76200" rIns="76200" bIns="76200" anchor="ctr">
            <a:spAutoFit/>
          </a:bodyPr>
          <a:lstStyle/>
          <a:p>
            <a:pPr defTabSz="914400">
              <a:defRPr b="1" i="1" sz="4700">
                <a:solidFill>
                  <a:srgbClr val="66187A"/>
                </a:solidFill>
                <a:latin typeface="Courier"/>
                <a:ea typeface="Courier"/>
                <a:cs typeface="Courier"/>
                <a:sym typeface="Courier"/>
              </a:defRPr>
            </a:pPr>
            <a:r>
              <a:t>describe</a:t>
            </a:r>
            <a:r>
              <a:rPr b="0" i="0">
                <a:solidFill>
                  <a:srgbClr val="000000"/>
                </a:solidFill>
              </a:rPr>
              <a:t>(</a:t>
            </a:r>
            <a:r>
              <a:rPr i="0">
                <a:solidFill>
                  <a:srgbClr val="018001"/>
                </a:solidFill>
              </a:rPr>
              <a:t>'Create student'</a:t>
            </a:r>
            <a:r>
              <a:rPr b="0" i="0">
                <a:solidFill>
                  <a:srgbClr val="000000"/>
                </a:solidFill>
              </a:rPr>
              <a:t>, () =&gt; {</a:t>
            </a:r>
            <a:endParaRPr>
              <a:solidFill>
                <a:srgbClr val="018001"/>
              </a:solidFill>
            </a:endParaRPr>
          </a:p>
          <a:p>
            <a:pPr defTabSz="914400">
              <a:defRPr sz="4700">
                <a:latin typeface="Courier"/>
                <a:ea typeface="Courier"/>
                <a:cs typeface="Courier"/>
                <a:sym typeface="Courier"/>
              </a:defRPr>
            </a:pPr>
            <a:r>
              <a:t>  </a:t>
            </a:r>
            <a:r>
              <a:rPr b="1" i="1">
                <a:solidFill>
                  <a:srgbClr val="66187A"/>
                </a:solidFill>
              </a:rPr>
              <a:t>it</a:t>
            </a:r>
            <a:r>
              <a:t>(</a:t>
            </a:r>
            <a:r>
              <a:rPr b="1">
                <a:solidFill>
                  <a:srgbClr val="018001"/>
                </a:solidFill>
              </a:rPr>
              <a:t>'should return an ID'</a:t>
            </a:r>
            <a:r>
              <a:t>, </a:t>
            </a:r>
            <a:r>
              <a:rPr b="1">
                <a:solidFill>
                  <a:srgbClr val="011480"/>
                </a:solidFill>
              </a:rPr>
              <a:t>async </a:t>
            </a:r>
            <a:r>
              <a:t>() =&gt; {</a:t>
            </a:r>
            <a:endParaRPr b="1">
              <a:solidFill>
                <a:srgbClr val="018001"/>
              </a:solidFill>
            </a:endParaRPr>
          </a:p>
          <a:p>
            <a:pPr defTabSz="914400">
              <a:defRPr sz="4700">
                <a:latin typeface="Courier"/>
                <a:ea typeface="Courier"/>
                <a:cs typeface="Courier"/>
                <a:sym typeface="Courier"/>
              </a:defRPr>
            </a:pPr>
            <a:r>
              <a:t>    </a:t>
            </a:r>
            <a:r>
              <a:rPr b="1">
                <a:solidFill>
                  <a:srgbClr val="011480"/>
                </a:solidFill>
              </a:rPr>
              <a:t>const </a:t>
            </a:r>
            <a:r>
              <a:rPr>
                <a:solidFill>
                  <a:srgbClr val="458383"/>
                </a:solidFill>
              </a:rPr>
              <a:t>student </a:t>
            </a:r>
            <a:r>
              <a:t>= </a:t>
            </a:r>
            <a:r>
              <a:rPr b="1">
                <a:solidFill>
                  <a:srgbClr val="011480"/>
                </a:solidFill>
              </a:rPr>
              <a:t>await </a:t>
            </a:r>
            <a:r>
              <a:t>client.</a:t>
            </a:r>
            <a:r>
              <a:rPr i="1"/>
              <a:t>addStudent</a:t>
            </a:r>
            <a:r>
              <a:t>(</a:t>
            </a:r>
            <a:r>
              <a:rPr b="1">
                <a:solidFill>
                  <a:srgbClr val="018001"/>
                </a:solidFill>
              </a:rPr>
              <a:t>'Avery'</a:t>
            </a:r>
            <a:r>
              <a:t>);</a:t>
            </a:r>
          </a:p>
          <a:p>
            <a:pPr defTabSz="914400">
              <a:defRPr sz="4700">
                <a:latin typeface="Courier"/>
                <a:ea typeface="Courier"/>
                <a:cs typeface="Courier"/>
                <a:sym typeface="Courier"/>
              </a:defRPr>
            </a:pPr>
            <a:r>
              <a:t>    </a:t>
            </a:r>
            <a:r>
              <a:rPr b="1" i="1">
                <a:solidFill>
                  <a:srgbClr val="66187A"/>
                </a:solidFill>
              </a:rPr>
              <a:t>expect</a:t>
            </a:r>
            <a:r>
              <a:t>(</a:t>
            </a:r>
            <a:r>
              <a:rPr>
                <a:solidFill>
                  <a:srgbClr val="458383"/>
                </a:solidFill>
              </a:rPr>
              <a:t>student</a:t>
            </a:r>
            <a:r>
              <a:t>.</a:t>
            </a:r>
            <a:r>
              <a:rPr b="1">
                <a:solidFill>
                  <a:srgbClr val="66187A"/>
                </a:solidFill>
              </a:rPr>
              <a:t>studentID</a:t>
            </a:r>
            <a:r>
              <a:t>).</a:t>
            </a:r>
            <a:r>
              <a:rPr>
                <a:solidFill>
                  <a:srgbClr val="7A7A43"/>
                </a:solidFill>
              </a:rPr>
              <a:t>toBeGreaterThan</a:t>
            </a:r>
            <a:r>
              <a:t>(</a:t>
            </a:r>
            <a:r>
              <a:rPr>
                <a:solidFill>
                  <a:srgbClr val="0432FF"/>
                </a:solidFill>
              </a:rPr>
              <a:t>4</a:t>
            </a:r>
            <a:r>
              <a:t>);</a:t>
            </a:r>
            <a:endParaRPr>
              <a:solidFill>
                <a:srgbClr val="7A7A43"/>
              </a:solidFill>
            </a:endParaRPr>
          </a:p>
          <a:p>
            <a:pPr defTabSz="914400">
              <a:defRPr sz="4700">
                <a:latin typeface="Courier"/>
                <a:ea typeface="Courier"/>
                <a:cs typeface="Courier"/>
                <a:sym typeface="Courier"/>
              </a:defRPr>
            </a:pPr>
            <a:r>
              <a:t>  });</a:t>
            </a:r>
          </a:p>
          <a:p>
            <a:pPr defTabSz="914400">
              <a:defRPr sz="4700">
                <a:latin typeface="Courier"/>
                <a:ea typeface="Courier"/>
                <a:cs typeface="Courier"/>
                <a:sym typeface="Courier"/>
              </a:defRPr>
            </a:pPr>
            <a:r>
              <a:t>})</a:t>
            </a:r>
          </a:p>
        </p:txBody>
      </p:sp>
      <p:sp>
        <p:nvSpPr>
          <p:cNvPr id="64" name="This test is not hermetic: assumes starting ID of 4, leaves an extra Avery in the application"/>
          <p:cNvSpPr txBox="1"/>
          <p:nvPr/>
        </p:nvSpPr>
        <p:spPr>
          <a:xfrm>
            <a:off x="2542649" y="10376781"/>
            <a:ext cx="16237093" cy="640774"/>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ctr">
              <a:defRPr i="1">
                <a:latin typeface="+mn-lt"/>
                <a:ea typeface="+mn-ea"/>
                <a:cs typeface="+mn-cs"/>
                <a:sym typeface="Calibri"/>
              </a:defRPr>
            </a:lvl1pPr>
          </a:lstStyle>
          <a:p>
            <a:pPr/>
            <a:r>
              <a:t>This test is not hermetic: assumes starting ID 4, leaves an extra Avery in the application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8" name="Untitled.jpg" descr="Untitled.jpg"/>
          <p:cNvPicPr>
            <a:picLocks noChangeAspect="1"/>
          </p:cNvPicPr>
          <p:nvPr/>
        </p:nvPicPr>
        <p:blipFill>
          <a:blip r:embed="rId3">
            <a:extLst/>
          </a:blip>
          <a:srcRect l="5248" t="25161" r="1634" b="15869"/>
          <a:stretch>
            <a:fillRect/>
          </a:stretch>
        </p:blipFill>
        <p:spPr>
          <a:xfrm>
            <a:off x="9831294" y="4245710"/>
            <a:ext cx="14698132" cy="9307976"/>
          </a:xfrm>
          <a:prstGeom prst="rect">
            <a:avLst/>
          </a:prstGeom>
          <a:ln w="12700">
            <a:miter lim="400000"/>
          </a:ln>
        </p:spPr>
      </p:pic>
      <p:sp>
        <p:nvSpPr>
          <p:cNvPr id="69" name="Good Tests Aren’t Flaky"/>
          <p:cNvSpPr txBox="1"/>
          <p:nvPr>
            <p:ph type="title"/>
          </p:nvPr>
        </p:nvSpPr>
        <p:spPr>
          <a:prstGeom prst="rect">
            <a:avLst/>
          </a:prstGeom>
        </p:spPr>
        <p:txBody>
          <a:bodyPr/>
          <a:lstStyle/>
          <a:p>
            <a:pPr/>
            <a:r>
              <a:t>Good Tests Aren’t Flaky</a:t>
            </a:r>
          </a:p>
        </p:txBody>
      </p:sp>
      <p:sp>
        <p:nvSpPr>
          <p:cNvPr id="70" name="Slide Number"/>
          <p:cNvSpPr txBox="1"/>
          <p:nvPr>
            <p:ph type="sldNum" sz="quarter" idx="4294967295"/>
          </p:nvPr>
        </p:nvSpPr>
        <p:spPr>
          <a:xfrm>
            <a:off x="22357536" y="12835870"/>
            <a:ext cx="350062"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1" name="Flaky test failures are false alarms…"/>
          <p:cNvSpPr txBox="1"/>
          <p:nvPr>
            <p:ph type="body" idx="1"/>
          </p:nvPr>
        </p:nvSpPr>
        <p:spPr>
          <a:xfrm>
            <a:off x="368901" y="1753618"/>
            <a:ext cx="23620798" cy="10208764"/>
          </a:xfrm>
          <a:prstGeom prst="rect">
            <a:avLst/>
          </a:prstGeom>
        </p:spPr>
        <p:txBody>
          <a:bodyPr/>
          <a:lstStyle/>
          <a:p>
            <a:pPr/>
            <a:r>
              <a:t>Flaky test failures are false alarms</a:t>
            </a:r>
          </a:p>
          <a:p>
            <a:pPr/>
            <a:r>
              <a:t>Hermetic tests are robust to </a:t>
            </a:r>
            <a:r>
              <a:rPr i="1">
                <a:solidFill>
                  <a:schemeClr val="accent1">
                    <a:satOff val="-3547"/>
                    <a:lumOff val="-10352"/>
                  </a:schemeClr>
                </a:solidFill>
              </a:rPr>
              <a:t>order dependency</a:t>
            </a:r>
            <a:r>
              <a:t>, failures when tests run out of order</a:t>
            </a:r>
          </a:p>
          <a:p>
            <a:pPr/>
            <a:r>
              <a:t>Most common cause of flaky tests: </a:t>
            </a:r>
            <a:br/>
            <a:r>
              <a:rPr i="1">
                <a:solidFill>
                  <a:schemeClr val="accent1">
                    <a:satOff val="-3547"/>
                    <a:lumOff val="-10352"/>
                  </a:schemeClr>
                </a:solidFill>
              </a:rPr>
              <a:t>async wait</a:t>
            </a:r>
            <a:r>
              <a:t>, tests that expect some </a:t>
            </a:r>
            <a:br/>
            <a:r>
              <a:t>async action within a timeout</a:t>
            </a:r>
          </a:p>
          <a:p>
            <a:pPr/>
            <a:r>
              <a:t>Good tests don’t rely on timing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Title 1"/>
          <p:cNvSpPr txBox="1"/>
          <p:nvPr>
            <p:ph type="title"/>
          </p:nvPr>
        </p:nvSpPr>
        <p:spPr>
          <a:prstGeom prst="rect">
            <a:avLst/>
          </a:prstGeom>
        </p:spPr>
        <p:txBody>
          <a:bodyPr/>
          <a:lstStyle/>
          <a:p>
            <a:pPr/>
            <a:r>
              <a:t>Good Tests Aren’t </a:t>
            </a:r>
            <a:r>
              <a:rPr i="1"/>
              <a:t>Brittle</a:t>
            </a:r>
          </a:p>
        </p:txBody>
      </p:sp>
      <p:sp>
        <p:nvSpPr>
          <p:cNvPr id="76" name="Content Placeholder 2"/>
          <p:cNvSpPr txBox="1"/>
          <p:nvPr>
            <p:ph type="body" idx="1"/>
          </p:nvPr>
        </p:nvSpPr>
        <p:spPr>
          <a:prstGeom prst="rect">
            <a:avLst/>
          </a:prstGeom>
        </p:spPr>
        <p:txBody>
          <a:bodyPr/>
          <a:lstStyle/>
          <a:p>
            <a:pPr/>
            <a:r>
              <a:t>Brittle tests make </a:t>
            </a:r>
            <a:r>
              <a:rPr i="1">
                <a:solidFill>
                  <a:srgbClr val="FF0000"/>
                </a:solidFill>
              </a:rPr>
              <a:t>invalid assumptions</a:t>
            </a:r>
            <a:r>
              <a:t> about the spec</a:t>
            </a:r>
          </a:p>
          <a:p>
            <a:pPr/>
            <a:r>
              <a:t>Specs often leave room for undefined behaviors: details subject to change</a:t>
            </a:r>
          </a:p>
          <a:p>
            <a:pPr/>
            <a:r>
              <a:t>Brittle tests fail unexpected</a:t>
            </a:r>
            <a:r>
              <a:t>ly</a:t>
            </a:r>
            <a:r>
              <a:t> if undefined behavior changes</a:t>
            </a:r>
          </a:p>
        </p:txBody>
      </p:sp>
      <p:sp>
        <p:nvSpPr>
          <p:cNvPr id="77" name="Slide Number Placeholder 3"/>
          <p:cNvSpPr txBox="1"/>
          <p:nvPr>
            <p:ph type="sldNum" sz="quarter" idx="4294967295"/>
          </p:nvPr>
        </p:nvSpPr>
        <p:spPr>
          <a:xfrm>
            <a:off x="22357536" y="12835870"/>
            <a:ext cx="350062"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 name="it('Throws an error if there is no layer called &quot;objects&quot;', async () =&gt; {…"/>
          <p:cNvSpPr txBox="1"/>
          <p:nvPr/>
        </p:nvSpPr>
        <p:spPr>
          <a:xfrm>
            <a:off x="951459" y="8393110"/>
            <a:ext cx="22055200" cy="3037204"/>
          </a:xfrm>
          <a:prstGeom prst="rect">
            <a:avLst/>
          </a:prstGeom>
          <a:ln>
            <a:solidFill>
              <a:srgbClr val="000000"/>
            </a:solidFill>
          </a:ln>
          <a:extLst>
            <a:ext uri="{C572A759-6A51-4108-AA02-DFA0A04FC94B}">
              <ma14:wrappingTextBoxFlag xmlns:ma14="http://schemas.microsoft.com/office/mac/drawingml/2011/main" val="1"/>
            </a:ext>
          </a:extLst>
        </p:spPr>
        <p:txBody>
          <a:bodyPr wrap="none" lIns="91438" tIns="91438" rIns="91438" bIns="91438">
            <a:spAutoFit/>
          </a:bodyPr>
          <a:lstStyle/>
          <a:p>
            <a:pPr defTabSz="914400">
              <a:defRPr i="1" sz="4700">
                <a:solidFill>
                  <a:srgbClr val="272727"/>
                </a:solidFill>
                <a:latin typeface="Courier"/>
                <a:ea typeface="Courier"/>
                <a:cs typeface="Courier"/>
                <a:sym typeface="Courier"/>
              </a:defRPr>
            </a:pPr>
            <a:r>
              <a:t>it</a:t>
            </a:r>
            <a:r>
              <a:rPr i="0"/>
              <a:t>(</a:t>
            </a:r>
            <a:r>
              <a:rPr i="0">
                <a:solidFill>
                  <a:srgbClr val="00733B"/>
                </a:solidFill>
              </a:rPr>
              <a:t>'Throws if no layer called "objects"'</a:t>
            </a:r>
            <a:r>
              <a:rPr i="0"/>
              <a:t>, </a:t>
            </a:r>
            <a:r>
              <a:rPr i="0">
                <a:solidFill>
                  <a:srgbClr val="011480"/>
                </a:solidFill>
              </a:rPr>
              <a:t>async </a:t>
            </a:r>
            <a:r>
              <a:rPr i="0"/>
              <a:t>() =&gt; {</a:t>
            </a:r>
            <a:endParaRPr>
              <a:solidFill>
                <a:srgbClr val="00733B"/>
              </a:solidFill>
            </a:endParaRPr>
          </a:p>
          <a:p>
            <a:pPr defTabSz="914400">
              <a:defRPr sz="4700">
                <a:solidFill>
                  <a:srgbClr val="272727"/>
                </a:solidFill>
                <a:latin typeface="Courier"/>
                <a:ea typeface="Courier"/>
                <a:cs typeface="Courier"/>
                <a:sym typeface="Courier"/>
              </a:defRPr>
            </a:pPr>
            <a:r>
              <a:t>  </a:t>
            </a:r>
            <a:r>
              <a:rPr i="1"/>
              <a:t>expect</a:t>
            </a:r>
            <a:r>
              <a:t>(() =&gt; </a:t>
            </a:r>
            <a:r>
              <a:rPr>
                <a:solidFill>
                  <a:srgbClr val="458383"/>
                </a:solidFill>
              </a:rPr>
              <a:t>town</a:t>
            </a:r>
            <a:r>
              <a:t>.</a:t>
            </a:r>
            <a:r>
              <a:rPr>
                <a:solidFill>
                  <a:srgbClr val="7A7A43"/>
                </a:solidFill>
              </a:rPr>
              <a:t>initializeFromMap</a:t>
            </a:r>
            <a:r>
              <a:t>(</a:t>
            </a:r>
            <a:r>
              <a:rPr>
                <a:solidFill>
                  <a:srgbClr val="458383"/>
                </a:solidFill>
              </a:rPr>
              <a:t>testingMaps</a:t>
            </a:r>
            <a:r>
              <a:t>.</a:t>
            </a:r>
            <a:r>
              <a:rPr>
                <a:solidFill>
                  <a:srgbClr val="66187A"/>
                </a:solidFill>
              </a:rPr>
              <a:t>noObjects</a:t>
            </a:r>
            <a:r>
              <a:t>))</a:t>
            </a:r>
            <a:endParaRPr>
              <a:solidFill>
                <a:srgbClr val="00733B"/>
              </a:solidFill>
            </a:endParaRPr>
          </a:p>
          <a:p>
            <a:pPr lvl="8" indent="1828800" defTabSz="914400">
              <a:defRPr sz="4700">
                <a:solidFill>
                  <a:srgbClr val="272727"/>
                </a:solidFill>
                <a:latin typeface="Courier"/>
                <a:ea typeface="Courier"/>
                <a:cs typeface="Courier"/>
                <a:sym typeface="Courier"/>
              </a:defRPr>
            </a:pPr>
            <a:r>
              <a:t>.</a:t>
            </a:r>
            <a:r>
              <a:rPr>
                <a:solidFill>
                  <a:srgbClr val="7A7A43"/>
                </a:solidFill>
              </a:rPr>
              <a:t>toThrowError</a:t>
            </a:r>
            <a:r>
              <a:t>(</a:t>
            </a:r>
            <a:r>
              <a:rPr>
                <a:solidFill>
                  <a:srgbClr val="00733B"/>
                </a:solidFill>
              </a:rPr>
              <a:t>‘No layer called "objects"'</a:t>
            </a:r>
            <a:r>
              <a:t>);</a:t>
            </a:r>
            <a:endParaRPr>
              <a:solidFill>
                <a:srgbClr val="00733B"/>
              </a:solidFill>
            </a:endParaRPr>
          </a:p>
          <a:p>
            <a:pPr defTabSz="914400">
              <a:defRPr sz="4700">
                <a:solidFill>
                  <a:srgbClr val="272727"/>
                </a:solidFill>
                <a:latin typeface="Courier"/>
                <a:ea typeface="Courier"/>
                <a:cs typeface="Courier"/>
                <a:sym typeface="Courier"/>
              </a:defRPr>
            </a:pPr>
            <a:r>
              <a:t>});</a:t>
            </a:r>
          </a:p>
        </p:txBody>
      </p:sp>
      <p:sp>
        <p:nvSpPr>
          <p:cNvPr id="79" name="Unless the specification states that this is the error message that should be thrown, this test is brittle"/>
          <p:cNvSpPr txBox="1"/>
          <p:nvPr/>
        </p:nvSpPr>
        <p:spPr>
          <a:xfrm>
            <a:off x="2421875" y="11598961"/>
            <a:ext cx="18831502" cy="6336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i="1" sz="3400">
                <a:latin typeface="+mn-lt"/>
                <a:ea typeface="+mn-ea"/>
                <a:cs typeface="+mn-cs"/>
                <a:sym typeface="Calibri"/>
              </a:defRPr>
            </a:lvl1pPr>
          </a:lstStyle>
          <a:p>
            <a:pPr/>
            <a:r>
              <a:t>Unless the specification states that this is the  exact error message that should be thrown, this test is brittle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Title 1"/>
          <p:cNvSpPr txBox="1"/>
          <p:nvPr>
            <p:ph type="title"/>
          </p:nvPr>
        </p:nvSpPr>
        <p:spPr>
          <a:prstGeom prst="rect">
            <a:avLst/>
          </a:prstGeom>
        </p:spPr>
        <p:txBody>
          <a:bodyPr/>
          <a:lstStyle/>
          <a:p>
            <a:pPr/>
            <a:r>
              <a:t>Good Tests are Clear</a:t>
            </a:r>
          </a:p>
        </p:txBody>
      </p:sp>
      <p:sp>
        <p:nvSpPr>
          <p:cNvPr id="84" name="Content Placeholder 2"/>
          <p:cNvSpPr txBox="1"/>
          <p:nvPr>
            <p:ph type="body" sz="half" idx="1"/>
          </p:nvPr>
        </p:nvSpPr>
        <p:spPr>
          <a:xfrm>
            <a:off x="429699" y="1753618"/>
            <a:ext cx="23620798" cy="4658368"/>
          </a:xfrm>
          <a:prstGeom prst="rect">
            <a:avLst/>
          </a:prstGeom>
        </p:spPr>
        <p:txBody>
          <a:bodyPr/>
          <a:lstStyle/>
          <a:p>
            <a:pPr/>
            <a:r>
              <a:t>Test failures indicate:</a:t>
            </a:r>
          </a:p>
          <a:p>
            <a:pPr lvl="1"/>
            <a:r>
              <a:t>There is a bug in the system under test, and/or</a:t>
            </a:r>
          </a:p>
          <a:p>
            <a:pPr lvl="1"/>
            <a:r>
              <a:t>There is a bug in the test</a:t>
            </a:r>
          </a:p>
          <a:p>
            <a:pPr/>
            <a:r>
              <a:t>Clear tests help engineers diagnose </a:t>
            </a:r>
            <a:br/>
            <a:r>
              <a:t>actual problem</a:t>
            </a:r>
          </a:p>
        </p:txBody>
      </p:sp>
      <p:sp>
        <p:nvSpPr>
          <p:cNvPr id="85" name="Slide Number Placeholder 3"/>
          <p:cNvSpPr txBox="1"/>
          <p:nvPr>
            <p:ph type="sldNum" sz="quarter" idx="4294967295"/>
          </p:nvPr>
        </p:nvSpPr>
        <p:spPr>
          <a:xfrm>
            <a:off x="22357536" y="12835870"/>
            <a:ext cx="350062"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Rectangle"/>
          <p:cNvSpPr/>
          <p:nvPr/>
        </p:nvSpPr>
        <p:spPr>
          <a:xfrm>
            <a:off x="12363731" y="2641546"/>
            <a:ext cx="11756784" cy="9250387"/>
          </a:xfrm>
          <a:prstGeom prst="rect">
            <a:avLst/>
          </a:prstGeom>
          <a:ln>
            <a:solidFill>
              <a:srgbClr val="000000"/>
            </a:solidFill>
          </a:ln>
        </p:spPr>
        <p:txBody>
          <a:bodyPr lIns="91438" tIns="91438" rIns="91438" bIns="91438"/>
          <a:lstStyle/>
          <a:p>
            <a:pPr defTabSz="914400">
              <a:lnSpc>
                <a:spcPct val="72000"/>
              </a:lnSpc>
              <a:spcBef>
                <a:spcPts val="1000"/>
              </a:spcBef>
              <a:defRPr sz="3200">
                <a:latin typeface="Consolas"/>
                <a:ea typeface="Consolas"/>
                <a:cs typeface="Consolas"/>
                <a:sym typeface="Consolas"/>
              </a:defRPr>
            </a:pPr>
          </a:p>
        </p:txBody>
      </p:sp>
      <p:sp>
        <p:nvSpPr>
          <p:cNvPr id="87" name="it(‘remove only removes one’,()=&gt;{…"/>
          <p:cNvSpPr txBox="1"/>
          <p:nvPr/>
        </p:nvSpPr>
        <p:spPr>
          <a:xfrm>
            <a:off x="12533304" y="3000112"/>
            <a:ext cx="11766309" cy="88118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914400">
              <a:lnSpc>
                <a:spcPct val="72000"/>
              </a:lnSpc>
              <a:spcBef>
                <a:spcPts val="1000"/>
              </a:spcBef>
              <a:defRPr sz="4700">
                <a:latin typeface="Consolas"/>
                <a:ea typeface="Consolas"/>
                <a:cs typeface="Consolas"/>
                <a:sym typeface="Consolas"/>
              </a:defRPr>
            </a:pPr>
            <a:r>
              <a:t>it(</a:t>
            </a:r>
            <a:r>
              <a:rPr>
                <a:solidFill>
                  <a:schemeClr val="accent6">
                    <a:lumOff val="-9568"/>
                  </a:schemeClr>
                </a:solidFill>
              </a:rPr>
              <a:t>‘remove only removes one’</a:t>
            </a:r>
            <a:r>
              <a:t>,()</a:t>
            </a:r>
            <a:r>
              <a:rPr>
                <a:solidFill>
                  <a:srgbClr val="0000FF"/>
                </a:solidFill>
              </a:rPr>
              <a:t>=&gt;</a:t>
            </a:r>
            <a:r>
              <a:t>{</a:t>
            </a:r>
          </a:p>
          <a:p>
            <a:pPr defTabSz="914400">
              <a:lnSpc>
                <a:spcPct val="72000"/>
              </a:lnSpc>
              <a:spcBef>
                <a:spcPts val="1000"/>
              </a:spcBef>
              <a:defRPr sz="4700">
                <a:latin typeface="Consolas"/>
                <a:ea typeface="Consolas"/>
                <a:cs typeface="Consolas"/>
                <a:sym typeface="Consolas"/>
              </a:defRPr>
            </a:pPr>
            <a:r>
              <a:t>    </a:t>
            </a:r>
            <a:r>
              <a:rPr>
                <a:solidFill>
                  <a:srgbClr val="0000FF"/>
                </a:solidFill>
              </a:rPr>
              <a:t>const</a:t>
            </a:r>
            <a:r>
              <a:t> tree = makeBST();</a:t>
            </a:r>
          </a:p>
          <a:p>
            <a:pPr defTabSz="914400">
              <a:lnSpc>
                <a:spcPct val="72000"/>
              </a:lnSpc>
              <a:spcBef>
                <a:spcPts val="1000"/>
              </a:spcBef>
              <a:defRPr sz="4700">
                <a:latin typeface="Consolas"/>
                <a:ea typeface="Consolas"/>
                <a:cs typeface="Consolas"/>
                <a:sym typeface="Consolas"/>
              </a:defRPr>
            </a:pPr>
            <a:r>
              <a:t>    </a:t>
            </a:r>
            <a:r>
              <a:rPr>
                <a:solidFill>
                  <a:srgbClr val="0000FF"/>
                </a:solidFill>
              </a:rPr>
              <a:t>for</a:t>
            </a:r>
            <a:r>
              <a:t> (</a:t>
            </a:r>
            <a:r>
              <a:rPr>
                <a:solidFill>
                  <a:srgbClr val="0000FF"/>
                </a:solidFill>
              </a:rPr>
              <a:t>let</a:t>
            </a:r>
            <a:r>
              <a:t> i=</a:t>
            </a:r>
            <a:r>
              <a:rPr>
                <a:solidFill>
                  <a:srgbClr val="098658"/>
                </a:solidFill>
              </a:rPr>
              <a:t>0</a:t>
            </a:r>
            <a:r>
              <a:t>; i&lt;</a:t>
            </a:r>
            <a:r>
              <a:rPr>
                <a:solidFill>
                  <a:srgbClr val="098658"/>
                </a:solidFill>
              </a:rPr>
              <a:t>1000</a:t>
            </a:r>
            <a:r>
              <a:t>; ++i) {</a:t>
            </a:r>
          </a:p>
          <a:p>
            <a:pPr defTabSz="914400">
              <a:lnSpc>
                <a:spcPct val="72000"/>
              </a:lnSpc>
              <a:spcBef>
                <a:spcPts val="1000"/>
              </a:spcBef>
              <a:defRPr sz="4700">
                <a:latin typeface="Consolas"/>
                <a:ea typeface="Consolas"/>
                <a:cs typeface="Consolas"/>
                <a:sym typeface="Consolas"/>
              </a:defRPr>
            </a:pPr>
            <a:r>
              <a:t>      tree.add(i);</a:t>
            </a:r>
          </a:p>
          <a:p>
            <a:pPr defTabSz="914400">
              <a:lnSpc>
                <a:spcPct val="72000"/>
              </a:lnSpc>
              <a:spcBef>
                <a:spcPts val="1000"/>
              </a:spcBef>
              <a:defRPr sz="4700">
                <a:latin typeface="Consolas"/>
                <a:ea typeface="Consolas"/>
                <a:cs typeface="Consolas"/>
                <a:sym typeface="Consolas"/>
              </a:defRPr>
            </a:pPr>
            <a:r>
              <a:t>    }</a:t>
            </a:r>
          </a:p>
          <a:p>
            <a:pPr defTabSz="914400">
              <a:lnSpc>
                <a:spcPct val="72000"/>
              </a:lnSpc>
              <a:spcBef>
                <a:spcPts val="1000"/>
              </a:spcBef>
              <a:defRPr sz="4700">
                <a:latin typeface="Consolas"/>
                <a:ea typeface="Consolas"/>
                <a:cs typeface="Consolas"/>
                <a:sym typeface="Consolas"/>
              </a:defRPr>
            </a:pPr>
            <a:r>
              <a:t>    </a:t>
            </a:r>
            <a:r>
              <a:rPr>
                <a:solidFill>
                  <a:srgbClr val="0000FF"/>
                </a:solidFill>
              </a:rPr>
              <a:t>for</a:t>
            </a:r>
            <a:r>
              <a:t> (</a:t>
            </a:r>
            <a:r>
              <a:rPr>
                <a:solidFill>
                  <a:srgbClr val="0000FF"/>
                </a:solidFill>
              </a:rPr>
              <a:t>let</a:t>
            </a:r>
            <a:r>
              <a:t> j=</a:t>
            </a:r>
            <a:r>
              <a:rPr>
                <a:solidFill>
                  <a:srgbClr val="098658"/>
                </a:solidFill>
              </a:rPr>
              <a:t>0</a:t>
            </a:r>
            <a:r>
              <a:t>; j&lt;</a:t>
            </a:r>
            <a:r>
              <a:rPr>
                <a:solidFill>
                  <a:srgbClr val="098658"/>
                </a:solidFill>
              </a:rPr>
              <a:t>1000</a:t>
            </a:r>
            <a:r>
              <a:t>; ++j) {</a:t>
            </a:r>
          </a:p>
          <a:p>
            <a:pPr defTabSz="914400">
              <a:lnSpc>
                <a:spcPct val="72000"/>
              </a:lnSpc>
              <a:spcBef>
                <a:spcPts val="1000"/>
              </a:spcBef>
              <a:defRPr sz="4700">
                <a:latin typeface="Consolas"/>
                <a:ea typeface="Consolas"/>
                <a:cs typeface="Consolas"/>
                <a:sym typeface="Consolas"/>
              </a:defRPr>
            </a:pPr>
            <a:r>
              <a:t>      </a:t>
            </a:r>
            <a:r>
              <a:rPr>
                <a:solidFill>
                  <a:srgbClr val="0000FF"/>
                </a:solidFill>
              </a:rPr>
              <a:t>for</a:t>
            </a:r>
            <a:r>
              <a:t> (</a:t>
            </a:r>
            <a:r>
              <a:rPr>
                <a:solidFill>
                  <a:srgbClr val="0000FF"/>
                </a:solidFill>
              </a:rPr>
              <a:t>let</a:t>
            </a:r>
            <a:r>
              <a:t> i=</a:t>
            </a:r>
            <a:r>
              <a:rPr>
                <a:solidFill>
                  <a:srgbClr val="098658"/>
                </a:solidFill>
              </a:rPr>
              <a:t>0</a:t>
            </a:r>
            <a:r>
              <a:t>; i&lt;</a:t>
            </a:r>
            <a:r>
              <a:rPr>
                <a:solidFill>
                  <a:srgbClr val="098658"/>
                </a:solidFill>
              </a:rPr>
              <a:t>1000</a:t>
            </a:r>
            <a:r>
              <a:t>; ++i) {</a:t>
            </a:r>
          </a:p>
          <a:p>
            <a:pPr defTabSz="914400">
              <a:lnSpc>
                <a:spcPct val="72000"/>
              </a:lnSpc>
              <a:spcBef>
                <a:spcPts val="1000"/>
              </a:spcBef>
              <a:defRPr sz="4700">
                <a:latin typeface="Consolas"/>
                <a:ea typeface="Consolas"/>
                <a:cs typeface="Consolas"/>
                <a:sym typeface="Consolas"/>
              </a:defRPr>
            </a:pPr>
            <a:r>
              <a:t>        </a:t>
            </a:r>
            <a:r>
              <a:rPr>
                <a:solidFill>
                  <a:srgbClr val="0000FF"/>
                </a:solidFill>
              </a:rPr>
              <a:t>if</a:t>
            </a:r>
            <a:r>
              <a:t> (i!=j) tree.remove(i);</a:t>
            </a:r>
          </a:p>
          <a:p>
            <a:pPr defTabSz="914400">
              <a:lnSpc>
                <a:spcPct val="72000"/>
              </a:lnSpc>
              <a:spcBef>
                <a:spcPts val="1000"/>
              </a:spcBef>
              <a:defRPr sz="4700">
                <a:latin typeface="Consolas"/>
                <a:ea typeface="Consolas"/>
                <a:cs typeface="Consolas"/>
                <a:sym typeface="Consolas"/>
              </a:defRPr>
            </a:pPr>
            <a:r>
              <a:t>      }</a:t>
            </a:r>
          </a:p>
          <a:p>
            <a:pPr defTabSz="914400">
              <a:lnSpc>
                <a:spcPct val="72000"/>
              </a:lnSpc>
              <a:spcBef>
                <a:spcPts val="1000"/>
              </a:spcBef>
              <a:defRPr sz="4700">
                <a:latin typeface="Consolas"/>
                <a:ea typeface="Consolas"/>
                <a:cs typeface="Consolas"/>
                <a:sym typeface="Consolas"/>
              </a:defRPr>
            </a:pPr>
            <a:r>
              <a:t>      expect(tree.contains(j)).</a:t>
            </a:r>
          </a:p>
          <a:p>
            <a:pPr defTabSz="914400">
              <a:lnSpc>
                <a:spcPct val="72000"/>
              </a:lnSpc>
              <a:spcBef>
                <a:spcPts val="1000"/>
              </a:spcBef>
              <a:defRPr sz="4700">
                <a:latin typeface="Consolas"/>
                <a:ea typeface="Consolas"/>
                <a:cs typeface="Consolas"/>
                <a:sym typeface="Consolas"/>
              </a:defRPr>
            </a:pPr>
            <a:r>
              <a:t>        toBe(</a:t>
            </a:r>
            <a:r>
              <a:rPr>
                <a:solidFill>
                  <a:srgbClr val="0000FF"/>
                </a:solidFill>
              </a:rPr>
              <a:t>true</a:t>
            </a:r>
            <a:r>
              <a:t>);</a:t>
            </a:r>
          </a:p>
          <a:p>
            <a:pPr defTabSz="914400">
              <a:lnSpc>
                <a:spcPct val="72000"/>
              </a:lnSpc>
              <a:spcBef>
                <a:spcPts val="1000"/>
              </a:spcBef>
              <a:defRPr sz="4700">
                <a:latin typeface="Consolas"/>
                <a:ea typeface="Consolas"/>
                <a:cs typeface="Consolas"/>
                <a:sym typeface="Consolas"/>
              </a:defRPr>
            </a:pPr>
            <a:r>
              <a:t>    }</a:t>
            </a:r>
          </a:p>
          <a:p>
            <a:pPr defTabSz="914400">
              <a:lnSpc>
                <a:spcPct val="72000"/>
              </a:lnSpc>
              <a:spcBef>
                <a:spcPts val="1000"/>
              </a:spcBef>
              <a:defRPr sz="4700">
                <a:latin typeface="Consolas"/>
                <a:ea typeface="Consolas"/>
                <a:cs typeface="Consolas"/>
                <a:sym typeface="Consolas"/>
              </a:defRPr>
            </a:pPr>
            <a:r>
              <a:t>  }</a:t>
            </a:r>
          </a:p>
        </p:txBody>
      </p:sp>
      <p:sp>
        <p:nvSpPr>
          <p:cNvPr id="88" name="This test is not clear: if it fails, why?"/>
          <p:cNvSpPr txBox="1"/>
          <p:nvPr/>
        </p:nvSpPr>
        <p:spPr>
          <a:xfrm>
            <a:off x="15231868" y="11992700"/>
            <a:ext cx="6369180" cy="6336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defRPr i="1" sz="3400">
                <a:latin typeface="+mn-lt"/>
                <a:ea typeface="+mn-ea"/>
                <a:cs typeface="+mn-cs"/>
                <a:sym typeface="Calibri"/>
              </a:defRPr>
            </a:lvl1pPr>
          </a:lstStyle>
          <a:p>
            <a:pPr/>
            <a:r>
              <a:t>This test is not clear: if it fails, why?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Title 1"/>
          <p:cNvSpPr txBox="1"/>
          <p:nvPr>
            <p:ph type="title"/>
          </p:nvPr>
        </p:nvSpPr>
        <p:spPr>
          <a:prstGeom prst="rect">
            <a:avLst/>
          </a:prstGeom>
        </p:spPr>
        <p:txBody>
          <a:bodyPr/>
          <a:lstStyle/>
          <a:p>
            <a:pPr/>
            <a:r>
              <a:t>Good Tests Invoke Public APIs Only</a:t>
            </a:r>
          </a:p>
        </p:txBody>
      </p:sp>
      <p:sp>
        <p:nvSpPr>
          <p:cNvPr id="93" name="Content Placeholder 2"/>
          <p:cNvSpPr txBox="1"/>
          <p:nvPr>
            <p:ph type="body" idx="1"/>
          </p:nvPr>
        </p:nvSpPr>
        <p:spPr>
          <a:prstGeom prst="rect">
            <a:avLst/>
          </a:prstGeom>
        </p:spPr>
        <p:txBody>
          <a:bodyPr/>
          <a:lstStyle/>
          <a:p>
            <a:pPr/>
            <a:r>
              <a:t>Tests should only invoke public methods of SUT (system under test)</a:t>
            </a:r>
          </a:p>
          <a:p>
            <a:pPr/>
            <a:r>
              <a:t>Interact with SUT as a client of the SUT would:</a:t>
            </a:r>
          </a:p>
          <a:p>
            <a:pPr lvl="1"/>
            <a:r>
              <a:t>Public methods within classes</a:t>
            </a:r>
          </a:p>
          <a:p>
            <a:pPr lvl="1"/>
            <a:r>
              <a:t>Exported members of modules</a:t>
            </a:r>
          </a:p>
        </p:txBody>
      </p:sp>
      <p:sp>
        <p:nvSpPr>
          <p:cNvPr id="94" name="Slide Number Placeholder 3"/>
          <p:cNvSpPr txBox="1"/>
          <p:nvPr>
            <p:ph type="sldNum" sz="quarter" idx="4294967295"/>
          </p:nvPr>
        </p:nvSpPr>
        <p:spPr>
          <a:xfrm>
            <a:off x="22357536" y="12835870"/>
            <a:ext cx="350062"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5" name="public initializeFromMap(map: ITiledMap) {…"/>
          <p:cNvSpPr txBox="1"/>
          <p:nvPr/>
        </p:nvSpPr>
        <p:spPr>
          <a:xfrm>
            <a:off x="6212898" y="5609154"/>
            <a:ext cx="13328880" cy="5170804"/>
          </a:xfrm>
          <a:prstGeom prst="rect">
            <a:avLst/>
          </a:prstGeom>
          <a:ln>
            <a:solidFill>
              <a:srgbClr val="000000"/>
            </a:solidFill>
          </a:ln>
          <a:extLst>
            <a:ext uri="{C572A759-6A51-4108-AA02-DFA0A04FC94B}">
              <ma14:wrappingTextBoxFlag xmlns:ma14="http://schemas.microsoft.com/office/mac/drawingml/2011/main" val="1"/>
            </a:ext>
          </a:extLst>
        </p:spPr>
        <p:txBody>
          <a:bodyPr wrap="none" lIns="91438" tIns="91438" rIns="91438" bIns="91438">
            <a:spAutoFit/>
          </a:bodyPr>
          <a:lstStyle/>
          <a:p>
            <a:pPr defTabSz="914400">
              <a:defRPr sz="4100">
                <a:solidFill>
                  <a:srgbClr val="011480"/>
                </a:solidFill>
                <a:latin typeface="Courier"/>
                <a:ea typeface="Courier"/>
                <a:cs typeface="Courier"/>
                <a:sym typeface="Courier"/>
              </a:defRPr>
            </a:pPr>
            <a:r>
              <a:t>public </a:t>
            </a:r>
            <a:r>
              <a:rPr>
                <a:solidFill>
                  <a:srgbClr val="7A7A43"/>
                </a:solidFill>
              </a:rPr>
              <a:t>initializeFromMap</a:t>
            </a:r>
            <a:r>
              <a:rPr>
                <a:solidFill>
                  <a:srgbClr val="272727"/>
                </a:solidFill>
              </a:rPr>
              <a:t>(map: </a:t>
            </a:r>
            <a:r>
              <a:rPr>
                <a:solidFill>
                  <a:srgbClr val="000000"/>
                </a:solidFill>
              </a:rPr>
              <a:t>ITiledMap</a:t>
            </a:r>
            <a:r>
              <a:rPr>
                <a:solidFill>
                  <a:srgbClr val="272727"/>
                </a:solidFill>
              </a:rPr>
              <a:t>) {</a:t>
            </a:r>
            <a:endParaRPr>
              <a:solidFill>
                <a:srgbClr val="7A7A43"/>
              </a:solidFill>
            </a:endParaRPr>
          </a:p>
          <a:p>
            <a:pPr defTabSz="914400">
              <a:defRPr sz="4100">
                <a:solidFill>
                  <a:srgbClr val="272727"/>
                </a:solidFill>
                <a:latin typeface="Courier"/>
                <a:ea typeface="Courier"/>
                <a:cs typeface="Courier"/>
                <a:sym typeface="Courier"/>
              </a:defRPr>
            </a:pPr>
            <a:r>
              <a:t>   ...</a:t>
            </a:r>
          </a:p>
          <a:p>
            <a:pPr defTabSz="914400">
              <a:defRPr sz="4100">
                <a:solidFill>
                  <a:srgbClr val="272727"/>
                </a:solidFill>
                <a:latin typeface="Courier"/>
                <a:ea typeface="Courier"/>
                <a:cs typeface="Courier"/>
                <a:sym typeface="Courier"/>
              </a:defRPr>
            </a:pPr>
            <a:r>
              <a:t>  </a:t>
            </a:r>
            <a:r>
              <a:rPr>
                <a:solidFill>
                  <a:srgbClr val="011480"/>
                </a:solidFill>
              </a:rPr>
              <a:t>this</a:t>
            </a:r>
            <a:r>
              <a:t>.</a:t>
            </a:r>
            <a:r>
              <a:rPr>
                <a:solidFill>
                  <a:srgbClr val="7A7A43"/>
                </a:solidFill>
              </a:rPr>
              <a:t>_validateInteractables</a:t>
            </a:r>
            <a:r>
              <a:t>();</a:t>
            </a:r>
            <a:endParaRPr>
              <a:solidFill>
                <a:srgbClr val="7A7A43"/>
              </a:solidFill>
            </a:endParaRPr>
          </a:p>
          <a:p>
            <a:pPr defTabSz="914400">
              <a:defRPr sz="4100">
                <a:solidFill>
                  <a:srgbClr val="272727"/>
                </a:solidFill>
                <a:latin typeface="Courier"/>
                <a:ea typeface="Courier"/>
                <a:cs typeface="Courier"/>
                <a:sym typeface="Courier"/>
              </a:defRPr>
            </a:pPr>
            <a:r>
              <a:t>}</a:t>
            </a:r>
          </a:p>
          <a:p>
            <a:pPr defTabSz="914400">
              <a:defRPr sz="4100">
                <a:solidFill>
                  <a:srgbClr val="272727"/>
                </a:solidFill>
                <a:latin typeface="Courier"/>
                <a:ea typeface="Courier"/>
                <a:cs typeface="Courier"/>
                <a:sym typeface="Courier"/>
              </a:defRPr>
            </a:pPr>
          </a:p>
          <a:p>
            <a:pPr defTabSz="914400">
              <a:defRPr sz="4100">
                <a:solidFill>
                  <a:srgbClr val="011480"/>
                </a:solidFill>
                <a:latin typeface="Courier"/>
                <a:ea typeface="Courier"/>
                <a:cs typeface="Courier"/>
                <a:sym typeface="Courier"/>
              </a:defRPr>
            </a:pPr>
            <a:r>
              <a:t>private </a:t>
            </a:r>
            <a:r>
              <a:rPr>
                <a:solidFill>
                  <a:srgbClr val="7A7A43"/>
                </a:solidFill>
              </a:rPr>
              <a:t>_validateInteractables</a:t>
            </a:r>
            <a:r>
              <a:rPr>
                <a:solidFill>
                  <a:srgbClr val="272727"/>
                </a:solidFill>
              </a:rPr>
              <a:t>() {</a:t>
            </a:r>
            <a:endParaRPr>
              <a:solidFill>
                <a:srgbClr val="7A7A43"/>
              </a:solidFill>
            </a:endParaRPr>
          </a:p>
          <a:p>
            <a:pPr defTabSz="914400">
              <a:defRPr sz="4100">
                <a:solidFill>
                  <a:srgbClr val="272727"/>
                </a:solidFill>
                <a:latin typeface="Courier"/>
                <a:ea typeface="Courier"/>
                <a:cs typeface="Courier"/>
                <a:sym typeface="Courier"/>
              </a:defRPr>
            </a:pPr>
            <a:r>
              <a:t>  // Test Me!</a:t>
            </a:r>
          </a:p>
          <a:p>
            <a:pPr defTabSz="914400">
              <a:defRPr sz="4100">
                <a:solidFill>
                  <a:srgbClr val="272727"/>
                </a:solidFill>
                <a:latin typeface="Courier"/>
                <a:ea typeface="Courier"/>
                <a:cs typeface="Courier"/>
                <a:sym typeface="Courier"/>
              </a:defRPr>
            </a:pPr>
            <a:r>
              <a:t>}</a:t>
            </a:r>
          </a:p>
        </p:txBody>
      </p:sp>
      <p:sp>
        <p:nvSpPr>
          <p:cNvPr id="96" name="It might be tempting to make _validateInteractables public and test it directly: but it’s not how clients would call it!"/>
          <p:cNvSpPr txBox="1"/>
          <p:nvPr/>
        </p:nvSpPr>
        <p:spPr>
          <a:xfrm>
            <a:off x="6211472" y="10978991"/>
            <a:ext cx="14108169" cy="1083785"/>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defRPr i="1" sz="3200">
                <a:latin typeface="+mn-lt"/>
                <a:ea typeface="+mn-ea"/>
                <a:cs typeface="+mn-cs"/>
                <a:sym typeface="Calibri"/>
              </a:defRPr>
            </a:pPr>
            <a:r>
              <a:t>It might be tempting to make _validateInteractables public and test it directly:</a:t>
            </a:r>
            <a:r>
              <a:t> </a:t>
            </a:r>
            <a:r>
              <a:t>but it’s not how clients would call it!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prstGeom prst="rect">
            <a:avLst/>
          </a:prstGeom>
        </p:spPr>
        <p:txBody>
          <a:bodyPr/>
          <a:lstStyle/>
          <a:p>
            <a:pPr/>
            <a:r>
              <a:t>What makes a Test Suite good?</a:t>
            </a:r>
          </a:p>
        </p:txBody>
      </p:sp>
      <p:sp>
        <p:nvSpPr>
          <p:cNvPr id="101" name="Content Placeholder 5"/>
          <p:cNvSpPr txBox="1"/>
          <p:nvPr>
            <p:ph type="body" idx="1"/>
          </p:nvPr>
        </p:nvSpPr>
        <p:spPr>
          <a:prstGeom prst="rect">
            <a:avLst/>
          </a:prstGeom>
        </p:spPr>
        <p:txBody>
          <a:bodyPr/>
          <a:lstStyle/>
          <a:p>
            <a:pPr/>
            <a:r>
              <a:t>Depends on goals of the test suite</a:t>
            </a:r>
          </a:p>
          <a:p>
            <a:pPr/>
            <a:r>
              <a:t>Test Driven Development</a:t>
            </a:r>
          </a:p>
          <a:p>
            <a:pPr lvl="1"/>
            <a:r>
              <a:t>Does the SUT satisfy its spec? (“functional testing”)</a:t>
            </a:r>
          </a:p>
          <a:p>
            <a:pPr lvl="1"/>
            <a:r>
              <a:t>Good test suites exercise and validate entire spec</a:t>
            </a:r>
          </a:p>
          <a:p>
            <a:pPr/>
            <a:r>
              <a:t>Regression Test</a:t>
            </a:r>
          </a:p>
          <a:p>
            <a:pPr lvl="1"/>
            <a:r>
              <a:t>Did something change since some previous version? </a:t>
            </a:r>
          </a:p>
          <a:p>
            <a:pPr lvl="1"/>
            <a:r>
              <a:t>Prevent bugs from re-entering during maintenance</a:t>
            </a:r>
          </a:p>
          <a:p>
            <a:pPr lvl="1"/>
            <a:r>
              <a:t>Good test suites detects bugs we introduce in code (“structural testing”)</a:t>
            </a:r>
          </a:p>
          <a:p>
            <a:pPr/>
            <a:r>
              <a:t>Acceptance Test</a:t>
            </a:r>
          </a:p>
          <a:p>
            <a:pPr lvl="1"/>
            <a:r>
              <a:t>Does the SUT satisfy the customer (“requirement testing”)</a:t>
            </a:r>
          </a:p>
          <a:p>
            <a:pPr lvl="1"/>
            <a:r>
              <a:t>Good test suites answer: Are we building the right thing?</a:t>
            </a:r>
          </a:p>
        </p:txBody>
      </p:sp>
      <p:sp>
        <p:nvSpPr>
          <p:cNvPr id="102" name="Slide Number Placeholder 4"/>
          <p:cNvSpPr txBox="1"/>
          <p:nvPr>
            <p:ph type="sldNum" sz="quarter" idx="4294967295"/>
          </p:nvPr>
        </p:nvSpPr>
        <p:spPr>
          <a:xfrm>
            <a:off x="22357536" y="12835870"/>
            <a:ext cx="350062" cy="48390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8" tIns="91438" rIns="91438" bIns="91438"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91438" tIns="91438" rIns="91438" bIns="91438"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8" tIns="91438" rIns="91438" bIns="91438" numCol="1" spcCol="38100" rtlCol="0" anchor="ctr"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91438" tIns="91438" rIns="91438" bIns="91438" numCol="1" spcCol="38100" rtlCol="0" anchor="t" upright="0">
        <a:spAutoFit/>
      </a:bodyPr>
      <a:lstStyle>
        <a:defPPr marL="0" marR="0" indent="0" algn="l" defTabSz="18288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