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4"/>
  </p:notesMasterIdLst>
  <p:sldIdLst>
    <p:sldId id="256" r:id="rId3"/>
    <p:sldId id="257" r:id="rId4"/>
    <p:sldId id="258" r:id="rId5"/>
    <p:sldId id="263" r:id="rId6"/>
    <p:sldId id="260" r:id="rId7"/>
    <p:sldId id="261" r:id="rId8"/>
    <p:sldId id="268" r:id="rId9"/>
    <p:sldId id="267" r:id="rId10"/>
    <p:sldId id="266" r:id="rId11"/>
    <p:sldId id="411" r:id="rId12"/>
    <p:sldId id="269" r:id="rId13"/>
    <p:sldId id="270" r:id="rId14"/>
    <p:sldId id="262" r:id="rId15"/>
    <p:sldId id="265" r:id="rId16"/>
    <p:sldId id="264" r:id="rId17"/>
    <p:sldId id="272" r:id="rId18"/>
    <p:sldId id="409" r:id="rId19"/>
    <p:sldId id="410" r:id="rId20"/>
    <p:sldId id="407" r:id="rId21"/>
    <p:sldId id="408" r:id="rId22"/>
    <p:sldId id="376"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0" autoAdjust="0"/>
  </p:normalViewPr>
  <p:slideViewPr>
    <p:cSldViewPr snapToGrid="0">
      <p:cViewPr varScale="1">
        <p:scale>
          <a:sx n="52" d="100"/>
          <a:sy n="52" d="100"/>
        </p:scale>
        <p:origin x="1076" y="48"/>
      </p:cViewPr>
      <p:guideLst/>
    </p:cSldViewPr>
  </p:slideViewPr>
  <p:notesTextViewPr>
    <p:cViewPr>
      <p:scale>
        <a:sx n="1" d="1"/>
        <a:sy n="1" d="1"/>
      </p:scale>
      <p:origin x="0" y="0"/>
    </p:cViewPr>
  </p:notesTextViewPr>
  <p:sorterViewPr>
    <p:cViewPr>
      <p:scale>
        <a:sx n="100" d="100"/>
        <a:sy n="100"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rPr dirty="0"/>
              <a:t>The process of changing the source code of a software system such that:</a:t>
            </a:r>
          </a:p>
          <a:p>
            <a:r>
              <a:rPr dirty="0"/>
              <a:t>The external (observable) behavior of the system does not change - e.g., functional requirements are maintained</a:t>
            </a:r>
          </a:p>
          <a:p>
            <a:r>
              <a:rPr dirty="0"/>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rPr lang="en-US" dirty="0"/>
              <a:t>We’ve talked about what </a:t>
            </a:r>
            <a:r>
              <a:rPr lang="en-US" dirty="0" err="1"/>
              <a:t>refactorings</a:t>
            </a:r>
            <a:r>
              <a:rPr lang="en-US" dirty="0"/>
              <a:t> are.  But why would you want to refactor?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rPr dirty="0"/>
              <a:t>When you add new functionality</a:t>
            </a:r>
          </a:p>
          <a:p>
            <a:r>
              <a:rPr dirty="0"/>
              <a:t>	Do it before you add the new function, to make it easier to add the function</a:t>
            </a:r>
          </a:p>
          <a:p>
            <a:r>
              <a:rPr dirty="0"/>
              <a:t>	Or do it after you add the function, to clean up the code including that function</a:t>
            </a:r>
          </a:p>
          <a:p>
            <a:r>
              <a:rPr dirty="0"/>
              <a:t>When you need to fix a bug</a:t>
            </a:r>
          </a:p>
          <a:p>
            <a:r>
              <a:rPr dirty="0"/>
              <a:t>As you do a code review</a:t>
            </a:r>
          </a:p>
          <a:p>
            <a:r>
              <a:rPr dirty="0"/>
              <a:t>Whenever…</a:t>
            </a:r>
          </a:p>
          <a:p>
            <a:endParaRPr dirty="0"/>
          </a:p>
          <a:p>
            <a:r>
              <a:rPr dirty="0"/>
              <a:t>The idea behind refactoring is to acknowledge that it will be difficult to get a design right the first time</a:t>
            </a:r>
          </a:p>
          <a:p>
            <a:r>
              <a:rPr dirty="0"/>
              <a:t>And as a program’s requirements change, the design may need to change</a:t>
            </a:r>
          </a:p>
          <a:p>
            <a:r>
              <a:rPr dirty="0"/>
              <a:t>It is notoriously difficult (impossible?) to design for all possible changes a priori</a:t>
            </a:r>
          </a:p>
          <a:p>
            <a:r>
              <a:rPr dirty="0"/>
              <a:t>And as agile programming proponents say, “You aren’t </a:t>
            </a:r>
            <a:r>
              <a:rPr dirty="0" err="1"/>
              <a:t>gonna</a:t>
            </a:r>
            <a:r>
              <a:rPr dirty="0"/>
              <a:t> need it” – but what if later you do?</a:t>
            </a:r>
          </a:p>
          <a:p>
            <a:r>
              <a:rPr dirty="0"/>
              <a:t>Refactoring provides techniques for evolving the design in small incremental steps</a:t>
            </a:r>
          </a:p>
          <a:p>
            <a:r>
              <a:rPr dirty="0"/>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rPr dirty="0"/>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rPr dirty="0"/>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rPr dirty="0"/>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rPr dirty="0"/>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rPr dirty="0"/>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extLst>
      <p:ext uri="{BB962C8B-B14F-4D97-AF65-F5344CB8AC3E}">
        <p14:creationId xmlns:p14="http://schemas.microsoft.com/office/powerpoint/2010/main" val="176959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t>also in the book:</a:t>
            </a:r>
          </a:p>
          <a:p>
            <a:pPr marL="228600" indent="-228600">
              <a:buSzPct val="100000"/>
              <a:buChar char="•"/>
            </a:pPr>
            <a:r>
              <a:t>UML diagrams to illustrate the situation before and after</a:t>
            </a:r>
          </a:p>
          <a:p>
            <a:pPr marL="228600" indent="-228600">
              <a:buSzPct val="100000"/>
              <a:buChar char="•"/>
            </a:pPr>
            <a:r>
              <a:t>examples of code before and after each refactoring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smells is a terminology that is often related to refactoring. They are fancy names for small mistakes or code that is a good candidates for refactoring.</a:t>
            </a:r>
          </a:p>
        </p:txBody>
      </p:sp>
    </p:spTree>
    <p:extLst>
      <p:ext uri="{BB962C8B-B14F-4D97-AF65-F5344CB8AC3E}">
        <p14:creationId xmlns:p14="http://schemas.microsoft.com/office/powerpoint/2010/main" val="338663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dirty="0"/>
              <a:t>Shotgun surgery is similar to divergent change but is the opposite. You whiff this when, every time you make a change, you have to make a lot of little edits to a lot of different classes.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rPr dirty="0"/>
              <a:t>Sadly, however, naming is one of the two hardest things in programming. So, perhaps the most common </a:t>
            </a:r>
            <a:r>
              <a:rPr dirty="0" err="1"/>
              <a:t>refactorings</a:t>
            </a:r>
            <a:r>
              <a:rPr dirty="0"/>
              <a:t> we do are the renames: Change Function Declaration (124) (to rename a function), Rename Variable (137), and Rename Field (244). People are often afraid to rename things, thinking it’s not worth the trouble, but a good name can save hours of puzzled incomprehension in the future.</a:t>
            </a:r>
          </a:p>
          <a:p>
            <a:endParaRPr dirty="0"/>
          </a:p>
          <a:p>
            <a:r>
              <a:rPr dirty="0"/>
              <a:t>Renaming is not just an exercise in changing names. When you can’t think of a good name for something, it’s often a sign of a deeper design malaise. Puzzling over a tricky name has often led us to significant simplifications to our code.</a:t>
            </a:r>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IDEs will automate this and other common transformations.</a:t>
            </a:r>
          </a:p>
        </p:txBody>
      </p:sp>
    </p:spTree>
    <p:extLst>
      <p:ext uri="{BB962C8B-B14F-4D97-AF65-F5344CB8AC3E}">
        <p14:creationId xmlns:p14="http://schemas.microsoft.com/office/powerpoint/2010/main" val="2677994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228600" indent="-228600" defTabSz="584200">
              <a:lnSpc>
                <a:spcPct val="100000"/>
              </a:lnSpc>
              <a:buSzPct val="100000"/>
              <a:buChar char="•"/>
              <a:defRPr>
                <a:latin typeface="Lucida Grande"/>
                <a:ea typeface="Lucida Grande"/>
                <a:cs typeface="Lucida Grande"/>
                <a:sym typeface="Lucida Grande"/>
              </a:defRPr>
            </a:pPr>
            <a:r>
              <a:rPr dirty="0"/>
              <a:t>some examples of widely used </a:t>
            </a:r>
            <a:r>
              <a:rPr dirty="0" err="1"/>
              <a:t>refactorings</a:t>
            </a:r>
            <a:r>
              <a:rPr dirty="0"/>
              <a:t> that are “local” in scope</a:t>
            </a:r>
          </a:p>
          <a:p>
            <a:pPr marL="228600" indent="-228600" defTabSz="584200">
              <a:lnSpc>
                <a:spcPct val="100000"/>
              </a:lnSpc>
              <a:buSzPct val="100000"/>
              <a:buChar char="•"/>
              <a:defRPr>
                <a:latin typeface="Lucida Grande"/>
                <a:ea typeface="Lucida Grande"/>
                <a:cs typeface="Lucida Grande"/>
                <a:sym typeface="Lucida Grande"/>
              </a:defRPr>
            </a:pPr>
            <a:r>
              <a:rPr dirty="0"/>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rPr dirty="0"/>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rPr dirty="0"/>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rPr dirty="0"/>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rPr dirty="0"/>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rPr dirty="0"/>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rPr dirty="0"/>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rPr dirty="0"/>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rPr dirty="0"/>
              <a:t>These are just a few of the hundreds of </a:t>
            </a:r>
            <a:r>
              <a:rPr dirty="0" err="1"/>
              <a:t>refactorings</a:t>
            </a:r>
            <a:r>
              <a:rPr dirty="0"/>
              <a:t> in Fowler’s book</a:t>
            </a:r>
          </a:p>
        </p:txBody>
      </p:sp>
    </p:spTree>
    <p:extLst>
      <p:ext uri="{BB962C8B-B14F-4D97-AF65-F5344CB8AC3E}">
        <p14:creationId xmlns:p14="http://schemas.microsoft.com/office/powerpoint/2010/main" val="3900851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extLst>
      <p:ext uri="{BB962C8B-B14F-4D97-AF65-F5344CB8AC3E}">
        <p14:creationId xmlns:p14="http://schemas.microsoft.com/office/powerpoint/2010/main" val="365518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40714" y="7544460"/>
            <a:ext cx="11717870" cy="339723"/>
          </a:xfrm>
          <a:prstGeom prst="rect">
            <a:avLst/>
          </a:prstGeom>
        </p:spPr>
        <p:txBody>
          <a:bodyPr lIns="24383" tIns="24383" rIns="24383" bIns="24383"/>
          <a:lstStyle>
            <a:lvl1pPr defTabSz="487228">
              <a:defRPr sz="1992"/>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296013" y="6912775"/>
            <a:ext cx="10773362" cy="339723"/>
          </a:xfrm>
          <a:prstGeom prst="rect">
            <a:avLst/>
          </a:prstGeom>
        </p:spPr>
        <p:txBody>
          <a:bodyPr lIns="24383" tIns="24383" rIns="24383" bIns="24383"/>
          <a:lstStyle>
            <a:lvl1pPr defTabSz="487228">
              <a:defRPr sz="1992"/>
            </a:lvl1pPr>
          </a:lstStyle>
          <a:p>
            <a:r>
              <a:t>Attribution</a:t>
            </a:r>
          </a:p>
        </p:txBody>
      </p:sp>
      <p:sp>
        <p:nvSpPr>
          <p:cNvPr id="99" name="Body Level One…"/>
          <p:cNvSpPr txBox="1">
            <a:spLocks noGrp="1"/>
          </p:cNvSpPr>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z="6000" b="0" spc="-119">
                <a:latin typeface="Helvetica Neue Medium"/>
                <a:ea typeface="Helvetica Neue Medium"/>
                <a:cs typeface="Helvetica Neue Medium"/>
                <a:sym typeface="Helvetica Neue Medium"/>
              </a:defRPr>
            </a:lvl1pPr>
            <a:lvl2pPr marL="454345" indent="123048" defTabSz="1733930">
              <a:lnSpc>
                <a:spcPct val="90000"/>
              </a:lnSpc>
              <a:defRPr sz="6000" b="0" spc="-119">
                <a:latin typeface="Helvetica Neue Medium"/>
                <a:ea typeface="Helvetica Neue Medium"/>
                <a:cs typeface="Helvetica Neue Medium"/>
                <a:sym typeface="Helvetica Neue Medium"/>
              </a:defRPr>
            </a:lvl2pPr>
            <a:lvl3pPr marL="454345" indent="580248" defTabSz="1733930">
              <a:lnSpc>
                <a:spcPct val="90000"/>
              </a:lnSpc>
              <a:defRPr sz="6000" b="0" spc="-119">
                <a:latin typeface="Helvetica Neue Medium"/>
                <a:ea typeface="Helvetica Neue Medium"/>
                <a:cs typeface="Helvetica Neue Medium"/>
                <a:sym typeface="Helvetica Neue Medium"/>
              </a:defRPr>
            </a:lvl3pPr>
            <a:lvl4pPr marL="454345" indent="1037448" defTabSz="1733930">
              <a:lnSpc>
                <a:spcPct val="90000"/>
              </a:lnSpc>
              <a:defRPr sz="6000" b="0" spc="-119">
                <a:latin typeface="Helvetica Neue Medium"/>
                <a:ea typeface="Helvetica Neue Medium"/>
                <a:cs typeface="Helvetica Neue Medium"/>
                <a:sym typeface="Helvetica Neue Medium"/>
              </a:defRPr>
            </a:lvl4pPr>
            <a:lvl5pPr marL="454345" indent="1494648" defTabSz="1733930">
              <a:lnSpc>
                <a:spcPct val="90000"/>
              </a:lnSpc>
              <a:defRPr sz="6000" b="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8405707" y="1761066"/>
            <a:ext cx="3967520"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7200053" y="3340946"/>
            <a:ext cx="556768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74508" y="1483359"/>
            <a:ext cx="8859522"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711201" y="-1727201"/>
            <a:ext cx="14427201"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75211" y="946009"/>
            <a:ext cx="11535508" cy="3395698"/>
          </a:xfrm>
        </p:spPr>
        <p:txBody>
          <a:bodyPr anchor="b">
            <a:normAutofit/>
          </a:bodyPr>
          <a:lstStyle>
            <a:lvl1pPr algn="l">
              <a:defRPr sz="3413"/>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75211" y="4604911"/>
            <a:ext cx="10803989" cy="2354862"/>
          </a:xfrm>
        </p:spPr>
        <p:txBody>
          <a:bodyPr>
            <a:normAutofit/>
          </a:bodyPr>
          <a:lstStyle>
            <a:lvl1pPr marL="0" indent="0" algn="l">
              <a:buNone/>
              <a:defRPr sz="2987">
                <a:latin typeface="Verdana" panose="020B0604030504040204" pitchFamily="34" charset="0"/>
                <a:ea typeface="Verdana" panose="020B060403050404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75211" y="4345994"/>
            <a:ext cx="115355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94080" y="25963"/>
            <a:ext cx="11216640" cy="1885245"/>
          </a:xfrm>
        </p:spPr>
        <p:txBody>
          <a:bodyPr anchor="b">
            <a:normAutofit/>
          </a:bodyPr>
          <a:lstStyle>
            <a:lvl1pPr>
              <a:defRPr sz="384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94080" y="2133561"/>
            <a:ext cx="8413169"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94080" y="2032438"/>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87307" y="2431628"/>
            <a:ext cx="11216640" cy="4057226"/>
          </a:xfrm>
        </p:spPr>
        <p:txBody>
          <a:bodyPr anchor="b">
            <a:normAutofit/>
          </a:bodyPr>
          <a:lstStyle>
            <a:lvl1pPr>
              <a:defRPr sz="4693"/>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87307" y="6488853"/>
            <a:ext cx="11223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94080" y="2404534"/>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95774" y="519290"/>
            <a:ext cx="11216640"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94080" y="1"/>
            <a:ext cx="11216640"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94080" y="1885245"/>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616374" y="528319"/>
            <a:ext cx="14264642"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43466" y="5019040"/>
            <a:ext cx="11717868"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644101" y="1809140"/>
            <a:ext cx="11716599" cy="339722"/>
          </a:xfrm>
          <a:prstGeom prst="rect">
            <a:avLst/>
          </a:prstGeom>
        </p:spPr>
        <p:txBody>
          <a:bodyPr lIns="24383" tIns="24383" rIns="24383" bIns="24383"/>
          <a:lstStyle>
            <a:lvl1pPr defTabSz="487228">
              <a:defRPr sz="1992"/>
            </a:lvl1pPr>
          </a:lstStyle>
          <a:p>
            <a:r>
              <a:t>Author and Date</a:t>
            </a:r>
          </a:p>
        </p:txBody>
      </p:sp>
      <p:sp>
        <p:nvSpPr>
          <p:cNvPr id="24" name="Body Level One…"/>
          <p:cNvSpPr txBox="1">
            <a:spLocks noGrp="1"/>
          </p:cNvSpPr>
          <p:nvPr>
            <p:ph type="body" sz="quarter" idx="1" hasCustomPrompt="1"/>
          </p:nvPr>
        </p:nvSpPr>
        <p:spPr>
          <a:xfrm>
            <a:off x="643466" y="7411152"/>
            <a:ext cx="11717868"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71502" y="2222500"/>
            <a:ext cx="9372295" cy="6667500"/>
          </a:xfrm>
          <a:prstGeom prst="rect">
            <a:avLst/>
          </a:prstGeom>
        </p:spPr>
        <p:txBody>
          <a:bodyPr/>
          <a:lstStyle>
            <a:lvl1pPr marL="274319" indent="-274319">
              <a:defRPr>
                <a:solidFill>
                  <a:schemeClr val="tx1"/>
                </a:solidFill>
              </a:defRPr>
            </a:lvl1pPr>
            <a:lvl2pPr marL="548638" indent="-274319">
              <a:spcBef>
                <a:spcPts val="1200"/>
              </a:spcBef>
              <a:defRPr>
                <a:solidFill>
                  <a:schemeClr val="tx1"/>
                </a:solidFill>
              </a:defRPr>
            </a:lvl2pPr>
            <a:lvl3pPr marL="754377" indent="-274319">
              <a:spcBef>
                <a:spcPts val="599"/>
              </a:spcBef>
              <a:defRPr sz="3000">
                <a:solidFill>
                  <a:schemeClr val="tx1"/>
                </a:solidFill>
              </a:defRPr>
            </a:lvl3pPr>
            <a:lvl4pPr marL="960115" indent="-274319">
              <a:spcBef>
                <a:spcPts val="0"/>
              </a:spcBef>
              <a:defRPr sz="3000">
                <a:solidFill>
                  <a:schemeClr val="tx1"/>
                </a:solidFill>
              </a:defRPr>
            </a:lvl4pPr>
            <a:lvl5pPr marL="1165855" indent="-274319">
              <a:spcBef>
                <a:spcPts val="0"/>
              </a:spcBef>
              <a:defRPr sz="3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5852159" y="1110826"/>
            <a:ext cx="6477248"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43466" y="1896533"/>
            <a:ext cx="5215468" cy="3137213"/>
          </a:xfrm>
          <a:prstGeom prst="rect">
            <a:avLst/>
          </a:prstGeom>
        </p:spPr>
        <p:txBody>
          <a:bodyPr/>
          <a:lstStyle>
            <a:lvl1pPr>
              <a:defRPr sz="6000" spc="-119"/>
            </a:lvl1pPr>
          </a:lstStyle>
          <a:p>
            <a:r>
              <a:t>Slide Title</a:t>
            </a:r>
          </a:p>
        </p:txBody>
      </p:sp>
      <p:sp>
        <p:nvSpPr>
          <p:cNvPr id="34" name="Body Level One…"/>
          <p:cNvSpPr txBox="1">
            <a:spLocks noGrp="1"/>
          </p:cNvSpPr>
          <p:nvPr>
            <p:ph type="body" sz="quarter" idx="1" hasCustomPrompt="1"/>
          </p:nvPr>
        </p:nvSpPr>
        <p:spPr>
          <a:xfrm>
            <a:off x="643466" y="4984841"/>
            <a:ext cx="5215468"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43466" y="1794933"/>
            <a:ext cx="11717868" cy="764354"/>
          </a:xfrm>
          <a:prstGeom prst="rect">
            <a:avLst/>
          </a:prstGeom>
        </p:spPr>
        <p:txBody>
          <a:bodyPr anchor="t"/>
          <a:lstStyle>
            <a:lvl1pPr>
              <a:defRPr sz="6000" spc="-119"/>
            </a:lvl1pPr>
          </a:lstStyle>
          <a:p>
            <a:r>
              <a:t>Slide Title</a:t>
            </a:r>
          </a:p>
        </p:txBody>
      </p:sp>
      <p:sp>
        <p:nvSpPr>
          <p:cNvPr id="43" name="Slide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solidFill>
                  <a:srgbClr val="005493"/>
                </a:solidFill>
              </a:defRPr>
            </a:lvl1pPr>
          </a:lstStyle>
          <a:p>
            <a:r>
              <a:t>Slide Subtitle</a:t>
            </a:r>
          </a:p>
        </p:txBody>
      </p:sp>
      <p:sp>
        <p:nvSpPr>
          <p:cNvPr id="44" name="Body Level One…"/>
          <p:cNvSpPr txBox="1">
            <a:spLocks noGrp="1"/>
          </p:cNvSpPr>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643466" y="2484779"/>
            <a:ext cx="5215468" cy="498550"/>
          </a:xfrm>
          <a:prstGeom prst="rect">
            <a:avLst/>
          </a:prstGeom>
        </p:spPr>
        <p:txBody>
          <a:bodyPr lIns="24383" tIns="24383" rIns="24383" bIns="24383"/>
          <a:lstStyle>
            <a:lvl1pPr defTabSz="457877">
              <a:defRPr sz="2964"/>
            </a:lvl1pPr>
          </a:lstStyle>
          <a:p>
            <a:r>
              <a:t>Slide Subtitle</a:t>
            </a:r>
          </a:p>
        </p:txBody>
      </p:sp>
      <p:sp>
        <p:nvSpPr>
          <p:cNvPr id="53" name="Body Level One…"/>
          <p:cNvSpPr txBox="1">
            <a:spLocks noGrp="1"/>
          </p:cNvSpPr>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6502400" y="1001991"/>
            <a:ext cx="5822333"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643466" y="1794933"/>
            <a:ext cx="5215468" cy="765387"/>
          </a:xfrm>
          <a:prstGeom prst="rect">
            <a:avLst/>
          </a:prstGeom>
        </p:spPr>
        <p:txBody>
          <a:bodyPr anchor="t"/>
          <a:lstStyle>
            <a:lvl1pPr>
              <a:defRPr sz="6000" spc="-11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643466" y="1794933"/>
            <a:ext cx="11717868" cy="765387"/>
          </a:xfrm>
          <a:prstGeom prst="rect">
            <a:avLst/>
          </a:prstGeom>
        </p:spPr>
        <p:txBody>
          <a:bodyPr anchor="t"/>
          <a:lstStyle>
            <a:lvl1pPr>
              <a:defRPr sz="6000" spc="-119"/>
            </a:lvl1pPr>
          </a:lstStyle>
          <a:p>
            <a:r>
              <a:t>Agenda Title</a:t>
            </a:r>
          </a:p>
        </p:txBody>
      </p:sp>
      <p:sp>
        <p:nvSpPr>
          <p:cNvPr id="72" name="Agenda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lvl1pPr>
          </a:lstStyle>
          <a:p>
            <a:r>
              <a:t>Agenda Subtitle</a:t>
            </a:r>
          </a:p>
        </p:txBody>
      </p:sp>
      <p:sp>
        <p:nvSpPr>
          <p:cNvPr id="73" name="Body Level One…"/>
          <p:cNvSpPr txBox="1">
            <a:spLocks noGrp="1"/>
          </p:cNvSpPr>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z="8200" b="0" spc="-164">
                <a:latin typeface="Helvetica Neue Medium"/>
                <a:ea typeface="Helvetica Neue Medium"/>
                <a:cs typeface="Helvetica Neue Medium"/>
                <a:sym typeface="Helvetica Neue Medium"/>
              </a:defRPr>
            </a:lvl1pPr>
            <a:lvl2pPr algn="ctr" defTabSz="1733930">
              <a:lnSpc>
                <a:spcPct val="80000"/>
              </a:lnSpc>
              <a:defRPr sz="8200" b="0" spc="-164">
                <a:latin typeface="Helvetica Neue Medium"/>
                <a:ea typeface="Helvetica Neue Medium"/>
                <a:cs typeface="Helvetica Neue Medium"/>
                <a:sym typeface="Helvetica Neue Medium"/>
              </a:defRPr>
            </a:lvl2pPr>
            <a:lvl3pPr algn="ctr" defTabSz="1733930">
              <a:lnSpc>
                <a:spcPct val="80000"/>
              </a:lnSpc>
              <a:defRPr sz="8200" b="0" spc="-164">
                <a:latin typeface="Helvetica Neue Medium"/>
                <a:ea typeface="Helvetica Neue Medium"/>
                <a:cs typeface="Helvetica Neue Medium"/>
                <a:sym typeface="Helvetica Neue Medium"/>
              </a:defRPr>
            </a:lvl3pPr>
            <a:lvl4pPr algn="ctr" defTabSz="1733930">
              <a:lnSpc>
                <a:spcPct val="80000"/>
              </a:lnSpc>
              <a:defRPr sz="8200" b="0" spc="-164">
                <a:latin typeface="Helvetica Neue Medium"/>
                <a:ea typeface="Helvetica Neue Medium"/>
                <a:cs typeface="Helvetica Neue Medium"/>
                <a:sym typeface="Helvetica Neue Medium"/>
              </a:defRPr>
            </a:lvl4pPr>
            <a:lvl5pPr algn="ctr" defTabSz="1733930">
              <a:lnSpc>
                <a:spcPct val="80000"/>
              </a:lnSpc>
              <a:defRPr sz="8200" b="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643466" y="1793027"/>
            <a:ext cx="11717868" cy="3862179"/>
          </a:xfrm>
          <a:prstGeom prst="rect">
            <a:avLst/>
          </a:prstGeom>
        </p:spPr>
        <p:txBody>
          <a:bodyPr anchor="b"/>
          <a:lstStyle>
            <a:lvl1pPr algn="ctr" defTabSz="1733930">
              <a:lnSpc>
                <a:spcPct val="80000"/>
              </a:lnSpc>
              <a:defRPr sz="17600" spc="-176"/>
            </a:lvl1pPr>
            <a:lvl2pPr algn="ctr" defTabSz="1733930">
              <a:lnSpc>
                <a:spcPct val="80000"/>
              </a:lnSpc>
              <a:defRPr sz="17600" spc="-176"/>
            </a:lvl2pPr>
            <a:lvl3pPr algn="ctr" defTabSz="1733930">
              <a:lnSpc>
                <a:spcPct val="80000"/>
              </a:lnSpc>
              <a:defRPr sz="17600" spc="-176"/>
            </a:lvl3pPr>
            <a:lvl4pPr algn="ctr" defTabSz="1733930">
              <a:lnSpc>
                <a:spcPct val="80000"/>
              </a:lnSpc>
              <a:defRPr sz="17600" spc="-176"/>
            </a:lvl4pPr>
            <a:lvl5pPr algn="ctr" defTabSz="1733930">
              <a:lnSpc>
                <a:spcPct val="80000"/>
              </a:lnSpc>
              <a:defRPr sz="17600" spc="-176"/>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643466" y="5625696"/>
            <a:ext cx="11717868" cy="498550"/>
          </a:xfrm>
          <a:prstGeom prst="rect">
            <a:avLst/>
          </a:prstGeom>
        </p:spPr>
        <p:txBody>
          <a:bodyPr lIns="24383" tIns="24383" rIns="24383" bIns="24383"/>
          <a:lstStyle>
            <a:lvl1pPr algn="ctr" defTabSz="457877">
              <a:defRPr sz="2964"/>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643464" y="2592528"/>
            <a:ext cx="11717870" cy="2479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640715" y="5071568"/>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94080" y="519290"/>
            <a:ext cx="11216640"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54D997E8-DDEE-43F1-8D9B-F8A1E11DE488}" type="datetime1">
              <a:rPr lang="en-US" smtClean="0"/>
              <a:t>4/4/2022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75390" rtl="0" eaLnBrk="1" latinLnBrk="0" hangingPunct="1">
        <a:lnSpc>
          <a:spcPct val="90000"/>
        </a:lnSpc>
        <a:spcBef>
          <a:spcPct val="0"/>
        </a:spcBef>
        <a:buNone/>
        <a:defRPr sz="4693" kern="1200">
          <a:solidFill>
            <a:srgbClr val="0070C0"/>
          </a:solidFill>
          <a:latin typeface="Verdana" panose="020B0604030504040204" pitchFamily="34" charset="0"/>
          <a:ea typeface="Verdana" panose="020B0604030504040204" pitchFamily="34" charset="0"/>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6" TargetMode="External"/><Relationship Id="rId13" Type="http://schemas.openxmlformats.org/officeDocument/2006/relationships/hyperlink" Target="https://learning.oreilly.com/library/view/refactoring-improving-the/9780134757681/ch03.xhtml#ch03lev1sec11" TargetMode="External"/><Relationship Id="rId18" Type="http://schemas.openxmlformats.org/officeDocument/2006/relationships/hyperlink" Target="https://learning.oreilly.com/library/view/refactoring-improving-the/9780134757681/ch03.xhtml#ch03lev1sec16" TargetMode="External"/><Relationship Id="rId3" Type="http://schemas.openxmlformats.org/officeDocument/2006/relationships/hyperlink" Target="https://learning.oreilly.com/library/view/refactoring-improving-the/9780134757681/ch03.xhtml#ch03lev1sec1" TargetMode="External"/><Relationship Id="rId21" Type="http://schemas.openxmlformats.org/officeDocument/2006/relationships/hyperlink" Target="https://learning.oreilly.com/library/view/refactoring-improving-the/9780134757681/ch03.xhtml#ch03lev1sec19" TargetMode="External"/><Relationship Id="rId7" Type="http://schemas.openxmlformats.org/officeDocument/2006/relationships/hyperlink" Target="https://learning.oreilly.com/library/view/refactoring-improving-the/9780134757681/ch03.xhtml#ch03lev1sec5" TargetMode="External"/><Relationship Id="rId12" Type="http://schemas.openxmlformats.org/officeDocument/2006/relationships/hyperlink" Target="https://learning.oreilly.com/library/view/refactoring-improving-the/9780134757681/ch03.xhtml#ch03lev1sec10" TargetMode="External"/><Relationship Id="rId17" Type="http://schemas.openxmlformats.org/officeDocument/2006/relationships/hyperlink" Target="https://learning.oreilly.com/library/view/refactoring-improving-the/9780134757681/ch03.xhtml#ch03lev1sec15" TargetMode="External"/><Relationship Id="rId25" Type="http://schemas.openxmlformats.org/officeDocument/2006/relationships/hyperlink" Target="https://learning.oreilly.com/library/view/refactoring-improving-the/9780134757681/ch03.xhtml#ch03lev1sec23" TargetMode="External"/><Relationship Id="rId2" Type="http://schemas.openxmlformats.org/officeDocument/2006/relationships/notesSlide" Target="../notesSlides/notesSlide4.xml"/><Relationship Id="rId16" Type="http://schemas.openxmlformats.org/officeDocument/2006/relationships/hyperlink" Target="https://learning.oreilly.com/library/view/refactoring-improving-the/9780134757681/ch03.xhtml#ch03lev1sec14" TargetMode="External"/><Relationship Id="rId20" Type="http://schemas.openxmlformats.org/officeDocument/2006/relationships/hyperlink" Target="https://learning.oreilly.com/library/view/refactoring-improving-the/9780134757681/ch03.xhtml#ch03lev1sec18"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4" TargetMode="External"/><Relationship Id="rId11" Type="http://schemas.openxmlformats.org/officeDocument/2006/relationships/hyperlink" Target="https://learning.oreilly.com/library/view/refactoring-improving-the/9780134757681/ch03.xhtml#ch03lev1sec9" TargetMode="External"/><Relationship Id="rId24" Type="http://schemas.openxmlformats.org/officeDocument/2006/relationships/hyperlink" Target="https://learning.oreilly.com/library/view/refactoring-improving-the/9780134757681/ch03.xhtml#ch03lev1sec22" TargetMode="External"/><Relationship Id="rId5" Type="http://schemas.openxmlformats.org/officeDocument/2006/relationships/hyperlink" Target="https://learning.oreilly.com/library/view/refactoring-improving-the/9780134757681/ch03.xhtml#ch03lev1sec3" TargetMode="External"/><Relationship Id="rId15" Type="http://schemas.openxmlformats.org/officeDocument/2006/relationships/hyperlink" Target="https://learning.oreilly.com/library/view/refactoring-improving-the/9780134757681/ch03.xhtml#ch03lev1sec13" TargetMode="External"/><Relationship Id="rId23" Type="http://schemas.openxmlformats.org/officeDocument/2006/relationships/hyperlink" Target="https://learning.oreilly.com/library/view/refactoring-improving-the/9780134757681/ch03.xhtml#ch03lev1sec21" TargetMode="External"/><Relationship Id="rId10" Type="http://schemas.openxmlformats.org/officeDocument/2006/relationships/hyperlink" Target="https://learning.oreilly.com/library/view/refactoring-improving-the/9780134757681/ch03.xhtml#ch03lev1sec8" TargetMode="External"/><Relationship Id="rId19" Type="http://schemas.openxmlformats.org/officeDocument/2006/relationships/hyperlink" Target="https://learning.oreilly.com/library/view/refactoring-improving-the/9780134757681/ch03.xhtml#ch03lev1sec17" TargetMode="External"/><Relationship Id="rId4" Type="http://schemas.openxmlformats.org/officeDocument/2006/relationships/hyperlink" Target="https://learning.oreilly.com/library/view/refactoring-improving-the/9780134757681/ch03.xhtml#ch03lev1sec2" TargetMode="External"/><Relationship Id="rId9" Type="http://schemas.openxmlformats.org/officeDocument/2006/relationships/hyperlink" Target="https://learning.oreilly.com/library/view/refactoring-improving-the/9780134757681/ch03.xhtml#ch03lev1sec7" TargetMode="External"/><Relationship Id="rId14" Type="http://schemas.openxmlformats.org/officeDocument/2006/relationships/hyperlink" Target="https://learning.oreilly.com/library/view/refactoring-improving-the/9780134757681/ch03.xhtml#ch03lev1sec12" TargetMode="External"/><Relationship Id="rId22" Type="http://schemas.openxmlformats.org/officeDocument/2006/relationships/hyperlink" Target="https://learning.oreilly.com/library/view/refactoring-improving-the/9780134757681/ch03.xhtml#ch03lev1sec2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643465" y="2159035"/>
            <a:ext cx="11717870" cy="2479041"/>
          </a:xfrm>
          <a:prstGeom prst="rect">
            <a:avLst/>
          </a:prstGeom>
        </p:spPr>
        <p:txBody>
          <a:bodyPr/>
          <a:lstStyle/>
          <a:p>
            <a:pPr>
              <a:defRPr sz="4800" spc="-96">
                <a:solidFill>
                  <a:srgbClr val="005493"/>
                </a:solidFill>
              </a:defRPr>
            </a:pPr>
            <a:r>
              <a:rPr dirty="0"/>
              <a:t>CS 4530</a:t>
            </a:r>
          </a:p>
          <a:p>
            <a:pPr>
              <a:defRPr sz="3800" spc="-76">
                <a:solidFill>
                  <a:srgbClr val="005493"/>
                </a:solidFill>
              </a:defRPr>
            </a:pPr>
            <a:r>
              <a:rPr dirty="0"/>
              <a:t>Fundamentals</a:t>
            </a:r>
            <a:r>
              <a:rPr lang="en-US" dirty="0"/>
              <a:t> </a:t>
            </a:r>
            <a:r>
              <a:rPr dirty="0"/>
              <a:t>of Software Engineering</a:t>
            </a:r>
          </a:p>
        </p:txBody>
      </p:sp>
      <p:sp>
        <p:nvSpPr>
          <p:cNvPr id="135" name="Jonathan Bell, Frank Tip, Mitch Wand…"/>
          <p:cNvSpPr txBox="1">
            <a:spLocks noGrp="1"/>
          </p:cNvSpPr>
          <p:nvPr>
            <p:ph type="subTitle" sz="quarter" idx="1"/>
          </p:nvPr>
        </p:nvSpPr>
        <p:spPr>
          <a:xfrm>
            <a:off x="643466" y="5733117"/>
            <a:ext cx="11717868" cy="1016001"/>
          </a:xfrm>
          <a:prstGeom prst="rect">
            <a:avLst/>
          </a:prstGeom>
        </p:spPr>
        <p:txBody>
          <a:bodyPr/>
          <a:lstStyle/>
          <a:p>
            <a:pPr>
              <a:defRPr sz="2400"/>
            </a:pPr>
            <a:r>
              <a:rPr lang="en-US" dirty="0"/>
              <a:t>Jonathan Bell, Adeel Bhutta, Ferdinand Vesely, Mitch Wand</a:t>
            </a:r>
          </a:p>
          <a:p>
            <a:pPr>
              <a:defRPr sz="2400"/>
            </a:pPr>
            <a:r>
              <a:rPr lang="en-US" dirty="0"/>
              <a:t>Khoury College of Computer Sciences</a:t>
            </a:r>
          </a:p>
        </p:txBody>
      </p:sp>
      <p:sp>
        <p:nvSpPr>
          <p:cNvPr id="136" name="Lesson 10.4: Refactoring"/>
          <p:cNvSpPr txBox="1"/>
          <p:nvPr/>
        </p:nvSpPr>
        <p:spPr>
          <a:xfrm>
            <a:off x="643466" y="4604792"/>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lvl1pPr algn="l" defTabSz="587022">
              <a:defRPr sz="3200" b="1">
                <a:solidFill>
                  <a:srgbClr val="000000"/>
                </a:solidFill>
              </a:defRPr>
            </a:lvl1pPr>
          </a:lstStyle>
          <a:p>
            <a:r>
              <a:rPr dirty="0"/>
              <a:t>Lesson 1</a:t>
            </a:r>
            <a:r>
              <a:rPr lang="en-US" dirty="0"/>
              <a:t>1</a:t>
            </a:r>
            <a:r>
              <a:rPr dirty="0"/>
              <a:t>: Refactoring</a:t>
            </a:r>
            <a:r>
              <a:rPr lang="en-US" dirty="0"/>
              <a:t>, Code Smells and Technical Debt</a:t>
            </a:r>
            <a:endParaRPr dirty="0"/>
          </a:p>
        </p:txBody>
      </p:sp>
      <p:sp>
        <p:nvSpPr>
          <p:cNvPr id="6" name="Rectangle 5">
            <a:extLst>
              <a:ext uri="{FF2B5EF4-FFF2-40B4-BE49-F238E27FC236}">
                <a16:creationId xmlns:a16="http://schemas.microsoft.com/office/drawing/2014/main" id="{3E26312F-241E-4333-BDEC-69C682D1D88D}"/>
              </a:ext>
            </a:extLst>
          </p:cNvPr>
          <p:cNvSpPr/>
          <p:nvPr/>
        </p:nvSpPr>
        <p:spPr>
          <a:xfrm>
            <a:off x="643465" y="8066550"/>
            <a:ext cx="6096000" cy="400110"/>
          </a:xfrm>
          <a:prstGeom prst="rect">
            <a:avLst/>
          </a:prstGeom>
        </p:spPr>
        <p:txBody>
          <a:bodyPr>
            <a:spAutoFit/>
          </a:bodyPr>
          <a:lstStyle/>
          <a:p>
            <a:pPr algn="l" defTabSz="914400" hangingPunct="1"/>
            <a:r>
              <a:rPr lang="en-US" sz="2000" kern="1200" dirty="0">
                <a:solidFill>
                  <a:srgbClr val="5C5962"/>
                </a:solidFill>
                <a:latin typeface="Calibri" panose="020F0502020204030204"/>
              </a:rPr>
              <a:t>© 2022Released under the </a:t>
            </a:r>
            <a:r>
              <a:rPr lang="en-US" sz="2000" kern="1200" dirty="0">
                <a:solidFill>
                  <a:srgbClr val="D41B2C"/>
                </a:solidFill>
                <a:latin typeface="Calibri" panose="020F0502020204030204"/>
                <a:hlinkClick r:id="rId2"/>
              </a:rPr>
              <a:t>CC BY-SA</a:t>
            </a:r>
            <a:r>
              <a:rPr lang="en-US" sz="2000" kern="1200" dirty="0">
                <a:solidFill>
                  <a:srgbClr val="5C5962"/>
                </a:solidFill>
                <a:latin typeface="Calibri" panose="020F0502020204030204"/>
              </a:rPr>
              <a:t> license</a:t>
            </a:r>
            <a:endParaRPr lang="en-US" sz="20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prstGeom prst="rect">
            <a:avLst/>
          </a:prstGeom>
        </p:spPr>
        <p:txBody>
          <a:bodyPr>
            <a:normAutofit fontScale="90000"/>
          </a:bodyPr>
          <a:lstStyle>
            <a:lvl1pPr defTabSz="1369804">
              <a:defRPr sz="4740" spc="-94"/>
            </a:lvl1pPr>
          </a:lstStyle>
          <a:p>
            <a:r>
              <a:rPr lang="en-US" dirty="0"/>
              <a:t>Luckily, VSC automates this and many other common transformations</a:t>
            </a:r>
            <a:endParaRPr dirty="0"/>
          </a:p>
        </p:txBody>
      </p:sp>
      <p:sp>
        <p:nvSpPr>
          <p:cNvPr id="227" name="Slide Subtitle"/>
          <p:cNvSpPr txBox="1">
            <a:spLocks noGrp="1"/>
          </p:cNvSpPr>
          <p:nvPr>
            <p:ph type="body" idx="21"/>
          </p:nvPr>
        </p:nvSpPr>
        <p:spPr>
          <a:prstGeom prst="rect">
            <a:avLst/>
          </a:prstGeom>
        </p:spPr>
        <p:txBody>
          <a:bodyPr>
            <a:normAutofit lnSpcReduction="10000"/>
          </a:bodyPr>
          <a:lstStyle/>
          <a:p>
            <a:endParaRPr/>
          </a:p>
        </p:txBody>
      </p:sp>
      <p:sp>
        <p:nvSpPr>
          <p:cNvPr id="228" name="Slide bullet text"/>
          <p:cNvSpPr txBox="1">
            <a:spLocks noGrp="1"/>
          </p:cNvSpPr>
          <p:nvPr>
            <p:ph type="body" idx="1"/>
          </p:nvPr>
        </p:nvSpPr>
        <p:spPr>
          <a:prstGeom prst="rect">
            <a:avLst/>
          </a:prstGeom>
        </p:spPr>
        <p:txBody>
          <a:bodyPr/>
          <a:lstStyle/>
          <a:p>
            <a:endParaRPr dirty="0"/>
          </a:p>
        </p:txBody>
      </p:sp>
      <p:pic>
        <p:nvPicPr>
          <p:cNvPr id="3" name="Picture 2" descr="Graphical user interface, text, application&#10;&#10;Description automatically generated">
            <a:extLst>
              <a:ext uri="{FF2B5EF4-FFF2-40B4-BE49-F238E27FC236}">
                <a16:creationId xmlns:a16="http://schemas.microsoft.com/office/drawing/2014/main" id="{E4870AB6-177B-4D5C-A022-F2F205D57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32" y="2982635"/>
            <a:ext cx="8511636" cy="5235139"/>
          </a:xfrm>
          <a:prstGeom prst="rect">
            <a:avLst/>
          </a:prstGeom>
        </p:spPr>
      </p:pic>
    </p:spTree>
    <p:extLst>
      <p:ext uri="{BB962C8B-B14F-4D97-AF65-F5344CB8AC3E}">
        <p14:creationId xmlns:p14="http://schemas.microsoft.com/office/powerpoint/2010/main" val="20390678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prstGeom prst="rect">
            <a:avLst/>
          </a:prstGeom>
        </p:spPr>
        <p:txBody>
          <a:bodyPr/>
          <a:lstStyle>
            <a:lvl1pPr defTabSz="1369804">
              <a:defRPr sz="4740" spc="-94"/>
            </a:lvl1pPr>
          </a:lstStyle>
          <a:p>
            <a:r>
              <a:t>“Local” Refactorings</a:t>
            </a:r>
          </a:p>
        </p:txBody>
      </p:sp>
      <p:sp>
        <p:nvSpPr>
          <p:cNvPr id="214" name="Slide Subtitle"/>
          <p:cNvSpPr txBox="1">
            <a:spLocks noGrp="1"/>
          </p:cNvSpPr>
          <p:nvPr>
            <p:ph type="body" idx="21"/>
          </p:nvPr>
        </p:nvSpPr>
        <p:spPr>
          <a:prstGeom prst="rect">
            <a:avLst/>
          </a:prstGeom>
        </p:spPr>
        <p:txBody>
          <a:bodyPr>
            <a:normAutofit lnSpcReduction="10000"/>
          </a:bodyPr>
          <a:lstStyle/>
          <a:p>
            <a:endParaRPr/>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nvGraphicFramePr>
        <p:xfrm>
          <a:off x="1264355" y="3353230"/>
          <a:ext cx="10476089" cy="5948680"/>
        </p:xfrm>
        <a:graphic>
          <a:graphicData uri="http://schemas.openxmlformats.org/drawingml/2006/table">
            <a:tbl>
              <a:tblPr bandRow="1">
                <a:tableStyleId>{4C3C2611-4C71-4FC5-86AE-919BDF0F9419}</a:tableStyleId>
              </a:tblPr>
              <a:tblGrid>
                <a:gridCol w="2462720">
                  <a:extLst>
                    <a:ext uri="{9D8B030D-6E8A-4147-A177-3AD203B41FA5}">
                      <a16:colId xmlns:a16="http://schemas.microsoft.com/office/drawing/2014/main" val="20000"/>
                    </a:ext>
                  </a:extLst>
                </a:gridCol>
                <a:gridCol w="8013369">
                  <a:extLst>
                    <a:ext uri="{9D8B030D-6E8A-4147-A177-3AD203B41FA5}">
                      <a16:colId xmlns:a16="http://schemas.microsoft.com/office/drawing/2014/main" val="20001"/>
                    </a:ext>
                  </a:extLst>
                </a:gridCol>
              </a:tblGrid>
              <a:tr h="711200">
                <a:tc>
                  <a:txBody>
                    <a:bodyPr/>
                    <a:lstStyle/>
                    <a:p>
                      <a:pPr defTabSz="914400">
                        <a:defRPr sz="1800"/>
                      </a:pPr>
                      <a:r>
                        <a:rPr sz="2200" b="1">
                          <a:latin typeface="Helvetica"/>
                          <a:ea typeface="Helvetica"/>
                          <a:cs typeface="Helvetica"/>
                          <a:sym typeface="Helvetica"/>
                        </a:rPr>
                        <a:t>Rename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rename variables, fields methods, classes, packages
provide better intuition for the renamed element’s purpose</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016000">
                <a:tc>
                  <a:txBody>
                    <a:bodyPr/>
                    <a:lstStyle/>
                    <a:p>
                      <a:pPr defTabSz="914400">
                        <a:defRPr sz="1800"/>
                      </a:pPr>
                      <a:r>
                        <a:rPr sz="2200" b="1">
                          <a:latin typeface="Helvetica"/>
                          <a:ea typeface="Helvetica"/>
                          <a:cs typeface="Helvetica"/>
                          <a:sym typeface="Helvetica"/>
                        </a:rPr>
                        <a:t>Extract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extract statements into a new method
enables reuse; avoid cut-and-paste programming
improve readability</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711200">
                <a:tc>
                  <a:txBody>
                    <a:bodyPr/>
                    <a:lstStyle/>
                    <a:p>
                      <a:pPr defTabSz="914400">
                        <a:defRPr sz="1800"/>
                      </a:pPr>
                      <a:r>
                        <a:rPr sz="2200" b="1">
                          <a:latin typeface="Helvetica"/>
                          <a:ea typeface="Helvetica"/>
                          <a:cs typeface="Helvetica"/>
                          <a:sym typeface="Helvetica"/>
                        </a:rPr>
                        <a:t>Inline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method call with the method’s body
often useful as intermediate step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431800">
                <a:tc>
                  <a:txBody>
                    <a:bodyPr/>
                    <a:lstStyle/>
                    <a:p>
                      <a:pPr defTabSz="914400">
                        <a:defRPr sz="1800"/>
                      </a:pPr>
                      <a:r>
                        <a:rPr sz="2200" b="1">
                          <a:latin typeface="Helvetica"/>
                          <a:ea typeface="Helvetica"/>
                          <a:cs typeface="Helvetica"/>
                          <a:sym typeface="Helvetica"/>
                        </a:rPr>
                        <a:t>Extract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introduce a new local variable for a designated expression</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431800">
                <a:tc>
                  <a:txBody>
                    <a:bodyPr/>
                    <a:lstStyle/>
                    <a:p>
                      <a:pPr defTabSz="914400">
                        <a:defRPr sz="1800"/>
                      </a:pPr>
                      <a:r>
                        <a:rPr sz="2200" b="1">
                          <a:latin typeface="Helvetica"/>
                          <a:ea typeface="Helvetica"/>
                          <a:cs typeface="Helvetica"/>
                          <a:sym typeface="Helvetica"/>
                        </a:rPr>
                        <a:t>Inline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local variable with the expression that defines its value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762000">
                <a:tc>
                  <a:txBody>
                    <a:bodyPr/>
                    <a:lstStyle/>
                    <a:p>
                      <a:pPr defTabSz="914400">
                        <a:defRPr sz="1800"/>
                      </a:pPr>
                      <a:r>
                        <a:rPr sz="2200" b="1">
                          <a:latin typeface="Helvetica"/>
                          <a:ea typeface="Helvetica"/>
                          <a:cs typeface="Helvetica"/>
                          <a:sym typeface="Helvetica"/>
                        </a:rPr>
                        <a:t>Change Method Signature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reorder a method’s parameters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762000">
                <a:tc>
                  <a:txBody>
                    <a:bodyPr/>
                    <a:lstStyle/>
                    <a:p>
                      <a:pPr defTabSz="914400">
                        <a:defRPr sz="1800"/>
                      </a:pPr>
                      <a:r>
                        <a:rPr sz="2200" b="1">
                          <a:latin typeface="Helvetica"/>
                          <a:ea typeface="Helvetica"/>
                          <a:cs typeface="Helvetica"/>
                          <a:sym typeface="Helvetica"/>
                        </a:rPr>
                        <a:t>Encapsulate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introduce getter/setter methods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092200">
                <a:tc>
                  <a:txBody>
                    <a:bodyPr/>
                    <a:lstStyle/>
                    <a:p>
                      <a:pPr defTabSz="914400">
                        <a:defRPr sz="1800"/>
                      </a:pPr>
                      <a:r>
                        <a:rPr sz="2200" b="1">
                          <a:latin typeface="Helvetica"/>
                          <a:ea typeface="Helvetica"/>
                          <a:cs typeface="Helvetica"/>
                          <a:sym typeface="Helvetica"/>
                        </a:rPr>
                        <a:t>Convert Local Variable to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000">
                          <a:latin typeface="Helvetica"/>
                          <a:ea typeface="Helvetica"/>
                          <a:cs typeface="Helvetica"/>
                          <a:sym typeface="Helvetica"/>
                        </a:rPr>
                        <a:t>convert local variable to field
sometimes useful to enable application of Extract Method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497369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prstGeom prst="rect">
            <a:avLst/>
          </a:prstGeom>
        </p:spPr>
        <p:txBody>
          <a:bodyPr/>
          <a:lstStyle>
            <a:lvl1pPr defTabSz="1369804">
              <a:defRPr sz="4740" spc="-94"/>
            </a:lvl1pPr>
          </a:lstStyle>
          <a:p>
            <a:r>
              <a:t>Type-Related Refactorings</a:t>
            </a:r>
          </a:p>
        </p:txBody>
      </p:sp>
      <p:sp>
        <p:nvSpPr>
          <p:cNvPr id="221" name="Slide Subtitle"/>
          <p:cNvSpPr txBox="1">
            <a:spLocks noGrp="1"/>
          </p:cNvSpPr>
          <p:nvPr>
            <p:ph type="body" idx="21"/>
          </p:nvPr>
        </p:nvSpPr>
        <p:spPr>
          <a:prstGeom prst="rect">
            <a:avLst/>
          </a:prstGeom>
        </p:spPr>
        <p:txBody>
          <a:bodyPr>
            <a:normAutofit lnSpcReduction="10000"/>
          </a:bodyPr>
          <a:lstStyle/>
          <a:p>
            <a:endParaRPr/>
          </a:p>
        </p:txBody>
      </p:sp>
      <p:graphicFrame>
        <p:nvGraphicFramePr>
          <p:cNvPr id="222" name="Table"/>
          <p:cNvGraphicFramePr/>
          <p:nvPr/>
        </p:nvGraphicFramePr>
        <p:xfrm>
          <a:off x="793214" y="4029091"/>
          <a:ext cx="11418370" cy="3594100"/>
        </p:xfrm>
        <a:graphic>
          <a:graphicData uri="http://schemas.openxmlformats.org/drawingml/2006/table">
            <a:tbl>
              <a:tblPr bandRow="1">
                <a:tableStyleId>{4C3C2611-4C71-4FC5-86AE-919BDF0F9419}</a:tableStyleId>
              </a:tblPr>
              <a:tblGrid>
                <a:gridCol w="4900532">
                  <a:extLst>
                    <a:ext uri="{9D8B030D-6E8A-4147-A177-3AD203B41FA5}">
                      <a16:colId xmlns:a16="http://schemas.microsoft.com/office/drawing/2014/main" val="20000"/>
                    </a:ext>
                  </a:extLst>
                </a:gridCol>
                <a:gridCol w="6517838">
                  <a:extLst>
                    <a:ext uri="{9D8B030D-6E8A-4147-A177-3AD203B41FA5}">
                      <a16:colId xmlns:a16="http://schemas.microsoft.com/office/drawing/2014/main" val="20001"/>
                    </a:ext>
                  </a:extLst>
                </a:gridCol>
              </a:tblGrid>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Generalize Declared Type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replace the type of a declaration with a more general type </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901700">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t>Extract Interface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create a new interface, and update declarations to use it where possible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90170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Pull Up Members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move methods and fields to a superclass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Infer Generic Type Arguments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infer type arguments for “raw” uses of generic types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852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prstGeom prst="rect">
            <a:avLst/>
          </a:prstGeom>
        </p:spPr>
        <p:txBody>
          <a:bodyPr/>
          <a:lstStyle>
            <a:lvl1pPr defTabSz="1369804">
              <a:defRPr sz="4740" spc="-94"/>
            </a:lvl1pPr>
          </a:lstStyle>
          <a:p>
            <a:r>
              <a:t>Why Refactor?</a:t>
            </a:r>
          </a:p>
        </p:txBody>
      </p:sp>
      <p:sp>
        <p:nvSpPr>
          <p:cNvPr id="168" name="Slide Subtitle"/>
          <p:cNvSpPr txBox="1">
            <a:spLocks noGrp="1"/>
          </p:cNvSpPr>
          <p:nvPr>
            <p:ph type="body" idx="21"/>
          </p:nvPr>
        </p:nvSpPr>
        <p:spPr>
          <a:prstGeom prst="rect">
            <a:avLst/>
          </a:prstGeom>
        </p:spPr>
        <p:txBody>
          <a:bodyPr>
            <a:normAutofit lnSpcReduction="10000"/>
          </a:bodyPr>
          <a:lstStyle/>
          <a:p>
            <a:endParaRPr/>
          </a:p>
        </p:txBody>
      </p:sp>
      <p:sp>
        <p:nvSpPr>
          <p:cNvPr id="169" name="requirements have changed, and a different design is needed…"/>
          <p:cNvSpPr txBox="1">
            <a:spLocks noGrp="1"/>
          </p:cNvSpPr>
          <p:nvPr>
            <p:ph type="body" idx="1"/>
          </p:nvPr>
        </p:nvSpPr>
        <p:spPr>
          <a:prstGeom prst="rect">
            <a:avLst/>
          </a:prstGeom>
        </p:spPr>
        <p:txBody>
          <a:bodyPr>
            <a:normAutofit/>
          </a:bodyPr>
          <a:lstStyle/>
          <a:p>
            <a:pPr marL="457200" indent="-457200">
              <a:spcBef>
                <a:spcPts val="1000"/>
              </a:spcBef>
              <a:defRPr sz="3200"/>
            </a:pPr>
            <a:r>
              <a:rPr lang="en-US" sz="3200" dirty="0"/>
              <a:t>New or anticipated requirements require a different design</a:t>
            </a:r>
          </a:p>
          <a:p>
            <a:pPr marL="457200" indent="-457200">
              <a:spcBef>
                <a:spcPts val="1000"/>
              </a:spcBef>
              <a:defRPr sz="3200"/>
            </a:pPr>
            <a:r>
              <a:rPr lang="en-US" sz="3200" dirty="0"/>
              <a:t>Altered design will make testing easier</a:t>
            </a:r>
          </a:p>
          <a:p>
            <a:pPr marL="457200" indent="-457200">
              <a:spcBef>
                <a:spcPts val="1000"/>
              </a:spcBef>
              <a:defRPr sz="3200"/>
            </a:pPr>
            <a:r>
              <a:rPr lang="en-US" sz="3200" dirty="0"/>
              <a:t>Altered design will improve maintainability</a:t>
            </a:r>
          </a:p>
          <a:p>
            <a:pPr marL="457200" indent="-457200">
              <a:spcBef>
                <a:spcPts val="1000"/>
              </a:spcBef>
              <a:defRPr sz="3200"/>
            </a:pPr>
            <a:r>
              <a:rPr lang="en-US" sz="3200" dirty="0"/>
              <a:t>Fix sloppiness by programmers </a:t>
            </a:r>
          </a:p>
          <a:p>
            <a:pPr marL="1066800" lvl="1" indent="-457200">
              <a:spcBef>
                <a:spcPts val="1000"/>
              </a:spcBef>
              <a:defRPr sz="3200"/>
            </a:pPr>
            <a:r>
              <a:rPr lang="en-US" sz="3200" dirty="0"/>
              <a:t>Retire or avoid technical debt</a:t>
            </a:r>
          </a:p>
        </p:txBody>
      </p:sp>
      <p:pic>
        <p:nvPicPr>
          <p:cNvPr id="170" name="Image" descr="Image"/>
          <p:cNvPicPr>
            <a:picLocks noChangeAspect="1"/>
          </p:cNvPicPr>
          <p:nvPr/>
        </p:nvPicPr>
        <p:blipFill>
          <a:blip r:embed="rId3"/>
          <a:stretch>
            <a:fillRect/>
          </a:stretch>
        </p:blipFill>
        <p:spPr>
          <a:xfrm>
            <a:off x="7245773" y="-189315"/>
            <a:ext cx="5232401" cy="2286001"/>
          </a:xfrm>
          <a:prstGeom prst="rect">
            <a:avLst/>
          </a:prstGeom>
          <a:ln w="3175">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prstGeom prst="rect">
            <a:avLst/>
          </a:prstGeom>
        </p:spPr>
        <p:txBody>
          <a:bodyPr/>
          <a:lstStyle>
            <a:lvl1pPr defTabSz="1369804">
              <a:defRPr sz="4740" spc="-94"/>
            </a:lvl1pPr>
          </a:lstStyle>
          <a:p>
            <a:r>
              <a:t>When to refactor?</a:t>
            </a:r>
          </a:p>
        </p:txBody>
      </p:sp>
      <p:sp>
        <p:nvSpPr>
          <p:cNvPr id="188" name="Refactoring is incremental redesig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643466" y="3485069"/>
            <a:ext cx="11717868" cy="4832560"/>
          </a:xfrm>
          <a:prstGeom prst="rect">
            <a:avLst/>
          </a:prstGeom>
        </p:spPr>
        <p:txBody>
          <a:bodyPr>
            <a:normAutofit fontScale="92500" lnSpcReduction="20000"/>
          </a:bodyPr>
          <a:lstStyle/>
          <a:p>
            <a:pPr marL="418845" indent="-418845" defTabSz="1681912">
              <a:spcBef>
                <a:spcPts val="3100"/>
              </a:spcBef>
              <a:defRPr sz="3298"/>
            </a:pPr>
            <a:r>
              <a:rPr dirty="0"/>
              <a:t>Acknowledge that it will be difficult to get design right the first time</a:t>
            </a:r>
          </a:p>
          <a:p>
            <a:pPr marL="418845" indent="-418845" defTabSz="1681912">
              <a:spcBef>
                <a:spcPts val="3100"/>
              </a:spcBef>
              <a:defRPr sz="3298"/>
            </a:pPr>
            <a:r>
              <a:rPr dirty="0"/>
              <a:t>When adding new functionality, fixing a bug, doing code review, or any time</a:t>
            </a:r>
            <a:endParaRPr lang="en-US" dirty="0"/>
          </a:p>
          <a:p>
            <a:pPr marL="418845" indent="-418845" defTabSz="1681912">
              <a:spcBef>
                <a:spcPts val="3100"/>
              </a:spcBef>
              <a:defRPr sz="3298"/>
            </a:pPr>
            <a:r>
              <a:rPr lang="en-US" dirty="0"/>
              <a:t>A key part of TDD!</a:t>
            </a:r>
            <a:endParaRPr dirty="0"/>
          </a:p>
          <a:p>
            <a:pPr marL="418845" indent="-418845" defTabSz="1681912">
              <a:spcBef>
                <a:spcPts val="3100"/>
              </a:spcBef>
              <a:defRPr sz="3298"/>
            </a:pPr>
            <a:r>
              <a:rPr dirty="0"/>
              <a:t>Refactoring evolves design in increments</a:t>
            </a:r>
          </a:p>
          <a:p>
            <a:pPr marL="418845" indent="-418845" defTabSz="1681912">
              <a:spcBef>
                <a:spcPts val="3100"/>
              </a:spcBef>
              <a:defRPr sz="3298"/>
            </a:pPr>
            <a:r>
              <a:rPr dirty="0"/>
              <a:t>Refactoring reduces technical debt</a:t>
            </a:r>
          </a:p>
          <a:p>
            <a:pPr marL="418845" indent="-418845" defTabSz="1681912">
              <a:spcBef>
                <a:spcPts val="3100"/>
              </a:spcBef>
              <a:defRPr sz="3298"/>
            </a:pPr>
            <a:r>
              <a:rPr dirty="0"/>
              <a:t>What do you refactor?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prstGeom prst="rect">
            <a:avLst/>
          </a:prstGeom>
        </p:spPr>
        <p:txBody>
          <a:bodyPr/>
          <a:lstStyle>
            <a:lvl1pPr defTabSz="1369804">
              <a:defRPr sz="4740" spc="-94"/>
            </a:lvl1pPr>
          </a:lstStyle>
          <a:p>
            <a:r>
              <a:rPr lang="en-US" dirty="0"/>
              <a:t>Refactoring Benefits</a:t>
            </a:r>
            <a:endParaRPr dirty="0"/>
          </a:p>
        </p:txBody>
      </p:sp>
      <p:sp>
        <p:nvSpPr>
          <p:cNvPr id="182" name="Slide Subtitle"/>
          <p:cNvSpPr txBox="1">
            <a:spLocks noGrp="1"/>
          </p:cNvSpPr>
          <p:nvPr>
            <p:ph type="body" idx="21"/>
          </p:nvPr>
        </p:nvSpPr>
        <p:spPr>
          <a:prstGeom prst="rect">
            <a:avLst/>
          </a:prstGeom>
        </p:spPr>
        <p:txBody>
          <a:bodyPr>
            <a:normAutofit lnSpcReduction="1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normAutofit fontScale="85000" lnSpcReduction="20000"/>
          </a:bodyPr>
          <a:lstStyle/>
          <a:p>
            <a:pPr marL="397256" indent="-397256" defTabSz="1595215">
              <a:spcBef>
                <a:spcPts val="900"/>
              </a:spcBef>
              <a:defRPr sz="3128"/>
            </a:pPr>
            <a:r>
              <a:rPr b="1" dirty="0">
                <a:solidFill>
                  <a:srgbClr val="011993"/>
                </a:solidFill>
              </a:rPr>
              <a:t>small incremental steps</a:t>
            </a:r>
            <a:r>
              <a:rPr dirty="0"/>
              <a:t> that preserve program behavior</a:t>
            </a:r>
            <a:endParaRPr lang="en-US" dirty="0"/>
          </a:p>
          <a:p>
            <a:pPr marL="1006856" lvl="1" indent="-397256" defTabSz="1595215">
              <a:spcBef>
                <a:spcPts val="900"/>
              </a:spcBef>
              <a:defRPr sz="3128"/>
            </a:pPr>
            <a:r>
              <a:rPr lang="en-US" dirty="0"/>
              <a:t>Regression testing is simplified</a:t>
            </a:r>
            <a:r>
              <a:rPr dirty="0"/>
              <a:t> </a:t>
            </a:r>
          </a:p>
          <a:p>
            <a:pPr marL="397256" indent="-397256" defTabSz="1595215">
              <a:spcBef>
                <a:spcPts val="900"/>
              </a:spcBef>
              <a:defRPr sz="3128"/>
            </a:pPr>
            <a:endParaRPr dirty="0"/>
          </a:p>
          <a:p>
            <a:pPr marL="397256" indent="-397256" defTabSz="1595215">
              <a:spcBef>
                <a:spcPts val="900"/>
              </a:spcBef>
              <a:defRPr sz="3128"/>
            </a:pPr>
            <a:r>
              <a:rPr dirty="0"/>
              <a:t>most steps are so simple that they can be </a:t>
            </a:r>
            <a:r>
              <a:rPr b="1" dirty="0">
                <a:solidFill>
                  <a:srgbClr val="011993"/>
                </a:solidFill>
              </a:rPr>
              <a:t>automated</a:t>
            </a:r>
          </a:p>
          <a:p>
            <a:pPr marL="958088" lvl="1" indent="-397256" defTabSz="1595215">
              <a:spcBef>
                <a:spcPts val="900"/>
              </a:spcBef>
              <a:buChar char="-"/>
              <a:defRPr sz="3128"/>
            </a:pPr>
            <a:r>
              <a:rPr dirty="0"/>
              <a:t>automation limited in complex cases</a:t>
            </a:r>
          </a:p>
          <a:p>
            <a:pPr marL="397256" indent="-397256" defTabSz="1595215">
              <a:spcBef>
                <a:spcPts val="900"/>
              </a:spcBef>
              <a:defRPr sz="3128"/>
            </a:pPr>
            <a:endParaRPr dirty="0"/>
          </a:p>
          <a:p>
            <a:pPr marL="397256" indent="-397256" defTabSz="1595215">
              <a:spcBef>
                <a:spcPts val="900"/>
              </a:spcBef>
              <a:defRPr sz="3128"/>
            </a:pPr>
            <a:r>
              <a:rPr dirty="0"/>
              <a:t>refactoring does not always proceed “in a straight line”</a:t>
            </a:r>
          </a:p>
          <a:p>
            <a:pPr marL="958088" lvl="1" indent="-397256" defTabSz="1595215">
              <a:spcBef>
                <a:spcPts val="900"/>
              </a:spcBef>
              <a:buChar char="-"/>
              <a:defRPr sz="3128"/>
            </a:pPr>
            <a:r>
              <a:rPr dirty="0"/>
              <a:t>sometimes, </a:t>
            </a:r>
            <a:r>
              <a:rPr lang="en-US" dirty="0"/>
              <a:t>you want to </a:t>
            </a:r>
            <a:r>
              <a:rPr dirty="0"/>
              <a:t>undo a step you did earlier… </a:t>
            </a:r>
          </a:p>
          <a:p>
            <a:pPr marL="958088" lvl="1" indent="-397256" defTabSz="1595215">
              <a:spcBef>
                <a:spcPts val="900"/>
              </a:spcBef>
              <a:buChar char="-"/>
              <a:defRPr sz="3128"/>
            </a:pPr>
            <a:r>
              <a:rPr dirty="0"/>
              <a:t>…when you have insights for a better design</a:t>
            </a:r>
            <a:endParaRPr lang="en-US" dirty="0"/>
          </a:p>
          <a:p>
            <a:pPr marL="958088" lvl="1" indent="-397256" defTabSz="1595215">
              <a:spcBef>
                <a:spcPts val="900"/>
              </a:spcBef>
              <a:buChar char="-"/>
              <a:defRPr sz="3128"/>
            </a:pPr>
            <a:r>
              <a:rPr lang="en-US" dirty="0"/>
              <a:t>Having a name for what you did makes it easier to undo a step</a:t>
            </a:r>
          </a:p>
          <a:p>
            <a:pPr marL="1567688" lvl="2" indent="-397256" defTabSz="1595215">
              <a:spcBef>
                <a:spcPts val="900"/>
              </a:spcBef>
              <a:buChar char="-"/>
              <a:defRPr sz="3128"/>
            </a:pPr>
            <a:r>
              <a:rPr lang="en-US" dirty="0"/>
              <a:t>(but of course there’s always git!)</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t>Refactoring Risks</a:t>
            </a:r>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643466" y="1186771"/>
            <a:ext cx="11717868" cy="1372516"/>
          </a:xfrm>
          <a:prstGeom prst="rect">
            <a:avLst/>
          </a:prstGeom>
        </p:spPr>
        <p:txBody>
          <a:bodyPr>
            <a:normAutofit/>
          </a:bodyPr>
          <a:lstStyle>
            <a:lvl1pPr defTabSz="1369804">
              <a:defRPr sz="4740" spc="-94"/>
            </a:lvl1pPr>
          </a:lstStyle>
          <a:p>
            <a:r>
              <a:rPr lang="en-US" sz="4400" dirty="0"/>
              <a:t>Technical Debt is Sum of Internal Problems in Project Codebase</a:t>
            </a:r>
            <a:endParaRPr sz="4400" dirty="0"/>
          </a:p>
        </p:txBody>
      </p:sp>
      <p:sp>
        <p:nvSpPr>
          <p:cNvPr id="233" name="Developer time is valuable: is this the best use of time today?…"/>
          <p:cNvSpPr txBox="1">
            <a:spLocks noGrp="1"/>
          </p:cNvSpPr>
          <p:nvPr>
            <p:ph type="body" idx="1"/>
          </p:nvPr>
        </p:nvSpPr>
        <p:spPr>
          <a:xfrm>
            <a:off x="643466" y="3485069"/>
            <a:ext cx="6000191" cy="4403207"/>
          </a:xfrm>
          <a:prstGeom prst="rect">
            <a:avLst/>
          </a:prstGeom>
        </p:spPr>
        <p:txBody>
          <a:bodyPr>
            <a:normAutofit fontScale="92500" lnSpcReduction="20000"/>
          </a:bodyPr>
          <a:lstStyle/>
          <a:p>
            <a:pPr>
              <a:spcBef>
                <a:spcPts val="1200"/>
              </a:spcBef>
            </a:pPr>
            <a:r>
              <a:rPr lang="en-US" dirty="0"/>
              <a:t>Internal because they don’t show as user-visible failures.</a:t>
            </a:r>
          </a:p>
          <a:p>
            <a:pPr>
              <a:spcBef>
                <a:spcPts val="1200"/>
              </a:spcBef>
            </a:pPr>
            <a:r>
              <a:rPr lang="en-US" dirty="0"/>
              <a:t>Examples:</a:t>
            </a:r>
          </a:p>
          <a:p>
            <a:pPr>
              <a:spcBef>
                <a:spcPts val="1200"/>
              </a:spcBef>
            </a:pPr>
            <a:r>
              <a:rPr lang="en-US" dirty="0"/>
              <a:t>Code Smells;</a:t>
            </a:r>
          </a:p>
          <a:p>
            <a:pPr>
              <a:spcBef>
                <a:spcPts val="1200"/>
              </a:spcBef>
            </a:pPr>
            <a:r>
              <a:rPr lang="en-US" dirty="0"/>
              <a:t>Missing tests;</a:t>
            </a:r>
          </a:p>
          <a:p>
            <a:pPr>
              <a:spcBef>
                <a:spcPts val="1200"/>
              </a:spcBef>
            </a:pPr>
            <a:r>
              <a:rPr lang="en-US" dirty="0"/>
              <a:t>Missing documentation;</a:t>
            </a:r>
          </a:p>
          <a:p>
            <a:pPr>
              <a:spcBef>
                <a:spcPts val="1200"/>
              </a:spcBef>
            </a:pPr>
            <a:r>
              <a:rPr lang="en-US" dirty="0"/>
              <a:t>Dependency on old versions of third-party systems;</a:t>
            </a:r>
          </a:p>
          <a:p>
            <a:pPr>
              <a:spcBef>
                <a:spcPts val="1200"/>
              </a:spcBef>
            </a:pPr>
            <a:r>
              <a:rPr lang="en-US" dirty="0"/>
              <a:t>Inefficient and/or non-scalable algorithms.</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3657" y="3485069"/>
            <a:ext cx="5492813" cy="4641427"/>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3500438" y="8080542"/>
            <a:ext cx="2511814" cy="486287"/>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975390" hangingPunct="1"/>
            <a:r>
              <a:rPr lang="en-US" sz="2560" b="1" kern="1200" dirty="0">
                <a:solidFill>
                  <a:prstClr val="black"/>
                </a:solidFill>
                <a:latin typeface="Ink Free" panose="03080402000500000000" pitchFamily="66" charset="0"/>
              </a:rPr>
              <a:t>Not just code!</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lstStyle/>
          <a:p>
            <a:r>
              <a:rPr lang="en-US"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lstStyle/>
          <a:p>
            <a:pPr fontAlgn="base"/>
            <a:r>
              <a:rPr lang="en-US" dirty="0"/>
              <a:t>Code Smells;</a:t>
            </a:r>
          </a:p>
          <a:p>
            <a:pPr fontAlgn="base"/>
            <a:r>
              <a:rPr lang="en-US" dirty="0"/>
              <a:t>Missing tests;</a:t>
            </a:r>
          </a:p>
          <a:p>
            <a:pPr fontAlgn="base"/>
            <a:r>
              <a:rPr lang="en-US" dirty="0"/>
              <a:t>Missing documentation;</a:t>
            </a:r>
          </a:p>
          <a:p>
            <a:pPr fontAlgn="base"/>
            <a:r>
              <a:rPr lang="en-US" dirty="0"/>
              <a:t>Dependency on old versions of third-party systems;</a:t>
            </a:r>
          </a:p>
          <a:p>
            <a:pPr fontAlgn="base"/>
            <a:r>
              <a:rPr lang="en-US"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lstStyle/>
          <a:p>
            <a:r>
              <a:rPr lang="en-US"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lstStyle/>
          <a:p>
            <a:r>
              <a:rPr lang="en-US" dirty="0"/>
              <a:t>“Smelly” code is less flexible;</a:t>
            </a:r>
          </a:p>
          <a:p>
            <a:r>
              <a:rPr lang="en-US" dirty="0"/>
              <a:t>Need to revert breaking change;</a:t>
            </a:r>
          </a:p>
          <a:p>
            <a:r>
              <a:rPr lang="en-US" dirty="0"/>
              <a:t>Can’t figure out how to use;</a:t>
            </a:r>
          </a:p>
          <a:p>
            <a:r>
              <a:rPr lang="en-US" dirty="0"/>
              <a:t>May have take over maintenance of old system;</a:t>
            </a:r>
          </a:p>
          <a:p>
            <a:r>
              <a:rPr lang="en-US"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18</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643466" y="950524"/>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p:txBody>
          <a:bodyPr/>
          <a:lstStyle/>
          <a:p>
            <a:r>
              <a:rPr lang="en-US" dirty="0"/>
              <a:t>Prototyping:</a:t>
            </a:r>
          </a:p>
          <a:p>
            <a:pPr lvl="1"/>
            <a:r>
              <a:rPr lang="en-US" dirty="0"/>
              <a:t>If code will be discarded, or drastically rewritten, don’t waste time perfecting it.</a:t>
            </a:r>
          </a:p>
          <a:p>
            <a:r>
              <a:rPr lang="en-US" dirty="0"/>
              <a:t>Getting a product out the door:</a:t>
            </a:r>
          </a:p>
          <a:p>
            <a:pPr lvl="1"/>
            <a:r>
              <a:rPr lang="en-US" dirty="0"/>
              <a:t>Time is often crucial in a competitive environment.</a:t>
            </a:r>
          </a:p>
          <a:p>
            <a:r>
              <a:rPr lang="en-US" dirty="0"/>
              <a:t>Fixing a critical failure:</a:t>
            </a:r>
          </a:p>
          <a:p>
            <a:pPr lvl="1"/>
            <a:r>
              <a:rPr lang="en-US" dirty="0"/>
              <a:t>People are waiting.</a:t>
            </a:r>
          </a:p>
          <a:p>
            <a:r>
              <a:rPr lang="en-US" dirty="0"/>
              <a:t>Maybe a simple algorithm is good enough:</a:t>
            </a:r>
          </a:p>
          <a:p>
            <a:pPr lvl="1"/>
            <a:r>
              <a:rPr lang="en-US" dirty="0"/>
              <a:t>“Premature optimization is the root of all evil”</a:t>
            </a:r>
          </a:p>
          <a:p>
            <a:pPr lvl="2"/>
            <a:r>
              <a:rPr lang="en-US"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19</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894080" y="1193411"/>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prstGeom prst="rect">
            <a:avLst/>
          </a:prstGeom>
        </p:spPr>
        <p:txBody>
          <a:bodyPr/>
          <a:lstStyle>
            <a:lvl1pPr defTabSz="1369804">
              <a:defRPr sz="4740" spc="-94"/>
            </a:lvl1pPr>
          </a:lstStyle>
          <a:p>
            <a:r>
              <a:t>Learning Goals</a:t>
            </a:r>
          </a:p>
        </p:txBody>
      </p:sp>
      <p:sp>
        <p:nvSpPr>
          <p:cNvPr id="139" name="By the end of this lesson, you should be able t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xfrm>
            <a:off x="643466" y="3500567"/>
            <a:ext cx="11717868" cy="4403207"/>
          </a:xfrm>
          <a:prstGeom prst="rect">
            <a:avLst/>
          </a:prstGeom>
        </p:spPr>
        <p:txBody>
          <a:bodyPr>
            <a:normAutofit lnSpcReduction="10000"/>
          </a:bodyPr>
          <a:lstStyle/>
          <a:p>
            <a:pPr marL="571500" indent="-571500">
              <a:buFont typeface="Arial" panose="020B0604020202020204" pitchFamily="34" charset="0"/>
              <a:buChar char="•"/>
            </a:pPr>
            <a:r>
              <a:rPr lang="en-US" dirty="0"/>
              <a:t>Describe different kinds of “Refactoring”: restructuring of code to improve structure.</a:t>
            </a:r>
          </a:p>
          <a:p>
            <a:pPr marL="571500" indent="-571500">
              <a:buFont typeface="Arial" panose="020B0604020202020204" pitchFamily="34" charset="0"/>
              <a:buChar char="•"/>
            </a:pPr>
            <a:r>
              <a:rPr lang="en-US" sz="4000" dirty="0"/>
              <a:t>Review some common code “smells” (anti-patterns).</a:t>
            </a:r>
          </a:p>
          <a:p>
            <a:pPr marL="571500" indent="-571500">
              <a:buFont typeface="Arial" panose="020B0604020202020204" pitchFamily="34" charset="0"/>
              <a:buChar char="•"/>
            </a:pPr>
            <a:r>
              <a:rPr lang="en-US" sz="4000" dirty="0">
                <a:solidFill>
                  <a:schemeClr val="tx1">
                    <a:lumMod val="50000"/>
                  </a:schemeClr>
                </a:solidFill>
              </a:rPr>
              <a:t>Identify the “technical debt” metaphor; Indicate when and where technical debt is appropriate to accrue versus retire.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20</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7268005" y="3697582"/>
            <a:ext cx="2967475" cy="3594021"/>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431" y="5516722"/>
            <a:ext cx="1625600" cy="17339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1704320" y="2178829"/>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7536" tIns="48768" rIns="97536" bIns="48768" numCol="1" spcCol="0" rtlCol="0" fromWordArt="0" anchor="ctr" anchorCtr="0" forceAA="0" compatLnSpc="1">
            <a:prstTxWarp prst="textNoShape">
              <a:avLst/>
            </a:prstTxWarp>
            <a:noAutofit/>
          </a:bodyPr>
          <a:lstStyle/>
          <a:p>
            <a:pPr algn="l" defTabSz="975390" hangingPunct="1"/>
            <a:endParaRPr lang="en-US" sz="192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894080" y="1444155"/>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94080" y="2133561"/>
            <a:ext cx="11464608" cy="6188570"/>
          </a:xfrm>
        </p:spPr>
        <p:txBody>
          <a:bodyPr>
            <a:normAutofit/>
          </a:bodyPr>
          <a:lstStyle/>
          <a:p>
            <a:r>
              <a:rPr lang="en-US" sz="4000" dirty="0"/>
              <a:t>You should now be able to:</a:t>
            </a:r>
          </a:p>
          <a:p>
            <a:pPr lvl="1" fontAlgn="base"/>
            <a:r>
              <a:rPr lang="en-US" sz="3600" dirty="0"/>
              <a:t>Describe different kinds of “Refactoring”: restructuring of code to improve structure.</a:t>
            </a:r>
          </a:p>
          <a:p>
            <a:pPr lvl="1" fontAlgn="base"/>
            <a:r>
              <a:rPr lang="en-US" sz="3600" dirty="0"/>
              <a:t>Review some common code “smells” (anti-patterns).</a:t>
            </a:r>
          </a:p>
          <a:p>
            <a:pPr lvl="1" fontAlgn="base"/>
            <a:r>
              <a:rPr lang="en-US" sz="3600"/>
              <a:t>Identify the “technical debt” metaphor; Indicate when and where technical debt is appropriate to accrue versus retire.</a:t>
            </a:r>
          </a:p>
          <a:p>
            <a:pPr marL="0" indent="0">
              <a:buNone/>
            </a:pPr>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975390" hangingPunct="1"/>
            <a:fld id="{86CB4B4D-7CA3-9044-876B-883B54F8677D}" type="slidenum">
              <a:rPr lang="en-US" kern="1200">
                <a:solidFill>
                  <a:prstClr val="black">
                    <a:tint val="75000"/>
                  </a:prstClr>
                </a:solidFill>
                <a:latin typeface="Calibri" panose="020F0502020204030204"/>
              </a:rPr>
              <a:pPr defTabSz="975390" hangingPunct="1"/>
              <a:t>21</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643466" y="3485069"/>
            <a:ext cx="11717868" cy="5612436"/>
          </a:xfrm>
          <a:prstGeom prst="rect">
            <a:avLst/>
          </a:prstGeom>
        </p:spPr>
        <p:txBody>
          <a:bodyPr>
            <a:noAutofit/>
          </a:bodyPr>
          <a:lstStyle/>
          <a:p>
            <a:pPr marL="393192" indent="-393192" defTabSz="1491179">
              <a:spcBef>
                <a:spcPts val="800"/>
              </a:spcBef>
              <a:defRPr sz="2494"/>
            </a:pPr>
            <a:r>
              <a:rPr sz="3200" b="1" dirty="0">
                <a:solidFill>
                  <a:srgbClr val="011993"/>
                </a:solidFill>
              </a:rPr>
              <a:t>refactoring</a:t>
            </a:r>
            <a:r>
              <a:rPr sz="3200" dirty="0"/>
              <a:t> is the process of applying transformations (</a:t>
            </a:r>
            <a:r>
              <a:rPr sz="3200" dirty="0" err="1"/>
              <a:t>refactorings</a:t>
            </a:r>
            <a:r>
              <a:rPr sz="3200" dirty="0"/>
              <a:t>) to a program, </a:t>
            </a:r>
            <a:r>
              <a:rPr lang="en-US" sz="2800" dirty="0"/>
              <a:t>but the internal structure of the system is improved</a:t>
            </a:r>
            <a:endParaRPr sz="3200" dirty="0"/>
          </a:p>
          <a:p>
            <a:pPr marL="393192" indent="-393192" defTabSz="1491179">
              <a:spcBef>
                <a:spcPts val="800"/>
              </a:spcBef>
              <a:defRPr sz="2494"/>
            </a:pPr>
            <a:r>
              <a:rPr sz="3200" dirty="0"/>
              <a:t>goals:</a:t>
            </a:r>
          </a:p>
          <a:p>
            <a:pPr marL="917447" lvl="1" indent="-393192" defTabSz="1491179">
              <a:spcBef>
                <a:spcPts val="800"/>
              </a:spcBef>
              <a:buChar char="-"/>
              <a:defRPr sz="2494"/>
            </a:pPr>
            <a:r>
              <a:rPr sz="3200" dirty="0"/>
              <a:t>keep program readable, understandable, and maintainable</a:t>
            </a:r>
          </a:p>
          <a:p>
            <a:pPr marL="917447" lvl="1" indent="-393192" defTabSz="1491179">
              <a:spcBef>
                <a:spcPts val="800"/>
              </a:spcBef>
              <a:buChar char="-"/>
              <a:defRPr sz="2494"/>
            </a:pPr>
            <a:r>
              <a:rPr sz="3200" dirty="0"/>
              <a:t>by eliminating small problems soon, you can avoid big trouble later</a:t>
            </a:r>
          </a:p>
          <a:p>
            <a:pPr marL="393192" indent="-393192" defTabSz="1491179">
              <a:spcBef>
                <a:spcPts val="800"/>
              </a:spcBef>
              <a:defRPr sz="2494"/>
            </a:pPr>
            <a:r>
              <a:rPr sz="3200" dirty="0"/>
              <a:t>characteristics:</a:t>
            </a:r>
          </a:p>
          <a:p>
            <a:pPr marL="917447" lvl="1" indent="-393192" defTabSz="1491179">
              <a:spcBef>
                <a:spcPts val="800"/>
              </a:spcBef>
              <a:buChar char="-"/>
              <a:defRPr sz="2494"/>
            </a:pPr>
            <a:r>
              <a:rPr sz="3200" b="1" dirty="0">
                <a:solidFill>
                  <a:srgbClr val="011993"/>
                </a:solidFill>
              </a:rPr>
              <a:t>behavior-preserving</a:t>
            </a:r>
            <a:r>
              <a:rPr sz="3200" dirty="0"/>
              <a:t>: make sure the program works after each step</a:t>
            </a:r>
          </a:p>
          <a:p>
            <a:pPr marL="917447" lvl="1" indent="-393192" defTabSz="1491179">
              <a:spcBef>
                <a:spcPts val="800"/>
              </a:spcBef>
              <a:buChar char="-"/>
              <a:defRPr sz="2494" b="1">
                <a:solidFill>
                  <a:srgbClr val="011993"/>
                </a:solidFill>
              </a:defRPr>
            </a:pPr>
            <a:r>
              <a:rPr sz="32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prstGeom prst="rect">
            <a:avLst/>
          </a:prstGeom>
        </p:spPr>
        <p:txBody>
          <a:bodyPr/>
          <a:lstStyle>
            <a:lvl1pPr defTabSz="1369804">
              <a:defRPr sz="4740" spc="-94"/>
            </a:lvl1pPr>
          </a:lstStyle>
          <a:p>
            <a:r>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Consolidating duplicate conditional fragments</a:t>
            </a:r>
          </a:p>
        </p:txBody>
      </p:sp>
      <p:sp>
        <p:nvSpPr>
          <p:cNvPr id="176" name="if (isSpecialDeal()) {…"/>
          <p:cNvSpPr txBox="1"/>
          <p:nvPr/>
        </p:nvSpPr>
        <p:spPr>
          <a:xfrm>
            <a:off x="912505" y="4303606"/>
            <a:ext cx="4639631" cy="30005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a:solidFill>
                  <a:srgbClr val="000000"/>
                </a:solidFill>
                <a:latin typeface="Courier"/>
                <a:ea typeface="Courier"/>
                <a:cs typeface="Courier"/>
                <a:sym typeface="Courier"/>
              </a:defRPr>
            </a:pPr>
            <a:r>
              <a:t>    send()</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    send()</a:t>
            </a:r>
          </a:p>
          <a:p>
            <a:pPr algn="l" defTabSz="325120">
              <a:defRPr sz="2400">
                <a:solidFill>
                  <a:srgbClr val="000000"/>
                </a:solidFill>
                <a:latin typeface="Courier"/>
                <a:ea typeface="Courier"/>
                <a:cs typeface="Courier"/>
                <a:sym typeface="Courier"/>
              </a:defRPr>
            </a:pPr>
            <a:r>
              <a:t>}</a:t>
            </a:r>
          </a:p>
        </p:txBody>
      </p:sp>
      <p:sp>
        <p:nvSpPr>
          <p:cNvPr id="177" name="if (isSpecialDeal()) {…"/>
          <p:cNvSpPr txBox="1"/>
          <p:nvPr/>
        </p:nvSpPr>
        <p:spPr>
          <a:xfrm>
            <a:off x="7364105" y="4392506"/>
            <a:ext cx="4639632" cy="22639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a:t>
            </a:r>
          </a:p>
          <a:p>
            <a:pPr algn="l" defTabSz="325120">
              <a:defRPr sz="2400">
                <a:solidFill>
                  <a:srgbClr val="000000"/>
                </a:solidFill>
                <a:latin typeface="Courier"/>
                <a:ea typeface="Courier"/>
                <a:cs typeface="Courier"/>
                <a:sym typeface="Courier"/>
              </a:defRPr>
            </a:pPr>
            <a:r>
              <a:t>send()</a:t>
            </a:r>
          </a:p>
        </p:txBody>
      </p:sp>
      <p:sp>
        <p:nvSpPr>
          <p:cNvPr id="178" name="Original Code"/>
          <p:cNvSpPr txBox="1"/>
          <p:nvPr/>
        </p:nvSpPr>
        <p:spPr>
          <a:xfrm>
            <a:off x="1851147" y="3939174"/>
            <a:ext cx="1809506"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Original Code</a:t>
            </a:r>
          </a:p>
        </p:txBody>
      </p:sp>
      <p:sp>
        <p:nvSpPr>
          <p:cNvPr id="179" name="Refactored Code"/>
          <p:cNvSpPr txBox="1"/>
          <p:nvPr/>
        </p:nvSpPr>
        <p:spPr>
          <a:xfrm>
            <a:off x="8448054" y="3939174"/>
            <a:ext cx="2230092"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Refactored Code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rPr lang="en-US" dirty="0"/>
              <a:t>Martin Fowler is the “father” of refactoring</a:t>
            </a:r>
            <a:endParaRPr dirty="0"/>
          </a:p>
        </p:txBody>
      </p:sp>
      <p:sp>
        <p:nvSpPr>
          <p:cNvPr id="153" name="Martin Fowle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endParaRPr dirty="0"/>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4992036" y="4594029"/>
            <a:ext cx="7829421" cy="312993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114747" y="3321066"/>
            <a:ext cx="4759196" cy="6344975"/>
          </a:xfrm>
          <a:prstGeom prst="rect">
            <a:avLst/>
          </a:prstGeom>
          <a:ln w="3175">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prstGeom prst="rect">
            <a:avLst/>
          </a:prstGeom>
        </p:spPr>
        <p:txBody>
          <a:bodyPr/>
          <a:lstStyle>
            <a:lvl1pPr defTabSz="1369804">
              <a:defRPr sz="4740" spc="-94"/>
            </a:lvl1pPr>
          </a:lstStyle>
          <a:p>
            <a:r>
              <a:t>Fowler’s book</a:t>
            </a:r>
          </a:p>
        </p:txBody>
      </p:sp>
      <p:sp>
        <p:nvSpPr>
          <p:cNvPr id="161" name="Slide Subtitle"/>
          <p:cNvSpPr txBox="1">
            <a:spLocks noGrp="1"/>
          </p:cNvSpPr>
          <p:nvPr>
            <p:ph type="body" idx="21"/>
          </p:nvPr>
        </p:nvSpPr>
        <p:spPr>
          <a:prstGeom prst="rect">
            <a:avLst/>
          </a:prstGeom>
        </p:spPr>
        <p:txBody>
          <a:bodyPr>
            <a:normAutofit lnSpcReduction="10000"/>
          </a:bodyPr>
          <a:lstStyle/>
          <a:p>
            <a:endParaRPr/>
          </a:p>
        </p:txBody>
      </p:sp>
      <p:sp>
        <p:nvSpPr>
          <p:cNvPr id="162" name="presents a catalogue of refactorings, similar to the catalogue of design patterns in the GoF book…"/>
          <p:cNvSpPr txBox="1">
            <a:spLocks noGrp="1"/>
          </p:cNvSpPr>
          <p:nvPr>
            <p:ph type="body" idx="1"/>
          </p:nvPr>
        </p:nvSpPr>
        <p:spPr>
          <a:prstGeom prst="rect">
            <a:avLst/>
          </a:prstGeom>
        </p:spPr>
        <p:txBody>
          <a:bodyPr>
            <a:normAutofit fontScale="92500" lnSpcReduction="20000"/>
          </a:bodyPr>
          <a:lstStyle/>
          <a:p>
            <a:pPr marL="375665" indent="-375665" defTabSz="1508519">
              <a:spcBef>
                <a:spcPts val="800"/>
              </a:spcBef>
              <a:defRPr sz="2958"/>
            </a:pPr>
            <a:r>
              <a:rPr dirty="0"/>
              <a:t>presents a </a:t>
            </a:r>
            <a:r>
              <a:rPr b="1" dirty="0">
                <a:solidFill>
                  <a:srgbClr val="011993"/>
                </a:solidFill>
              </a:rPr>
              <a:t>catalogue of </a:t>
            </a:r>
            <a:r>
              <a:rPr b="1" dirty="0" err="1">
                <a:solidFill>
                  <a:srgbClr val="011993"/>
                </a:solidFill>
              </a:rPr>
              <a:t>refactorings</a:t>
            </a:r>
            <a:r>
              <a:rPr dirty="0"/>
              <a:t>, similar to the catalogue of design patterns in the </a:t>
            </a:r>
            <a:r>
              <a:rPr dirty="0" err="1"/>
              <a:t>GoF</a:t>
            </a:r>
            <a:r>
              <a:rPr dirty="0"/>
              <a:t> book</a:t>
            </a:r>
            <a:endParaRPr lang="en-US" dirty="0"/>
          </a:p>
          <a:p>
            <a:pPr marL="985265" lvl="1" indent="-375665" defTabSz="1508519">
              <a:spcBef>
                <a:spcPts val="800"/>
              </a:spcBef>
              <a:defRPr sz="2958"/>
            </a:pPr>
            <a:r>
              <a:rPr lang="en-US" dirty="0"/>
              <a:t>Gave names to each transformation</a:t>
            </a:r>
          </a:p>
          <a:p>
            <a:pPr marL="1594865" lvl="2" indent="-375665" defTabSz="1508519">
              <a:spcBef>
                <a:spcPts val="800"/>
              </a:spcBef>
              <a:defRPr sz="2958"/>
            </a:pPr>
            <a:r>
              <a:rPr lang="en-US" dirty="0"/>
              <a:t>Helpful for team communication</a:t>
            </a:r>
          </a:p>
          <a:p>
            <a:pPr marL="1594865" lvl="2" indent="-375665" defTabSz="1508519">
              <a:spcBef>
                <a:spcPts val="800"/>
              </a:spcBef>
              <a:defRPr sz="2958"/>
            </a:pPr>
            <a:r>
              <a:rPr lang="en-US" dirty="0"/>
              <a:t>Identified and named “bad smells” (indications that refactoring may be needed)</a:t>
            </a:r>
          </a:p>
          <a:p>
            <a:pPr marL="1594865" lvl="2" indent="-375665" defTabSz="1508519">
              <a:spcBef>
                <a:spcPts val="800"/>
              </a:spcBef>
              <a:defRPr sz="2958"/>
            </a:pPr>
            <a:r>
              <a:rPr lang="en-US" dirty="0"/>
              <a:t>Discusses </a:t>
            </a:r>
            <a:r>
              <a:rPr dirty="0"/>
              <a:t>when and how to apply </a:t>
            </a:r>
            <a:r>
              <a:rPr dirty="0" err="1"/>
              <a:t>refactorings</a:t>
            </a:r>
            <a:endParaRPr dirty="0"/>
          </a:p>
          <a:p>
            <a:pPr marL="375665" indent="-375665" defTabSz="1508519">
              <a:spcBef>
                <a:spcPts val="800"/>
              </a:spcBef>
              <a:defRPr sz="2958"/>
            </a:pPr>
            <a:endParaRPr dirty="0"/>
          </a:p>
          <a:p>
            <a:pPr marL="375665" indent="-375665" defTabSz="1508519">
              <a:spcBef>
                <a:spcPts val="800"/>
              </a:spcBef>
              <a:defRPr sz="2958"/>
            </a:pPr>
            <a:r>
              <a:rPr dirty="0"/>
              <a:t>many of Fowler’s </a:t>
            </a:r>
            <a:r>
              <a:rPr dirty="0" err="1"/>
              <a:t>refactorings</a:t>
            </a:r>
            <a:r>
              <a:rPr dirty="0"/>
              <a:t> are the inverse of another refactoring</a:t>
            </a:r>
          </a:p>
          <a:p>
            <a:pPr marL="906018" lvl="1" indent="-375665" defTabSz="1508519">
              <a:spcBef>
                <a:spcPts val="800"/>
              </a:spcBef>
              <a:buChar char="-"/>
              <a:defRPr sz="2958"/>
            </a:pPr>
            <a:r>
              <a:rPr dirty="0"/>
              <a:t>often there is not a unique “best” solution</a:t>
            </a:r>
          </a:p>
          <a:p>
            <a:pPr marL="906018" lvl="1" indent="-375665" defTabSz="1508519">
              <a:spcBef>
                <a:spcPts val="800"/>
              </a:spcBef>
              <a:buChar char="-"/>
              <a:defRPr sz="2958"/>
            </a:pPr>
            <a:r>
              <a:rPr dirty="0"/>
              <a:t>discussion of the tradeoffs</a:t>
            </a:r>
          </a:p>
        </p:txBody>
      </p:sp>
      <p:pic>
        <p:nvPicPr>
          <p:cNvPr id="163" name="Image" descr="Image"/>
          <p:cNvPicPr>
            <a:picLocks noChangeAspect="1"/>
          </p:cNvPicPr>
          <p:nvPr/>
        </p:nvPicPr>
        <p:blipFill>
          <a:blip r:embed="rId3"/>
          <a:stretch>
            <a:fillRect/>
          </a:stretch>
        </p:blipFill>
        <p:spPr>
          <a:xfrm>
            <a:off x="10462766" y="129256"/>
            <a:ext cx="2645938" cy="2645938"/>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xfrm>
            <a:off x="643466" y="669980"/>
            <a:ext cx="11717868" cy="1248336"/>
          </a:xfrm>
          <a:prstGeom prst="rect">
            <a:avLst/>
          </a:prstGeom>
        </p:spPr>
        <p:txBody>
          <a:bodyPr>
            <a:normAutofit/>
          </a:bodyPr>
          <a:lstStyle>
            <a:lvl1pPr defTabSz="1369804">
              <a:defRPr sz="4740" spc="-94"/>
            </a:lvl1pPr>
          </a:lstStyle>
          <a:p>
            <a:r>
              <a:rPr lang="en-US" dirty="0"/>
              <a:t>Fowler gives colorful names to many of the “code smells” he identified</a:t>
            </a:r>
            <a:endParaRPr dirty="0"/>
          </a:p>
        </p:txBody>
      </p:sp>
      <p:sp>
        <p:nvSpPr>
          <p:cNvPr id="208" name="A complete list (links to book!)"/>
          <p:cNvSpPr txBox="1">
            <a:spLocks noGrp="1"/>
          </p:cNvSpPr>
          <p:nvPr>
            <p:ph type="body" idx="21"/>
          </p:nvPr>
        </p:nvSpPr>
        <p:spPr>
          <a:xfrm>
            <a:off x="759274" y="2242515"/>
            <a:ext cx="11717868" cy="498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A complete list (</a:t>
            </a:r>
            <a:r>
              <a:rPr lang="en-US" dirty="0"/>
              <a:t>with </a:t>
            </a:r>
            <a:r>
              <a:rPr dirty="0"/>
              <a:t>links to book!)</a:t>
            </a:r>
          </a:p>
        </p:txBody>
      </p:sp>
      <p:sp>
        <p:nvSpPr>
          <p:cNvPr id="209" name="Mysterious Name…"/>
          <p:cNvSpPr txBox="1">
            <a:spLocks noGrp="1"/>
          </p:cNvSpPr>
          <p:nvPr>
            <p:ph type="body" sz="quarter" idx="1"/>
          </p:nvPr>
        </p:nvSpPr>
        <p:spPr>
          <a:xfrm>
            <a:off x="759274" y="3165662"/>
            <a:ext cx="3617245" cy="5917958"/>
          </a:xfrm>
          <a:prstGeom prst="rect">
            <a:avLst/>
          </a:prstGeom>
        </p:spPr>
        <p:txBody>
          <a:bodyPr/>
          <a:lstStyle/>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3"/>
              </a:rPr>
              <a:t>Mysterious Name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4"/>
              </a:rPr>
              <a:t>Duplicated Code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5"/>
              </a:rPr>
              <a:t>Long Function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6"/>
              </a:rPr>
              <a:t>Long Parameter List</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7"/>
              </a:rPr>
              <a:t>Global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8"/>
              </a:rPr>
              <a:t>Mutable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9"/>
              </a:rPr>
              <a:t>Divergent Change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0"/>
              </a:rPr>
              <a:t>Shotgun Surgery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1"/>
              </a:rPr>
              <a:t>Feature Envy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2"/>
              </a:rPr>
              <a:t>Data Clumps</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3"/>
              </a:rPr>
              <a:t>Primitive Obsession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4"/>
              </a:rPr>
              <a:t>Repeated Switches</a:t>
            </a:r>
          </a:p>
        </p:txBody>
      </p:sp>
      <p:sp>
        <p:nvSpPr>
          <p:cNvPr id="210"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
        <p:nvSpPr>
          <p:cNvPr id="211" name="Loops…"/>
          <p:cNvSpPr txBox="1"/>
          <p:nvPr/>
        </p:nvSpPr>
        <p:spPr>
          <a:xfrm>
            <a:off x="4735811" y="3170996"/>
            <a:ext cx="7235790" cy="46642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457200">
              <a:defRPr sz="2900">
                <a:solidFill>
                  <a:srgbClr val="070707"/>
                </a:solidFill>
                <a:latin typeface="Georgia"/>
                <a:ea typeface="Georgia"/>
                <a:cs typeface="Georgia"/>
                <a:sym typeface="Georgia"/>
              </a:defRPr>
            </a:pPr>
            <a:r>
              <a:rPr u="sng" dirty="0">
                <a:hlinkClick r:id="rId15"/>
              </a:rPr>
              <a:t>Loops</a:t>
            </a:r>
          </a:p>
          <a:p>
            <a:pPr algn="l" defTabSz="457200">
              <a:defRPr sz="2900">
                <a:solidFill>
                  <a:srgbClr val="070707"/>
                </a:solidFill>
                <a:latin typeface="Georgia"/>
                <a:ea typeface="Georgia"/>
                <a:cs typeface="Georgia"/>
                <a:sym typeface="Georgia"/>
              </a:defRPr>
            </a:pPr>
            <a:r>
              <a:rPr u="sng" dirty="0">
                <a:hlinkClick r:id="rId16"/>
              </a:rPr>
              <a:t>Lazy Element</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17"/>
              </a:rPr>
              <a:t>Speculative Generality</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18"/>
              </a:rPr>
              <a:t>Temporary Field</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19"/>
              </a:rPr>
              <a:t>Message Chains</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20"/>
              </a:rPr>
              <a:t>Middle Man</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21"/>
              </a:rPr>
              <a:t>Insider Trading</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22"/>
              </a:rPr>
              <a:t>Large Class</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23"/>
              </a:rPr>
              <a:t>Alternative Classes with Different Interfaces</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24"/>
              </a:rPr>
              <a:t>Data Class</a:t>
            </a:r>
            <a:endParaRPr dirty="0">
              <a:solidFill>
                <a:srgbClr val="333333"/>
              </a:solidFill>
            </a:endParaRPr>
          </a:p>
          <a:p>
            <a:pPr algn="l" defTabSz="457200">
              <a:defRPr sz="2900">
                <a:solidFill>
                  <a:srgbClr val="070707"/>
                </a:solidFill>
                <a:latin typeface="Georgia"/>
                <a:ea typeface="Georgia"/>
                <a:cs typeface="Georgia"/>
                <a:sym typeface="Georgia"/>
              </a:defRPr>
            </a:pPr>
            <a:r>
              <a:rPr u="sng" dirty="0">
                <a:hlinkClick r:id="rId25"/>
              </a:rPr>
              <a:t>Refused Bequest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de Smells"/>
          <p:cNvSpPr txBox="1">
            <a:spLocks noGrp="1"/>
          </p:cNvSpPr>
          <p:nvPr>
            <p:ph type="title"/>
          </p:nvPr>
        </p:nvSpPr>
        <p:spPr>
          <a:xfrm>
            <a:off x="643466" y="868177"/>
            <a:ext cx="11717868" cy="764354"/>
          </a:xfrm>
          <a:prstGeom prst="rect">
            <a:avLst/>
          </a:prstGeom>
        </p:spPr>
        <p:txBody>
          <a:bodyPr>
            <a:normAutofit fontScale="90000"/>
          </a:bodyPr>
          <a:lstStyle>
            <a:lvl1pPr defTabSz="1369804">
              <a:defRPr sz="4740" spc="-94"/>
            </a:lvl1pPr>
          </a:lstStyle>
          <a:p>
            <a:r>
              <a:rPr lang="en-US" dirty="0"/>
              <a:t>“Shotgun Surgery” is one of Fowler’s colorful names for code smells.</a:t>
            </a:r>
            <a:endParaRPr dirty="0"/>
          </a:p>
        </p:txBody>
      </p:sp>
      <p:sp>
        <p:nvSpPr>
          <p:cNvPr id="2" name="Text Placeholder 1">
            <a:extLst>
              <a:ext uri="{FF2B5EF4-FFF2-40B4-BE49-F238E27FC236}">
                <a16:creationId xmlns:a16="http://schemas.microsoft.com/office/drawing/2014/main" id="{794ADDF2-7B72-4B93-A607-C3449D8EF5CB}"/>
              </a:ext>
            </a:extLst>
          </p:cNvPr>
          <p:cNvSpPr>
            <a:spLocks noGrp="1"/>
          </p:cNvSpPr>
          <p:nvPr>
            <p:ph type="body" idx="1"/>
          </p:nvPr>
        </p:nvSpPr>
        <p:spPr/>
        <p:txBody>
          <a:bodyPr/>
          <a:lstStyle/>
          <a:p>
            <a:r>
              <a:rPr lang="en-US" dirty="0"/>
              <a:t>You whiff this when, every time you make a change, you have to make a lot of little edits to a lot of different classes.</a:t>
            </a:r>
          </a:p>
          <a:p>
            <a:r>
              <a:rPr lang="en-US" dirty="0"/>
              <a:t>“When the changes are all over the place, they are hard to find, and it’s easy to miss an important change.” – Fowler on “Shotgun Surgery”</a:t>
            </a:r>
          </a:p>
          <a:p>
            <a:endParaRPr lang="en-US" dirty="0"/>
          </a:p>
        </p:txBody>
      </p:sp>
      <p:sp>
        <p:nvSpPr>
          <p:cNvPr id="203"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
        <p:nvSpPr>
          <p:cNvPr id="4" name="Text Placeholder 3">
            <a:extLst>
              <a:ext uri="{FF2B5EF4-FFF2-40B4-BE49-F238E27FC236}">
                <a16:creationId xmlns:a16="http://schemas.microsoft.com/office/drawing/2014/main" id="{4522BF2E-51C8-4921-9386-9580B756A151}"/>
              </a:ext>
            </a:extLst>
          </p:cNvPr>
          <p:cNvSpPr>
            <a:spLocks noGrp="1"/>
          </p:cNvSpPr>
          <p:nvPr>
            <p:ph type="body" sz="quarter" idx="21"/>
          </p:nvPr>
        </p:nvSpPr>
        <p:spPr/>
        <p:txBody>
          <a:bodyPr>
            <a:normAutofit lnSpcReduction="10000"/>
          </a:bodyPr>
          <a:lstStyle/>
          <a:p>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de Smells"/>
          <p:cNvSpPr txBox="1">
            <a:spLocks noGrp="1"/>
          </p:cNvSpPr>
          <p:nvPr>
            <p:ph type="title"/>
          </p:nvPr>
        </p:nvSpPr>
        <p:spPr>
          <a:xfrm>
            <a:off x="643466" y="724926"/>
            <a:ext cx="11717868" cy="764354"/>
          </a:xfrm>
          <a:prstGeom prst="rect">
            <a:avLst/>
          </a:prstGeom>
        </p:spPr>
        <p:txBody>
          <a:bodyPr>
            <a:normAutofit fontScale="90000"/>
          </a:bodyPr>
          <a:lstStyle>
            <a:lvl1pPr defTabSz="1369804">
              <a:defRPr sz="4740" spc="-94"/>
            </a:lvl1pPr>
          </a:lstStyle>
          <a:p>
            <a:r>
              <a:rPr lang="en-US" dirty="0"/>
              <a:t>The most common refactoring is renaming</a:t>
            </a:r>
            <a:endParaRPr dirty="0"/>
          </a:p>
        </p:txBody>
      </p:sp>
      <p:sp>
        <p:nvSpPr>
          <p:cNvPr id="3" name="Text Placeholder 2">
            <a:extLst>
              <a:ext uri="{FF2B5EF4-FFF2-40B4-BE49-F238E27FC236}">
                <a16:creationId xmlns:a16="http://schemas.microsoft.com/office/drawing/2014/main" id="{27BC5C72-295C-4E38-A1A6-D1A74FA63535}"/>
              </a:ext>
            </a:extLst>
          </p:cNvPr>
          <p:cNvSpPr>
            <a:spLocks noGrp="1"/>
          </p:cNvSpPr>
          <p:nvPr>
            <p:ph type="body" sz="quarter" idx="21"/>
          </p:nvPr>
        </p:nvSpPr>
        <p:spPr/>
        <p:txBody>
          <a:bodyPr>
            <a:normAutofit lnSpcReduction="10000"/>
          </a:bodyPr>
          <a:lstStyle/>
          <a:p>
            <a:endParaRPr lang="en-US"/>
          </a:p>
        </p:txBody>
      </p:sp>
      <p:sp>
        <p:nvSpPr>
          <p:cNvPr id="2" name="Text Placeholder 1">
            <a:extLst>
              <a:ext uri="{FF2B5EF4-FFF2-40B4-BE49-F238E27FC236}">
                <a16:creationId xmlns:a16="http://schemas.microsoft.com/office/drawing/2014/main" id="{FFCA5F06-EBA4-4EE3-8F63-CF43A4865CD9}"/>
              </a:ext>
            </a:extLst>
          </p:cNvPr>
          <p:cNvSpPr>
            <a:spLocks noGrp="1"/>
          </p:cNvSpPr>
          <p:nvPr>
            <p:ph type="body" idx="1"/>
          </p:nvPr>
        </p:nvSpPr>
        <p:spPr/>
        <p:txBody>
          <a:bodyPr>
            <a:normAutofit fontScale="77500" lnSpcReduction="20000"/>
          </a:bodyPr>
          <a:lstStyle/>
          <a:p>
            <a:r>
              <a:rPr lang="en-US" dirty="0"/>
              <a:t>Rename Function (#124) (to rename a function)</a:t>
            </a:r>
          </a:p>
          <a:p>
            <a:r>
              <a:rPr lang="en-US" dirty="0"/>
              <a:t>Rename Variable (#137)</a:t>
            </a:r>
          </a:p>
          <a:p>
            <a:r>
              <a:rPr lang="en-US" dirty="0"/>
              <a:t>Rename Field (#244). </a:t>
            </a:r>
          </a:p>
          <a:p>
            <a:r>
              <a:rPr lang="en-US" dirty="0"/>
              <a:t>People are often afraid to rename things, thinking it’s not worth the trouble, but a good name can save hours of puzzled incomprehension in the future.</a:t>
            </a:r>
          </a:p>
          <a:p>
            <a:r>
              <a:rPr lang="en-US" dirty="0"/>
              <a:t>Renaming is not just an exercise in changing names. When you can’t think of a good name for something, it’s often a sign of a deeper design malaise. Puzzling over a tricky name leads to significant simplifications to your code</a:t>
            </a:r>
          </a:p>
          <a:p>
            <a:endParaRPr lang="en-US" dirty="0"/>
          </a:p>
        </p:txBody>
      </p:sp>
      <p:sp>
        <p:nvSpPr>
          <p:cNvPr id="196"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228</TotalTime>
  <Words>2255</Words>
  <Application>Microsoft Office PowerPoint</Application>
  <PresentationFormat>Custom</PresentationFormat>
  <Paragraphs>246</Paragraphs>
  <Slides>21</Slides>
  <Notes>14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Example Refactoring</vt:lpstr>
      <vt:lpstr>Martin Fowler is the “father” of refactoring</vt:lpstr>
      <vt:lpstr>Fowler’s book</vt:lpstr>
      <vt:lpstr>Fowler gives colorful names to many of the “code smells” he identified</vt:lpstr>
      <vt:lpstr>“Shotgun Surgery” is one of Fowler’s colorful names for code smells.</vt:lpstr>
      <vt:lpstr>The most common refactoring is renaming</vt:lpstr>
      <vt:lpstr>Luckily, VSC automates this and many other common transformations</vt:lpstr>
      <vt:lpstr>“Local” Refactorings</vt:lpstr>
      <vt:lpstr>Type-Related Refactorings</vt:lpstr>
      <vt:lpstr>Why Refactor?</vt:lpstr>
      <vt:lpstr>When to refactor?</vt:lpstr>
      <vt:lpstr>Refactoring Benefits</vt:lpstr>
      <vt:lpstr>Refactoring Risks</vt:lpstr>
      <vt:lpstr>Technical Debt is Sum of Internal Problems in Project Codebase</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Mitchell Wand</cp:lastModifiedBy>
  <cp:revision>9</cp:revision>
  <dcterms:modified xsi:type="dcterms:W3CDTF">2022-04-04T17:04:46Z</dcterms:modified>
</cp:coreProperties>
</file>